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sldIdLst>
    <p:sldId id="256" r:id="rId5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9144000" cy="6858000"/>
  <p:notesSz cx="6735445" cy="9865995"/>
  <p:embeddedFontLst>
    <p:embeddedFont>
      <p:font typeface="Calibri" panose="020F0502020204030204"/>
      <p:regular r:id="rId23"/>
      <p:bold r:id="rId24"/>
      <p:italic r:id="rId25"/>
      <p:boldItalic r:id="rId26"/>
    </p:embeddedFont>
    <p:embeddedFont>
      <p:font typeface="Tahoma" panose="020B0604030504040204"/>
      <p:regular r:id="rId27"/>
      <p:bold r:id="rId28"/>
    </p:embeddedFont>
    <p:embeddedFont>
      <p:font typeface="Noto Sans Symbols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7AC928C-D74F-4B8E-88F7-ABBED71898B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0" Type="http://schemas.openxmlformats.org/officeDocument/2006/relationships/font" Target="fonts/font8.fntdata"/><Relationship Id="rId3" Type="http://schemas.openxmlformats.org/officeDocument/2006/relationships/slideMaster" Target="slideMasters/slideMaster2.xml"/><Relationship Id="rId29" Type="http://schemas.openxmlformats.org/officeDocument/2006/relationships/font" Target="fonts/font7.fntdata"/><Relationship Id="rId28" Type="http://schemas.openxmlformats.org/officeDocument/2006/relationships/font" Target="fonts/font6.fntdata"/><Relationship Id="rId27" Type="http://schemas.openxmlformats.org/officeDocument/2006/relationships/font" Target="fonts/font5.fntdata"/><Relationship Id="rId26" Type="http://schemas.openxmlformats.org/officeDocument/2006/relationships/font" Target="fonts/font4.fntdata"/><Relationship Id="rId25" Type="http://schemas.openxmlformats.org/officeDocument/2006/relationships/font" Target="fonts/font3.fntdata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19413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14763" y="0"/>
            <a:ext cx="2919412" cy="493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9371013"/>
            <a:ext cx="2919413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3" name="Google Shape;173;p1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4" name="Google Shape;174;p1:notes"/>
          <p:cNvSpPr txBox="1"/>
          <p:nvPr>
            <p:ph type="sldNum" idx="12"/>
          </p:nvPr>
        </p:nvSpPr>
        <p:spPr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0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1" name="Google Shape;251;p10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1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1" name="Google Shape;261;p11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2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67" name="Google Shape;267;p12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3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84" name="Google Shape;284;p13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4" name="Google Shape;294;p14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9" name="Google Shape;179;p2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5" name="Google Shape;185;p3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4" name="Google Shape;194;p4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04" name="Google Shape;204;p5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3" name="Google Shape;213;p6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7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7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8" name="Google Shape;228;p8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9:notes"/>
          <p:cNvSpPr txBox="1"/>
          <p:nvPr>
            <p:ph type="body" idx="1"/>
          </p:nvPr>
        </p:nvSpPr>
        <p:spPr>
          <a:xfrm>
            <a:off x="673100" y="4686300"/>
            <a:ext cx="5389563" cy="444023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34" name="Google Shape;234;p9:notes"/>
          <p:cNvSpPr/>
          <p:nvPr>
            <p:ph type="sldImg" idx="2"/>
          </p:nvPr>
        </p:nvSpPr>
        <p:spPr>
          <a:xfrm>
            <a:off x="901700" y="739775"/>
            <a:ext cx="4932363" cy="37004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1"/>
          <p:cNvSpPr txBox="1"/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2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4"/>
          <p:cNvSpPr txBox="1"/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5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5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6"/>
          <p:cNvSpPr txBox="1"/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8"/>
          <p:cNvSpPr txBox="1"/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8"/>
          <p:cNvSpPr txBox="1"/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9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9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9"/>
          <p:cNvSpPr txBox="1"/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40"/>
          <p:cNvSpPr txBox="1"/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40"/>
          <p:cNvSpPr txBox="1"/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0"/>
          <p:cNvSpPr txBox="1"/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0"/>
          <p:cNvSpPr txBox="1"/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0"/>
          <p:cNvSpPr txBox="1"/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Slide">
  <p:cSld name="TITLE_AND_BODY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3"/>
          <p:cNvSpPr txBox="1"/>
          <p:nvPr>
            <p:ph type="subTitle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4"/>
          <p:cNvSpPr txBox="1"/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5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5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, Content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7"/>
          <p:cNvSpPr txBox="1"/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48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48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48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9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49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49"/>
          <p:cNvSpPr txBox="1"/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50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50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50"/>
          <p:cNvSpPr txBox="1"/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matchingName="Title, Content over Content">
  <p:cSld name="OBJECT_OVER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1"/>
          <p:cNvSpPr txBox="1"/>
          <p:nvPr>
            <p:ph type="body" idx="1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51"/>
          <p:cNvSpPr txBox="1"/>
          <p:nvPr>
            <p:ph type="body" idx="2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matchingName="Title, 4 Content">
  <p:cSld name="FOUR_OBJECTS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2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52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52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2"/>
          <p:cNvSpPr txBox="1"/>
          <p:nvPr>
            <p:ph type="body" idx="4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6 Content">
  <p:cSld name="Title, 6 Content"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3"/>
          <p:cNvSpPr txBox="1"/>
          <p:nvPr>
            <p:ph type="body" idx="1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53"/>
          <p:cNvSpPr txBox="1"/>
          <p:nvPr>
            <p:ph type="body" idx="2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53"/>
          <p:cNvSpPr txBox="1"/>
          <p:nvPr>
            <p:ph type="body" idx="3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3"/>
          <p:cNvSpPr txBox="1"/>
          <p:nvPr>
            <p:ph type="body" idx="4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3"/>
          <p:cNvSpPr txBox="1"/>
          <p:nvPr>
            <p:ph type="body" idx="5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3"/>
          <p:cNvSpPr txBox="1"/>
          <p:nvPr>
            <p:ph type="body" idx="6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itle, 2 Content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matchingName="Centered Text">
  <p:cSld name="OBJECT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4"/>
          <p:cNvSpPr txBox="1"/>
          <p:nvPr>
            <p:ph type="subTitle" idx="1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matchingName="Title, 2 Content and Content">
  <p:cSld name="TWO_OBJECTS_AND_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5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5"/>
          <p:cNvSpPr txBox="1"/>
          <p:nvPr>
            <p:ph type="body" idx="2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5"/>
          <p:cNvSpPr txBox="1"/>
          <p:nvPr>
            <p:ph type="body" idx="3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matchingName="Title Content and 2 Content">
  <p:cSld name="OBJECT_AND_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type="body" idx="1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6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type="body" idx="3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matchingName="Title, 2 Content over Content">
  <p:cSld name="TWO_OBJECTS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type="body" idx="1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7"/>
          <p:cNvSpPr txBox="1"/>
          <p:nvPr>
            <p:ph type="body" idx="2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7"/>
          <p:cNvSpPr txBox="1"/>
          <p:nvPr>
            <p:ph type="body" idx="3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5"/>
          <p:cNvSpPr txBox="1"/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 txBox="1"/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5" name="Google Shape;65;p18"/>
          <p:cNvSpPr txBox="1"/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6" name="Google Shape;66;p18"/>
          <p:cNvSpPr txBox="1"/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7" name="Google Shape;67;p18"/>
          <p:cNvSpPr txBox="1"/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8" name="Google Shape;68;p18"/>
          <p:cNvSpPr txBox="1"/>
          <p:nvPr>
            <p:ph type="body" idx="1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9" name="Google Shape;119;p41"/>
          <p:cNvSpPr txBox="1"/>
          <p:nvPr>
            <p:ph type="body" idx="1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marL="914400" lvl="1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marL="1371600" lvl="2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marL="1828800" lvl="3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marL="2286000" lvl="4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marL="2743200" lvl="5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marL="3200400" lvl="6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marL="3657600" lvl="7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marL="4114800" lvl="8" indent="-22860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0" name="Google Shape;120;p41"/>
          <p:cNvSpPr txBox="1"/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1" name="Google Shape;121;p41"/>
          <p:cNvSpPr txBox="1"/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22" name="Google Shape;122;p41"/>
          <p:cNvSpPr txBox="1"/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buNone/>
              <a:defRPr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"/>
          <p:cNvSpPr txBox="1"/>
          <p:nvPr>
            <p:ph type="ctrTitle" idx="4294967295"/>
          </p:nvPr>
        </p:nvSpPr>
        <p:spPr>
          <a:xfrm>
            <a:off x="76200" y="443250"/>
            <a:ext cx="8915400" cy="1461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Cyclic Redundancy Check </a:t>
            </a:r>
            <a:r>
              <a:rPr lang="en-US" sz="40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sz="40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"/>
          <p:cNvSpPr/>
          <p:nvPr/>
        </p:nvSpPr>
        <p:spPr>
          <a:xfrm>
            <a:off x="831240" y="222480"/>
            <a:ext cx="8312400" cy="56448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54" name="Google Shape;254;p10"/>
          <p:cNvSpPr/>
          <p:nvPr/>
        </p:nvSpPr>
        <p:spPr>
          <a:xfrm>
            <a:off x="402840" y="4297680"/>
            <a:ext cx="3864360" cy="9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1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6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6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0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0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endParaRPr sz="3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5" name="Google Shape;255;p10"/>
          <p:cNvSpPr/>
          <p:nvPr/>
        </p:nvSpPr>
        <p:spPr>
          <a:xfrm>
            <a:off x="413640" y="4968000"/>
            <a:ext cx="3205800" cy="762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6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−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2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6" name="Google Shape;256;p10"/>
          <p:cNvSpPr/>
          <p:nvPr/>
        </p:nvSpPr>
        <p:spPr>
          <a:xfrm>
            <a:off x="1925280" y="5846760"/>
            <a:ext cx="4627800" cy="791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2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endParaRPr sz="2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455400" y="5690880"/>
            <a:ext cx="54120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 b="0" i="0" u="none" strike="noStrike" cap="none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800" b="0" i="0" u="none" strike="noStrike" cap="none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800" b="0" i="1" u="none" strike="noStrike" cap="none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  </a:t>
            </a:r>
            <a:r>
              <a:rPr lang="en-US" sz="3800" b="0" i="0" u="none" strike="noStrike" cap="none" baseline="-2500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800" b="0" i="0" u="none" strike="noStrike" cap="none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800" b="0" i="1" u="none" strike="noStrike" cap="none" baseline="-25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</a:t>
            </a:r>
            <a:endParaRPr sz="15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8" name="Google Shape;258;p10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04800" y="879765"/>
            <a:ext cx="8610600" cy="5862804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1"/>
          <p:cNvSpPr/>
          <p:nvPr/>
        </p:nvSpPr>
        <p:spPr>
          <a:xfrm>
            <a:off x="487080" y="475560"/>
            <a:ext cx="3703920" cy="4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Example-2: Continued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2"/>
          <p:cNvSpPr/>
          <p:nvPr/>
        </p:nvSpPr>
        <p:spPr>
          <a:xfrm>
            <a:off x="487080" y="707400"/>
            <a:ext cx="5663160" cy="9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Message string after appending 5 zeros, </a:t>
            </a:r>
            <a:r>
              <a:rPr lang="en-US" sz="1600" b="1" i="0" u="none" strike="noStrike" cap="none">
                <a:solidFill>
                  <a:srgbClr val="00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1 0 1 0 0 0 1 1 0 1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0 0 0 0 0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1 1 0 1 0 1  )  </a:t>
            </a:r>
            <a:r>
              <a:rPr lang="en-US" sz="1600" b="1" i="0" u="none" strike="noStrike" cap="none">
                <a:solidFill>
                  <a:srgbClr val="00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1 0 1 0 0 0 1 1 0 1 </a:t>
            </a:r>
            <a:r>
              <a:rPr lang="en-US" sz="16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0 0 0 0 0 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  1 1 0 1 0 1 0 1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398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0" name="Google Shape;270;p12"/>
          <p:cNvSpPr/>
          <p:nvPr/>
        </p:nvSpPr>
        <p:spPr>
          <a:xfrm>
            <a:off x="1889280" y="1890360"/>
            <a:ext cx="907200" cy="48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1 1 1 0 1 1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1" name="Google Shape;271;p12"/>
          <p:cNvSpPr/>
          <p:nvPr/>
        </p:nvSpPr>
        <p:spPr>
          <a:xfrm>
            <a:off x="2253600" y="2616840"/>
            <a:ext cx="905400" cy="48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1 1 1 0 1 0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2" name="Google Shape;272;p12"/>
          <p:cNvSpPr/>
          <p:nvPr/>
        </p:nvSpPr>
        <p:spPr>
          <a:xfrm>
            <a:off x="2616840" y="3342960"/>
            <a:ext cx="2326680" cy="249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1 1 1 1 1 0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21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1 0 1 1 0 0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2164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81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1 1 0 0 1 0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810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1 1 0 1 0 1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24206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E46C0A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0 1 1 1 0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(R)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3" name="Google Shape;273;p12"/>
          <p:cNvSpPr/>
          <p:nvPr/>
        </p:nvSpPr>
        <p:spPr>
          <a:xfrm>
            <a:off x="4851360" y="2150640"/>
            <a:ext cx="2570760" cy="17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27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1 0 1 0 0 0 1 1 0 1 0 0 0 0 0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0962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                + </a:t>
            </a:r>
            <a:r>
              <a:rPr lang="en-US" sz="1600" b="1" i="0" u="none" strike="noStrike" cap="none">
                <a:solidFill>
                  <a:srgbClr val="E46C0A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0 1 1 1 0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3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 = </a:t>
            </a:r>
            <a:r>
              <a:rPr lang="en-US" sz="1600" b="1" i="0" u="none" strike="noStrike" cap="none">
                <a:solidFill>
                  <a:srgbClr val="0033CC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1 0 1 0 0 0 1 1 0 1 </a:t>
            </a:r>
            <a:r>
              <a:rPr lang="en-US" sz="1600" b="1" i="0" u="none" strike="noStrike" cap="none">
                <a:solidFill>
                  <a:srgbClr val="F7964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0 1 1 1 0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74" name="Google Shape;274;p12"/>
          <p:cNvSpPr/>
          <p:nvPr/>
        </p:nvSpPr>
        <p:spPr>
          <a:xfrm>
            <a:off x="1745640" y="1861560"/>
            <a:ext cx="1766160" cy="360"/>
          </a:xfrm>
          <a:custGeom>
            <a:avLst/>
            <a:gdLst/>
            <a:ahLst/>
            <a:cxnLst/>
            <a:rect l="l" t="t" r="r" b="b"/>
            <a:pathLst>
              <a:path w="1943100" h="120000" extrusionOk="0">
                <a:moveTo>
                  <a:pt x="0" y="0"/>
                </a:moveTo>
                <a:lnTo>
                  <a:pt x="19431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5" name="Google Shape;275;p12"/>
          <p:cNvSpPr/>
          <p:nvPr/>
        </p:nvSpPr>
        <p:spPr>
          <a:xfrm>
            <a:off x="2109960" y="2587680"/>
            <a:ext cx="1662120" cy="360"/>
          </a:xfrm>
          <a:custGeom>
            <a:avLst/>
            <a:gdLst/>
            <a:ahLst/>
            <a:cxnLst/>
            <a:rect l="l" t="t" r="r" b="b"/>
            <a:pathLst>
              <a:path w="1828800" h="120000" extrusionOk="0">
                <a:moveTo>
                  <a:pt x="0" y="0"/>
                </a:moveTo>
                <a:lnTo>
                  <a:pt x="18288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6" name="Google Shape;276;p12"/>
          <p:cNvSpPr/>
          <p:nvPr/>
        </p:nvSpPr>
        <p:spPr>
          <a:xfrm>
            <a:off x="4862880" y="2826360"/>
            <a:ext cx="2908440" cy="360"/>
          </a:xfrm>
          <a:custGeom>
            <a:avLst/>
            <a:gdLst/>
            <a:ahLst/>
            <a:cxnLst/>
            <a:rect l="l" t="t" r="r" b="b"/>
            <a:pathLst>
              <a:path w="3199765" h="120000" extrusionOk="0">
                <a:moveTo>
                  <a:pt x="0" y="0"/>
                </a:moveTo>
                <a:lnTo>
                  <a:pt x="3199423" y="0"/>
                </a:lnTo>
              </a:path>
            </a:pathLst>
          </a:custGeom>
          <a:noFill/>
          <a:ln w="147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7" name="Google Shape;277;p12"/>
          <p:cNvSpPr/>
          <p:nvPr/>
        </p:nvSpPr>
        <p:spPr>
          <a:xfrm>
            <a:off x="2317680" y="3313800"/>
            <a:ext cx="1454400" cy="360"/>
          </a:xfrm>
          <a:custGeom>
            <a:avLst/>
            <a:gdLst/>
            <a:ahLst/>
            <a:cxnLst/>
            <a:rect l="l" t="t" r="r" b="b"/>
            <a:pathLst>
              <a:path w="1600200" h="120000" extrusionOk="0">
                <a:moveTo>
                  <a:pt x="0" y="0"/>
                </a:moveTo>
                <a:lnTo>
                  <a:pt x="16002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8" name="Google Shape;278;p12"/>
          <p:cNvSpPr/>
          <p:nvPr/>
        </p:nvSpPr>
        <p:spPr>
          <a:xfrm>
            <a:off x="2525760" y="4039920"/>
            <a:ext cx="1766160" cy="360"/>
          </a:xfrm>
          <a:custGeom>
            <a:avLst/>
            <a:gdLst/>
            <a:ahLst/>
            <a:cxnLst/>
            <a:rect l="l" t="t" r="r" b="b"/>
            <a:pathLst>
              <a:path w="1943100" h="120000" extrusionOk="0">
                <a:moveTo>
                  <a:pt x="0" y="0"/>
                </a:moveTo>
                <a:lnTo>
                  <a:pt x="19431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p12"/>
          <p:cNvSpPr/>
          <p:nvPr/>
        </p:nvSpPr>
        <p:spPr>
          <a:xfrm>
            <a:off x="2837520" y="4766040"/>
            <a:ext cx="1662120" cy="360"/>
          </a:xfrm>
          <a:custGeom>
            <a:avLst/>
            <a:gdLst/>
            <a:ahLst/>
            <a:cxnLst/>
            <a:rect l="l" t="t" r="r" b="b"/>
            <a:pathLst>
              <a:path w="1828800" h="120000" extrusionOk="0">
                <a:moveTo>
                  <a:pt x="0" y="0"/>
                </a:moveTo>
                <a:lnTo>
                  <a:pt x="18288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p12"/>
          <p:cNvSpPr/>
          <p:nvPr/>
        </p:nvSpPr>
        <p:spPr>
          <a:xfrm>
            <a:off x="3616200" y="5492160"/>
            <a:ext cx="1869840" cy="360"/>
          </a:xfrm>
          <a:custGeom>
            <a:avLst/>
            <a:gdLst/>
            <a:ahLst/>
            <a:cxnLst/>
            <a:rect l="l" t="t" r="r" b="b"/>
            <a:pathLst>
              <a:path w="2057400" h="120000" extrusionOk="0">
                <a:moveTo>
                  <a:pt x="0" y="0"/>
                </a:moveTo>
                <a:lnTo>
                  <a:pt x="2057401" y="0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1" name="Google Shape;281;p1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/>
          <p:nvPr/>
        </p:nvSpPr>
        <p:spPr>
          <a:xfrm>
            <a:off x="833400" y="1396440"/>
            <a:ext cx="6562080" cy="59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	</a:t>
            </a:r>
            <a:r>
              <a:rPr lang="en-US" sz="3900" b="1" i="0" u="none" strike="noStrike" cap="none">
                <a:solidFill>
                  <a:srgbClr val="0033CC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1 0 1 0 0 0 1 1 0 1 </a:t>
            </a:r>
            <a:r>
              <a:rPr lang="en-US" sz="39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0 1 1 1 0</a:t>
            </a:r>
            <a:endParaRPr sz="39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13"/>
          <p:cNvSpPr/>
          <p:nvPr/>
        </p:nvSpPr>
        <p:spPr>
          <a:xfrm>
            <a:off x="764280" y="711000"/>
            <a:ext cx="7049160" cy="49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Transmitted bit sequences and polynomial</a:t>
            </a:r>
            <a:endParaRPr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13"/>
          <p:cNvSpPr/>
          <p:nvPr/>
        </p:nvSpPr>
        <p:spPr>
          <a:xfrm>
            <a:off x="1041120" y="4386600"/>
            <a:ext cx="880560" cy="360"/>
          </a:xfrm>
          <a:custGeom>
            <a:avLst/>
            <a:gdLst/>
            <a:ahLst/>
            <a:cxnLst/>
            <a:rect l="l" t="t" r="r" b="b"/>
            <a:pathLst>
              <a:path w="969010" h="120000" extrusionOk="0">
                <a:moveTo>
                  <a:pt x="0" y="0"/>
                </a:moveTo>
                <a:lnTo>
                  <a:pt x="968882" y="0"/>
                </a:lnTo>
              </a:path>
            </a:pathLst>
          </a:custGeom>
          <a:noFill/>
          <a:ln w="198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9" name="Google Shape;289;p13"/>
          <p:cNvSpPr/>
          <p:nvPr/>
        </p:nvSpPr>
        <p:spPr>
          <a:xfrm>
            <a:off x="857160" y="2151720"/>
            <a:ext cx="7601040" cy="3242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8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3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endParaRPr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70815" marR="0" lvl="0" indent="0" algn="l" rtl="0">
              <a:lnSpc>
                <a:spcPct val="100000"/>
              </a:lnSpc>
              <a:spcBef>
                <a:spcPts val="3180"/>
              </a:spcBef>
              <a:spcAft>
                <a:spcPts val="0"/>
              </a:spcAft>
              <a:buNone/>
            </a:pP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9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4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r>
              <a:rPr lang="en-US" sz="39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34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</a:t>
            </a:r>
            <a:r>
              <a:rPr lang="en-US" sz="39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34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</a:t>
            </a:r>
            <a:r>
              <a:rPr lang="en-US" sz="39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9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4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3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07010" marR="0" lvl="0" indent="0" algn="l" rtl="0">
              <a:lnSpc>
                <a:spcPct val="100000"/>
              </a:lnSpc>
              <a:spcBef>
                <a:spcPts val="3880"/>
              </a:spcBef>
              <a:spcAft>
                <a:spcPts val="0"/>
              </a:spcAft>
              <a:buNone/>
            </a:pPr>
            <a:r>
              <a:rPr lang="en-US" sz="50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</a:t>
            </a:r>
            <a:r>
              <a:rPr lang="en-US" sz="50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50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50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Q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 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 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33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endParaRPr sz="3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0" name="Google Shape;290;p13"/>
          <p:cNvSpPr/>
          <p:nvPr/>
        </p:nvSpPr>
        <p:spPr>
          <a:xfrm>
            <a:off x="950040" y="4401535"/>
            <a:ext cx="3722040" cy="1642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38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3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3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33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845"/>
              </a:spcBef>
              <a:spcAft>
                <a:spcPts val="0"/>
              </a:spcAft>
              <a:buNone/>
            </a:pPr>
            <a:r>
              <a:rPr lang="en-US" sz="29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received polynomial</a:t>
            </a:r>
            <a:endParaRPr sz="29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3970" marR="0" lvl="0" indent="0" algn="l" rtl="0">
              <a:lnSpc>
                <a:spcPct val="100000"/>
              </a:lnSpc>
              <a:spcBef>
                <a:spcPts val="330"/>
              </a:spcBef>
              <a:spcAft>
                <a:spcPts val="0"/>
              </a:spcAft>
              <a:buNone/>
            </a:pP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36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3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3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</a:t>
            </a:r>
            <a:endParaRPr sz="3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1" name="Google Shape;291;p1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4"/>
          <p:cNvSpPr/>
          <p:nvPr/>
        </p:nvSpPr>
        <p:spPr>
          <a:xfrm>
            <a:off x="381000" y="1219200"/>
            <a:ext cx="8458320" cy="14478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Ex-1: Given the dataword 1010011110 and the divisor 10111,</a:t>
            </a:r>
            <a:endParaRPr lang="en-US" sz="2000" b="1" i="0" u="none" strike="noStrike" cap="none">
              <a:solidFill>
                <a:srgbClr val="00009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Show the generation of the codeword at the sender site (using binary division).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h. Show the checking of the codeword at the receiver site (assume no error).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8" name="Google Shape;298;p14"/>
          <p:cNvSpPr/>
          <p:nvPr/>
        </p:nvSpPr>
        <p:spPr>
          <a:xfrm>
            <a:off x="1752600" y="395280"/>
            <a:ext cx="5410200" cy="54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Exercise/Home Task</a:t>
            </a:r>
            <a:endParaRPr lang="en-US" sz="3600" b="1" i="0" u="none" strike="noStrike" cap="none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99" name="Google Shape;299;p14"/>
          <p:cNvSpPr/>
          <p:nvPr/>
        </p:nvSpPr>
        <p:spPr>
          <a:xfrm>
            <a:off x="380880" y="2895600"/>
            <a:ext cx="8458320" cy="1524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Ex-2: Given the dataword 1010011110 and the code generator 10111,</a:t>
            </a:r>
            <a:endParaRPr lang="en-US" sz="2000" b="1" i="0" u="none" strike="noStrike" cap="none">
              <a:solidFill>
                <a:srgbClr val="00009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Show the generation of the codeword at the sender site (using polynomial division).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h. Show the checking of the codeword at the receiver site (assume no error).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00" name="Google Shape;300;p14"/>
          <p:cNvSpPr/>
          <p:nvPr/>
        </p:nvSpPr>
        <p:spPr>
          <a:xfrm>
            <a:off x="360218" y="4572000"/>
            <a:ext cx="8458320" cy="1524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Ex-3: Given the dataword 10110110 and the divisor/code generator 1101,</a:t>
            </a:r>
            <a:endParaRPr lang="en-US" sz="2000" b="1" i="0" u="none" strike="noStrike" cap="none">
              <a:solidFill>
                <a:srgbClr val="000099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a. Show the generation of the codeword at the sender site (using polynomial division).</a:t>
            </a:r>
            <a:endParaRPr lang="en-US" sz="20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h. Show the checking of the codeword at the receiver site (assume no error).</a:t>
            </a:r>
            <a:endParaRPr sz="20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" descr="P:\Users\Habib\Pictures\One.jpg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885372" y="1600200"/>
            <a:ext cx="7467600" cy="5017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>
                <a:solidFill>
                  <a:srgbClr val="0070C0"/>
                </a:solidFill>
                <a:latin typeface="Tahoma" panose="020B0604030504040204"/>
                <a:ea typeface="Tahoma" panose="020B0604030504040204"/>
                <a:cs typeface="Tahoma" panose="020B0604030504040204"/>
                <a:sym typeface="Tahoma" panose="020B0604030504040204"/>
              </a:rPr>
              <a:t>Binary to Polynomial</a:t>
            </a:r>
            <a:endParaRPr lang="en-US" sz="4400">
              <a:solidFill>
                <a:srgbClr val="0070C0"/>
              </a:solidFill>
              <a:latin typeface="Tahoma" panose="020B0604030504040204"/>
              <a:ea typeface="Tahoma" panose="020B0604030504040204"/>
              <a:cs typeface="Tahoma" panose="020B0604030504040204"/>
              <a:sym typeface="Tahoma" panose="020B060403050404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"/>
          <p:cNvSpPr/>
          <p:nvPr/>
        </p:nvSpPr>
        <p:spPr>
          <a:xfrm>
            <a:off x="762120" y="2438280"/>
            <a:ext cx="7827480" cy="167616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none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Cyclic Redundancy Check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  major   goal   in   designing   error   detection   algorithms   is   to maximize  the  probability  of  detecting  errors  using  only  a  small number  of  redundant  bits.  Cyclic  redundancy  checks  use  some mathematics to achieve this goal.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8" name="Google Shape;188;p3"/>
          <p:cNvSpPr/>
          <p:nvPr/>
        </p:nvSpPr>
        <p:spPr>
          <a:xfrm>
            <a:off x="762120" y="4524840"/>
            <a:ext cx="7688880" cy="16754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example, an 8-bit message consisting of the bits 10011010 corresponds to the polynomial,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1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 = 1×x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+0×x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6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+ 0×x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+1×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+ 1×x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+ 0×x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+1×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+ 0×x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8128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9" name="Google Shape;189;p3"/>
          <p:cNvSpPr/>
          <p:nvPr/>
        </p:nvSpPr>
        <p:spPr>
          <a:xfrm>
            <a:off x="990600" y="1523880"/>
            <a:ext cx="6629160" cy="4878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Chapter 10: Error Detection Coding</a:t>
            </a:r>
            <a:endParaRPr sz="3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0" name="Google Shape;190;p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1" name="Google Shape;191;p3"/>
          <p:cNvSpPr/>
          <p:nvPr/>
        </p:nvSpPr>
        <p:spPr>
          <a:xfrm>
            <a:off x="623520" y="395280"/>
            <a:ext cx="7827480" cy="549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Cyclic Redundancy Check (CRC)</a:t>
            </a:r>
            <a:endParaRPr sz="3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"/>
          <p:cNvSpPr/>
          <p:nvPr/>
        </p:nvSpPr>
        <p:spPr>
          <a:xfrm>
            <a:off x="623520" y="2554920"/>
            <a:ext cx="7758360" cy="2321640"/>
          </a:xfrm>
          <a:custGeom>
            <a:avLst/>
            <a:gdLst/>
            <a:ahLst/>
            <a:cxnLst/>
            <a:rect l="l" t="t" r="r" b="b"/>
            <a:pathLst>
              <a:path w="8458200" h="2308860" extrusionOk="0">
                <a:moveTo>
                  <a:pt x="0" y="2308859"/>
                </a:moveTo>
                <a:lnTo>
                  <a:pt x="8458199" y="2308859"/>
                </a:lnTo>
                <a:lnTo>
                  <a:pt x="8458199" y="0"/>
                </a:lnTo>
                <a:lnTo>
                  <a:pt x="0" y="0"/>
                </a:lnTo>
                <a:lnTo>
                  <a:pt x="0" y="2308859"/>
                </a:lnTo>
                <a:close/>
              </a:path>
            </a:pathLst>
          </a:custGeom>
          <a:solidFill>
            <a:srgbClr val="FFCC99"/>
          </a:solidFill>
          <a:ln>
            <a:noFill/>
          </a:ln>
        </p:spPr>
      </p:sp>
      <p:sp>
        <p:nvSpPr>
          <p:cNvPr id="197" name="Google Shape;197;p4"/>
          <p:cNvSpPr/>
          <p:nvPr/>
        </p:nvSpPr>
        <p:spPr>
          <a:xfrm>
            <a:off x="775800" y="2554920"/>
            <a:ext cx="2881440" cy="487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Common CRC polynomials </a:t>
            </a:r>
            <a:r>
              <a:rPr lang="en-US" sz="1600" b="1" i="0" u="sng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CRC</a:t>
            </a:r>
            <a:r>
              <a:rPr lang="en-US" sz="1600" b="0" i="0" u="sng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      </a:t>
            </a:r>
            <a:r>
              <a:rPr lang="en-US" sz="1600" b="1" i="1" u="sng" strike="noStrike" cap="none">
                <a:solidFill>
                  <a:srgbClr val="000099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C(x)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8" name="Google Shape;198;p4"/>
          <p:cNvSpPr/>
          <p:nvPr/>
        </p:nvSpPr>
        <p:spPr>
          <a:xfrm>
            <a:off x="775800" y="3111840"/>
            <a:ext cx="1085400" cy="1703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CRC-8 CRC-10 CRC-12 CRC-16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CRC-CCITT CRC-32</a:t>
            </a:r>
            <a:endParaRPr sz="16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762120" y="2476440"/>
            <a:ext cx="8229240" cy="4484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597600" rIns="0" bIns="0" anchor="t" anchorCtr="0">
            <a:noAutofit/>
          </a:bodyPr>
          <a:lstStyle/>
          <a:p>
            <a:pPr marL="135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 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 +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5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 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9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+x+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595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 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 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087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15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 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087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130873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32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26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23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16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11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+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10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8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7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5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4 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+x</a:t>
            </a:r>
            <a:r>
              <a:rPr lang="en-US" sz="1600" b="0" i="0" u="none" strike="noStrike" cap="none" baseline="300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 </a:t>
            </a:r>
            <a:r>
              <a:rPr lang="en-US" sz="16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x + </a:t>
            </a:r>
            <a:r>
              <a:rPr lang="en-US" sz="16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1</a:t>
            </a:r>
            <a:endParaRPr lang="en-US" sz="16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0" name="Google Shape;200;p4"/>
          <p:cNvSpPr/>
          <p:nvPr/>
        </p:nvSpPr>
        <p:spPr>
          <a:xfrm>
            <a:off x="623520" y="1008360"/>
            <a:ext cx="7827480" cy="13410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the purposes of calculating a CRC, a sender and receiver have to agree   on   a   divisor   or   generator   polynomial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  G(x).   G(x) 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  a polynomial  of  degree  k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 example,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G(x)  =  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 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+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  this case,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=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1" name="Google Shape;201;p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"/>
          <p:cNvSpPr/>
          <p:nvPr/>
        </p:nvSpPr>
        <p:spPr>
          <a:xfrm>
            <a:off x="415800" y="2554920"/>
            <a:ext cx="8035200" cy="3340080"/>
          </a:xfrm>
          <a:custGeom>
            <a:avLst/>
            <a:gdLst/>
            <a:ahLst/>
            <a:cxnLst/>
            <a:rect l="l" t="t" r="r" b="b"/>
            <a:pathLst>
              <a:path w="8839200" h="3785870" extrusionOk="0">
                <a:moveTo>
                  <a:pt x="0" y="3785615"/>
                </a:moveTo>
                <a:lnTo>
                  <a:pt x="8839199" y="3785615"/>
                </a:lnTo>
                <a:lnTo>
                  <a:pt x="8839199" y="0"/>
                </a:lnTo>
                <a:lnTo>
                  <a:pt x="0" y="0"/>
                </a:lnTo>
                <a:lnTo>
                  <a:pt x="0" y="3785615"/>
                </a:lnTo>
                <a:close/>
              </a:path>
            </a:pathLst>
          </a:custGeom>
          <a:solidFill>
            <a:srgbClr val="FFFFCC"/>
          </a:solidFill>
          <a:ln>
            <a:noFill/>
          </a:ln>
        </p:spPr>
      </p:sp>
      <p:sp>
        <p:nvSpPr>
          <p:cNvPr id="207" name="Google Shape;207;p5"/>
          <p:cNvSpPr/>
          <p:nvPr/>
        </p:nvSpPr>
        <p:spPr>
          <a:xfrm>
            <a:off x="487080" y="2590920"/>
            <a:ext cx="8046720" cy="335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can do this in the following way: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18770" marR="0" lvl="0" indent="-307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Multiply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 by 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that is, add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zeros at the end of the message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Call this zero-extended message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18770" marR="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18770" marR="0" lvl="0" indent="-307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Divide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 by G(x)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find the remainder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R(x). 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18770" marR="0" lvl="0" indent="-1676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None/>
            </a:pPr>
            <a:endParaRPr sz="22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18770" marR="0" lvl="0" indent="-3073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 panose="02020603050405020304"/>
              <a:buAutoNum type="arabicPeriod"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Subtract the remainder from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1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 to get T(x).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"/>
              </a:spcBef>
              <a:spcAft>
                <a:spcPts val="0"/>
              </a:spcAft>
              <a:buNone/>
            </a:pP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It should be obvious that what is left at this point is a message that is exactly divisible by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G(x).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5"/>
          <p:cNvSpPr/>
          <p:nvPr/>
        </p:nvSpPr>
        <p:spPr>
          <a:xfrm>
            <a:off x="415800" y="1196640"/>
            <a:ext cx="7896600" cy="99504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81915" marR="0" lvl="0" indent="0" algn="just" rtl="0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  wanted  to  create  a  polynomial 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T(x)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  transmission  that  is derived from the original message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M(x),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is k bits longer than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M(x),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is exactly divisible by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G(x).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5"/>
          <p:cNvSpPr txBox="1"/>
          <p:nvPr/>
        </p:nvSpPr>
        <p:spPr>
          <a:xfrm>
            <a:off x="457200" y="273240"/>
            <a:ext cx="8229240" cy="114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016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Steps of determining transmitted polynomial</a:t>
            </a:r>
            <a:endParaRPr sz="3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10" name="Google Shape;210;p5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6"/>
          <p:cNvSpPr/>
          <p:nvPr/>
        </p:nvSpPr>
        <p:spPr>
          <a:xfrm>
            <a:off x="623520" y="1988485"/>
            <a:ext cx="3796080" cy="45716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6" name="Google Shape;216;p6"/>
          <p:cNvSpPr/>
          <p:nvPr/>
        </p:nvSpPr>
        <p:spPr>
          <a:xfrm>
            <a:off x="4641120" y="1877290"/>
            <a:ext cx="4045320" cy="460392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17" name="Google Shape;217;p6"/>
          <p:cNvSpPr/>
          <p:nvPr/>
        </p:nvSpPr>
        <p:spPr>
          <a:xfrm>
            <a:off x="595811" y="457200"/>
            <a:ext cx="8060760" cy="1420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Example-1: If the message bit 1001 is transmitted from the sender and the generator/divisor bit is 1011, then what is the CRC code added with the end of the data? Will the receiver accept the data or not? Explain. </a:t>
            </a:r>
            <a:r>
              <a:rPr lang="en-US" altLang="en-US" sz="1000" b="1" i="1" u="sng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 binary division, the subtraction operation is essentially a bitwise XOR operation.</a:t>
            </a:r>
            <a:endParaRPr lang="en-US" altLang="en-US" sz="1000" b="1" i="1" u="sng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"/>
          <p:cNvSpPr/>
          <p:nvPr/>
        </p:nvSpPr>
        <p:spPr>
          <a:xfrm>
            <a:off x="1108440" y="1075680"/>
            <a:ext cx="6857640" cy="457164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24" name="Google Shape;224;p7"/>
          <p:cNvSpPr/>
          <p:nvPr/>
        </p:nvSpPr>
        <p:spPr>
          <a:xfrm>
            <a:off x="487080" y="475560"/>
            <a:ext cx="4542120" cy="515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Example-1</a:t>
            </a:r>
            <a:r>
              <a:rPr lang="en-US" sz="2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Using polynomial)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5" name="Google Shape;225;p7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09600" y="1066800"/>
            <a:ext cx="8001000" cy="532318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8"/>
          <p:cNvSpPr/>
          <p:nvPr/>
        </p:nvSpPr>
        <p:spPr>
          <a:xfrm>
            <a:off x="487080" y="475560"/>
            <a:ext cx="6980520" cy="438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Example-1: (Using polynomial) Continued</a:t>
            </a:r>
            <a:endParaRPr sz="24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"/>
          <p:cNvSpPr/>
          <p:nvPr/>
        </p:nvSpPr>
        <p:spPr>
          <a:xfrm>
            <a:off x="424980" y="757800"/>
            <a:ext cx="8104680" cy="1384560"/>
          </a:xfrm>
          <a:custGeom>
            <a:avLst/>
            <a:gdLst/>
            <a:ahLst/>
            <a:cxnLst/>
            <a:rect l="l" t="t" r="r" b="b"/>
            <a:pathLst>
              <a:path w="8915400" h="1569720" extrusionOk="0">
                <a:moveTo>
                  <a:pt x="0" y="1569719"/>
                </a:moveTo>
                <a:lnTo>
                  <a:pt x="8915399" y="1569719"/>
                </a:lnTo>
                <a:lnTo>
                  <a:pt x="8915399" y="0"/>
                </a:lnTo>
                <a:lnTo>
                  <a:pt x="0" y="0"/>
                </a:lnTo>
                <a:lnTo>
                  <a:pt x="0" y="1569719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</p:sp>
      <p:sp>
        <p:nvSpPr>
          <p:cNvPr id="237" name="Google Shape;237;p9"/>
          <p:cNvSpPr/>
          <p:nvPr/>
        </p:nvSpPr>
        <p:spPr>
          <a:xfrm>
            <a:off x="402840" y="304800"/>
            <a:ext cx="226260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0" u="sng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Example-2: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8" name="Google Shape;238;p9"/>
          <p:cNvSpPr/>
          <p:nvPr/>
        </p:nvSpPr>
        <p:spPr>
          <a:xfrm>
            <a:off x="556560" y="2286000"/>
            <a:ext cx="371052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Determine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R(x)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T(x)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39" name="Google Shape;239;p9"/>
          <p:cNvSpPr/>
          <p:nvPr/>
        </p:nvSpPr>
        <p:spPr>
          <a:xfrm>
            <a:off x="695160" y="2963520"/>
            <a:ext cx="378216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Given, Message bit string,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4020120" y="2963520"/>
            <a:ext cx="489492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1 0 1 0 0 0 1 1 0 1 (10 bits)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840600" y="3319200"/>
            <a:ext cx="647424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Generator bit string,	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1 1 0 1 0 1 (6 bits)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2" name="Google Shape;242;p9"/>
          <p:cNvSpPr/>
          <p:nvPr/>
        </p:nvSpPr>
        <p:spPr>
          <a:xfrm>
            <a:off x="402840" y="3621960"/>
            <a:ext cx="4229280" cy="1704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997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Determine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R(x)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and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T(x)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1430" marR="0" lvl="0" indent="0" algn="l" rtl="0">
              <a:lnSpc>
                <a:spcPct val="100000"/>
              </a:lnSpc>
              <a:spcBef>
                <a:spcPts val="825"/>
              </a:spcBef>
              <a:spcAft>
                <a:spcPts val="0"/>
              </a:spcAft>
              <a:buNone/>
            </a:pP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∴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9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3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299720" marR="0" lvl="0" indent="0" algn="l" rtl="0">
              <a:lnSpc>
                <a:spcPct val="100000"/>
              </a:lnSpc>
              <a:spcBef>
                <a:spcPts val="1325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Degree of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G(x)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= 5.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3" name="Google Shape;243;p9"/>
          <p:cNvSpPr/>
          <p:nvPr/>
        </p:nvSpPr>
        <p:spPr>
          <a:xfrm>
            <a:off x="833760" y="4961520"/>
            <a:ext cx="6481080" cy="67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48590" marR="0" lvl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Message after appending 5 zeros becomes, 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148590" marR="0" lvl="0" indent="-1365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1 0 1 0 0 0 1 1 0 1 0 0 0 0 0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838080" y="5681160"/>
            <a:ext cx="4422600" cy="335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corresponding polynomial,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5083920" y="4007520"/>
            <a:ext cx="3187440" cy="7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4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2  </a:t>
            </a:r>
            <a:r>
              <a:rPr lang="en-US" sz="25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5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5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0</a:t>
            </a:r>
            <a:endParaRPr sz="22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4477320" y="5681160"/>
            <a:ext cx="3722400" cy="66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(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)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=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14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12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8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 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7  </a:t>
            </a:r>
            <a:r>
              <a:rPr lang="en-US" sz="22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+</a:t>
            </a:r>
            <a:r>
              <a:rPr lang="en-US" sz="22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US" sz="2200" b="0" i="1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x</a:t>
            </a:r>
            <a:r>
              <a:rPr lang="en-US" sz="1900" b="0" i="0" u="none" strike="noStrike" cap="none" baseline="300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5</a:t>
            </a:r>
            <a:endParaRPr sz="1900" b="0" i="0" u="none" strike="noStrike" cap="none">
              <a:solidFill>
                <a:schemeClr val="dk1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247" name="Google Shape;247;p9"/>
          <p:cNvGraphicFramePr/>
          <p:nvPr/>
        </p:nvGraphicFramePr>
        <p:xfrm>
          <a:off x="457200" y="789710"/>
          <a:ext cx="8072450" cy="3000000"/>
        </p:xfrm>
        <a:graphic>
          <a:graphicData uri="http://schemas.openxmlformats.org/drawingml/2006/table">
            <a:tbl>
              <a:tblPr>
                <a:noFill/>
                <a:tableStyleId>{57AC928C-D74F-4B8E-88F7-ABBED71898B7}</a:tableStyleId>
              </a:tblPr>
              <a:tblGrid>
                <a:gridCol w="3329400"/>
                <a:gridCol w="3147600"/>
                <a:gridCol w="1595450"/>
              </a:tblGrid>
              <a:tr h="693825">
                <a:tc>
                  <a:txBody>
                    <a:bodyPr/>
                    <a:lstStyle/>
                    <a:p>
                      <a:pPr marL="349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Given, Message bit string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1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M </a:t>
                      </a: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= 1 0 1 0 0 0 1 1 0 1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43497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(10 bits)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</a:tr>
              <a:tr h="610350">
                <a:tc>
                  <a:txBody>
                    <a:bodyPr/>
                    <a:lstStyle/>
                    <a:p>
                      <a:pPr marL="87312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Generator bit string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i="1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G </a:t>
                      </a: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= 1 1 0 1 0 1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434975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b="0" strike="noStrike">
                          <a:solidFill>
                            <a:srgbClr val="000000"/>
                          </a:solidFill>
                          <a:latin typeface="Times New Roman" panose="02020603050405020304"/>
                          <a:ea typeface="Times New Roman" panose="02020603050405020304"/>
                          <a:cs typeface="Times New Roman" panose="02020603050405020304"/>
                          <a:sym typeface="Times New Roman" panose="02020603050405020304"/>
                        </a:rPr>
                        <a:t>(6 bits)</a:t>
                      </a:r>
                      <a:endParaRPr sz="2100" b="0" strike="noStrik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CCECFF"/>
                    </a:solidFill>
                  </a:tcPr>
                </a:tc>
              </a:tr>
            </a:tbl>
          </a:graphicData>
        </a:graphic>
      </p:graphicFrame>
      <p:sp>
        <p:nvSpPr>
          <p:cNvPr id="248" name="Google Shape;248;p9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8B8B8B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3902</Words>
  <Application>WPS Presentation</Application>
  <PresentationFormat/>
  <Paragraphs>166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Arial</vt:lpstr>
      <vt:lpstr>Calibri</vt:lpstr>
      <vt:lpstr>Times New Roman</vt:lpstr>
      <vt:lpstr>Tahoma</vt:lpstr>
      <vt:lpstr>Noto Sans Symbols</vt:lpstr>
      <vt:lpstr>Microsoft YaHei</vt:lpstr>
      <vt:lpstr>Arial Unicode MS</vt:lpstr>
      <vt:lpstr>Office Theme</vt:lpstr>
      <vt:lpstr>Office Theme</vt:lpstr>
      <vt:lpstr>Office Theme</vt:lpstr>
      <vt:lpstr>Cyclic Redundancy Check  </vt:lpstr>
      <vt:lpstr>Binary to Polynomial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Cyclic Redundancy Check  </dc:title>
  <dc:creator>mbstu</dc:creator>
  <cp:lastModifiedBy>BAB AL SAFA</cp:lastModifiedBy>
  <cp:revision>1</cp:revision>
  <dcterms:created xsi:type="dcterms:W3CDTF">2024-12-23T13:05:05Z</dcterms:created>
  <dcterms:modified xsi:type="dcterms:W3CDTF">2024-12-23T13:05:07Z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Microsoft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19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19</vt:i4>
  </property>
  <property fmtid="{D5CDD505-2E9C-101B-9397-08002B2CF9AE}" pid="13" name="ICV">
    <vt:lpwstr>127D19CE45874FEEBA1F8D43F3C1B902_12</vt:lpwstr>
  </property>
  <property fmtid="{D5CDD505-2E9C-101B-9397-08002B2CF9AE}" pid="14" name="KSOProductBuildVer">
    <vt:lpwstr>1033-12.2.0.19307</vt:lpwstr>
  </property>
</Properties>
</file>