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Inter" charset="1" panose="020B0502030000000004"/>
      <p:regular r:id="rId15"/>
    </p:embeddedFont>
    <p:embeddedFont>
      <p:font typeface="Inter Bold" charset="1" panose="020B08020300000000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951595"/>
            <a:ext cx="4125369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spc="136">
                <a:solidFill>
                  <a:srgbClr val="1D1D1F"/>
                </a:solidFill>
                <a:latin typeface="Inter"/>
                <a:ea typeface="Inter"/>
                <a:cs typeface="Inter"/>
                <a:sym typeface="Inter"/>
              </a:rPr>
              <a:t>PRESENTED BY: 2101016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701400"/>
            <a:ext cx="18288000" cy="1257848"/>
            <a:chOff x="0" y="0"/>
            <a:chExt cx="2833290" cy="1948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33290" cy="194874"/>
            </a:xfrm>
            <a:custGeom>
              <a:avLst/>
              <a:gdLst/>
              <a:ahLst/>
              <a:cxnLst/>
              <a:rect r="r" b="b" t="t" l="l"/>
              <a:pathLst>
                <a:path h="194874" w="2833290">
                  <a:moveTo>
                    <a:pt x="0" y="0"/>
                  </a:moveTo>
                  <a:lnTo>
                    <a:pt x="2833290" y="0"/>
                  </a:lnTo>
                  <a:lnTo>
                    <a:pt x="2833290" y="194874"/>
                  </a:lnTo>
                  <a:lnTo>
                    <a:pt x="0" y="194874"/>
                  </a:lnTo>
                  <a:close/>
                </a:path>
              </a:pathLst>
            </a:custGeom>
            <a:solidFill>
              <a:srgbClr val="E6E6E7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2533736"/>
            <a:ext cx="10015231" cy="6211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84"/>
              </a:lnSpc>
            </a:pPr>
            <a:r>
              <a:rPr lang="en-US" sz="2400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Purpose: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Predicts continuous outcomes based on numerical values.</a:t>
            </a:r>
          </a:p>
          <a:p>
            <a:pPr algn="just">
              <a:lnSpc>
                <a:spcPts val="4584"/>
              </a:lnSpc>
            </a:pPr>
            <a:r>
              <a:rPr lang="en-US" sz="2400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Key Concepts: </a:t>
            </a:r>
          </a:p>
          <a:p>
            <a:pPr algn="just" marL="518165" indent="-259082" lvl="1">
              <a:lnSpc>
                <a:spcPts val="4584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Establishes relationship between dependent and independent variables</a:t>
            </a:r>
          </a:p>
          <a:p>
            <a:pPr algn="just" marL="518165" indent="-259082" lvl="1">
              <a:lnSpc>
                <a:spcPts val="4584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Uses the equation: y = mx + b</a:t>
            </a:r>
          </a:p>
          <a:p>
            <a:pPr algn="just" marL="518165" indent="-259082" lvl="1">
              <a:lnSpc>
                <a:spcPts val="4584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Assumes linear relationship between variables</a:t>
            </a:r>
          </a:p>
          <a:p>
            <a:pPr algn="just">
              <a:lnSpc>
                <a:spcPts val="4584"/>
              </a:lnSpc>
            </a:pPr>
          </a:p>
          <a:p>
            <a:pPr algn="just">
              <a:lnSpc>
                <a:spcPts val="4584"/>
              </a:lnSpc>
            </a:pPr>
            <a:r>
              <a:rPr lang="en-US" sz="2400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Application</a:t>
            </a:r>
            <a:r>
              <a:rPr lang="en-US" sz="2400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: 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Used in forecasting (e.g., sales predictions, pricing). </a:t>
            </a:r>
          </a:p>
          <a:p>
            <a:pPr algn="just">
              <a:lnSpc>
                <a:spcPts val="4584"/>
              </a:lnSpc>
            </a:pPr>
            <a:r>
              <a:rPr lang="en-US" sz="2400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Pros: 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Simple, interpretable, fast computation.</a:t>
            </a:r>
          </a:p>
          <a:p>
            <a:pPr algn="just">
              <a:lnSpc>
                <a:spcPts val="4584"/>
              </a:lnSpc>
            </a:pPr>
            <a:r>
              <a:rPr lang="en-US" sz="2400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Cons: 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Limited to linear relationships, Sensitive to outliers.</a:t>
            </a:r>
          </a:p>
          <a:p>
            <a:pPr algn="just">
              <a:lnSpc>
                <a:spcPts val="3437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2006736" y="2695661"/>
            <a:ext cx="5778062" cy="5778062"/>
          </a:xfrm>
          <a:custGeom>
            <a:avLst/>
            <a:gdLst/>
            <a:ahLst/>
            <a:cxnLst/>
            <a:rect r="r" b="b" t="t" l="l"/>
            <a:pathLst>
              <a:path h="5778062" w="5778062">
                <a:moveTo>
                  <a:pt x="0" y="0"/>
                </a:moveTo>
                <a:lnTo>
                  <a:pt x="5778062" y="0"/>
                </a:lnTo>
                <a:lnTo>
                  <a:pt x="5778062" y="5778063"/>
                </a:lnTo>
                <a:lnTo>
                  <a:pt x="0" y="57780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42975"/>
            <a:ext cx="16230600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LINEAR REGRESSION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556045"/>
            <a:ext cx="10015231" cy="5630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84"/>
              </a:lnSpc>
            </a:pPr>
            <a:r>
              <a:rPr lang="en-US" sz="2400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Purpose: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Predicts binary or categorical outcomes.</a:t>
            </a:r>
          </a:p>
          <a:p>
            <a:pPr algn="just">
              <a:lnSpc>
                <a:spcPts val="4584"/>
              </a:lnSpc>
            </a:pPr>
            <a:r>
              <a:rPr lang="en-US" sz="2400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Key Concepts: </a:t>
            </a:r>
          </a:p>
          <a:p>
            <a:pPr algn="just" marL="518165" indent="-259082" lvl="1">
              <a:lnSpc>
                <a:spcPts val="4584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Uses sigmoid function to map predictions to probabilities</a:t>
            </a:r>
          </a:p>
          <a:p>
            <a:pPr algn="just" marL="518165" indent="-259082" lvl="1">
              <a:lnSpc>
                <a:spcPts val="4584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Output between 0 and 1</a:t>
            </a:r>
          </a:p>
          <a:p>
            <a:pPr algn="just" marL="518165" indent="-259082" lvl="1">
              <a:lnSpc>
                <a:spcPts val="4584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Decision boundary is linear</a:t>
            </a:r>
          </a:p>
          <a:p>
            <a:pPr algn="just">
              <a:lnSpc>
                <a:spcPts val="4584"/>
              </a:lnSpc>
            </a:pPr>
          </a:p>
          <a:p>
            <a:pPr algn="just">
              <a:lnSpc>
                <a:spcPts val="4584"/>
              </a:lnSpc>
            </a:pPr>
            <a:r>
              <a:rPr lang="en-US" sz="2400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Application</a:t>
            </a:r>
            <a:r>
              <a:rPr lang="en-US" sz="2400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: 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Spam detection, credit approval (yes/no). </a:t>
            </a:r>
          </a:p>
          <a:p>
            <a:pPr algn="just">
              <a:lnSpc>
                <a:spcPts val="4584"/>
              </a:lnSpc>
            </a:pPr>
            <a:r>
              <a:rPr lang="en-US" sz="2400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Pros: 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Good for binary classification, Less prone to overfitting.</a:t>
            </a:r>
          </a:p>
          <a:p>
            <a:pPr algn="just">
              <a:lnSpc>
                <a:spcPts val="4584"/>
              </a:lnSpc>
            </a:pPr>
            <a:r>
              <a:rPr lang="en-US" sz="2400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Cons: 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Struggles with complex patterns.</a:t>
            </a:r>
          </a:p>
          <a:p>
            <a:pPr algn="just">
              <a:lnSpc>
                <a:spcPts val="3437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0" y="701400"/>
            <a:ext cx="18288000" cy="1257848"/>
            <a:chOff x="0" y="0"/>
            <a:chExt cx="2833290" cy="19487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33290" cy="194874"/>
            </a:xfrm>
            <a:custGeom>
              <a:avLst/>
              <a:gdLst/>
              <a:ahLst/>
              <a:cxnLst/>
              <a:rect r="r" b="b" t="t" l="l"/>
              <a:pathLst>
                <a:path h="194874" w="2833290">
                  <a:moveTo>
                    <a:pt x="0" y="0"/>
                  </a:moveTo>
                  <a:lnTo>
                    <a:pt x="2833290" y="0"/>
                  </a:lnTo>
                  <a:lnTo>
                    <a:pt x="2833290" y="194874"/>
                  </a:lnTo>
                  <a:lnTo>
                    <a:pt x="0" y="194874"/>
                  </a:lnTo>
                  <a:close/>
                </a:path>
              </a:pathLst>
            </a:custGeom>
            <a:solidFill>
              <a:srgbClr val="E6E6E7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2096842" y="2717970"/>
            <a:ext cx="5778062" cy="5778062"/>
          </a:xfrm>
          <a:custGeom>
            <a:avLst/>
            <a:gdLst/>
            <a:ahLst/>
            <a:cxnLst/>
            <a:rect r="r" b="b" t="t" l="l"/>
            <a:pathLst>
              <a:path h="5778062" w="5778062">
                <a:moveTo>
                  <a:pt x="0" y="0"/>
                </a:moveTo>
                <a:lnTo>
                  <a:pt x="5778062" y="0"/>
                </a:lnTo>
                <a:lnTo>
                  <a:pt x="5778062" y="5778063"/>
                </a:lnTo>
                <a:lnTo>
                  <a:pt x="0" y="57780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42975"/>
            <a:ext cx="16230600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LOGISTIC REGRESSION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701400"/>
            <a:ext cx="18288000" cy="1257848"/>
            <a:chOff x="0" y="0"/>
            <a:chExt cx="2833290" cy="1948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33290" cy="194874"/>
            </a:xfrm>
            <a:custGeom>
              <a:avLst/>
              <a:gdLst/>
              <a:ahLst/>
              <a:cxnLst/>
              <a:rect r="r" b="b" t="t" l="l"/>
              <a:pathLst>
                <a:path h="194874" w="2833290">
                  <a:moveTo>
                    <a:pt x="0" y="0"/>
                  </a:moveTo>
                  <a:lnTo>
                    <a:pt x="2833290" y="0"/>
                  </a:lnTo>
                  <a:lnTo>
                    <a:pt x="2833290" y="194874"/>
                  </a:lnTo>
                  <a:lnTo>
                    <a:pt x="0" y="194874"/>
                  </a:lnTo>
                  <a:close/>
                </a:path>
              </a:pathLst>
            </a:custGeom>
            <a:solidFill>
              <a:srgbClr val="E6E6E7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523723" y="2717970"/>
            <a:ext cx="6173416" cy="5656915"/>
          </a:xfrm>
          <a:custGeom>
            <a:avLst/>
            <a:gdLst/>
            <a:ahLst/>
            <a:cxnLst/>
            <a:rect r="r" b="b" t="t" l="l"/>
            <a:pathLst>
              <a:path h="5656915" w="6173416">
                <a:moveTo>
                  <a:pt x="0" y="0"/>
                </a:moveTo>
                <a:lnTo>
                  <a:pt x="6173416" y="0"/>
                </a:lnTo>
                <a:lnTo>
                  <a:pt x="6173416" y="5656915"/>
                </a:lnTo>
                <a:lnTo>
                  <a:pt x="0" y="56569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498895"/>
            <a:ext cx="9249330" cy="4988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36"/>
              </a:lnSpc>
            </a:pPr>
            <a:r>
              <a:rPr lang="en-US" sz="2400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Purpose: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 Groups similar data points without pre-defined labels.</a:t>
            </a:r>
          </a:p>
          <a:p>
            <a:pPr algn="just">
              <a:lnSpc>
                <a:spcPts val="5136"/>
              </a:lnSpc>
            </a:pPr>
            <a:r>
              <a:rPr lang="en-US" b="true" sz="240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Key Concept: 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Assigns data points to clusters by minimizing distances from cluster centers.</a:t>
            </a:r>
          </a:p>
          <a:p>
            <a:pPr algn="just">
              <a:lnSpc>
                <a:spcPts val="5136"/>
              </a:lnSpc>
            </a:pPr>
            <a:r>
              <a:rPr lang="en-US" sz="2400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Application</a:t>
            </a:r>
            <a:r>
              <a:rPr lang="en-US" sz="2400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: 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Customer segmentation, image compression. </a:t>
            </a:r>
          </a:p>
          <a:p>
            <a:pPr algn="just">
              <a:lnSpc>
                <a:spcPts val="5136"/>
              </a:lnSpc>
            </a:pPr>
            <a:r>
              <a:rPr lang="en-US" sz="2400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Pros: 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Simple, effective for segmentation.</a:t>
            </a:r>
          </a:p>
          <a:p>
            <a:pPr algn="just">
              <a:lnSpc>
                <a:spcPts val="5136"/>
              </a:lnSpc>
            </a:pPr>
            <a:r>
              <a:rPr lang="en-US" sz="2400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Cons: 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Sensitive to initial cluster placement and outliers.</a:t>
            </a:r>
          </a:p>
          <a:p>
            <a:pPr algn="just">
              <a:lnSpc>
                <a:spcPts val="3852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942975"/>
            <a:ext cx="16230600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CLUSTERING (K-MEANS CLUSTERING)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556045"/>
            <a:ext cx="10015231" cy="5630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84"/>
              </a:lnSpc>
            </a:pPr>
            <a:r>
              <a:rPr lang="en-US" sz="2400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Purpose: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Makes sequential decisions based on features.</a:t>
            </a:r>
          </a:p>
          <a:p>
            <a:pPr algn="just">
              <a:lnSpc>
                <a:spcPts val="4584"/>
              </a:lnSpc>
            </a:pPr>
            <a:r>
              <a:rPr lang="en-US" sz="2400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Key Concepts: </a:t>
            </a:r>
          </a:p>
          <a:p>
            <a:pPr algn="just" marL="518165" indent="-259082" lvl="1">
              <a:lnSpc>
                <a:spcPts val="4584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Tree-like structure</a:t>
            </a:r>
          </a:p>
          <a:p>
            <a:pPr algn="just" marL="518165" indent="-259082" lvl="1">
              <a:lnSpc>
                <a:spcPts val="4584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Root node, internal nodes, leaf nodes</a:t>
            </a:r>
          </a:p>
          <a:p>
            <a:pPr algn="just" marL="518165" indent="-259082" lvl="1">
              <a:lnSpc>
                <a:spcPts val="4584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Information gain/Gini impurity</a:t>
            </a:r>
          </a:p>
          <a:p>
            <a:pPr algn="just">
              <a:lnSpc>
                <a:spcPts val="4584"/>
              </a:lnSpc>
            </a:pPr>
          </a:p>
          <a:p>
            <a:pPr algn="just">
              <a:lnSpc>
                <a:spcPts val="4584"/>
              </a:lnSpc>
            </a:pPr>
            <a:r>
              <a:rPr lang="en-US" sz="2400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Application</a:t>
            </a:r>
            <a:r>
              <a:rPr lang="en-US" sz="2400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: 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Risk assessment, resource allocation.</a:t>
            </a:r>
          </a:p>
          <a:p>
            <a:pPr algn="just">
              <a:lnSpc>
                <a:spcPts val="4584"/>
              </a:lnSpc>
            </a:pPr>
            <a:r>
              <a:rPr lang="en-US" sz="2400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Pros: 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Easy to interpret, handles categorical and continuous data.</a:t>
            </a:r>
          </a:p>
          <a:p>
            <a:pPr algn="just">
              <a:lnSpc>
                <a:spcPts val="4584"/>
              </a:lnSpc>
            </a:pPr>
            <a:r>
              <a:rPr lang="en-US" sz="2400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Cons: 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Can overfit easily, unstable with small variations.</a:t>
            </a:r>
          </a:p>
          <a:p>
            <a:pPr algn="just">
              <a:lnSpc>
                <a:spcPts val="3437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0" y="701400"/>
            <a:ext cx="18288000" cy="1257848"/>
            <a:chOff x="0" y="0"/>
            <a:chExt cx="2833290" cy="19487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33290" cy="194874"/>
            </a:xfrm>
            <a:custGeom>
              <a:avLst/>
              <a:gdLst/>
              <a:ahLst/>
              <a:cxnLst/>
              <a:rect r="r" b="b" t="t" l="l"/>
              <a:pathLst>
                <a:path h="194874" w="2833290">
                  <a:moveTo>
                    <a:pt x="0" y="0"/>
                  </a:moveTo>
                  <a:lnTo>
                    <a:pt x="2833290" y="0"/>
                  </a:lnTo>
                  <a:lnTo>
                    <a:pt x="2833290" y="194874"/>
                  </a:lnTo>
                  <a:lnTo>
                    <a:pt x="0" y="194874"/>
                  </a:lnTo>
                  <a:close/>
                </a:path>
              </a:pathLst>
            </a:custGeom>
            <a:solidFill>
              <a:srgbClr val="E6E6E7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1709475" y="2717970"/>
            <a:ext cx="5549825" cy="5549825"/>
          </a:xfrm>
          <a:custGeom>
            <a:avLst/>
            <a:gdLst/>
            <a:ahLst/>
            <a:cxnLst/>
            <a:rect r="r" b="b" t="t" l="l"/>
            <a:pathLst>
              <a:path h="5549825" w="5549825">
                <a:moveTo>
                  <a:pt x="0" y="0"/>
                </a:moveTo>
                <a:lnTo>
                  <a:pt x="5549825" y="0"/>
                </a:lnTo>
                <a:lnTo>
                  <a:pt x="5549825" y="5549825"/>
                </a:lnTo>
                <a:lnTo>
                  <a:pt x="0" y="55498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42975"/>
            <a:ext cx="16230600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DECISION TREES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701400"/>
            <a:ext cx="18288000" cy="1257848"/>
            <a:chOff x="0" y="0"/>
            <a:chExt cx="2833290" cy="1948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33290" cy="194874"/>
            </a:xfrm>
            <a:custGeom>
              <a:avLst/>
              <a:gdLst/>
              <a:ahLst/>
              <a:cxnLst/>
              <a:rect r="r" b="b" t="t" l="l"/>
              <a:pathLst>
                <a:path h="194874" w="2833290">
                  <a:moveTo>
                    <a:pt x="0" y="0"/>
                  </a:moveTo>
                  <a:lnTo>
                    <a:pt x="2833290" y="0"/>
                  </a:lnTo>
                  <a:lnTo>
                    <a:pt x="2833290" y="194874"/>
                  </a:lnTo>
                  <a:lnTo>
                    <a:pt x="0" y="194874"/>
                  </a:lnTo>
                  <a:close/>
                </a:path>
              </a:pathLst>
            </a:custGeom>
            <a:solidFill>
              <a:srgbClr val="E6E6E7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727304" y="2717970"/>
            <a:ext cx="6279230" cy="5674200"/>
          </a:xfrm>
          <a:custGeom>
            <a:avLst/>
            <a:gdLst/>
            <a:ahLst/>
            <a:cxnLst/>
            <a:rect r="r" b="b" t="t" l="l"/>
            <a:pathLst>
              <a:path h="5674200" w="6279230">
                <a:moveTo>
                  <a:pt x="0" y="0"/>
                </a:moveTo>
                <a:lnTo>
                  <a:pt x="6279230" y="0"/>
                </a:lnTo>
                <a:lnTo>
                  <a:pt x="6279230" y="5674200"/>
                </a:lnTo>
                <a:lnTo>
                  <a:pt x="0" y="5674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556045"/>
            <a:ext cx="10015231" cy="6211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84"/>
              </a:lnSpc>
            </a:pPr>
            <a:r>
              <a:rPr lang="en-US" sz="2400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Purpose: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Classification based on the "nearest" data points.</a:t>
            </a:r>
          </a:p>
          <a:p>
            <a:pPr algn="just">
              <a:lnSpc>
                <a:spcPts val="4584"/>
              </a:lnSpc>
            </a:pPr>
            <a:r>
              <a:rPr lang="en-US" sz="2400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Key Concepts: </a:t>
            </a:r>
          </a:p>
          <a:p>
            <a:pPr algn="just" marL="518165" indent="-259082" lvl="1">
              <a:lnSpc>
                <a:spcPts val="4584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Non-parametric algorithm</a:t>
            </a:r>
          </a:p>
          <a:p>
            <a:pPr algn="just" marL="518165" indent="-259082" lvl="1">
              <a:lnSpc>
                <a:spcPts val="4584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Distance metrics (Euclidean, Manhattan)</a:t>
            </a:r>
          </a:p>
          <a:p>
            <a:pPr algn="just" marL="518165" indent="-259082" lvl="1">
              <a:lnSpc>
                <a:spcPts val="4584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Assigns a label based on the majority class of k-nearest points.</a:t>
            </a:r>
          </a:p>
          <a:p>
            <a:pPr algn="just">
              <a:lnSpc>
                <a:spcPts val="4584"/>
              </a:lnSpc>
            </a:pPr>
          </a:p>
          <a:p>
            <a:pPr algn="just">
              <a:lnSpc>
                <a:spcPts val="4584"/>
              </a:lnSpc>
            </a:pPr>
            <a:r>
              <a:rPr lang="en-US" sz="2400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Application</a:t>
            </a:r>
            <a:r>
              <a:rPr lang="en-US" sz="2400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: 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Recommendation systems, image recognition.</a:t>
            </a:r>
          </a:p>
          <a:p>
            <a:pPr algn="just">
              <a:lnSpc>
                <a:spcPts val="4584"/>
              </a:lnSpc>
            </a:pPr>
            <a:r>
              <a:rPr lang="en-US" sz="2400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Pros: 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Simple to implement, naturally handles multi-class cases.</a:t>
            </a:r>
          </a:p>
          <a:p>
            <a:pPr algn="just">
              <a:lnSpc>
                <a:spcPts val="4584"/>
              </a:lnSpc>
            </a:pPr>
            <a:r>
              <a:rPr lang="en-US" sz="2400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Cons: 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Computationally intensive, sensitive to irrelevant features, requires feature scaling.</a:t>
            </a:r>
          </a:p>
          <a:p>
            <a:pPr algn="just">
              <a:lnSpc>
                <a:spcPts val="3437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942975"/>
            <a:ext cx="16230600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K-NEAREST NEIGHBORS (K-NN)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701400"/>
            <a:ext cx="18288000" cy="1257848"/>
            <a:chOff x="0" y="0"/>
            <a:chExt cx="2833290" cy="1948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33290" cy="194874"/>
            </a:xfrm>
            <a:custGeom>
              <a:avLst/>
              <a:gdLst/>
              <a:ahLst/>
              <a:cxnLst/>
              <a:rect r="r" b="b" t="t" l="l"/>
              <a:pathLst>
                <a:path h="194874" w="2833290">
                  <a:moveTo>
                    <a:pt x="0" y="0"/>
                  </a:moveTo>
                  <a:lnTo>
                    <a:pt x="2833290" y="0"/>
                  </a:lnTo>
                  <a:lnTo>
                    <a:pt x="2833290" y="194874"/>
                  </a:lnTo>
                  <a:lnTo>
                    <a:pt x="0" y="194874"/>
                  </a:lnTo>
                  <a:close/>
                </a:path>
              </a:pathLst>
            </a:custGeom>
            <a:solidFill>
              <a:srgbClr val="E6E6E7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563925" y="2717970"/>
            <a:ext cx="7919304" cy="5979075"/>
          </a:xfrm>
          <a:custGeom>
            <a:avLst/>
            <a:gdLst/>
            <a:ahLst/>
            <a:cxnLst/>
            <a:rect r="r" b="b" t="t" l="l"/>
            <a:pathLst>
              <a:path h="5979075" w="7919304">
                <a:moveTo>
                  <a:pt x="0" y="0"/>
                </a:moveTo>
                <a:lnTo>
                  <a:pt x="7919305" y="0"/>
                </a:lnTo>
                <a:lnTo>
                  <a:pt x="7919305" y="5979075"/>
                </a:lnTo>
                <a:lnTo>
                  <a:pt x="0" y="59790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556045"/>
            <a:ext cx="10015231" cy="6792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84"/>
              </a:lnSpc>
            </a:pPr>
            <a:r>
              <a:rPr lang="en-US" sz="2400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Purpose: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Models complex patterns and relationships.</a:t>
            </a:r>
          </a:p>
          <a:p>
            <a:pPr algn="just">
              <a:lnSpc>
                <a:spcPts val="4584"/>
              </a:lnSpc>
            </a:pPr>
            <a:r>
              <a:rPr lang="en-US" sz="2400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Key Concepts: </a:t>
            </a:r>
          </a:p>
          <a:p>
            <a:pPr algn="just" marL="518165" indent="-259082" lvl="1">
              <a:lnSpc>
                <a:spcPts val="4584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Layers of neurons</a:t>
            </a:r>
          </a:p>
          <a:p>
            <a:pPr algn="just" marL="518165" indent="-259082" lvl="1">
              <a:lnSpc>
                <a:spcPts val="4584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Activation functions</a:t>
            </a:r>
          </a:p>
          <a:p>
            <a:pPr algn="just" marL="518165" indent="-259082" lvl="1">
              <a:lnSpc>
                <a:spcPts val="4584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Backpropagation</a:t>
            </a:r>
          </a:p>
          <a:p>
            <a:pPr algn="just">
              <a:lnSpc>
                <a:spcPts val="4584"/>
              </a:lnSpc>
            </a:pPr>
          </a:p>
          <a:p>
            <a:pPr algn="just">
              <a:lnSpc>
                <a:spcPts val="4584"/>
              </a:lnSpc>
            </a:pPr>
            <a:r>
              <a:rPr lang="en-US" sz="2400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Application</a:t>
            </a:r>
            <a:r>
              <a:rPr lang="en-US" sz="2400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:  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Image and speech recognition, language translation.</a:t>
            </a:r>
          </a:p>
          <a:p>
            <a:pPr algn="just">
              <a:lnSpc>
                <a:spcPts val="4584"/>
              </a:lnSpc>
            </a:pPr>
            <a:r>
              <a:rPr lang="en-US" sz="2400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Pros: 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Captures complex non-linear relationships, automatic feature learning, highly adaptable.</a:t>
            </a:r>
          </a:p>
          <a:p>
            <a:pPr algn="just">
              <a:lnSpc>
                <a:spcPts val="4584"/>
              </a:lnSpc>
            </a:pPr>
            <a:r>
              <a:rPr lang="en-US" sz="2400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Cons: 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Requires large data and computation resources.</a:t>
            </a:r>
          </a:p>
          <a:p>
            <a:pPr algn="just">
              <a:lnSpc>
                <a:spcPts val="4584"/>
              </a:lnSpc>
            </a:pPr>
          </a:p>
          <a:p>
            <a:pPr algn="just">
              <a:lnSpc>
                <a:spcPts val="3437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942975"/>
            <a:ext cx="16230600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NEURAL NETWORKS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701400"/>
            <a:ext cx="18288000" cy="1257848"/>
            <a:chOff x="0" y="0"/>
            <a:chExt cx="2833290" cy="1948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33290" cy="194874"/>
            </a:xfrm>
            <a:custGeom>
              <a:avLst/>
              <a:gdLst/>
              <a:ahLst/>
              <a:cxnLst/>
              <a:rect r="r" b="b" t="t" l="l"/>
              <a:pathLst>
                <a:path h="194874" w="2833290">
                  <a:moveTo>
                    <a:pt x="0" y="0"/>
                  </a:moveTo>
                  <a:lnTo>
                    <a:pt x="2833290" y="0"/>
                  </a:lnTo>
                  <a:lnTo>
                    <a:pt x="2833290" y="194874"/>
                  </a:lnTo>
                  <a:lnTo>
                    <a:pt x="0" y="194874"/>
                  </a:lnTo>
                  <a:close/>
                </a:path>
              </a:pathLst>
            </a:custGeom>
            <a:solidFill>
              <a:srgbClr val="E6E6E7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054657" y="2646233"/>
            <a:ext cx="8068148" cy="4994535"/>
          </a:xfrm>
          <a:custGeom>
            <a:avLst/>
            <a:gdLst/>
            <a:ahLst/>
            <a:cxnLst/>
            <a:rect r="r" b="b" t="t" l="l"/>
            <a:pathLst>
              <a:path h="4994535" w="8068148">
                <a:moveTo>
                  <a:pt x="0" y="0"/>
                </a:moveTo>
                <a:lnTo>
                  <a:pt x="8068149" y="0"/>
                </a:lnTo>
                <a:lnTo>
                  <a:pt x="8068149" y="4994534"/>
                </a:lnTo>
                <a:lnTo>
                  <a:pt x="0" y="49945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557" t="0" r="-6968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616116"/>
            <a:ext cx="8115300" cy="5630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84"/>
              </a:lnSpc>
            </a:pP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Each algorithm has its unique strengths and optimal us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 cases:</a:t>
            </a:r>
          </a:p>
          <a:p>
            <a:pPr algn="just" marL="518165" indent="-259082" lvl="1">
              <a:lnSpc>
                <a:spcPts val="4584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Linear/Logistic Regression: Simple, interpretable predictions</a:t>
            </a:r>
          </a:p>
          <a:p>
            <a:pPr algn="just" marL="518165" indent="-259082" lvl="1">
              <a:lnSpc>
                <a:spcPts val="4584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lustering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: Discovering patterns in unlabeled data</a:t>
            </a:r>
          </a:p>
          <a:p>
            <a:pPr algn="just" marL="518165" indent="-259082" lvl="1">
              <a:lnSpc>
                <a:spcPts val="4584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Decision Trees: Transparent decision-making</a:t>
            </a:r>
          </a:p>
          <a:p>
            <a:pPr algn="just" marL="518165" indent="-259082" lvl="1">
              <a:lnSpc>
                <a:spcPts val="4584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KNN: Simple, instance-based learning</a:t>
            </a:r>
          </a:p>
          <a:p>
            <a:pPr algn="just" marL="518165" indent="-259082" lvl="1">
              <a:lnSpc>
                <a:spcPts val="4584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N</a:t>
            </a:r>
            <a:r>
              <a:rPr lang="en-US" sz="24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eural Networks: Complex pattern recognition</a:t>
            </a:r>
          </a:p>
          <a:p>
            <a:pPr algn="just">
              <a:lnSpc>
                <a:spcPts val="4584"/>
              </a:lnSpc>
            </a:pPr>
          </a:p>
          <a:p>
            <a:pPr algn="just">
              <a:lnSpc>
                <a:spcPts val="3437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942975"/>
            <a:ext cx="16230600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SUMMARY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DAGVkTDJ9RA</dc:identifier>
  <dcterms:modified xsi:type="dcterms:W3CDTF">2011-08-01T06:04:30Z</dcterms:modified>
  <cp:revision>1</cp:revision>
  <dc:title>Modern Pitch Deck Presentation Template</dc:title>
</cp:coreProperties>
</file>