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Garet Bold" panose="020B0604020202020204" charset="0"/>
      <p:regular r:id="rId18"/>
    </p:embeddedFont>
    <p:embeddedFont>
      <p:font typeface="Open Sauce Semi-Bold" panose="020B0604020202020204" charset="0"/>
      <p:regular r:id="rId19"/>
    </p:embeddedFont>
    <p:embeddedFont>
      <p:font typeface="Times New Roman" panose="02020603050405020304" pitchFamily="18" charset="0"/>
      <p:regular r:id="rId20"/>
    </p:embeddedFont>
    <p:embeddedFont>
      <p:font typeface="Times New Roman Bold" panose="02020803070505020304" pitchFamily="18" charset="0"/>
      <p:regular r:id="rId21"/>
      <p:bold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4477377"/>
            <a:ext cx="17519961" cy="622799"/>
          </a:xfrm>
          <a:prstGeom prst="rect">
            <a:avLst/>
          </a:prstGeom>
        </p:spPr>
        <p:txBody>
          <a:bodyPr lIns="0" tIns="0" rIns="0" bIns="0" rtlCol="0" anchor="t">
            <a:spAutoFit/>
          </a:bodyPr>
          <a:lstStyle/>
          <a:p>
            <a:pPr algn="l">
              <a:lnSpc>
                <a:spcPts val="5264"/>
              </a:lnSpc>
            </a:pPr>
            <a:r>
              <a:rPr lang="en-US" sz="3760" b="1" dirty="0">
                <a:solidFill>
                  <a:srgbClr val="9C1B58"/>
                </a:solidFill>
                <a:latin typeface="Times New Roman Bold"/>
                <a:ea typeface="Times New Roman Bold"/>
                <a:cs typeface="Times New Roman Bold"/>
                <a:sym typeface="Times New Roman Bold"/>
              </a:rPr>
              <a:t>Presentation Title: Blog </a:t>
            </a:r>
            <a:r>
              <a:rPr lang="en-US" sz="3760" b="1">
                <a:solidFill>
                  <a:srgbClr val="9C1B58"/>
                </a:solidFill>
                <a:latin typeface="Times New Roman Bold"/>
                <a:ea typeface="Times New Roman Bold"/>
                <a:cs typeface="Times New Roman Bold"/>
                <a:sym typeface="Times New Roman Bold"/>
              </a:rPr>
              <a:t>Application Using Django With Statement Analysis</a:t>
            </a:r>
          </a:p>
        </p:txBody>
      </p:sp>
      <p:sp>
        <p:nvSpPr>
          <p:cNvPr id="3" name="TextBox 3"/>
          <p:cNvSpPr txBox="1"/>
          <p:nvPr/>
        </p:nvSpPr>
        <p:spPr>
          <a:xfrm>
            <a:off x="1625612" y="673101"/>
            <a:ext cx="16230600" cy="407669"/>
          </a:xfrm>
          <a:prstGeom prst="rect">
            <a:avLst/>
          </a:prstGeom>
        </p:spPr>
        <p:txBody>
          <a:bodyPr lIns="0" tIns="0" rIns="0" bIns="0" rtlCol="0" anchor="t">
            <a:spAutoFit/>
          </a:bodyPr>
          <a:lstStyle/>
          <a:p>
            <a:pPr marL="0" lvl="0" indent="0" algn="l">
              <a:lnSpc>
                <a:spcPts val="3089"/>
              </a:lnSpc>
            </a:pPr>
            <a:r>
              <a:rPr lang="en-US" sz="2999" b="1">
                <a:solidFill>
                  <a:srgbClr val="000000"/>
                </a:solidFill>
                <a:latin typeface="Open Sauce Semi-Bold"/>
                <a:ea typeface="Open Sauce Semi-Bold"/>
                <a:cs typeface="Open Sauce Semi-Bold"/>
                <a:sym typeface="Open Sauce Semi-Bold"/>
              </a:rPr>
              <a:t>BANGABANDHU SHEIKH MUJIBUR RAHMAN DIGITAL UNIVERSITY, BANGLADESH </a:t>
            </a:r>
          </a:p>
        </p:txBody>
      </p:sp>
      <p:sp>
        <p:nvSpPr>
          <p:cNvPr id="4" name="TextBox 4"/>
          <p:cNvSpPr txBox="1"/>
          <p:nvPr/>
        </p:nvSpPr>
        <p:spPr>
          <a:xfrm>
            <a:off x="2621465" y="3726676"/>
            <a:ext cx="14334431" cy="1188720"/>
          </a:xfrm>
          <a:prstGeom prst="rect">
            <a:avLst/>
          </a:prstGeom>
        </p:spPr>
        <p:txBody>
          <a:bodyPr lIns="0" tIns="0" rIns="0" bIns="0" rtlCol="0" anchor="t">
            <a:spAutoFit/>
          </a:bodyPr>
          <a:lstStyle/>
          <a:p>
            <a:pPr algn="l">
              <a:lnSpc>
                <a:spcPts val="3090"/>
              </a:lnSpc>
            </a:pPr>
            <a:r>
              <a:rPr lang="en-US" sz="3000" b="1">
                <a:solidFill>
                  <a:srgbClr val="000000"/>
                </a:solidFill>
                <a:latin typeface="Open Sauce Semi-Bold"/>
                <a:ea typeface="Open Sauce Semi-Bold"/>
                <a:cs typeface="Open Sauce Semi-Bold"/>
                <a:sym typeface="Open Sauce Semi-Bold"/>
              </a:rPr>
              <a:t>                                     Course Code: PROG302</a:t>
            </a:r>
          </a:p>
          <a:p>
            <a:pPr algn="l">
              <a:lnSpc>
                <a:spcPts val="3090"/>
              </a:lnSpc>
            </a:pPr>
            <a:r>
              <a:rPr lang="en-US" sz="3000" b="1">
                <a:solidFill>
                  <a:srgbClr val="000000"/>
                </a:solidFill>
                <a:latin typeface="Open Sauce Semi-Bold"/>
                <a:ea typeface="Open Sauce Semi-Bold"/>
                <a:cs typeface="Open Sauce Semi-Bold"/>
                <a:sym typeface="Open Sauce Semi-Bold"/>
              </a:rPr>
              <a:t>  Course Title: Advanced Programming with Python and Scripting Sessional</a:t>
            </a:r>
          </a:p>
          <a:p>
            <a:pPr marL="0" lvl="0" indent="0" algn="l">
              <a:lnSpc>
                <a:spcPts val="3090"/>
              </a:lnSpc>
            </a:pPr>
            <a:endParaRPr lang="en-US" sz="3000" b="1">
              <a:solidFill>
                <a:srgbClr val="000000"/>
              </a:solidFill>
              <a:latin typeface="Open Sauce Semi-Bold"/>
              <a:ea typeface="Open Sauce Semi-Bold"/>
              <a:cs typeface="Open Sauce Semi-Bold"/>
              <a:sym typeface="Open Sauce Semi-Bold"/>
            </a:endParaRPr>
          </a:p>
        </p:txBody>
      </p:sp>
      <p:sp>
        <p:nvSpPr>
          <p:cNvPr id="5" name="Freeform 5"/>
          <p:cNvSpPr/>
          <p:nvPr/>
        </p:nvSpPr>
        <p:spPr>
          <a:xfrm>
            <a:off x="6969085" y="1532291"/>
            <a:ext cx="3935515" cy="2010535"/>
          </a:xfrm>
          <a:custGeom>
            <a:avLst/>
            <a:gdLst/>
            <a:ahLst/>
            <a:cxnLst/>
            <a:rect l="l" t="t" r="r" b="b"/>
            <a:pathLst>
              <a:path w="3935515" h="2010535">
                <a:moveTo>
                  <a:pt x="0" y="0"/>
                </a:moveTo>
                <a:lnTo>
                  <a:pt x="3935515" y="0"/>
                </a:lnTo>
                <a:lnTo>
                  <a:pt x="3935515" y="2010535"/>
                </a:lnTo>
                <a:lnTo>
                  <a:pt x="0" y="2010535"/>
                </a:lnTo>
                <a:lnTo>
                  <a:pt x="0" y="0"/>
                </a:lnTo>
                <a:close/>
              </a:path>
            </a:pathLst>
          </a:custGeom>
          <a:blipFill>
            <a:blip r:embed="rId2"/>
            <a:stretch>
              <a:fillRect/>
            </a:stretch>
          </a:blipFill>
        </p:spPr>
      </p:sp>
      <p:sp>
        <p:nvSpPr>
          <p:cNvPr id="6" name="TextBox 6"/>
          <p:cNvSpPr txBox="1"/>
          <p:nvPr/>
        </p:nvSpPr>
        <p:spPr>
          <a:xfrm>
            <a:off x="733179" y="6900381"/>
            <a:ext cx="8410821" cy="2330450"/>
          </a:xfrm>
          <a:prstGeom prst="rect">
            <a:avLst/>
          </a:prstGeom>
        </p:spPr>
        <p:txBody>
          <a:bodyPr wrap="square" lIns="0" tIns="0" rIns="0" bIns="0" rtlCol="0" anchor="t">
            <a:spAutoFit/>
          </a:bodyPr>
          <a:lstStyle/>
          <a:p>
            <a:pPr algn="l">
              <a:lnSpc>
                <a:spcPts val="2574"/>
              </a:lnSpc>
            </a:pPr>
            <a:r>
              <a:rPr lang="en-US" sz="2499" dirty="0" err="1">
                <a:solidFill>
                  <a:srgbClr val="000000"/>
                </a:solidFill>
                <a:latin typeface="Times New Roman"/>
                <a:ea typeface="Times New Roman"/>
                <a:cs typeface="Times New Roman"/>
                <a:sym typeface="Times New Roman"/>
              </a:rPr>
              <a:t>Mobashira</a:t>
            </a:r>
            <a:r>
              <a:rPr lang="en-US" sz="2499" dirty="0">
                <a:solidFill>
                  <a:srgbClr val="000000"/>
                </a:solidFill>
                <a:latin typeface="Times New Roman"/>
                <a:ea typeface="Times New Roman"/>
                <a:cs typeface="Times New Roman"/>
                <a:sym typeface="Times New Roman"/>
              </a:rPr>
              <a:t> Mehajabin Arpita (ID: 2101008)</a:t>
            </a:r>
          </a:p>
          <a:p>
            <a:pPr algn="l">
              <a:lnSpc>
                <a:spcPts val="2574"/>
              </a:lnSpc>
            </a:pPr>
            <a:r>
              <a:rPr lang="en-US" sz="2499" dirty="0" err="1">
                <a:solidFill>
                  <a:srgbClr val="000000"/>
                </a:solidFill>
                <a:latin typeface="Times New Roman"/>
                <a:ea typeface="Times New Roman"/>
                <a:cs typeface="Times New Roman"/>
                <a:sym typeface="Times New Roman"/>
              </a:rPr>
              <a:t>Rupu</a:t>
            </a:r>
            <a:r>
              <a:rPr lang="en-US" sz="2499" dirty="0">
                <a:solidFill>
                  <a:srgbClr val="000000"/>
                </a:solidFill>
                <a:latin typeface="Times New Roman"/>
                <a:ea typeface="Times New Roman"/>
                <a:cs typeface="Times New Roman"/>
                <a:sym typeface="Times New Roman"/>
              </a:rPr>
              <a:t> Rani Ghosh (ID:2101010)</a:t>
            </a:r>
          </a:p>
          <a:p>
            <a:pPr algn="l">
              <a:lnSpc>
                <a:spcPts val="2574"/>
              </a:lnSpc>
            </a:pPr>
            <a:r>
              <a:rPr lang="en-US" sz="2499" dirty="0" err="1">
                <a:solidFill>
                  <a:srgbClr val="000000"/>
                </a:solidFill>
                <a:latin typeface="Times New Roman"/>
                <a:ea typeface="Times New Roman"/>
                <a:cs typeface="Times New Roman"/>
                <a:sym typeface="Times New Roman"/>
              </a:rPr>
              <a:t>Mehrin</a:t>
            </a:r>
            <a:r>
              <a:rPr lang="en-US" sz="2499" dirty="0">
                <a:solidFill>
                  <a:srgbClr val="000000"/>
                </a:solidFill>
                <a:latin typeface="Times New Roman"/>
                <a:ea typeface="Times New Roman"/>
                <a:cs typeface="Times New Roman"/>
                <a:sym typeface="Times New Roman"/>
              </a:rPr>
              <a:t> Farzana (ID: 2101013)</a:t>
            </a:r>
          </a:p>
          <a:p>
            <a:pPr algn="l">
              <a:lnSpc>
                <a:spcPts val="2574"/>
              </a:lnSpc>
            </a:pPr>
            <a:r>
              <a:rPr lang="en-US" sz="2499" dirty="0" err="1">
                <a:solidFill>
                  <a:srgbClr val="000000"/>
                </a:solidFill>
                <a:latin typeface="Times New Roman"/>
                <a:ea typeface="Times New Roman"/>
                <a:cs typeface="Times New Roman"/>
                <a:sym typeface="Times New Roman"/>
              </a:rPr>
              <a:t>Departmentof</a:t>
            </a:r>
            <a:r>
              <a:rPr lang="en-US" sz="2499" dirty="0">
                <a:solidFill>
                  <a:srgbClr val="000000"/>
                </a:solidFill>
                <a:latin typeface="Times New Roman"/>
                <a:ea typeface="Times New Roman"/>
                <a:cs typeface="Times New Roman"/>
                <a:sym typeface="Times New Roman"/>
              </a:rPr>
              <a:t> IRE, BDU</a:t>
            </a:r>
          </a:p>
          <a:p>
            <a:pPr algn="l">
              <a:lnSpc>
                <a:spcPts val="2574"/>
              </a:lnSpc>
            </a:pPr>
            <a:r>
              <a:rPr lang="en-US" sz="2499" dirty="0" err="1">
                <a:solidFill>
                  <a:srgbClr val="000000"/>
                </a:solidFill>
                <a:latin typeface="Times New Roman"/>
                <a:ea typeface="Times New Roman"/>
                <a:cs typeface="Times New Roman"/>
                <a:sym typeface="Times New Roman"/>
              </a:rPr>
              <a:t>BangabandhuSheikh</a:t>
            </a:r>
            <a:r>
              <a:rPr lang="en-US" sz="2499" dirty="0">
                <a:solidFill>
                  <a:srgbClr val="000000"/>
                </a:solidFill>
                <a:latin typeface="Times New Roman"/>
                <a:ea typeface="Times New Roman"/>
                <a:cs typeface="Times New Roman"/>
                <a:sym typeface="Times New Roman"/>
              </a:rPr>
              <a:t> Mujibur Rahman Digital University, Bangladesh</a:t>
            </a:r>
          </a:p>
          <a:p>
            <a:pPr marL="0" lvl="0" indent="0" algn="l">
              <a:lnSpc>
                <a:spcPts val="2574"/>
              </a:lnSpc>
            </a:pPr>
            <a:endParaRPr lang="en-US" sz="2499" dirty="0">
              <a:solidFill>
                <a:srgbClr val="000000"/>
              </a:solidFill>
              <a:latin typeface="Times New Roman"/>
              <a:ea typeface="Times New Roman"/>
              <a:cs typeface="Times New Roman"/>
              <a:sym typeface="Times New Roman"/>
            </a:endParaRPr>
          </a:p>
        </p:txBody>
      </p:sp>
      <p:sp>
        <p:nvSpPr>
          <p:cNvPr id="7" name="TextBox 7"/>
          <p:cNvSpPr txBox="1"/>
          <p:nvPr/>
        </p:nvSpPr>
        <p:spPr>
          <a:xfrm>
            <a:off x="9538365" y="6759304"/>
            <a:ext cx="8058642" cy="2006600"/>
          </a:xfrm>
          <a:prstGeom prst="rect">
            <a:avLst/>
          </a:prstGeom>
        </p:spPr>
        <p:txBody>
          <a:bodyPr lIns="0" tIns="0" rIns="0" bIns="0" rtlCol="0" anchor="t">
            <a:spAutoFit/>
          </a:bodyPr>
          <a:lstStyle/>
          <a:p>
            <a:pPr algn="l">
              <a:lnSpc>
                <a:spcPts val="2574"/>
              </a:lnSpc>
            </a:pPr>
            <a:r>
              <a:rPr lang="en-US" sz="2499">
                <a:solidFill>
                  <a:srgbClr val="000000"/>
                </a:solidFill>
                <a:latin typeface="Times New Roman"/>
                <a:ea typeface="Times New Roman"/>
                <a:cs typeface="Times New Roman"/>
                <a:sym typeface="Times New Roman"/>
              </a:rPr>
              <a:t>Farzana Akter </a:t>
            </a:r>
          </a:p>
          <a:p>
            <a:pPr algn="l">
              <a:lnSpc>
                <a:spcPts val="2574"/>
              </a:lnSpc>
            </a:pPr>
            <a:r>
              <a:rPr lang="en-US" sz="2499">
                <a:solidFill>
                  <a:srgbClr val="000000"/>
                </a:solidFill>
                <a:latin typeface="Times New Roman"/>
                <a:ea typeface="Times New Roman"/>
                <a:cs typeface="Times New Roman"/>
                <a:sym typeface="Times New Roman"/>
              </a:rPr>
              <a:t>Assistant Professor</a:t>
            </a:r>
          </a:p>
          <a:p>
            <a:pPr algn="l">
              <a:lnSpc>
                <a:spcPts val="2574"/>
              </a:lnSpc>
            </a:pPr>
            <a:r>
              <a:rPr lang="en-US" sz="2499">
                <a:solidFill>
                  <a:srgbClr val="000000"/>
                </a:solidFill>
                <a:latin typeface="Times New Roman"/>
                <a:ea typeface="Times New Roman"/>
                <a:cs typeface="Times New Roman"/>
                <a:sym typeface="Times New Roman"/>
              </a:rPr>
              <a:t>Departmentof IRE, BDU</a:t>
            </a:r>
          </a:p>
          <a:p>
            <a:pPr algn="l">
              <a:lnSpc>
                <a:spcPts val="2574"/>
              </a:lnSpc>
            </a:pPr>
            <a:r>
              <a:rPr lang="en-US" sz="2499">
                <a:solidFill>
                  <a:srgbClr val="000000"/>
                </a:solidFill>
                <a:latin typeface="Times New Roman"/>
                <a:ea typeface="Times New Roman"/>
                <a:cs typeface="Times New Roman"/>
                <a:sym typeface="Times New Roman"/>
              </a:rPr>
              <a:t>BangabandhuSheikh Mujibur Rahman Digital University, Bangladesh</a:t>
            </a:r>
          </a:p>
          <a:p>
            <a:pPr marL="0" lvl="0" indent="0" algn="l">
              <a:lnSpc>
                <a:spcPts val="2574"/>
              </a:lnSpc>
            </a:pPr>
            <a:endParaRPr lang="en-US" sz="2499">
              <a:solidFill>
                <a:srgbClr val="000000"/>
              </a:solidFill>
              <a:latin typeface="Times New Roman"/>
              <a:ea typeface="Times New Roman"/>
              <a:cs typeface="Times New Roman"/>
              <a:sym typeface="Times New Roman"/>
            </a:endParaRPr>
          </a:p>
        </p:txBody>
      </p:sp>
      <p:sp>
        <p:nvSpPr>
          <p:cNvPr id="8" name="TextBox 8"/>
          <p:cNvSpPr txBox="1"/>
          <p:nvPr/>
        </p:nvSpPr>
        <p:spPr>
          <a:xfrm>
            <a:off x="733179" y="6107794"/>
            <a:ext cx="4687954" cy="455295"/>
          </a:xfrm>
          <a:prstGeom prst="rect">
            <a:avLst/>
          </a:prstGeom>
        </p:spPr>
        <p:txBody>
          <a:bodyPr lIns="0" tIns="0" rIns="0" bIns="0" rtlCol="0" anchor="t">
            <a:spAutoFit/>
          </a:bodyPr>
          <a:lstStyle/>
          <a:p>
            <a:pPr algn="l">
              <a:lnSpc>
                <a:spcPts val="3779"/>
              </a:lnSpc>
            </a:pPr>
            <a:r>
              <a:rPr lang="en-US" sz="2700" b="1">
                <a:solidFill>
                  <a:srgbClr val="9C1B58"/>
                </a:solidFill>
                <a:latin typeface="Garet Bold"/>
                <a:ea typeface="Garet Bold"/>
                <a:cs typeface="Garet Bold"/>
                <a:sym typeface="Garet Bold"/>
              </a:rPr>
              <a:t>Prepared By:</a:t>
            </a:r>
          </a:p>
        </p:txBody>
      </p:sp>
      <p:sp>
        <p:nvSpPr>
          <p:cNvPr id="9" name="TextBox 9"/>
          <p:cNvSpPr txBox="1"/>
          <p:nvPr/>
        </p:nvSpPr>
        <p:spPr>
          <a:xfrm>
            <a:off x="9538365" y="5903959"/>
            <a:ext cx="4687954" cy="455295"/>
          </a:xfrm>
          <a:prstGeom prst="rect">
            <a:avLst/>
          </a:prstGeom>
        </p:spPr>
        <p:txBody>
          <a:bodyPr lIns="0" tIns="0" rIns="0" bIns="0" rtlCol="0" anchor="t">
            <a:spAutoFit/>
          </a:bodyPr>
          <a:lstStyle/>
          <a:p>
            <a:pPr algn="l">
              <a:lnSpc>
                <a:spcPts val="3779"/>
              </a:lnSpc>
            </a:pPr>
            <a:r>
              <a:rPr lang="en-US" sz="2700" b="1">
                <a:solidFill>
                  <a:srgbClr val="9C1B58"/>
                </a:solidFill>
                <a:latin typeface="Garet Bold"/>
                <a:ea typeface="Garet Bold"/>
                <a:cs typeface="Garet Bold"/>
                <a:sym typeface="Garet Bold"/>
              </a:rPr>
              <a:t>Instructed By: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653586"/>
            <a:ext cx="18288000" cy="633414"/>
            <a:chOff x="0" y="0"/>
            <a:chExt cx="28479340" cy="986397"/>
          </a:xfrm>
        </p:grpSpPr>
        <p:sp>
          <p:nvSpPr>
            <p:cNvPr id="3" name="Freeform 3"/>
            <p:cNvSpPr/>
            <p:nvPr/>
          </p:nvSpPr>
          <p:spPr>
            <a:xfrm>
              <a:off x="0" y="0"/>
              <a:ext cx="28479341" cy="986397"/>
            </a:xfrm>
            <a:custGeom>
              <a:avLst/>
              <a:gdLst/>
              <a:ahLst/>
              <a:cxnLst/>
              <a:rect l="l" t="t" r="r" b="b"/>
              <a:pathLst>
                <a:path w="28479341" h="986397">
                  <a:moveTo>
                    <a:pt x="28354880" y="986397"/>
                  </a:moveTo>
                  <a:lnTo>
                    <a:pt x="124460" y="986397"/>
                  </a:lnTo>
                  <a:cubicBezTo>
                    <a:pt x="55880" y="986397"/>
                    <a:pt x="0" y="930517"/>
                    <a:pt x="0" y="861937"/>
                  </a:cubicBezTo>
                  <a:lnTo>
                    <a:pt x="0" y="124460"/>
                  </a:lnTo>
                  <a:cubicBezTo>
                    <a:pt x="0" y="55880"/>
                    <a:pt x="55880" y="0"/>
                    <a:pt x="124460" y="0"/>
                  </a:cubicBezTo>
                  <a:lnTo>
                    <a:pt x="28354880" y="0"/>
                  </a:lnTo>
                  <a:cubicBezTo>
                    <a:pt x="28423459" y="0"/>
                    <a:pt x="28479341" y="55880"/>
                    <a:pt x="28479341" y="124460"/>
                  </a:cubicBezTo>
                  <a:lnTo>
                    <a:pt x="28479341" y="861937"/>
                  </a:lnTo>
                  <a:cubicBezTo>
                    <a:pt x="28479341" y="930517"/>
                    <a:pt x="28423459" y="986397"/>
                    <a:pt x="28354880" y="986397"/>
                  </a:cubicBezTo>
                  <a:close/>
                </a:path>
              </a:pathLst>
            </a:custGeom>
            <a:solidFill>
              <a:srgbClr val="C67E9F"/>
            </a:solidFill>
          </p:spPr>
        </p:sp>
      </p:grpSp>
      <p:grpSp>
        <p:nvGrpSpPr>
          <p:cNvPr id="4" name="Group 4"/>
          <p:cNvGrpSpPr/>
          <p:nvPr/>
        </p:nvGrpSpPr>
        <p:grpSpPr>
          <a:xfrm>
            <a:off x="16847601" y="9590880"/>
            <a:ext cx="1440399" cy="696120"/>
            <a:chOff x="0" y="0"/>
            <a:chExt cx="2243089" cy="1084046"/>
          </a:xfrm>
        </p:grpSpPr>
        <p:sp>
          <p:nvSpPr>
            <p:cNvPr id="5" name="Freeform 5"/>
            <p:cNvSpPr/>
            <p:nvPr/>
          </p:nvSpPr>
          <p:spPr>
            <a:xfrm>
              <a:off x="0" y="0"/>
              <a:ext cx="2243089" cy="1084046"/>
            </a:xfrm>
            <a:custGeom>
              <a:avLst/>
              <a:gdLst/>
              <a:ahLst/>
              <a:cxnLst/>
              <a:rect l="l" t="t" r="r" b="b"/>
              <a:pathLst>
                <a:path w="2243089" h="1084046">
                  <a:moveTo>
                    <a:pt x="2118629" y="1084046"/>
                  </a:moveTo>
                  <a:lnTo>
                    <a:pt x="124460" y="1084046"/>
                  </a:lnTo>
                  <a:cubicBezTo>
                    <a:pt x="55880" y="1084046"/>
                    <a:pt x="0" y="1028166"/>
                    <a:pt x="0" y="959586"/>
                  </a:cubicBezTo>
                  <a:lnTo>
                    <a:pt x="0" y="124460"/>
                  </a:lnTo>
                  <a:cubicBezTo>
                    <a:pt x="0" y="55880"/>
                    <a:pt x="55880" y="0"/>
                    <a:pt x="124460" y="0"/>
                  </a:cubicBezTo>
                  <a:lnTo>
                    <a:pt x="2118629" y="0"/>
                  </a:lnTo>
                  <a:cubicBezTo>
                    <a:pt x="2187209" y="0"/>
                    <a:pt x="2243089" y="55880"/>
                    <a:pt x="2243089" y="124460"/>
                  </a:cubicBezTo>
                  <a:lnTo>
                    <a:pt x="2243089" y="959586"/>
                  </a:lnTo>
                  <a:cubicBezTo>
                    <a:pt x="2243089" y="1028166"/>
                    <a:pt x="2187209" y="1084046"/>
                    <a:pt x="2118629" y="1084046"/>
                  </a:cubicBezTo>
                  <a:close/>
                </a:path>
              </a:pathLst>
            </a:custGeom>
            <a:solidFill>
              <a:srgbClr val="9C1B58"/>
            </a:solidFill>
          </p:spPr>
        </p:sp>
      </p:grpSp>
      <p:grpSp>
        <p:nvGrpSpPr>
          <p:cNvPr id="6" name="Group 6"/>
          <p:cNvGrpSpPr/>
          <p:nvPr/>
        </p:nvGrpSpPr>
        <p:grpSpPr>
          <a:xfrm>
            <a:off x="0" y="-28532"/>
            <a:ext cx="18288000" cy="1968735"/>
            <a:chOff x="0" y="0"/>
            <a:chExt cx="28479340" cy="3065850"/>
          </a:xfrm>
        </p:grpSpPr>
        <p:sp>
          <p:nvSpPr>
            <p:cNvPr id="7" name="Freeform 7"/>
            <p:cNvSpPr/>
            <p:nvPr/>
          </p:nvSpPr>
          <p:spPr>
            <a:xfrm>
              <a:off x="0" y="0"/>
              <a:ext cx="28479341" cy="3065850"/>
            </a:xfrm>
            <a:custGeom>
              <a:avLst/>
              <a:gdLst/>
              <a:ahLst/>
              <a:cxnLst/>
              <a:rect l="l" t="t" r="r" b="b"/>
              <a:pathLst>
                <a:path w="28479341" h="3065850">
                  <a:moveTo>
                    <a:pt x="28354880" y="3065850"/>
                  </a:moveTo>
                  <a:lnTo>
                    <a:pt x="124460" y="3065850"/>
                  </a:lnTo>
                  <a:cubicBezTo>
                    <a:pt x="55880" y="3065850"/>
                    <a:pt x="0" y="3009970"/>
                    <a:pt x="0" y="2941390"/>
                  </a:cubicBezTo>
                  <a:lnTo>
                    <a:pt x="0" y="124460"/>
                  </a:lnTo>
                  <a:cubicBezTo>
                    <a:pt x="0" y="55880"/>
                    <a:pt x="55880" y="0"/>
                    <a:pt x="124460" y="0"/>
                  </a:cubicBezTo>
                  <a:lnTo>
                    <a:pt x="28354880" y="0"/>
                  </a:lnTo>
                  <a:cubicBezTo>
                    <a:pt x="28423459" y="0"/>
                    <a:pt x="28479341" y="55880"/>
                    <a:pt x="28479341" y="124460"/>
                  </a:cubicBezTo>
                  <a:lnTo>
                    <a:pt x="28479341" y="2941390"/>
                  </a:lnTo>
                  <a:cubicBezTo>
                    <a:pt x="28479341" y="3009970"/>
                    <a:pt x="28423459" y="3065850"/>
                    <a:pt x="28354880" y="3065850"/>
                  </a:cubicBezTo>
                  <a:close/>
                </a:path>
              </a:pathLst>
            </a:custGeom>
            <a:solidFill>
              <a:srgbClr val="9C1B58"/>
            </a:solidFill>
          </p:spPr>
        </p:sp>
      </p:grpSp>
      <p:sp>
        <p:nvSpPr>
          <p:cNvPr id="8" name="Freeform 8"/>
          <p:cNvSpPr/>
          <p:nvPr/>
        </p:nvSpPr>
        <p:spPr>
          <a:xfrm>
            <a:off x="2828913" y="2125074"/>
            <a:ext cx="11946287" cy="7343641"/>
          </a:xfrm>
          <a:custGeom>
            <a:avLst/>
            <a:gdLst/>
            <a:ahLst/>
            <a:cxnLst/>
            <a:rect l="l" t="t" r="r" b="b"/>
            <a:pathLst>
              <a:path w="11946287" h="7343641">
                <a:moveTo>
                  <a:pt x="0" y="0"/>
                </a:moveTo>
                <a:lnTo>
                  <a:pt x="11946287" y="0"/>
                </a:lnTo>
                <a:lnTo>
                  <a:pt x="11946287" y="7343641"/>
                </a:lnTo>
                <a:lnTo>
                  <a:pt x="0" y="7343641"/>
                </a:lnTo>
                <a:lnTo>
                  <a:pt x="0" y="0"/>
                </a:lnTo>
                <a:close/>
              </a:path>
            </a:pathLst>
          </a:custGeom>
          <a:blipFill>
            <a:blip r:embed="rId2"/>
            <a:stretch>
              <a:fillRect l="-594" r="-594"/>
            </a:stretch>
          </a:blipFill>
        </p:spPr>
      </p:sp>
      <p:sp>
        <p:nvSpPr>
          <p:cNvPr id="9" name="TextBox 9"/>
          <p:cNvSpPr txBox="1"/>
          <p:nvPr/>
        </p:nvSpPr>
        <p:spPr>
          <a:xfrm>
            <a:off x="17126388" y="9643903"/>
            <a:ext cx="882824" cy="538480"/>
          </a:xfrm>
          <a:prstGeom prst="rect">
            <a:avLst/>
          </a:prstGeom>
        </p:spPr>
        <p:txBody>
          <a:bodyPr lIns="0" tIns="0" rIns="0" bIns="0" rtlCol="0" anchor="t">
            <a:spAutoFit/>
          </a:bodyPr>
          <a:lstStyle/>
          <a:p>
            <a:pPr algn="ctr">
              <a:lnSpc>
                <a:spcPts val="3919"/>
              </a:lnSpc>
            </a:pPr>
            <a:r>
              <a:rPr lang="en-US" sz="2799">
                <a:solidFill>
                  <a:srgbClr val="FFFFFF"/>
                </a:solidFill>
                <a:latin typeface="Times New Roman"/>
                <a:ea typeface="Times New Roman"/>
                <a:cs typeface="Times New Roman"/>
                <a:sym typeface="Times New Roman"/>
              </a:rPr>
              <a:t>9</a:t>
            </a:r>
          </a:p>
        </p:txBody>
      </p:sp>
      <p:sp>
        <p:nvSpPr>
          <p:cNvPr id="10" name="TextBox 10"/>
          <p:cNvSpPr txBox="1"/>
          <p:nvPr/>
        </p:nvSpPr>
        <p:spPr>
          <a:xfrm>
            <a:off x="3938373" y="475775"/>
            <a:ext cx="14349627" cy="798195"/>
          </a:xfrm>
          <a:prstGeom prst="rect">
            <a:avLst/>
          </a:prstGeom>
        </p:spPr>
        <p:txBody>
          <a:bodyPr lIns="0" tIns="0" rIns="0" bIns="0" rtlCol="0" anchor="t">
            <a:spAutoFit/>
          </a:bodyPr>
          <a:lstStyle/>
          <a:p>
            <a:pPr algn="l">
              <a:lnSpc>
                <a:spcPts val="5880"/>
              </a:lnSpc>
            </a:pPr>
            <a:r>
              <a:rPr lang="en-US" sz="4200" b="1">
                <a:solidFill>
                  <a:srgbClr val="FFFFFF"/>
                </a:solidFill>
                <a:latin typeface="Times New Roman Bold"/>
                <a:ea typeface="Times New Roman Bold"/>
                <a:cs typeface="Times New Roman Bold"/>
                <a:sym typeface="Times New Roman Bold"/>
              </a:rPr>
              <a:t> REVIEWING BLOGS COMMENTS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746461"/>
            <a:chOff x="0" y="0"/>
            <a:chExt cx="28479340" cy="2719710"/>
          </a:xfrm>
        </p:grpSpPr>
        <p:sp>
          <p:nvSpPr>
            <p:cNvPr id="3" name="Freeform 3"/>
            <p:cNvSpPr/>
            <p:nvPr/>
          </p:nvSpPr>
          <p:spPr>
            <a:xfrm>
              <a:off x="0" y="0"/>
              <a:ext cx="28479341" cy="2719710"/>
            </a:xfrm>
            <a:custGeom>
              <a:avLst/>
              <a:gdLst/>
              <a:ahLst/>
              <a:cxnLst/>
              <a:rect l="l" t="t" r="r" b="b"/>
              <a:pathLst>
                <a:path w="28479341" h="2719710">
                  <a:moveTo>
                    <a:pt x="28354880" y="2719710"/>
                  </a:moveTo>
                  <a:lnTo>
                    <a:pt x="124460" y="2719710"/>
                  </a:lnTo>
                  <a:cubicBezTo>
                    <a:pt x="55880" y="2719710"/>
                    <a:pt x="0" y="2663830"/>
                    <a:pt x="0" y="2595250"/>
                  </a:cubicBezTo>
                  <a:lnTo>
                    <a:pt x="0" y="124460"/>
                  </a:lnTo>
                  <a:cubicBezTo>
                    <a:pt x="0" y="55880"/>
                    <a:pt x="55880" y="0"/>
                    <a:pt x="124460" y="0"/>
                  </a:cubicBezTo>
                  <a:lnTo>
                    <a:pt x="28354880" y="0"/>
                  </a:lnTo>
                  <a:cubicBezTo>
                    <a:pt x="28423459" y="0"/>
                    <a:pt x="28479341" y="55880"/>
                    <a:pt x="28479341" y="124460"/>
                  </a:cubicBezTo>
                  <a:lnTo>
                    <a:pt x="28479341" y="2595250"/>
                  </a:lnTo>
                  <a:cubicBezTo>
                    <a:pt x="28479341" y="2663830"/>
                    <a:pt x="28423459" y="2719710"/>
                    <a:pt x="28354880" y="2719710"/>
                  </a:cubicBezTo>
                  <a:close/>
                </a:path>
              </a:pathLst>
            </a:custGeom>
            <a:solidFill>
              <a:srgbClr val="9C1B58"/>
            </a:solidFill>
          </p:spPr>
        </p:sp>
      </p:grpSp>
      <p:sp>
        <p:nvSpPr>
          <p:cNvPr id="4" name="TextBox 4"/>
          <p:cNvSpPr txBox="1"/>
          <p:nvPr/>
        </p:nvSpPr>
        <p:spPr>
          <a:xfrm>
            <a:off x="6009754" y="603504"/>
            <a:ext cx="6839992" cy="798195"/>
          </a:xfrm>
          <a:prstGeom prst="rect">
            <a:avLst/>
          </a:prstGeom>
        </p:spPr>
        <p:txBody>
          <a:bodyPr lIns="0" tIns="0" rIns="0" bIns="0" rtlCol="0" anchor="t">
            <a:spAutoFit/>
          </a:bodyPr>
          <a:lstStyle/>
          <a:p>
            <a:pPr algn="l">
              <a:lnSpc>
                <a:spcPts val="5880"/>
              </a:lnSpc>
            </a:pPr>
            <a:r>
              <a:rPr lang="en-US" sz="4200" b="1">
                <a:solidFill>
                  <a:srgbClr val="FFFFFF"/>
                </a:solidFill>
                <a:latin typeface="Times New Roman Bold"/>
                <a:ea typeface="Times New Roman Bold"/>
                <a:cs typeface="Times New Roman Bold"/>
                <a:sym typeface="Times New Roman Bold"/>
              </a:rPr>
              <a:t>CONCLUSION</a:t>
            </a:r>
          </a:p>
        </p:txBody>
      </p:sp>
      <p:grpSp>
        <p:nvGrpSpPr>
          <p:cNvPr id="5" name="Group 5"/>
          <p:cNvGrpSpPr/>
          <p:nvPr/>
        </p:nvGrpSpPr>
        <p:grpSpPr>
          <a:xfrm>
            <a:off x="1028700" y="3396285"/>
            <a:ext cx="15792413" cy="5694375"/>
            <a:chOff x="0" y="0"/>
            <a:chExt cx="5618123" cy="2025764"/>
          </a:xfrm>
        </p:grpSpPr>
        <p:sp>
          <p:nvSpPr>
            <p:cNvPr id="6" name="Freeform 6"/>
            <p:cNvSpPr/>
            <p:nvPr/>
          </p:nvSpPr>
          <p:spPr>
            <a:xfrm>
              <a:off x="0" y="0"/>
              <a:ext cx="5618123" cy="2025764"/>
            </a:xfrm>
            <a:custGeom>
              <a:avLst/>
              <a:gdLst/>
              <a:ahLst/>
              <a:cxnLst/>
              <a:rect l="l" t="t" r="r" b="b"/>
              <a:pathLst>
                <a:path w="5618123" h="2025764">
                  <a:moveTo>
                    <a:pt x="5493663" y="2025764"/>
                  </a:moveTo>
                  <a:lnTo>
                    <a:pt x="124460" y="2025764"/>
                  </a:lnTo>
                  <a:cubicBezTo>
                    <a:pt x="55880" y="2025764"/>
                    <a:pt x="0" y="1969884"/>
                    <a:pt x="0" y="1901304"/>
                  </a:cubicBezTo>
                  <a:lnTo>
                    <a:pt x="0" y="124460"/>
                  </a:lnTo>
                  <a:cubicBezTo>
                    <a:pt x="0" y="55880"/>
                    <a:pt x="55880" y="0"/>
                    <a:pt x="124460" y="0"/>
                  </a:cubicBezTo>
                  <a:lnTo>
                    <a:pt x="5493663" y="0"/>
                  </a:lnTo>
                  <a:cubicBezTo>
                    <a:pt x="5562243" y="0"/>
                    <a:pt x="5618123" y="55880"/>
                    <a:pt x="5618123" y="124460"/>
                  </a:cubicBezTo>
                  <a:lnTo>
                    <a:pt x="5618123" y="1901304"/>
                  </a:lnTo>
                  <a:cubicBezTo>
                    <a:pt x="5618123" y="1969884"/>
                    <a:pt x="5562243" y="2025764"/>
                    <a:pt x="5493663" y="2025764"/>
                  </a:cubicBezTo>
                  <a:close/>
                </a:path>
              </a:pathLst>
            </a:custGeom>
            <a:solidFill>
              <a:srgbClr val="9C1B58"/>
            </a:solidFill>
          </p:spPr>
        </p:sp>
      </p:grpSp>
      <p:sp>
        <p:nvSpPr>
          <p:cNvPr id="7" name="TextBox 7"/>
          <p:cNvSpPr txBox="1"/>
          <p:nvPr/>
        </p:nvSpPr>
        <p:spPr>
          <a:xfrm>
            <a:off x="1802176" y="3757448"/>
            <a:ext cx="13969662" cy="4848224"/>
          </a:xfrm>
          <a:prstGeom prst="rect">
            <a:avLst/>
          </a:prstGeom>
        </p:spPr>
        <p:txBody>
          <a:bodyPr lIns="0" tIns="0" rIns="0" bIns="0" rtlCol="0" anchor="t">
            <a:spAutoFit/>
          </a:bodyPr>
          <a:lstStyle/>
          <a:p>
            <a:pPr algn="just">
              <a:lnSpc>
                <a:spcPts val="4200"/>
              </a:lnSpc>
            </a:pPr>
            <a:r>
              <a:rPr lang="en-US" sz="3000">
                <a:solidFill>
                  <a:srgbClr val="FFFFFF"/>
                </a:solidFill>
                <a:latin typeface="Times New Roman"/>
                <a:ea typeface="Times New Roman"/>
                <a:cs typeface="Times New Roman"/>
                <a:sym typeface="Times New Roman"/>
              </a:rPr>
              <a:t>This project successfully delivered a comprehensive blog application built using Python Django. The platform not only met its objectives of providing core blogging functionalities but also elevated user engagement through the integration of sentiment analysis using Hugging Face Transformers. By leveraging modern front-end and back-end technologies, the application offers a secure, interactive, and user-friendly experience for bloggers and readers alike. The addition of a responsive design ensures accessibility for all users, regardless of their device. This project lays a strong foundation for further enhancements, such as real-time notifications, advanced analytics, and multimedia content support, to further enrich the blogging experience.</a:t>
            </a:r>
          </a:p>
        </p:txBody>
      </p:sp>
      <p:grpSp>
        <p:nvGrpSpPr>
          <p:cNvPr id="8" name="Group 8"/>
          <p:cNvGrpSpPr/>
          <p:nvPr/>
        </p:nvGrpSpPr>
        <p:grpSpPr>
          <a:xfrm>
            <a:off x="0" y="9653586"/>
            <a:ext cx="18288000" cy="633414"/>
            <a:chOff x="0" y="0"/>
            <a:chExt cx="28479340" cy="986397"/>
          </a:xfrm>
        </p:grpSpPr>
        <p:sp>
          <p:nvSpPr>
            <p:cNvPr id="9" name="Freeform 9"/>
            <p:cNvSpPr/>
            <p:nvPr/>
          </p:nvSpPr>
          <p:spPr>
            <a:xfrm>
              <a:off x="0" y="0"/>
              <a:ext cx="28479341" cy="986397"/>
            </a:xfrm>
            <a:custGeom>
              <a:avLst/>
              <a:gdLst/>
              <a:ahLst/>
              <a:cxnLst/>
              <a:rect l="l" t="t" r="r" b="b"/>
              <a:pathLst>
                <a:path w="28479341" h="986397">
                  <a:moveTo>
                    <a:pt x="28354880" y="986397"/>
                  </a:moveTo>
                  <a:lnTo>
                    <a:pt x="124460" y="986397"/>
                  </a:lnTo>
                  <a:cubicBezTo>
                    <a:pt x="55880" y="986397"/>
                    <a:pt x="0" y="930517"/>
                    <a:pt x="0" y="861937"/>
                  </a:cubicBezTo>
                  <a:lnTo>
                    <a:pt x="0" y="124460"/>
                  </a:lnTo>
                  <a:cubicBezTo>
                    <a:pt x="0" y="55880"/>
                    <a:pt x="55880" y="0"/>
                    <a:pt x="124460" y="0"/>
                  </a:cubicBezTo>
                  <a:lnTo>
                    <a:pt x="28354880" y="0"/>
                  </a:lnTo>
                  <a:cubicBezTo>
                    <a:pt x="28423459" y="0"/>
                    <a:pt x="28479341" y="55880"/>
                    <a:pt x="28479341" y="124460"/>
                  </a:cubicBezTo>
                  <a:lnTo>
                    <a:pt x="28479341" y="861937"/>
                  </a:lnTo>
                  <a:cubicBezTo>
                    <a:pt x="28479341" y="930517"/>
                    <a:pt x="28423459" y="986397"/>
                    <a:pt x="28354880" y="986397"/>
                  </a:cubicBezTo>
                  <a:close/>
                </a:path>
              </a:pathLst>
            </a:custGeom>
            <a:solidFill>
              <a:srgbClr val="C67E9F"/>
            </a:solidFill>
          </p:spPr>
        </p:sp>
      </p:grpSp>
      <p:grpSp>
        <p:nvGrpSpPr>
          <p:cNvPr id="10" name="Group 10"/>
          <p:cNvGrpSpPr/>
          <p:nvPr/>
        </p:nvGrpSpPr>
        <p:grpSpPr>
          <a:xfrm>
            <a:off x="16847601" y="9590880"/>
            <a:ext cx="1440399" cy="696120"/>
            <a:chOff x="0" y="0"/>
            <a:chExt cx="2243089" cy="1084046"/>
          </a:xfrm>
        </p:grpSpPr>
        <p:sp>
          <p:nvSpPr>
            <p:cNvPr id="11" name="Freeform 11"/>
            <p:cNvSpPr/>
            <p:nvPr/>
          </p:nvSpPr>
          <p:spPr>
            <a:xfrm>
              <a:off x="0" y="0"/>
              <a:ext cx="2243089" cy="1084046"/>
            </a:xfrm>
            <a:custGeom>
              <a:avLst/>
              <a:gdLst/>
              <a:ahLst/>
              <a:cxnLst/>
              <a:rect l="l" t="t" r="r" b="b"/>
              <a:pathLst>
                <a:path w="2243089" h="1084046">
                  <a:moveTo>
                    <a:pt x="2118629" y="1084046"/>
                  </a:moveTo>
                  <a:lnTo>
                    <a:pt x="124460" y="1084046"/>
                  </a:lnTo>
                  <a:cubicBezTo>
                    <a:pt x="55880" y="1084046"/>
                    <a:pt x="0" y="1028166"/>
                    <a:pt x="0" y="959586"/>
                  </a:cubicBezTo>
                  <a:lnTo>
                    <a:pt x="0" y="124460"/>
                  </a:lnTo>
                  <a:cubicBezTo>
                    <a:pt x="0" y="55880"/>
                    <a:pt x="55880" y="0"/>
                    <a:pt x="124460" y="0"/>
                  </a:cubicBezTo>
                  <a:lnTo>
                    <a:pt x="2118629" y="0"/>
                  </a:lnTo>
                  <a:cubicBezTo>
                    <a:pt x="2187209" y="0"/>
                    <a:pt x="2243089" y="55880"/>
                    <a:pt x="2243089" y="124460"/>
                  </a:cubicBezTo>
                  <a:lnTo>
                    <a:pt x="2243089" y="959586"/>
                  </a:lnTo>
                  <a:cubicBezTo>
                    <a:pt x="2243089" y="1028166"/>
                    <a:pt x="2187209" y="1084046"/>
                    <a:pt x="2118629" y="1084046"/>
                  </a:cubicBezTo>
                  <a:close/>
                </a:path>
              </a:pathLst>
            </a:custGeom>
            <a:solidFill>
              <a:srgbClr val="9C1B58"/>
            </a:solidFill>
          </p:spPr>
        </p:sp>
      </p:grpSp>
      <p:sp>
        <p:nvSpPr>
          <p:cNvPr id="12" name="TextBox 12"/>
          <p:cNvSpPr txBox="1"/>
          <p:nvPr/>
        </p:nvSpPr>
        <p:spPr>
          <a:xfrm>
            <a:off x="17126388" y="9643903"/>
            <a:ext cx="882824" cy="538480"/>
          </a:xfrm>
          <a:prstGeom prst="rect">
            <a:avLst/>
          </a:prstGeom>
        </p:spPr>
        <p:txBody>
          <a:bodyPr lIns="0" tIns="0" rIns="0" bIns="0" rtlCol="0" anchor="t">
            <a:spAutoFit/>
          </a:bodyPr>
          <a:lstStyle/>
          <a:p>
            <a:pPr algn="ctr">
              <a:lnSpc>
                <a:spcPts val="3919"/>
              </a:lnSpc>
            </a:pPr>
            <a:r>
              <a:rPr lang="en-US" sz="2799">
                <a:solidFill>
                  <a:srgbClr val="FFFFFF"/>
                </a:solidFill>
                <a:latin typeface="Times New Roman"/>
                <a:ea typeface="Times New Roman"/>
                <a:cs typeface="Times New Roman"/>
                <a:sym typeface="Times New Roman"/>
              </a:rPr>
              <a:t>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746461"/>
            <a:chOff x="0" y="0"/>
            <a:chExt cx="28479340" cy="2719710"/>
          </a:xfrm>
        </p:grpSpPr>
        <p:sp>
          <p:nvSpPr>
            <p:cNvPr id="3" name="Freeform 3"/>
            <p:cNvSpPr/>
            <p:nvPr/>
          </p:nvSpPr>
          <p:spPr>
            <a:xfrm>
              <a:off x="0" y="0"/>
              <a:ext cx="28479341" cy="2719710"/>
            </a:xfrm>
            <a:custGeom>
              <a:avLst/>
              <a:gdLst/>
              <a:ahLst/>
              <a:cxnLst/>
              <a:rect l="l" t="t" r="r" b="b"/>
              <a:pathLst>
                <a:path w="28479341" h="2719710">
                  <a:moveTo>
                    <a:pt x="28354880" y="2719710"/>
                  </a:moveTo>
                  <a:lnTo>
                    <a:pt x="124460" y="2719710"/>
                  </a:lnTo>
                  <a:cubicBezTo>
                    <a:pt x="55880" y="2719710"/>
                    <a:pt x="0" y="2663830"/>
                    <a:pt x="0" y="2595250"/>
                  </a:cubicBezTo>
                  <a:lnTo>
                    <a:pt x="0" y="124460"/>
                  </a:lnTo>
                  <a:cubicBezTo>
                    <a:pt x="0" y="55880"/>
                    <a:pt x="55880" y="0"/>
                    <a:pt x="124460" y="0"/>
                  </a:cubicBezTo>
                  <a:lnTo>
                    <a:pt x="28354880" y="0"/>
                  </a:lnTo>
                  <a:cubicBezTo>
                    <a:pt x="28423459" y="0"/>
                    <a:pt x="28479341" y="55880"/>
                    <a:pt x="28479341" y="124460"/>
                  </a:cubicBezTo>
                  <a:lnTo>
                    <a:pt x="28479341" y="2595250"/>
                  </a:lnTo>
                  <a:cubicBezTo>
                    <a:pt x="28479341" y="2663830"/>
                    <a:pt x="28423459" y="2719710"/>
                    <a:pt x="28354880" y="2719710"/>
                  </a:cubicBezTo>
                  <a:close/>
                </a:path>
              </a:pathLst>
            </a:custGeom>
            <a:solidFill>
              <a:srgbClr val="9C1B58"/>
            </a:solidFill>
          </p:spPr>
        </p:sp>
      </p:grpSp>
      <p:grpSp>
        <p:nvGrpSpPr>
          <p:cNvPr id="4" name="Group 4"/>
          <p:cNvGrpSpPr/>
          <p:nvPr/>
        </p:nvGrpSpPr>
        <p:grpSpPr>
          <a:xfrm>
            <a:off x="-632857" y="1266325"/>
            <a:ext cx="22000875" cy="8387261"/>
            <a:chOff x="0" y="0"/>
            <a:chExt cx="7020883" cy="2676529"/>
          </a:xfrm>
        </p:grpSpPr>
        <p:sp>
          <p:nvSpPr>
            <p:cNvPr id="5" name="Freeform 5"/>
            <p:cNvSpPr/>
            <p:nvPr/>
          </p:nvSpPr>
          <p:spPr>
            <a:xfrm>
              <a:off x="0" y="0"/>
              <a:ext cx="7020883" cy="2676529"/>
            </a:xfrm>
            <a:custGeom>
              <a:avLst/>
              <a:gdLst/>
              <a:ahLst/>
              <a:cxnLst/>
              <a:rect l="l" t="t" r="r" b="b"/>
              <a:pathLst>
                <a:path w="7020883" h="2676529">
                  <a:moveTo>
                    <a:pt x="6896423" y="2676529"/>
                  </a:moveTo>
                  <a:lnTo>
                    <a:pt x="124460" y="2676529"/>
                  </a:lnTo>
                  <a:cubicBezTo>
                    <a:pt x="55880" y="2676529"/>
                    <a:pt x="0" y="2620649"/>
                    <a:pt x="0" y="2552069"/>
                  </a:cubicBezTo>
                  <a:lnTo>
                    <a:pt x="0" y="124460"/>
                  </a:lnTo>
                  <a:cubicBezTo>
                    <a:pt x="0" y="55880"/>
                    <a:pt x="55880" y="0"/>
                    <a:pt x="124460" y="0"/>
                  </a:cubicBezTo>
                  <a:lnTo>
                    <a:pt x="6896423" y="0"/>
                  </a:lnTo>
                  <a:cubicBezTo>
                    <a:pt x="6965004" y="0"/>
                    <a:pt x="7020883" y="55880"/>
                    <a:pt x="7020883" y="124460"/>
                  </a:cubicBezTo>
                  <a:lnTo>
                    <a:pt x="7020883" y="2552069"/>
                  </a:lnTo>
                  <a:cubicBezTo>
                    <a:pt x="7020883" y="2620649"/>
                    <a:pt x="6965004" y="2676529"/>
                    <a:pt x="6896423" y="2676529"/>
                  </a:cubicBezTo>
                  <a:close/>
                </a:path>
              </a:pathLst>
            </a:custGeom>
            <a:solidFill>
              <a:srgbClr val="9C1B58"/>
            </a:solidFill>
          </p:spPr>
        </p:sp>
      </p:grpSp>
      <p:grpSp>
        <p:nvGrpSpPr>
          <p:cNvPr id="6" name="Group 6"/>
          <p:cNvGrpSpPr/>
          <p:nvPr/>
        </p:nvGrpSpPr>
        <p:grpSpPr>
          <a:xfrm>
            <a:off x="0" y="9653586"/>
            <a:ext cx="18288000" cy="633414"/>
            <a:chOff x="0" y="0"/>
            <a:chExt cx="28479340" cy="986397"/>
          </a:xfrm>
        </p:grpSpPr>
        <p:sp>
          <p:nvSpPr>
            <p:cNvPr id="7" name="Freeform 7"/>
            <p:cNvSpPr/>
            <p:nvPr/>
          </p:nvSpPr>
          <p:spPr>
            <a:xfrm>
              <a:off x="0" y="0"/>
              <a:ext cx="28479341" cy="986397"/>
            </a:xfrm>
            <a:custGeom>
              <a:avLst/>
              <a:gdLst/>
              <a:ahLst/>
              <a:cxnLst/>
              <a:rect l="l" t="t" r="r" b="b"/>
              <a:pathLst>
                <a:path w="28479341" h="986397">
                  <a:moveTo>
                    <a:pt x="28354880" y="986397"/>
                  </a:moveTo>
                  <a:lnTo>
                    <a:pt x="124460" y="986397"/>
                  </a:lnTo>
                  <a:cubicBezTo>
                    <a:pt x="55880" y="986397"/>
                    <a:pt x="0" y="930517"/>
                    <a:pt x="0" y="861937"/>
                  </a:cubicBezTo>
                  <a:lnTo>
                    <a:pt x="0" y="124460"/>
                  </a:lnTo>
                  <a:cubicBezTo>
                    <a:pt x="0" y="55880"/>
                    <a:pt x="55880" y="0"/>
                    <a:pt x="124460" y="0"/>
                  </a:cubicBezTo>
                  <a:lnTo>
                    <a:pt x="28354880" y="0"/>
                  </a:lnTo>
                  <a:cubicBezTo>
                    <a:pt x="28423459" y="0"/>
                    <a:pt x="28479341" y="55880"/>
                    <a:pt x="28479341" y="124460"/>
                  </a:cubicBezTo>
                  <a:lnTo>
                    <a:pt x="28479341" y="861937"/>
                  </a:lnTo>
                  <a:cubicBezTo>
                    <a:pt x="28479341" y="930517"/>
                    <a:pt x="28423459" y="986397"/>
                    <a:pt x="28354880" y="986397"/>
                  </a:cubicBezTo>
                  <a:close/>
                </a:path>
              </a:pathLst>
            </a:custGeom>
            <a:solidFill>
              <a:srgbClr val="C67E9F"/>
            </a:solidFill>
          </p:spPr>
        </p:sp>
      </p:grpSp>
      <p:sp>
        <p:nvSpPr>
          <p:cNvPr id="8" name="Freeform 8"/>
          <p:cNvSpPr/>
          <p:nvPr/>
        </p:nvSpPr>
        <p:spPr>
          <a:xfrm>
            <a:off x="5278242" y="1746461"/>
            <a:ext cx="6839003" cy="6172200"/>
          </a:xfrm>
          <a:custGeom>
            <a:avLst/>
            <a:gdLst/>
            <a:ahLst/>
            <a:cxnLst/>
            <a:rect l="l" t="t" r="r" b="b"/>
            <a:pathLst>
              <a:path w="6839003" h="6172200">
                <a:moveTo>
                  <a:pt x="0" y="0"/>
                </a:moveTo>
                <a:lnTo>
                  <a:pt x="6839003" y="0"/>
                </a:lnTo>
                <a:lnTo>
                  <a:pt x="6839003" y="6172200"/>
                </a:lnTo>
                <a:lnTo>
                  <a:pt x="0" y="61722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2176971"/>
            <a:chOff x="0" y="0"/>
            <a:chExt cx="28479340" cy="3390130"/>
          </a:xfrm>
        </p:grpSpPr>
        <p:sp>
          <p:nvSpPr>
            <p:cNvPr id="3" name="Freeform 3"/>
            <p:cNvSpPr/>
            <p:nvPr/>
          </p:nvSpPr>
          <p:spPr>
            <a:xfrm>
              <a:off x="0" y="0"/>
              <a:ext cx="28479341" cy="3390130"/>
            </a:xfrm>
            <a:custGeom>
              <a:avLst/>
              <a:gdLst/>
              <a:ahLst/>
              <a:cxnLst/>
              <a:rect l="l" t="t" r="r" b="b"/>
              <a:pathLst>
                <a:path w="28479341" h="3390130">
                  <a:moveTo>
                    <a:pt x="28354880" y="3390130"/>
                  </a:moveTo>
                  <a:lnTo>
                    <a:pt x="124460" y="3390130"/>
                  </a:lnTo>
                  <a:cubicBezTo>
                    <a:pt x="55880" y="3390130"/>
                    <a:pt x="0" y="3334250"/>
                    <a:pt x="0" y="3265670"/>
                  </a:cubicBezTo>
                  <a:lnTo>
                    <a:pt x="0" y="124460"/>
                  </a:lnTo>
                  <a:cubicBezTo>
                    <a:pt x="0" y="55880"/>
                    <a:pt x="55880" y="0"/>
                    <a:pt x="124460" y="0"/>
                  </a:cubicBezTo>
                  <a:lnTo>
                    <a:pt x="28354880" y="0"/>
                  </a:lnTo>
                  <a:cubicBezTo>
                    <a:pt x="28423459" y="0"/>
                    <a:pt x="28479341" y="55880"/>
                    <a:pt x="28479341" y="124460"/>
                  </a:cubicBezTo>
                  <a:lnTo>
                    <a:pt x="28479341" y="3265670"/>
                  </a:lnTo>
                  <a:cubicBezTo>
                    <a:pt x="28479341" y="3334250"/>
                    <a:pt x="28423459" y="3390130"/>
                    <a:pt x="28354880" y="3390130"/>
                  </a:cubicBezTo>
                  <a:close/>
                </a:path>
              </a:pathLst>
            </a:custGeom>
            <a:solidFill>
              <a:srgbClr val="9C1B58"/>
            </a:solidFill>
          </p:spPr>
        </p:sp>
      </p:grpSp>
      <p:grpSp>
        <p:nvGrpSpPr>
          <p:cNvPr id="4" name="Group 4"/>
          <p:cNvGrpSpPr/>
          <p:nvPr/>
        </p:nvGrpSpPr>
        <p:grpSpPr>
          <a:xfrm>
            <a:off x="441364" y="2619384"/>
            <a:ext cx="587336" cy="699560"/>
            <a:chOff x="0" y="0"/>
            <a:chExt cx="850050" cy="1012472"/>
          </a:xfrm>
        </p:grpSpPr>
        <p:sp>
          <p:nvSpPr>
            <p:cNvPr id="5" name="Freeform 5"/>
            <p:cNvSpPr/>
            <p:nvPr/>
          </p:nvSpPr>
          <p:spPr>
            <a:xfrm>
              <a:off x="0" y="0"/>
              <a:ext cx="850050" cy="1012472"/>
            </a:xfrm>
            <a:custGeom>
              <a:avLst/>
              <a:gdLst/>
              <a:ahLst/>
              <a:cxnLst/>
              <a:rect l="l" t="t" r="r" b="b"/>
              <a:pathLst>
                <a:path w="850050" h="1012472">
                  <a:moveTo>
                    <a:pt x="725590" y="1012472"/>
                  </a:moveTo>
                  <a:lnTo>
                    <a:pt x="124460" y="1012472"/>
                  </a:lnTo>
                  <a:cubicBezTo>
                    <a:pt x="55880" y="1012472"/>
                    <a:pt x="0" y="956592"/>
                    <a:pt x="0" y="888012"/>
                  </a:cubicBezTo>
                  <a:lnTo>
                    <a:pt x="0" y="124460"/>
                  </a:lnTo>
                  <a:cubicBezTo>
                    <a:pt x="0" y="55880"/>
                    <a:pt x="55880" y="0"/>
                    <a:pt x="124460" y="0"/>
                  </a:cubicBezTo>
                  <a:lnTo>
                    <a:pt x="725590" y="0"/>
                  </a:lnTo>
                  <a:cubicBezTo>
                    <a:pt x="794170" y="0"/>
                    <a:pt x="850050" y="55880"/>
                    <a:pt x="850050" y="124460"/>
                  </a:cubicBezTo>
                  <a:lnTo>
                    <a:pt x="850050" y="888012"/>
                  </a:lnTo>
                  <a:cubicBezTo>
                    <a:pt x="850050" y="956592"/>
                    <a:pt x="794170" y="1012472"/>
                    <a:pt x="725590" y="1012472"/>
                  </a:cubicBezTo>
                  <a:close/>
                </a:path>
              </a:pathLst>
            </a:custGeom>
            <a:solidFill>
              <a:srgbClr val="9C1B58"/>
            </a:solidFill>
          </p:spPr>
        </p:sp>
      </p:grpSp>
      <p:grpSp>
        <p:nvGrpSpPr>
          <p:cNvPr id="6" name="Group 6"/>
          <p:cNvGrpSpPr/>
          <p:nvPr/>
        </p:nvGrpSpPr>
        <p:grpSpPr>
          <a:xfrm>
            <a:off x="0" y="9653586"/>
            <a:ext cx="18288000" cy="633414"/>
            <a:chOff x="0" y="0"/>
            <a:chExt cx="28479340" cy="986397"/>
          </a:xfrm>
        </p:grpSpPr>
        <p:sp>
          <p:nvSpPr>
            <p:cNvPr id="7" name="Freeform 7"/>
            <p:cNvSpPr/>
            <p:nvPr/>
          </p:nvSpPr>
          <p:spPr>
            <a:xfrm>
              <a:off x="0" y="0"/>
              <a:ext cx="28479341" cy="986397"/>
            </a:xfrm>
            <a:custGeom>
              <a:avLst/>
              <a:gdLst/>
              <a:ahLst/>
              <a:cxnLst/>
              <a:rect l="l" t="t" r="r" b="b"/>
              <a:pathLst>
                <a:path w="28479341" h="986397">
                  <a:moveTo>
                    <a:pt x="28354880" y="986397"/>
                  </a:moveTo>
                  <a:lnTo>
                    <a:pt x="124460" y="986397"/>
                  </a:lnTo>
                  <a:cubicBezTo>
                    <a:pt x="55880" y="986397"/>
                    <a:pt x="0" y="930517"/>
                    <a:pt x="0" y="861937"/>
                  </a:cubicBezTo>
                  <a:lnTo>
                    <a:pt x="0" y="124460"/>
                  </a:lnTo>
                  <a:cubicBezTo>
                    <a:pt x="0" y="55880"/>
                    <a:pt x="55880" y="0"/>
                    <a:pt x="124460" y="0"/>
                  </a:cubicBezTo>
                  <a:lnTo>
                    <a:pt x="28354880" y="0"/>
                  </a:lnTo>
                  <a:cubicBezTo>
                    <a:pt x="28423459" y="0"/>
                    <a:pt x="28479341" y="55880"/>
                    <a:pt x="28479341" y="124460"/>
                  </a:cubicBezTo>
                  <a:lnTo>
                    <a:pt x="28479341" y="861937"/>
                  </a:lnTo>
                  <a:cubicBezTo>
                    <a:pt x="28479341" y="930517"/>
                    <a:pt x="28423459" y="986397"/>
                    <a:pt x="28354880" y="986397"/>
                  </a:cubicBezTo>
                  <a:close/>
                </a:path>
              </a:pathLst>
            </a:custGeom>
            <a:solidFill>
              <a:srgbClr val="C67E9F"/>
            </a:solidFill>
          </p:spPr>
        </p:sp>
      </p:grpSp>
      <p:grpSp>
        <p:nvGrpSpPr>
          <p:cNvPr id="8" name="Group 8"/>
          <p:cNvGrpSpPr/>
          <p:nvPr/>
        </p:nvGrpSpPr>
        <p:grpSpPr>
          <a:xfrm>
            <a:off x="16847601" y="9590880"/>
            <a:ext cx="1440399" cy="696120"/>
            <a:chOff x="0" y="0"/>
            <a:chExt cx="2243089" cy="1084046"/>
          </a:xfrm>
        </p:grpSpPr>
        <p:sp>
          <p:nvSpPr>
            <p:cNvPr id="9" name="Freeform 9"/>
            <p:cNvSpPr/>
            <p:nvPr/>
          </p:nvSpPr>
          <p:spPr>
            <a:xfrm>
              <a:off x="0" y="0"/>
              <a:ext cx="2243089" cy="1084046"/>
            </a:xfrm>
            <a:custGeom>
              <a:avLst/>
              <a:gdLst/>
              <a:ahLst/>
              <a:cxnLst/>
              <a:rect l="l" t="t" r="r" b="b"/>
              <a:pathLst>
                <a:path w="2243089" h="1084046">
                  <a:moveTo>
                    <a:pt x="2118629" y="1084046"/>
                  </a:moveTo>
                  <a:lnTo>
                    <a:pt x="124460" y="1084046"/>
                  </a:lnTo>
                  <a:cubicBezTo>
                    <a:pt x="55880" y="1084046"/>
                    <a:pt x="0" y="1028166"/>
                    <a:pt x="0" y="959586"/>
                  </a:cubicBezTo>
                  <a:lnTo>
                    <a:pt x="0" y="124460"/>
                  </a:lnTo>
                  <a:cubicBezTo>
                    <a:pt x="0" y="55880"/>
                    <a:pt x="55880" y="0"/>
                    <a:pt x="124460" y="0"/>
                  </a:cubicBezTo>
                  <a:lnTo>
                    <a:pt x="2118629" y="0"/>
                  </a:lnTo>
                  <a:cubicBezTo>
                    <a:pt x="2187209" y="0"/>
                    <a:pt x="2243089" y="55880"/>
                    <a:pt x="2243089" y="124460"/>
                  </a:cubicBezTo>
                  <a:lnTo>
                    <a:pt x="2243089" y="959586"/>
                  </a:lnTo>
                  <a:cubicBezTo>
                    <a:pt x="2243089" y="1028166"/>
                    <a:pt x="2187209" y="1084046"/>
                    <a:pt x="2118629" y="1084046"/>
                  </a:cubicBezTo>
                  <a:close/>
                </a:path>
              </a:pathLst>
            </a:custGeom>
            <a:solidFill>
              <a:srgbClr val="9C1B58"/>
            </a:solidFill>
          </p:spPr>
        </p:sp>
      </p:grpSp>
      <p:grpSp>
        <p:nvGrpSpPr>
          <p:cNvPr id="10" name="Group 10"/>
          <p:cNvGrpSpPr/>
          <p:nvPr/>
        </p:nvGrpSpPr>
        <p:grpSpPr>
          <a:xfrm>
            <a:off x="441364" y="3757094"/>
            <a:ext cx="587336" cy="699560"/>
            <a:chOff x="0" y="0"/>
            <a:chExt cx="850050" cy="1012472"/>
          </a:xfrm>
        </p:grpSpPr>
        <p:sp>
          <p:nvSpPr>
            <p:cNvPr id="11" name="Freeform 11"/>
            <p:cNvSpPr/>
            <p:nvPr/>
          </p:nvSpPr>
          <p:spPr>
            <a:xfrm>
              <a:off x="0" y="0"/>
              <a:ext cx="850050" cy="1012472"/>
            </a:xfrm>
            <a:custGeom>
              <a:avLst/>
              <a:gdLst/>
              <a:ahLst/>
              <a:cxnLst/>
              <a:rect l="l" t="t" r="r" b="b"/>
              <a:pathLst>
                <a:path w="850050" h="1012472">
                  <a:moveTo>
                    <a:pt x="725590" y="1012472"/>
                  </a:moveTo>
                  <a:lnTo>
                    <a:pt x="124460" y="1012472"/>
                  </a:lnTo>
                  <a:cubicBezTo>
                    <a:pt x="55880" y="1012472"/>
                    <a:pt x="0" y="956592"/>
                    <a:pt x="0" y="888012"/>
                  </a:cubicBezTo>
                  <a:lnTo>
                    <a:pt x="0" y="124460"/>
                  </a:lnTo>
                  <a:cubicBezTo>
                    <a:pt x="0" y="55880"/>
                    <a:pt x="55880" y="0"/>
                    <a:pt x="124460" y="0"/>
                  </a:cubicBezTo>
                  <a:lnTo>
                    <a:pt x="725590" y="0"/>
                  </a:lnTo>
                  <a:cubicBezTo>
                    <a:pt x="794170" y="0"/>
                    <a:pt x="850050" y="55880"/>
                    <a:pt x="850050" y="124460"/>
                  </a:cubicBezTo>
                  <a:lnTo>
                    <a:pt x="850050" y="888012"/>
                  </a:lnTo>
                  <a:cubicBezTo>
                    <a:pt x="850050" y="956592"/>
                    <a:pt x="794170" y="1012472"/>
                    <a:pt x="725590" y="1012472"/>
                  </a:cubicBezTo>
                  <a:close/>
                </a:path>
              </a:pathLst>
            </a:custGeom>
            <a:solidFill>
              <a:srgbClr val="9C1B58"/>
            </a:solidFill>
          </p:spPr>
        </p:sp>
      </p:grpSp>
      <p:grpSp>
        <p:nvGrpSpPr>
          <p:cNvPr id="12" name="Group 12"/>
          <p:cNvGrpSpPr/>
          <p:nvPr/>
        </p:nvGrpSpPr>
        <p:grpSpPr>
          <a:xfrm>
            <a:off x="441364" y="4894804"/>
            <a:ext cx="587336" cy="699560"/>
            <a:chOff x="0" y="0"/>
            <a:chExt cx="850050" cy="1012472"/>
          </a:xfrm>
        </p:grpSpPr>
        <p:sp>
          <p:nvSpPr>
            <p:cNvPr id="13" name="Freeform 13"/>
            <p:cNvSpPr/>
            <p:nvPr/>
          </p:nvSpPr>
          <p:spPr>
            <a:xfrm>
              <a:off x="0" y="0"/>
              <a:ext cx="850050" cy="1012472"/>
            </a:xfrm>
            <a:custGeom>
              <a:avLst/>
              <a:gdLst/>
              <a:ahLst/>
              <a:cxnLst/>
              <a:rect l="l" t="t" r="r" b="b"/>
              <a:pathLst>
                <a:path w="850050" h="1012472">
                  <a:moveTo>
                    <a:pt x="725590" y="1012472"/>
                  </a:moveTo>
                  <a:lnTo>
                    <a:pt x="124460" y="1012472"/>
                  </a:lnTo>
                  <a:cubicBezTo>
                    <a:pt x="55880" y="1012472"/>
                    <a:pt x="0" y="956592"/>
                    <a:pt x="0" y="888012"/>
                  </a:cubicBezTo>
                  <a:lnTo>
                    <a:pt x="0" y="124460"/>
                  </a:lnTo>
                  <a:cubicBezTo>
                    <a:pt x="0" y="55880"/>
                    <a:pt x="55880" y="0"/>
                    <a:pt x="124460" y="0"/>
                  </a:cubicBezTo>
                  <a:lnTo>
                    <a:pt x="725590" y="0"/>
                  </a:lnTo>
                  <a:cubicBezTo>
                    <a:pt x="794170" y="0"/>
                    <a:pt x="850050" y="55880"/>
                    <a:pt x="850050" y="124460"/>
                  </a:cubicBezTo>
                  <a:lnTo>
                    <a:pt x="850050" y="888012"/>
                  </a:lnTo>
                  <a:cubicBezTo>
                    <a:pt x="850050" y="956592"/>
                    <a:pt x="794170" y="1012472"/>
                    <a:pt x="725590" y="1012472"/>
                  </a:cubicBezTo>
                  <a:close/>
                </a:path>
              </a:pathLst>
            </a:custGeom>
            <a:solidFill>
              <a:srgbClr val="9C1B58"/>
            </a:solidFill>
          </p:spPr>
        </p:sp>
      </p:grpSp>
      <p:grpSp>
        <p:nvGrpSpPr>
          <p:cNvPr id="14" name="Group 14"/>
          <p:cNvGrpSpPr/>
          <p:nvPr/>
        </p:nvGrpSpPr>
        <p:grpSpPr>
          <a:xfrm>
            <a:off x="441364" y="6037748"/>
            <a:ext cx="587336" cy="699560"/>
            <a:chOff x="0" y="0"/>
            <a:chExt cx="850050" cy="1012472"/>
          </a:xfrm>
        </p:grpSpPr>
        <p:sp>
          <p:nvSpPr>
            <p:cNvPr id="15" name="Freeform 15"/>
            <p:cNvSpPr/>
            <p:nvPr/>
          </p:nvSpPr>
          <p:spPr>
            <a:xfrm>
              <a:off x="0" y="0"/>
              <a:ext cx="850050" cy="1012472"/>
            </a:xfrm>
            <a:custGeom>
              <a:avLst/>
              <a:gdLst/>
              <a:ahLst/>
              <a:cxnLst/>
              <a:rect l="l" t="t" r="r" b="b"/>
              <a:pathLst>
                <a:path w="850050" h="1012472">
                  <a:moveTo>
                    <a:pt x="725590" y="1012472"/>
                  </a:moveTo>
                  <a:lnTo>
                    <a:pt x="124460" y="1012472"/>
                  </a:lnTo>
                  <a:cubicBezTo>
                    <a:pt x="55880" y="1012472"/>
                    <a:pt x="0" y="956592"/>
                    <a:pt x="0" y="888012"/>
                  </a:cubicBezTo>
                  <a:lnTo>
                    <a:pt x="0" y="124460"/>
                  </a:lnTo>
                  <a:cubicBezTo>
                    <a:pt x="0" y="55880"/>
                    <a:pt x="55880" y="0"/>
                    <a:pt x="124460" y="0"/>
                  </a:cubicBezTo>
                  <a:lnTo>
                    <a:pt x="725590" y="0"/>
                  </a:lnTo>
                  <a:cubicBezTo>
                    <a:pt x="794170" y="0"/>
                    <a:pt x="850050" y="55880"/>
                    <a:pt x="850050" y="124460"/>
                  </a:cubicBezTo>
                  <a:lnTo>
                    <a:pt x="850050" y="888012"/>
                  </a:lnTo>
                  <a:cubicBezTo>
                    <a:pt x="850050" y="956592"/>
                    <a:pt x="794170" y="1012472"/>
                    <a:pt x="725590" y="1012472"/>
                  </a:cubicBezTo>
                  <a:close/>
                </a:path>
              </a:pathLst>
            </a:custGeom>
            <a:solidFill>
              <a:srgbClr val="9C1B58"/>
            </a:solidFill>
          </p:spPr>
        </p:sp>
      </p:grpSp>
      <p:grpSp>
        <p:nvGrpSpPr>
          <p:cNvPr id="16" name="Group 16"/>
          <p:cNvGrpSpPr/>
          <p:nvPr/>
        </p:nvGrpSpPr>
        <p:grpSpPr>
          <a:xfrm>
            <a:off x="441364" y="7131170"/>
            <a:ext cx="587336" cy="699560"/>
            <a:chOff x="0" y="0"/>
            <a:chExt cx="850050" cy="1012472"/>
          </a:xfrm>
        </p:grpSpPr>
        <p:sp>
          <p:nvSpPr>
            <p:cNvPr id="17" name="Freeform 17"/>
            <p:cNvSpPr/>
            <p:nvPr/>
          </p:nvSpPr>
          <p:spPr>
            <a:xfrm>
              <a:off x="0" y="0"/>
              <a:ext cx="850050" cy="1012472"/>
            </a:xfrm>
            <a:custGeom>
              <a:avLst/>
              <a:gdLst/>
              <a:ahLst/>
              <a:cxnLst/>
              <a:rect l="l" t="t" r="r" b="b"/>
              <a:pathLst>
                <a:path w="850050" h="1012472">
                  <a:moveTo>
                    <a:pt x="725590" y="1012472"/>
                  </a:moveTo>
                  <a:lnTo>
                    <a:pt x="124460" y="1012472"/>
                  </a:lnTo>
                  <a:cubicBezTo>
                    <a:pt x="55880" y="1012472"/>
                    <a:pt x="0" y="956592"/>
                    <a:pt x="0" y="888012"/>
                  </a:cubicBezTo>
                  <a:lnTo>
                    <a:pt x="0" y="124460"/>
                  </a:lnTo>
                  <a:cubicBezTo>
                    <a:pt x="0" y="55880"/>
                    <a:pt x="55880" y="0"/>
                    <a:pt x="124460" y="0"/>
                  </a:cubicBezTo>
                  <a:lnTo>
                    <a:pt x="725590" y="0"/>
                  </a:lnTo>
                  <a:cubicBezTo>
                    <a:pt x="794170" y="0"/>
                    <a:pt x="850050" y="55880"/>
                    <a:pt x="850050" y="124460"/>
                  </a:cubicBezTo>
                  <a:lnTo>
                    <a:pt x="850050" y="888012"/>
                  </a:lnTo>
                  <a:cubicBezTo>
                    <a:pt x="850050" y="956592"/>
                    <a:pt x="794170" y="1012472"/>
                    <a:pt x="725590" y="1012472"/>
                  </a:cubicBezTo>
                  <a:close/>
                </a:path>
              </a:pathLst>
            </a:custGeom>
            <a:solidFill>
              <a:srgbClr val="9C1B58"/>
            </a:solidFill>
          </p:spPr>
        </p:sp>
      </p:grpSp>
      <p:grpSp>
        <p:nvGrpSpPr>
          <p:cNvPr id="18" name="Group 18"/>
          <p:cNvGrpSpPr/>
          <p:nvPr/>
        </p:nvGrpSpPr>
        <p:grpSpPr>
          <a:xfrm>
            <a:off x="441364" y="8392378"/>
            <a:ext cx="587336" cy="699560"/>
            <a:chOff x="0" y="0"/>
            <a:chExt cx="850050" cy="1012472"/>
          </a:xfrm>
        </p:grpSpPr>
        <p:sp>
          <p:nvSpPr>
            <p:cNvPr id="19" name="Freeform 19"/>
            <p:cNvSpPr/>
            <p:nvPr/>
          </p:nvSpPr>
          <p:spPr>
            <a:xfrm>
              <a:off x="0" y="0"/>
              <a:ext cx="850050" cy="1012472"/>
            </a:xfrm>
            <a:custGeom>
              <a:avLst/>
              <a:gdLst/>
              <a:ahLst/>
              <a:cxnLst/>
              <a:rect l="l" t="t" r="r" b="b"/>
              <a:pathLst>
                <a:path w="850050" h="1012472">
                  <a:moveTo>
                    <a:pt x="725590" y="1012472"/>
                  </a:moveTo>
                  <a:lnTo>
                    <a:pt x="124460" y="1012472"/>
                  </a:lnTo>
                  <a:cubicBezTo>
                    <a:pt x="55880" y="1012472"/>
                    <a:pt x="0" y="956592"/>
                    <a:pt x="0" y="888012"/>
                  </a:cubicBezTo>
                  <a:lnTo>
                    <a:pt x="0" y="124460"/>
                  </a:lnTo>
                  <a:cubicBezTo>
                    <a:pt x="0" y="55880"/>
                    <a:pt x="55880" y="0"/>
                    <a:pt x="124460" y="0"/>
                  </a:cubicBezTo>
                  <a:lnTo>
                    <a:pt x="725590" y="0"/>
                  </a:lnTo>
                  <a:cubicBezTo>
                    <a:pt x="794170" y="0"/>
                    <a:pt x="850050" y="55880"/>
                    <a:pt x="850050" y="124460"/>
                  </a:cubicBezTo>
                  <a:lnTo>
                    <a:pt x="850050" y="888012"/>
                  </a:lnTo>
                  <a:cubicBezTo>
                    <a:pt x="850050" y="956592"/>
                    <a:pt x="794170" y="1012472"/>
                    <a:pt x="725590" y="1012472"/>
                  </a:cubicBezTo>
                  <a:close/>
                </a:path>
              </a:pathLst>
            </a:custGeom>
            <a:solidFill>
              <a:srgbClr val="9C1B58"/>
            </a:solidFill>
          </p:spPr>
        </p:sp>
      </p:grpSp>
      <p:sp>
        <p:nvSpPr>
          <p:cNvPr id="20" name="Freeform 20"/>
          <p:cNvSpPr/>
          <p:nvPr/>
        </p:nvSpPr>
        <p:spPr>
          <a:xfrm>
            <a:off x="13407536" y="3757094"/>
            <a:ext cx="4297601" cy="4114800"/>
          </a:xfrm>
          <a:custGeom>
            <a:avLst/>
            <a:gdLst/>
            <a:ahLst/>
            <a:cxnLst/>
            <a:rect l="l" t="t" r="r" b="b"/>
            <a:pathLst>
              <a:path w="4297601" h="4114800">
                <a:moveTo>
                  <a:pt x="0" y="0"/>
                </a:moveTo>
                <a:lnTo>
                  <a:pt x="4297601" y="0"/>
                </a:lnTo>
                <a:lnTo>
                  <a:pt x="429760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TextBox 21"/>
          <p:cNvSpPr txBox="1"/>
          <p:nvPr/>
        </p:nvSpPr>
        <p:spPr>
          <a:xfrm>
            <a:off x="5152575" y="866775"/>
            <a:ext cx="7258627" cy="798195"/>
          </a:xfrm>
          <a:prstGeom prst="rect">
            <a:avLst/>
          </a:prstGeom>
        </p:spPr>
        <p:txBody>
          <a:bodyPr lIns="0" tIns="0" rIns="0" bIns="0" rtlCol="0" anchor="t">
            <a:spAutoFit/>
          </a:bodyPr>
          <a:lstStyle/>
          <a:p>
            <a:pPr algn="l">
              <a:lnSpc>
                <a:spcPts val="5880"/>
              </a:lnSpc>
            </a:pPr>
            <a:r>
              <a:rPr lang="en-US" sz="4200">
                <a:solidFill>
                  <a:srgbClr val="FFFFFF"/>
                </a:solidFill>
                <a:latin typeface="Times New Roman"/>
                <a:ea typeface="Times New Roman"/>
                <a:cs typeface="Times New Roman"/>
                <a:sym typeface="Times New Roman"/>
              </a:rPr>
              <a:t>PRESENTATION OUTLINE</a:t>
            </a:r>
          </a:p>
        </p:txBody>
      </p:sp>
      <p:sp>
        <p:nvSpPr>
          <p:cNvPr id="22" name="TextBox 22"/>
          <p:cNvSpPr txBox="1"/>
          <p:nvPr/>
        </p:nvSpPr>
        <p:spPr>
          <a:xfrm>
            <a:off x="1468355" y="2563294"/>
            <a:ext cx="3034909" cy="722630"/>
          </a:xfrm>
          <a:prstGeom prst="rect">
            <a:avLst/>
          </a:prstGeom>
        </p:spPr>
        <p:txBody>
          <a:bodyPr lIns="0" tIns="0" rIns="0" bIns="0" rtlCol="0" anchor="t">
            <a:spAutoFit/>
          </a:bodyPr>
          <a:lstStyle/>
          <a:p>
            <a:pPr algn="l">
              <a:lnSpc>
                <a:spcPts val="5320"/>
              </a:lnSpc>
            </a:pPr>
            <a:r>
              <a:rPr lang="en-US" sz="3800">
                <a:solidFill>
                  <a:srgbClr val="000000"/>
                </a:solidFill>
                <a:latin typeface="Times New Roman"/>
                <a:ea typeface="Times New Roman"/>
                <a:cs typeface="Times New Roman"/>
                <a:sym typeface="Times New Roman"/>
              </a:rPr>
              <a:t>Introduction</a:t>
            </a:r>
          </a:p>
        </p:txBody>
      </p:sp>
      <p:sp>
        <p:nvSpPr>
          <p:cNvPr id="23" name="TextBox 23"/>
          <p:cNvSpPr txBox="1"/>
          <p:nvPr/>
        </p:nvSpPr>
        <p:spPr>
          <a:xfrm>
            <a:off x="589045" y="2596314"/>
            <a:ext cx="879310" cy="722630"/>
          </a:xfrm>
          <a:prstGeom prst="rect">
            <a:avLst/>
          </a:prstGeom>
        </p:spPr>
        <p:txBody>
          <a:bodyPr lIns="0" tIns="0" rIns="0" bIns="0" rtlCol="0" anchor="t">
            <a:spAutoFit/>
          </a:bodyPr>
          <a:lstStyle/>
          <a:p>
            <a:pPr algn="l">
              <a:lnSpc>
                <a:spcPts val="5320"/>
              </a:lnSpc>
            </a:pPr>
            <a:r>
              <a:rPr lang="en-US" sz="3800">
                <a:solidFill>
                  <a:srgbClr val="FFFFFF"/>
                </a:solidFill>
                <a:latin typeface="Times New Roman"/>
                <a:ea typeface="Times New Roman"/>
                <a:cs typeface="Times New Roman"/>
                <a:sym typeface="Times New Roman"/>
              </a:rPr>
              <a:t>1</a:t>
            </a:r>
          </a:p>
        </p:txBody>
      </p:sp>
      <p:sp>
        <p:nvSpPr>
          <p:cNvPr id="24" name="TextBox 24"/>
          <p:cNvSpPr txBox="1"/>
          <p:nvPr/>
        </p:nvSpPr>
        <p:spPr>
          <a:xfrm>
            <a:off x="17126388" y="9643903"/>
            <a:ext cx="882824" cy="538480"/>
          </a:xfrm>
          <a:prstGeom prst="rect">
            <a:avLst/>
          </a:prstGeom>
        </p:spPr>
        <p:txBody>
          <a:bodyPr lIns="0" tIns="0" rIns="0" bIns="0" rtlCol="0" anchor="t">
            <a:spAutoFit/>
          </a:bodyPr>
          <a:lstStyle/>
          <a:p>
            <a:pPr algn="ctr">
              <a:lnSpc>
                <a:spcPts val="3919"/>
              </a:lnSpc>
            </a:pPr>
            <a:r>
              <a:rPr lang="en-US" sz="2799">
                <a:solidFill>
                  <a:srgbClr val="FFFFFF"/>
                </a:solidFill>
                <a:latin typeface="Times New Roman"/>
                <a:ea typeface="Times New Roman"/>
                <a:cs typeface="Times New Roman"/>
                <a:sym typeface="Times New Roman"/>
              </a:rPr>
              <a:t>1</a:t>
            </a:r>
          </a:p>
        </p:txBody>
      </p:sp>
      <p:sp>
        <p:nvSpPr>
          <p:cNvPr id="25" name="TextBox 25"/>
          <p:cNvSpPr txBox="1"/>
          <p:nvPr/>
        </p:nvSpPr>
        <p:spPr>
          <a:xfrm>
            <a:off x="589045" y="3772124"/>
            <a:ext cx="879310" cy="722630"/>
          </a:xfrm>
          <a:prstGeom prst="rect">
            <a:avLst/>
          </a:prstGeom>
        </p:spPr>
        <p:txBody>
          <a:bodyPr lIns="0" tIns="0" rIns="0" bIns="0" rtlCol="0" anchor="t">
            <a:spAutoFit/>
          </a:bodyPr>
          <a:lstStyle/>
          <a:p>
            <a:pPr algn="l">
              <a:lnSpc>
                <a:spcPts val="5320"/>
              </a:lnSpc>
            </a:pPr>
            <a:r>
              <a:rPr lang="en-US" sz="3800">
                <a:solidFill>
                  <a:srgbClr val="FFFFFF"/>
                </a:solidFill>
                <a:latin typeface="Times New Roman"/>
                <a:ea typeface="Times New Roman"/>
                <a:cs typeface="Times New Roman"/>
                <a:sym typeface="Times New Roman"/>
              </a:rPr>
              <a:t>2</a:t>
            </a:r>
          </a:p>
        </p:txBody>
      </p:sp>
      <p:sp>
        <p:nvSpPr>
          <p:cNvPr id="26" name="TextBox 26"/>
          <p:cNvSpPr txBox="1"/>
          <p:nvPr/>
        </p:nvSpPr>
        <p:spPr>
          <a:xfrm>
            <a:off x="589045" y="4861590"/>
            <a:ext cx="879310" cy="722630"/>
          </a:xfrm>
          <a:prstGeom prst="rect">
            <a:avLst/>
          </a:prstGeom>
        </p:spPr>
        <p:txBody>
          <a:bodyPr lIns="0" tIns="0" rIns="0" bIns="0" rtlCol="0" anchor="t">
            <a:spAutoFit/>
          </a:bodyPr>
          <a:lstStyle/>
          <a:p>
            <a:pPr algn="l">
              <a:lnSpc>
                <a:spcPts val="5320"/>
              </a:lnSpc>
            </a:pPr>
            <a:r>
              <a:rPr lang="en-US" sz="3800">
                <a:solidFill>
                  <a:srgbClr val="FFFFFF"/>
                </a:solidFill>
                <a:latin typeface="Times New Roman"/>
                <a:ea typeface="Times New Roman"/>
                <a:cs typeface="Times New Roman"/>
                <a:sym typeface="Times New Roman"/>
              </a:rPr>
              <a:t>3</a:t>
            </a:r>
          </a:p>
        </p:txBody>
      </p:sp>
      <p:sp>
        <p:nvSpPr>
          <p:cNvPr id="27" name="TextBox 27"/>
          <p:cNvSpPr txBox="1"/>
          <p:nvPr/>
        </p:nvSpPr>
        <p:spPr>
          <a:xfrm>
            <a:off x="582863" y="6030259"/>
            <a:ext cx="879310" cy="722630"/>
          </a:xfrm>
          <a:prstGeom prst="rect">
            <a:avLst/>
          </a:prstGeom>
        </p:spPr>
        <p:txBody>
          <a:bodyPr lIns="0" tIns="0" rIns="0" bIns="0" rtlCol="0" anchor="t">
            <a:spAutoFit/>
          </a:bodyPr>
          <a:lstStyle/>
          <a:p>
            <a:pPr algn="l">
              <a:lnSpc>
                <a:spcPts val="5320"/>
              </a:lnSpc>
            </a:pPr>
            <a:r>
              <a:rPr lang="en-US" sz="3800" dirty="0">
                <a:solidFill>
                  <a:srgbClr val="FFFFFF"/>
                </a:solidFill>
                <a:latin typeface="Times New Roman"/>
                <a:ea typeface="Times New Roman"/>
                <a:cs typeface="Times New Roman"/>
                <a:sym typeface="Times New Roman"/>
              </a:rPr>
              <a:t>4</a:t>
            </a:r>
          </a:p>
        </p:txBody>
      </p:sp>
      <p:sp>
        <p:nvSpPr>
          <p:cNvPr id="28" name="TextBox 28"/>
          <p:cNvSpPr txBox="1"/>
          <p:nvPr/>
        </p:nvSpPr>
        <p:spPr>
          <a:xfrm>
            <a:off x="589045" y="7126721"/>
            <a:ext cx="879310" cy="722630"/>
          </a:xfrm>
          <a:prstGeom prst="rect">
            <a:avLst/>
          </a:prstGeom>
        </p:spPr>
        <p:txBody>
          <a:bodyPr lIns="0" tIns="0" rIns="0" bIns="0" rtlCol="0" anchor="t">
            <a:spAutoFit/>
          </a:bodyPr>
          <a:lstStyle/>
          <a:p>
            <a:pPr algn="l">
              <a:lnSpc>
                <a:spcPts val="5320"/>
              </a:lnSpc>
            </a:pPr>
            <a:r>
              <a:rPr lang="en-US" sz="3800">
                <a:solidFill>
                  <a:srgbClr val="FFFFFF"/>
                </a:solidFill>
                <a:latin typeface="Times New Roman"/>
                <a:ea typeface="Times New Roman"/>
                <a:cs typeface="Times New Roman"/>
                <a:sym typeface="Times New Roman"/>
              </a:rPr>
              <a:t>5</a:t>
            </a:r>
          </a:p>
        </p:txBody>
      </p:sp>
      <p:sp>
        <p:nvSpPr>
          <p:cNvPr id="29" name="TextBox 29"/>
          <p:cNvSpPr txBox="1"/>
          <p:nvPr/>
        </p:nvSpPr>
        <p:spPr>
          <a:xfrm>
            <a:off x="1468355" y="3669359"/>
            <a:ext cx="5368728" cy="722630"/>
          </a:xfrm>
          <a:prstGeom prst="rect">
            <a:avLst/>
          </a:prstGeom>
        </p:spPr>
        <p:txBody>
          <a:bodyPr lIns="0" tIns="0" rIns="0" bIns="0" rtlCol="0" anchor="t">
            <a:spAutoFit/>
          </a:bodyPr>
          <a:lstStyle/>
          <a:p>
            <a:pPr algn="l">
              <a:lnSpc>
                <a:spcPts val="5320"/>
              </a:lnSpc>
            </a:pPr>
            <a:r>
              <a:rPr lang="en-US" sz="3800">
                <a:solidFill>
                  <a:srgbClr val="000000"/>
                </a:solidFill>
                <a:latin typeface="Times New Roman"/>
                <a:ea typeface="Times New Roman"/>
                <a:cs typeface="Times New Roman"/>
                <a:sym typeface="Times New Roman"/>
              </a:rPr>
              <a:t>Technologies and Tools</a:t>
            </a:r>
          </a:p>
        </p:txBody>
      </p:sp>
      <p:sp>
        <p:nvSpPr>
          <p:cNvPr id="30" name="TextBox 30"/>
          <p:cNvSpPr txBox="1"/>
          <p:nvPr/>
        </p:nvSpPr>
        <p:spPr>
          <a:xfrm>
            <a:off x="1468355" y="4847179"/>
            <a:ext cx="9243320" cy="722630"/>
          </a:xfrm>
          <a:prstGeom prst="rect">
            <a:avLst/>
          </a:prstGeom>
        </p:spPr>
        <p:txBody>
          <a:bodyPr lIns="0" tIns="0" rIns="0" bIns="0" rtlCol="0" anchor="t">
            <a:spAutoFit/>
          </a:bodyPr>
          <a:lstStyle/>
          <a:p>
            <a:pPr algn="l">
              <a:lnSpc>
                <a:spcPts val="5320"/>
              </a:lnSpc>
            </a:pPr>
            <a:r>
              <a:rPr lang="en-US" sz="3800">
                <a:solidFill>
                  <a:srgbClr val="000000"/>
                </a:solidFill>
                <a:latin typeface="Times New Roman"/>
                <a:ea typeface="Times New Roman"/>
                <a:cs typeface="Times New Roman"/>
                <a:sym typeface="Times New Roman"/>
              </a:rPr>
              <a:t>Core Functionalities of the Blog Platform</a:t>
            </a:r>
          </a:p>
        </p:txBody>
      </p:sp>
      <p:sp>
        <p:nvSpPr>
          <p:cNvPr id="31" name="TextBox 31"/>
          <p:cNvSpPr txBox="1"/>
          <p:nvPr/>
        </p:nvSpPr>
        <p:spPr>
          <a:xfrm>
            <a:off x="1468355" y="5936645"/>
            <a:ext cx="9243320" cy="722630"/>
          </a:xfrm>
          <a:prstGeom prst="rect">
            <a:avLst/>
          </a:prstGeom>
        </p:spPr>
        <p:txBody>
          <a:bodyPr lIns="0" tIns="0" rIns="0" bIns="0" rtlCol="0" anchor="t">
            <a:spAutoFit/>
          </a:bodyPr>
          <a:lstStyle/>
          <a:p>
            <a:pPr algn="l">
              <a:lnSpc>
                <a:spcPts val="5320"/>
              </a:lnSpc>
            </a:pPr>
            <a:r>
              <a:rPr lang="en-US" sz="3800">
                <a:solidFill>
                  <a:srgbClr val="000000"/>
                </a:solidFill>
                <a:latin typeface="Times New Roman"/>
                <a:ea typeface="Times New Roman"/>
                <a:cs typeface="Times New Roman"/>
                <a:sym typeface="Times New Roman"/>
              </a:rPr>
              <a:t> Watching our comments sentiment </a:t>
            </a:r>
          </a:p>
        </p:txBody>
      </p:sp>
      <p:sp>
        <p:nvSpPr>
          <p:cNvPr id="32" name="TextBox 32"/>
          <p:cNvSpPr txBox="1"/>
          <p:nvPr/>
        </p:nvSpPr>
        <p:spPr>
          <a:xfrm>
            <a:off x="1468355" y="7112120"/>
            <a:ext cx="9243320" cy="722630"/>
          </a:xfrm>
          <a:prstGeom prst="rect">
            <a:avLst/>
          </a:prstGeom>
        </p:spPr>
        <p:txBody>
          <a:bodyPr lIns="0" tIns="0" rIns="0" bIns="0" rtlCol="0" anchor="t">
            <a:spAutoFit/>
          </a:bodyPr>
          <a:lstStyle/>
          <a:p>
            <a:pPr algn="l">
              <a:lnSpc>
                <a:spcPts val="5320"/>
              </a:lnSpc>
            </a:pPr>
            <a:r>
              <a:rPr lang="en-US" sz="3800">
                <a:solidFill>
                  <a:srgbClr val="000000"/>
                </a:solidFill>
                <a:latin typeface="Times New Roman"/>
                <a:ea typeface="Times New Roman"/>
                <a:cs typeface="Times New Roman"/>
                <a:sym typeface="Times New Roman"/>
              </a:rPr>
              <a:t> Reviewing blogs comments</a:t>
            </a:r>
          </a:p>
        </p:txBody>
      </p:sp>
      <p:sp>
        <p:nvSpPr>
          <p:cNvPr id="33" name="TextBox 33"/>
          <p:cNvSpPr txBox="1"/>
          <p:nvPr/>
        </p:nvSpPr>
        <p:spPr>
          <a:xfrm>
            <a:off x="598877" y="8390153"/>
            <a:ext cx="879310" cy="722630"/>
          </a:xfrm>
          <a:prstGeom prst="rect">
            <a:avLst/>
          </a:prstGeom>
        </p:spPr>
        <p:txBody>
          <a:bodyPr lIns="0" tIns="0" rIns="0" bIns="0" rtlCol="0" anchor="t">
            <a:spAutoFit/>
          </a:bodyPr>
          <a:lstStyle/>
          <a:p>
            <a:pPr algn="l">
              <a:lnSpc>
                <a:spcPts val="5320"/>
              </a:lnSpc>
            </a:pPr>
            <a:r>
              <a:rPr lang="en-US" sz="3800" dirty="0">
                <a:solidFill>
                  <a:srgbClr val="FFFFFF"/>
                </a:solidFill>
                <a:latin typeface="Times New Roman"/>
                <a:ea typeface="Times New Roman"/>
                <a:cs typeface="Times New Roman"/>
                <a:sym typeface="Times New Roman"/>
              </a:rPr>
              <a:t>6</a:t>
            </a:r>
          </a:p>
        </p:txBody>
      </p:sp>
      <p:sp>
        <p:nvSpPr>
          <p:cNvPr id="34" name="TextBox 34"/>
          <p:cNvSpPr txBox="1"/>
          <p:nvPr/>
        </p:nvSpPr>
        <p:spPr>
          <a:xfrm>
            <a:off x="1468355" y="8306551"/>
            <a:ext cx="9243320" cy="722630"/>
          </a:xfrm>
          <a:prstGeom prst="rect">
            <a:avLst/>
          </a:prstGeom>
        </p:spPr>
        <p:txBody>
          <a:bodyPr lIns="0" tIns="0" rIns="0" bIns="0" rtlCol="0" anchor="t">
            <a:spAutoFit/>
          </a:bodyPr>
          <a:lstStyle/>
          <a:p>
            <a:pPr algn="l">
              <a:lnSpc>
                <a:spcPts val="5320"/>
              </a:lnSpc>
            </a:pPr>
            <a:r>
              <a:rPr lang="en-US" sz="3800">
                <a:solidFill>
                  <a:srgbClr val="000000"/>
                </a:solidFill>
                <a:latin typeface="Times New Roman"/>
                <a:ea typeface="Times New Roman"/>
                <a:cs typeface="Times New Roman"/>
                <a:sym typeface="Times New Roman"/>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653586"/>
            <a:ext cx="18288000" cy="633414"/>
            <a:chOff x="0" y="0"/>
            <a:chExt cx="28479340" cy="986397"/>
          </a:xfrm>
        </p:grpSpPr>
        <p:sp>
          <p:nvSpPr>
            <p:cNvPr id="3" name="Freeform 3"/>
            <p:cNvSpPr/>
            <p:nvPr/>
          </p:nvSpPr>
          <p:spPr>
            <a:xfrm>
              <a:off x="0" y="0"/>
              <a:ext cx="28479341" cy="986397"/>
            </a:xfrm>
            <a:custGeom>
              <a:avLst/>
              <a:gdLst/>
              <a:ahLst/>
              <a:cxnLst/>
              <a:rect l="l" t="t" r="r" b="b"/>
              <a:pathLst>
                <a:path w="28479341" h="986397">
                  <a:moveTo>
                    <a:pt x="28354880" y="986397"/>
                  </a:moveTo>
                  <a:lnTo>
                    <a:pt x="124460" y="986397"/>
                  </a:lnTo>
                  <a:cubicBezTo>
                    <a:pt x="55880" y="986397"/>
                    <a:pt x="0" y="930517"/>
                    <a:pt x="0" y="861937"/>
                  </a:cubicBezTo>
                  <a:lnTo>
                    <a:pt x="0" y="124460"/>
                  </a:lnTo>
                  <a:cubicBezTo>
                    <a:pt x="0" y="55880"/>
                    <a:pt x="55880" y="0"/>
                    <a:pt x="124460" y="0"/>
                  </a:cubicBezTo>
                  <a:lnTo>
                    <a:pt x="28354880" y="0"/>
                  </a:lnTo>
                  <a:cubicBezTo>
                    <a:pt x="28423459" y="0"/>
                    <a:pt x="28479341" y="55880"/>
                    <a:pt x="28479341" y="124460"/>
                  </a:cubicBezTo>
                  <a:lnTo>
                    <a:pt x="28479341" y="861937"/>
                  </a:lnTo>
                  <a:cubicBezTo>
                    <a:pt x="28479341" y="930517"/>
                    <a:pt x="28423459" y="986397"/>
                    <a:pt x="28354880" y="986397"/>
                  </a:cubicBezTo>
                  <a:close/>
                </a:path>
              </a:pathLst>
            </a:custGeom>
            <a:solidFill>
              <a:srgbClr val="C67E9F"/>
            </a:solidFill>
          </p:spPr>
        </p:sp>
      </p:grpSp>
      <p:grpSp>
        <p:nvGrpSpPr>
          <p:cNvPr id="4" name="Group 4"/>
          <p:cNvGrpSpPr/>
          <p:nvPr/>
        </p:nvGrpSpPr>
        <p:grpSpPr>
          <a:xfrm>
            <a:off x="16847601" y="9590880"/>
            <a:ext cx="1440399" cy="696120"/>
            <a:chOff x="0" y="0"/>
            <a:chExt cx="2243089" cy="1084046"/>
          </a:xfrm>
        </p:grpSpPr>
        <p:sp>
          <p:nvSpPr>
            <p:cNvPr id="5" name="Freeform 5"/>
            <p:cNvSpPr/>
            <p:nvPr/>
          </p:nvSpPr>
          <p:spPr>
            <a:xfrm>
              <a:off x="0" y="0"/>
              <a:ext cx="2243089" cy="1084046"/>
            </a:xfrm>
            <a:custGeom>
              <a:avLst/>
              <a:gdLst/>
              <a:ahLst/>
              <a:cxnLst/>
              <a:rect l="l" t="t" r="r" b="b"/>
              <a:pathLst>
                <a:path w="2243089" h="1084046">
                  <a:moveTo>
                    <a:pt x="2118629" y="1084046"/>
                  </a:moveTo>
                  <a:lnTo>
                    <a:pt x="124460" y="1084046"/>
                  </a:lnTo>
                  <a:cubicBezTo>
                    <a:pt x="55880" y="1084046"/>
                    <a:pt x="0" y="1028166"/>
                    <a:pt x="0" y="959586"/>
                  </a:cubicBezTo>
                  <a:lnTo>
                    <a:pt x="0" y="124460"/>
                  </a:lnTo>
                  <a:cubicBezTo>
                    <a:pt x="0" y="55880"/>
                    <a:pt x="55880" y="0"/>
                    <a:pt x="124460" y="0"/>
                  </a:cubicBezTo>
                  <a:lnTo>
                    <a:pt x="2118629" y="0"/>
                  </a:lnTo>
                  <a:cubicBezTo>
                    <a:pt x="2187209" y="0"/>
                    <a:pt x="2243089" y="55880"/>
                    <a:pt x="2243089" y="124460"/>
                  </a:cubicBezTo>
                  <a:lnTo>
                    <a:pt x="2243089" y="959586"/>
                  </a:lnTo>
                  <a:cubicBezTo>
                    <a:pt x="2243089" y="1028166"/>
                    <a:pt x="2187209" y="1084046"/>
                    <a:pt x="2118629" y="1084046"/>
                  </a:cubicBezTo>
                  <a:close/>
                </a:path>
              </a:pathLst>
            </a:custGeom>
            <a:solidFill>
              <a:srgbClr val="9C1B58"/>
            </a:solidFill>
          </p:spPr>
        </p:sp>
      </p:grpSp>
      <p:grpSp>
        <p:nvGrpSpPr>
          <p:cNvPr id="6" name="Group 6"/>
          <p:cNvGrpSpPr/>
          <p:nvPr/>
        </p:nvGrpSpPr>
        <p:grpSpPr>
          <a:xfrm>
            <a:off x="0" y="2247900"/>
            <a:ext cx="7958440" cy="6026727"/>
            <a:chOff x="0" y="0"/>
            <a:chExt cx="12393434" cy="9385236"/>
          </a:xfrm>
        </p:grpSpPr>
        <p:sp>
          <p:nvSpPr>
            <p:cNvPr id="7" name="Freeform 7"/>
            <p:cNvSpPr/>
            <p:nvPr/>
          </p:nvSpPr>
          <p:spPr>
            <a:xfrm>
              <a:off x="0" y="0"/>
              <a:ext cx="12393434" cy="9385236"/>
            </a:xfrm>
            <a:custGeom>
              <a:avLst/>
              <a:gdLst/>
              <a:ahLst/>
              <a:cxnLst/>
              <a:rect l="l" t="t" r="r" b="b"/>
              <a:pathLst>
                <a:path w="12393434" h="9385236">
                  <a:moveTo>
                    <a:pt x="12268974" y="9385236"/>
                  </a:moveTo>
                  <a:lnTo>
                    <a:pt x="124460" y="9385236"/>
                  </a:lnTo>
                  <a:cubicBezTo>
                    <a:pt x="55880" y="9385236"/>
                    <a:pt x="0" y="9329357"/>
                    <a:pt x="0" y="9260777"/>
                  </a:cubicBezTo>
                  <a:lnTo>
                    <a:pt x="0" y="124460"/>
                  </a:lnTo>
                  <a:cubicBezTo>
                    <a:pt x="0" y="55880"/>
                    <a:pt x="55880" y="0"/>
                    <a:pt x="124460" y="0"/>
                  </a:cubicBezTo>
                  <a:lnTo>
                    <a:pt x="12268974" y="0"/>
                  </a:lnTo>
                  <a:cubicBezTo>
                    <a:pt x="12337555" y="0"/>
                    <a:pt x="12393434" y="55880"/>
                    <a:pt x="12393434" y="124460"/>
                  </a:cubicBezTo>
                  <a:lnTo>
                    <a:pt x="12393434" y="9260777"/>
                  </a:lnTo>
                  <a:cubicBezTo>
                    <a:pt x="12393434" y="9329357"/>
                    <a:pt x="12337555" y="9385236"/>
                    <a:pt x="12268974" y="9385236"/>
                  </a:cubicBezTo>
                  <a:close/>
                </a:path>
              </a:pathLst>
            </a:custGeom>
            <a:solidFill>
              <a:srgbClr val="C67E9F"/>
            </a:solidFill>
          </p:spPr>
        </p:sp>
      </p:grpSp>
      <p:grpSp>
        <p:nvGrpSpPr>
          <p:cNvPr id="8" name="Group 8"/>
          <p:cNvGrpSpPr/>
          <p:nvPr/>
        </p:nvGrpSpPr>
        <p:grpSpPr>
          <a:xfrm>
            <a:off x="0" y="-28532"/>
            <a:ext cx="18288000" cy="1334299"/>
            <a:chOff x="0" y="0"/>
            <a:chExt cx="28479340" cy="2077863"/>
          </a:xfrm>
        </p:grpSpPr>
        <p:sp>
          <p:nvSpPr>
            <p:cNvPr id="9" name="Freeform 9"/>
            <p:cNvSpPr/>
            <p:nvPr/>
          </p:nvSpPr>
          <p:spPr>
            <a:xfrm>
              <a:off x="0" y="0"/>
              <a:ext cx="28479341" cy="2077863"/>
            </a:xfrm>
            <a:custGeom>
              <a:avLst/>
              <a:gdLst/>
              <a:ahLst/>
              <a:cxnLst/>
              <a:rect l="l" t="t" r="r" b="b"/>
              <a:pathLst>
                <a:path w="28479341" h="2077863">
                  <a:moveTo>
                    <a:pt x="28354880" y="2077863"/>
                  </a:moveTo>
                  <a:lnTo>
                    <a:pt x="124460" y="2077863"/>
                  </a:lnTo>
                  <a:cubicBezTo>
                    <a:pt x="55880" y="2077863"/>
                    <a:pt x="0" y="2021983"/>
                    <a:pt x="0" y="1953402"/>
                  </a:cubicBezTo>
                  <a:lnTo>
                    <a:pt x="0" y="124460"/>
                  </a:lnTo>
                  <a:cubicBezTo>
                    <a:pt x="0" y="55880"/>
                    <a:pt x="55880" y="0"/>
                    <a:pt x="124460" y="0"/>
                  </a:cubicBezTo>
                  <a:lnTo>
                    <a:pt x="28354880" y="0"/>
                  </a:lnTo>
                  <a:cubicBezTo>
                    <a:pt x="28423459" y="0"/>
                    <a:pt x="28479341" y="55880"/>
                    <a:pt x="28479341" y="124460"/>
                  </a:cubicBezTo>
                  <a:lnTo>
                    <a:pt x="28479341" y="1953403"/>
                  </a:lnTo>
                  <a:cubicBezTo>
                    <a:pt x="28479341" y="2021983"/>
                    <a:pt x="28423459" y="2077863"/>
                    <a:pt x="28354880" y="2077863"/>
                  </a:cubicBezTo>
                  <a:close/>
                </a:path>
              </a:pathLst>
            </a:custGeom>
            <a:solidFill>
              <a:srgbClr val="9C1B58"/>
            </a:solidFill>
          </p:spPr>
        </p:sp>
      </p:grpSp>
      <p:sp>
        <p:nvSpPr>
          <p:cNvPr id="11" name="TextBox 11"/>
          <p:cNvSpPr txBox="1"/>
          <p:nvPr/>
        </p:nvSpPr>
        <p:spPr>
          <a:xfrm>
            <a:off x="461299" y="2924175"/>
            <a:ext cx="7035842" cy="4314824"/>
          </a:xfrm>
          <a:prstGeom prst="rect">
            <a:avLst/>
          </a:prstGeom>
        </p:spPr>
        <p:txBody>
          <a:bodyPr lIns="0" tIns="0" rIns="0" bIns="0" rtlCol="0" anchor="t">
            <a:spAutoFit/>
          </a:bodyPr>
          <a:lstStyle/>
          <a:p>
            <a:pPr algn="just">
              <a:lnSpc>
                <a:spcPts val="4200"/>
              </a:lnSpc>
            </a:pPr>
            <a:r>
              <a:rPr lang="en-US" sz="3000">
                <a:solidFill>
                  <a:srgbClr val="FFFFFF"/>
                </a:solidFill>
                <a:latin typeface="Times New Roman"/>
                <a:ea typeface="Times New Roman"/>
                <a:cs typeface="Times New Roman"/>
                <a:sym typeface="Times New Roman"/>
              </a:rPr>
              <a:t>The Blog Application project leverages Django to create a user-friendly platform for writers and readers. It features tools for managing blog posts, a commenting system, and sentiment analysis on reader feedback to provide authors with insights. The application ensures accessibility with a responsive interface across devices.</a:t>
            </a:r>
          </a:p>
        </p:txBody>
      </p:sp>
      <p:sp>
        <p:nvSpPr>
          <p:cNvPr id="12" name="TextBox 12"/>
          <p:cNvSpPr txBox="1"/>
          <p:nvPr/>
        </p:nvSpPr>
        <p:spPr>
          <a:xfrm>
            <a:off x="17126388" y="9643903"/>
            <a:ext cx="882824" cy="538480"/>
          </a:xfrm>
          <a:prstGeom prst="rect">
            <a:avLst/>
          </a:prstGeom>
        </p:spPr>
        <p:txBody>
          <a:bodyPr lIns="0" tIns="0" rIns="0" bIns="0" rtlCol="0" anchor="t">
            <a:spAutoFit/>
          </a:bodyPr>
          <a:lstStyle/>
          <a:p>
            <a:pPr algn="ctr">
              <a:lnSpc>
                <a:spcPts val="3919"/>
              </a:lnSpc>
            </a:pPr>
            <a:r>
              <a:rPr lang="en-US" sz="2799">
                <a:solidFill>
                  <a:srgbClr val="FFFFFF"/>
                </a:solidFill>
                <a:latin typeface="Times New Roman"/>
                <a:ea typeface="Times New Roman"/>
                <a:cs typeface="Times New Roman"/>
                <a:sym typeface="Times New Roman"/>
              </a:rPr>
              <a:t>2</a:t>
            </a:r>
          </a:p>
        </p:txBody>
      </p:sp>
      <p:sp>
        <p:nvSpPr>
          <p:cNvPr id="13" name="TextBox 13"/>
          <p:cNvSpPr txBox="1"/>
          <p:nvPr/>
        </p:nvSpPr>
        <p:spPr>
          <a:xfrm>
            <a:off x="6130546" y="230505"/>
            <a:ext cx="4787768" cy="798195"/>
          </a:xfrm>
          <a:prstGeom prst="rect">
            <a:avLst/>
          </a:prstGeom>
        </p:spPr>
        <p:txBody>
          <a:bodyPr lIns="0" tIns="0" rIns="0" bIns="0" rtlCol="0" anchor="t">
            <a:spAutoFit/>
          </a:bodyPr>
          <a:lstStyle/>
          <a:p>
            <a:pPr algn="l">
              <a:lnSpc>
                <a:spcPts val="5880"/>
              </a:lnSpc>
            </a:pPr>
            <a:r>
              <a:rPr lang="en-US" sz="4200" b="1">
                <a:solidFill>
                  <a:srgbClr val="FFFFFF"/>
                </a:solidFill>
                <a:latin typeface="Times New Roman Bold"/>
                <a:ea typeface="Times New Roman Bold"/>
                <a:cs typeface="Times New Roman Bold"/>
                <a:sym typeface="Times New Roman Bold"/>
              </a:rPr>
              <a:t>INTRODUCTION</a:t>
            </a:r>
          </a:p>
        </p:txBody>
      </p:sp>
      <p:pic>
        <p:nvPicPr>
          <p:cNvPr id="15" name="Picture 14">
            <a:extLst>
              <a:ext uri="{FF2B5EF4-FFF2-40B4-BE49-F238E27FC236}">
                <a16:creationId xmlns:a16="http://schemas.microsoft.com/office/drawing/2014/main" id="{9E2EB591-552A-1549-7AAA-F141D9C654CB}"/>
              </a:ext>
            </a:extLst>
          </p:cNvPr>
          <p:cNvPicPr>
            <a:picLocks noChangeAspect="1"/>
          </p:cNvPicPr>
          <p:nvPr/>
        </p:nvPicPr>
        <p:blipFill>
          <a:blip r:embed="rId2"/>
          <a:stretch>
            <a:fillRect/>
          </a:stretch>
        </p:blipFill>
        <p:spPr>
          <a:xfrm>
            <a:off x="8077200" y="2247900"/>
            <a:ext cx="10073955" cy="632091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653586"/>
            <a:ext cx="18288000" cy="633414"/>
            <a:chOff x="0" y="0"/>
            <a:chExt cx="28479340" cy="986397"/>
          </a:xfrm>
        </p:grpSpPr>
        <p:sp>
          <p:nvSpPr>
            <p:cNvPr id="3" name="Freeform 3"/>
            <p:cNvSpPr/>
            <p:nvPr/>
          </p:nvSpPr>
          <p:spPr>
            <a:xfrm>
              <a:off x="0" y="0"/>
              <a:ext cx="28479341" cy="986397"/>
            </a:xfrm>
            <a:custGeom>
              <a:avLst/>
              <a:gdLst/>
              <a:ahLst/>
              <a:cxnLst/>
              <a:rect l="l" t="t" r="r" b="b"/>
              <a:pathLst>
                <a:path w="28479341" h="986397">
                  <a:moveTo>
                    <a:pt x="28354880" y="986397"/>
                  </a:moveTo>
                  <a:lnTo>
                    <a:pt x="124460" y="986397"/>
                  </a:lnTo>
                  <a:cubicBezTo>
                    <a:pt x="55880" y="986397"/>
                    <a:pt x="0" y="930517"/>
                    <a:pt x="0" y="861937"/>
                  </a:cubicBezTo>
                  <a:lnTo>
                    <a:pt x="0" y="124460"/>
                  </a:lnTo>
                  <a:cubicBezTo>
                    <a:pt x="0" y="55880"/>
                    <a:pt x="55880" y="0"/>
                    <a:pt x="124460" y="0"/>
                  </a:cubicBezTo>
                  <a:lnTo>
                    <a:pt x="28354880" y="0"/>
                  </a:lnTo>
                  <a:cubicBezTo>
                    <a:pt x="28423459" y="0"/>
                    <a:pt x="28479341" y="55880"/>
                    <a:pt x="28479341" y="124460"/>
                  </a:cubicBezTo>
                  <a:lnTo>
                    <a:pt x="28479341" y="861937"/>
                  </a:lnTo>
                  <a:cubicBezTo>
                    <a:pt x="28479341" y="930517"/>
                    <a:pt x="28423459" y="986397"/>
                    <a:pt x="28354880" y="986397"/>
                  </a:cubicBezTo>
                  <a:close/>
                </a:path>
              </a:pathLst>
            </a:custGeom>
            <a:solidFill>
              <a:srgbClr val="C67E9F"/>
            </a:solidFill>
          </p:spPr>
        </p:sp>
      </p:grpSp>
      <p:grpSp>
        <p:nvGrpSpPr>
          <p:cNvPr id="4" name="Group 4"/>
          <p:cNvGrpSpPr/>
          <p:nvPr/>
        </p:nvGrpSpPr>
        <p:grpSpPr>
          <a:xfrm>
            <a:off x="16847601" y="9590880"/>
            <a:ext cx="1440399" cy="696120"/>
            <a:chOff x="0" y="0"/>
            <a:chExt cx="2243089" cy="1084046"/>
          </a:xfrm>
        </p:grpSpPr>
        <p:sp>
          <p:nvSpPr>
            <p:cNvPr id="5" name="Freeform 5"/>
            <p:cNvSpPr/>
            <p:nvPr/>
          </p:nvSpPr>
          <p:spPr>
            <a:xfrm>
              <a:off x="0" y="0"/>
              <a:ext cx="2243089" cy="1084046"/>
            </a:xfrm>
            <a:custGeom>
              <a:avLst/>
              <a:gdLst/>
              <a:ahLst/>
              <a:cxnLst/>
              <a:rect l="l" t="t" r="r" b="b"/>
              <a:pathLst>
                <a:path w="2243089" h="1084046">
                  <a:moveTo>
                    <a:pt x="2118629" y="1084046"/>
                  </a:moveTo>
                  <a:lnTo>
                    <a:pt x="124460" y="1084046"/>
                  </a:lnTo>
                  <a:cubicBezTo>
                    <a:pt x="55880" y="1084046"/>
                    <a:pt x="0" y="1028166"/>
                    <a:pt x="0" y="959586"/>
                  </a:cubicBezTo>
                  <a:lnTo>
                    <a:pt x="0" y="124460"/>
                  </a:lnTo>
                  <a:cubicBezTo>
                    <a:pt x="0" y="55880"/>
                    <a:pt x="55880" y="0"/>
                    <a:pt x="124460" y="0"/>
                  </a:cubicBezTo>
                  <a:lnTo>
                    <a:pt x="2118629" y="0"/>
                  </a:lnTo>
                  <a:cubicBezTo>
                    <a:pt x="2187209" y="0"/>
                    <a:pt x="2243089" y="55880"/>
                    <a:pt x="2243089" y="124460"/>
                  </a:cubicBezTo>
                  <a:lnTo>
                    <a:pt x="2243089" y="959586"/>
                  </a:lnTo>
                  <a:cubicBezTo>
                    <a:pt x="2243089" y="1028166"/>
                    <a:pt x="2187209" y="1084046"/>
                    <a:pt x="2118629" y="1084046"/>
                  </a:cubicBezTo>
                  <a:close/>
                </a:path>
              </a:pathLst>
            </a:custGeom>
            <a:solidFill>
              <a:srgbClr val="9C1B58"/>
            </a:solidFill>
          </p:spPr>
        </p:sp>
      </p:grpSp>
      <p:sp>
        <p:nvSpPr>
          <p:cNvPr id="6" name="TextBox 6"/>
          <p:cNvSpPr txBox="1"/>
          <p:nvPr/>
        </p:nvSpPr>
        <p:spPr>
          <a:xfrm>
            <a:off x="4664205" y="1143842"/>
            <a:ext cx="10588327" cy="798195"/>
          </a:xfrm>
          <a:prstGeom prst="rect">
            <a:avLst/>
          </a:prstGeom>
        </p:spPr>
        <p:txBody>
          <a:bodyPr lIns="0" tIns="0" rIns="0" bIns="0" rtlCol="0" anchor="t">
            <a:spAutoFit/>
          </a:bodyPr>
          <a:lstStyle/>
          <a:p>
            <a:pPr algn="l">
              <a:lnSpc>
                <a:spcPts val="5880"/>
              </a:lnSpc>
            </a:pPr>
            <a:r>
              <a:rPr lang="en-US" sz="4200" b="1">
                <a:solidFill>
                  <a:srgbClr val="9C1B58"/>
                </a:solidFill>
                <a:latin typeface="Times New Roman Bold"/>
                <a:ea typeface="Times New Roman Bold"/>
                <a:cs typeface="Times New Roman Bold"/>
                <a:sym typeface="Times New Roman Bold"/>
              </a:rPr>
              <a:t>TECHNOLOGIES AND TOOLS</a:t>
            </a:r>
          </a:p>
        </p:txBody>
      </p:sp>
      <p:grpSp>
        <p:nvGrpSpPr>
          <p:cNvPr id="7" name="Group 7"/>
          <p:cNvGrpSpPr/>
          <p:nvPr/>
        </p:nvGrpSpPr>
        <p:grpSpPr>
          <a:xfrm>
            <a:off x="1939908" y="2761187"/>
            <a:ext cx="14000226" cy="5745135"/>
            <a:chOff x="0" y="0"/>
            <a:chExt cx="21802121" cy="8946722"/>
          </a:xfrm>
        </p:grpSpPr>
        <p:sp>
          <p:nvSpPr>
            <p:cNvPr id="8" name="Freeform 8"/>
            <p:cNvSpPr/>
            <p:nvPr/>
          </p:nvSpPr>
          <p:spPr>
            <a:xfrm>
              <a:off x="0" y="0"/>
              <a:ext cx="21802122" cy="8946722"/>
            </a:xfrm>
            <a:custGeom>
              <a:avLst/>
              <a:gdLst/>
              <a:ahLst/>
              <a:cxnLst/>
              <a:rect l="l" t="t" r="r" b="b"/>
              <a:pathLst>
                <a:path w="21802122" h="8946722">
                  <a:moveTo>
                    <a:pt x="21677661" y="8946721"/>
                  </a:moveTo>
                  <a:lnTo>
                    <a:pt x="124460" y="8946721"/>
                  </a:lnTo>
                  <a:cubicBezTo>
                    <a:pt x="55880" y="8946721"/>
                    <a:pt x="0" y="8890842"/>
                    <a:pt x="0" y="8822261"/>
                  </a:cubicBezTo>
                  <a:lnTo>
                    <a:pt x="0" y="124460"/>
                  </a:lnTo>
                  <a:cubicBezTo>
                    <a:pt x="0" y="55880"/>
                    <a:pt x="55880" y="0"/>
                    <a:pt x="124460" y="0"/>
                  </a:cubicBezTo>
                  <a:lnTo>
                    <a:pt x="21677661" y="0"/>
                  </a:lnTo>
                  <a:cubicBezTo>
                    <a:pt x="21746242" y="0"/>
                    <a:pt x="21802122" y="55880"/>
                    <a:pt x="21802122" y="124460"/>
                  </a:cubicBezTo>
                  <a:lnTo>
                    <a:pt x="21802122" y="8822261"/>
                  </a:lnTo>
                  <a:cubicBezTo>
                    <a:pt x="21802122" y="8890842"/>
                    <a:pt x="21746242" y="8946722"/>
                    <a:pt x="21677661" y="8946722"/>
                  </a:cubicBezTo>
                  <a:close/>
                </a:path>
              </a:pathLst>
            </a:custGeom>
            <a:solidFill>
              <a:srgbClr val="C67E9F"/>
            </a:solidFill>
          </p:spPr>
        </p:sp>
      </p:grpSp>
      <p:grpSp>
        <p:nvGrpSpPr>
          <p:cNvPr id="9" name="Group 9"/>
          <p:cNvGrpSpPr/>
          <p:nvPr/>
        </p:nvGrpSpPr>
        <p:grpSpPr>
          <a:xfrm>
            <a:off x="1939908" y="2761187"/>
            <a:ext cx="6688402" cy="1028700"/>
            <a:chOff x="0" y="0"/>
            <a:chExt cx="10415643" cy="1601963"/>
          </a:xfrm>
        </p:grpSpPr>
        <p:sp>
          <p:nvSpPr>
            <p:cNvPr id="10" name="Freeform 10"/>
            <p:cNvSpPr/>
            <p:nvPr/>
          </p:nvSpPr>
          <p:spPr>
            <a:xfrm>
              <a:off x="0" y="0"/>
              <a:ext cx="10415643" cy="1601963"/>
            </a:xfrm>
            <a:custGeom>
              <a:avLst/>
              <a:gdLst/>
              <a:ahLst/>
              <a:cxnLst/>
              <a:rect l="l" t="t" r="r" b="b"/>
              <a:pathLst>
                <a:path w="10415643" h="1601963">
                  <a:moveTo>
                    <a:pt x="10291183" y="1601963"/>
                  </a:moveTo>
                  <a:lnTo>
                    <a:pt x="124460" y="1601963"/>
                  </a:lnTo>
                  <a:cubicBezTo>
                    <a:pt x="55880" y="1601963"/>
                    <a:pt x="0" y="1546083"/>
                    <a:pt x="0" y="1477503"/>
                  </a:cubicBezTo>
                  <a:lnTo>
                    <a:pt x="0" y="124460"/>
                  </a:lnTo>
                  <a:cubicBezTo>
                    <a:pt x="0" y="55880"/>
                    <a:pt x="55880" y="0"/>
                    <a:pt x="124460" y="0"/>
                  </a:cubicBezTo>
                  <a:lnTo>
                    <a:pt x="10291183" y="0"/>
                  </a:lnTo>
                  <a:cubicBezTo>
                    <a:pt x="10359763" y="0"/>
                    <a:pt x="10415643" y="55880"/>
                    <a:pt x="10415643" y="124460"/>
                  </a:cubicBezTo>
                  <a:lnTo>
                    <a:pt x="10415643" y="1477503"/>
                  </a:lnTo>
                  <a:cubicBezTo>
                    <a:pt x="10415643" y="1546083"/>
                    <a:pt x="10359763" y="1601963"/>
                    <a:pt x="10291183" y="1601963"/>
                  </a:cubicBezTo>
                  <a:close/>
                </a:path>
              </a:pathLst>
            </a:custGeom>
            <a:solidFill>
              <a:srgbClr val="9C1B58"/>
            </a:solidFill>
          </p:spPr>
        </p:sp>
      </p:grpSp>
      <p:sp>
        <p:nvSpPr>
          <p:cNvPr id="11" name="TextBox 11"/>
          <p:cNvSpPr txBox="1"/>
          <p:nvPr/>
        </p:nvSpPr>
        <p:spPr>
          <a:xfrm>
            <a:off x="2134780" y="2867549"/>
            <a:ext cx="5672490" cy="673100"/>
          </a:xfrm>
          <a:prstGeom prst="rect">
            <a:avLst/>
          </a:prstGeom>
        </p:spPr>
        <p:txBody>
          <a:bodyPr lIns="0" tIns="0" rIns="0" bIns="0" rtlCol="0" anchor="t">
            <a:spAutoFit/>
          </a:bodyPr>
          <a:lstStyle/>
          <a:p>
            <a:pPr algn="l">
              <a:lnSpc>
                <a:spcPts val="4900"/>
              </a:lnSpc>
            </a:pPr>
            <a:r>
              <a:rPr lang="en-US" sz="3500">
                <a:solidFill>
                  <a:srgbClr val="FFFFFF"/>
                </a:solidFill>
                <a:latin typeface="Times New Roman"/>
                <a:ea typeface="Times New Roman"/>
                <a:cs typeface="Times New Roman"/>
                <a:sym typeface="Times New Roman"/>
              </a:rPr>
              <a:t>Frontend Technologies</a:t>
            </a:r>
          </a:p>
        </p:txBody>
      </p:sp>
      <p:sp>
        <p:nvSpPr>
          <p:cNvPr id="12" name="TextBox 12"/>
          <p:cNvSpPr txBox="1"/>
          <p:nvPr/>
        </p:nvSpPr>
        <p:spPr>
          <a:xfrm>
            <a:off x="2329223" y="4038710"/>
            <a:ext cx="13221595" cy="3187155"/>
          </a:xfrm>
          <a:prstGeom prst="rect">
            <a:avLst/>
          </a:prstGeom>
        </p:spPr>
        <p:txBody>
          <a:bodyPr lIns="0" tIns="0" rIns="0" bIns="0" rtlCol="0" anchor="t">
            <a:spAutoFit/>
          </a:bodyPr>
          <a:lstStyle/>
          <a:p>
            <a:pPr algn="l">
              <a:lnSpc>
                <a:spcPts val="4200"/>
              </a:lnSpc>
            </a:pPr>
            <a:r>
              <a:rPr lang="en-US" sz="3000" dirty="0">
                <a:solidFill>
                  <a:srgbClr val="FFFFFF"/>
                </a:solidFill>
                <a:latin typeface="Times New Roman"/>
                <a:ea typeface="Times New Roman"/>
                <a:cs typeface="Times New Roman"/>
                <a:sym typeface="Times New Roman"/>
              </a:rPr>
              <a:t>HTML5, CSS3, JavaScript: Core web technologies for rendering and styling the pages </a:t>
            </a:r>
          </a:p>
          <a:p>
            <a:pPr algn="l">
              <a:lnSpc>
                <a:spcPts val="4200"/>
              </a:lnSpc>
            </a:pPr>
            <a:endParaRPr lang="en-US" sz="3000" dirty="0">
              <a:solidFill>
                <a:srgbClr val="FFFFFF"/>
              </a:solidFill>
              <a:latin typeface="Times New Roman"/>
              <a:ea typeface="Times New Roman"/>
              <a:cs typeface="Times New Roman"/>
              <a:sym typeface="Times New Roman"/>
            </a:endParaRPr>
          </a:p>
          <a:p>
            <a:pPr algn="l">
              <a:lnSpc>
                <a:spcPts val="4200"/>
              </a:lnSpc>
            </a:pPr>
            <a:r>
              <a:rPr lang="en-US" sz="3000" dirty="0">
                <a:solidFill>
                  <a:srgbClr val="FFFFFF"/>
                </a:solidFill>
                <a:latin typeface="Times New Roman"/>
                <a:ea typeface="Times New Roman"/>
                <a:cs typeface="Times New Roman"/>
                <a:sym typeface="Times New Roman"/>
              </a:rPr>
              <a:t>Bootstrap: For designing a responsive user interface. </a:t>
            </a:r>
          </a:p>
          <a:p>
            <a:pPr algn="l">
              <a:lnSpc>
                <a:spcPts val="4200"/>
              </a:lnSpc>
            </a:pPr>
            <a:endParaRPr lang="en-US" sz="3000" dirty="0">
              <a:solidFill>
                <a:srgbClr val="FFFFFF"/>
              </a:solidFill>
              <a:latin typeface="Times New Roman"/>
              <a:ea typeface="Times New Roman"/>
              <a:cs typeface="Times New Roman"/>
              <a:sym typeface="Times New Roman"/>
            </a:endParaRPr>
          </a:p>
          <a:p>
            <a:pPr algn="l">
              <a:lnSpc>
                <a:spcPts val="4200"/>
              </a:lnSpc>
            </a:pPr>
            <a:r>
              <a:rPr lang="en-US" sz="3000">
                <a:solidFill>
                  <a:srgbClr val="FFFFFF"/>
                </a:solidFill>
                <a:latin typeface="Times New Roman"/>
                <a:ea typeface="Times New Roman"/>
                <a:cs typeface="Times New Roman"/>
                <a:sym typeface="Times New Roman"/>
              </a:rPr>
              <a:t>JavaScript : </a:t>
            </a:r>
            <a:r>
              <a:rPr lang="en-US" sz="3000" dirty="0">
                <a:solidFill>
                  <a:srgbClr val="FFFFFF"/>
                </a:solidFill>
                <a:latin typeface="Times New Roman"/>
                <a:ea typeface="Times New Roman"/>
                <a:cs typeface="Times New Roman"/>
                <a:sym typeface="Times New Roman"/>
              </a:rPr>
              <a:t>For adding interactive features like comment submission without reloading the page. </a:t>
            </a:r>
          </a:p>
        </p:txBody>
      </p:sp>
      <p:sp>
        <p:nvSpPr>
          <p:cNvPr id="13" name="TextBox 13"/>
          <p:cNvSpPr txBox="1"/>
          <p:nvPr/>
        </p:nvSpPr>
        <p:spPr>
          <a:xfrm>
            <a:off x="17126388" y="9643903"/>
            <a:ext cx="882824" cy="538480"/>
          </a:xfrm>
          <a:prstGeom prst="rect">
            <a:avLst/>
          </a:prstGeom>
        </p:spPr>
        <p:txBody>
          <a:bodyPr lIns="0" tIns="0" rIns="0" bIns="0" rtlCol="0" anchor="t">
            <a:spAutoFit/>
          </a:bodyPr>
          <a:lstStyle/>
          <a:p>
            <a:pPr algn="ctr">
              <a:lnSpc>
                <a:spcPts val="3919"/>
              </a:lnSpc>
            </a:pPr>
            <a:r>
              <a:rPr lang="en-US" sz="2799">
                <a:solidFill>
                  <a:srgbClr val="FFFFFF"/>
                </a:solidFill>
                <a:latin typeface="Times New Roman"/>
                <a:ea typeface="Times New Roman"/>
                <a:cs typeface="Times New Roman"/>
                <a:sym typeface="Times New Roman"/>
              </a:rPr>
              <a:t>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653586"/>
            <a:ext cx="18288000" cy="633414"/>
            <a:chOff x="0" y="0"/>
            <a:chExt cx="28479340" cy="986397"/>
          </a:xfrm>
        </p:grpSpPr>
        <p:sp>
          <p:nvSpPr>
            <p:cNvPr id="3" name="Freeform 3"/>
            <p:cNvSpPr/>
            <p:nvPr/>
          </p:nvSpPr>
          <p:spPr>
            <a:xfrm>
              <a:off x="0" y="0"/>
              <a:ext cx="28479341" cy="986397"/>
            </a:xfrm>
            <a:custGeom>
              <a:avLst/>
              <a:gdLst/>
              <a:ahLst/>
              <a:cxnLst/>
              <a:rect l="l" t="t" r="r" b="b"/>
              <a:pathLst>
                <a:path w="28479341" h="986397">
                  <a:moveTo>
                    <a:pt x="28354880" y="986397"/>
                  </a:moveTo>
                  <a:lnTo>
                    <a:pt x="124460" y="986397"/>
                  </a:lnTo>
                  <a:cubicBezTo>
                    <a:pt x="55880" y="986397"/>
                    <a:pt x="0" y="930517"/>
                    <a:pt x="0" y="861937"/>
                  </a:cubicBezTo>
                  <a:lnTo>
                    <a:pt x="0" y="124460"/>
                  </a:lnTo>
                  <a:cubicBezTo>
                    <a:pt x="0" y="55880"/>
                    <a:pt x="55880" y="0"/>
                    <a:pt x="124460" y="0"/>
                  </a:cubicBezTo>
                  <a:lnTo>
                    <a:pt x="28354880" y="0"/>
                  </a:lnTo>
                  <a:cubicBezTo>
                    <a:pt x="28423459" y="0"/>
                    <a:pt x="28479341" y="55880"/>
                    <a:pt x="28479341" y="124460"/>
                  </a:cubicBezTo>
                  <a:lnTo>
                    <a:pt x="28479341" y="861937"/>
                  </a:lnTo>
                  <a:cubicBezTo>
                    <a:pt x="28479341" y="930517"/>
                    <a:pt x="28423459" y="986397"/>
                    <a:pt x="28354880" y="986397"/>
                  </a:cubicBezTo>
                  <a:close/>
                </a:path>
              </a:pathLst>
            </a:custGeom>
            <a:solidFill>
              <a:srgbClr val="C67E9F"/>
            </a:solidFill>
          </p:spPr>
        </p:sp>
      </p:grpSp>
      <p:grpSp>
        <p:nvGrpSpPr>
          <p:cNvPr id="4" name="Group 4"/>
          <p:cNvGrpSpPr/>
          <p:nvPr/>
        </p:nvGrpSpPr>
        <p:grpSpPr>
          <a:xfrm>
            <a:off x="16847601" y="9590880"/>
            <a:ext cx="1440399" cy="696120"/>
            <a:chOff x="0" y="0"/>
            <a:chExt cx="2243089" cy="1084046"/>
          </a:xfrm>
        </p:grpSpPr>
        <p:sp>
          <p:nvSpPr>
            <p:cNvPr id="5" name="Freeform 5"/>
            <p:cNvSpPr/>
            <p:nvPr/>
          </p:nvSpPr>
          <p:spPr>
            <a:xfrm>
              <a:off x="0" y="0"/>
              <a:ext cx="2243089" cy="1084046"/>
            </a:xfrm>
            <a:custGeom>
              <a:avLst/>
              <a:gdLst/>
              <a:ahLst/>
              <a:cxnLst/>
              <a:rect l="l" t="t" r="r" b="b"/>
              <a:pathLst>
                <a:path w="2243089" h="1084046">
                  <a:moveTo>
                    <a:pt x="2118629" y="1084046"/>
                  </a:moveTo>
                  <a:lnTo>
                    <a:pt x="124460" y="1084046"/>
                  </a:lnTo>
                  <a:cubicBezTo>
                    <a:pt x="55880" y="1084046"/>
                    <a:pt x="0" y="1028166"/>
                    <a:pt x="0" y="959586"/>
                  </a:cubicBezTo>
                  <a:lnTo>
                    <a:pt x="0" y="124460"/>
                  </a:lnTo>
                  <a:cubicBezTo>
                    <a:pt x="0" y="55880"/>
                    <a:pt x="55880" y="0"/>
                    <a:pt x="124460" y="0"/>
                  </a:cubicBezTo>
                  <a:lnTo>
                    <a:pt x="2118629" y="0"/>
                  </a:lnTo>
                  <a:cubicBezTo>
                    <a:pt x="2187209" y="0"/>
                    <a:pt x="2243089" y="55880"/>
                    <a:pt x="2243089" y="124460"/>
                  </a:cubicBezTo>
                  <a:lnTo>
                    <a:pt x="2243089" y="959586"/>
                  </a:lnTo>
                  <a:cubicBezTo>
                    <a:pt x="2243089" y="1028166"/>
                    <a:pt x="2187209" y="1084046"/>
                    <a:pt x="2118629" y="1084046"/>
                  </a:cubicBezTo>
                  <a:close/>
                </a:path>
              </a:pathLst>
            </a:custGeom>
            <a:solidFill>
              <a:srgbClr val="9C1B58"/>
            </a:solidFill>
          </p:spPr>
        </p:sp>
      </p:grpSp>
      <p:sp>
        <p:nvSpPr>
          <p:cNvPr id="6" name="TextBox 6"/>
          <p:cNvSpPr txBox="1"/>
          <p:nvPr/>
        </p:nvSpPr>
        <p:spPr>
          <a:xfrm>
            <a:off x="4664205" y="1143842"/>
            <a:ext cx="10588327" cy="798195"/>
          </a:xfrm>
          <a:prstGeom prst="rect">
            <a:avLst/>
          </a:prstGeom>
        </p:spPr>
        <p:txBody>
          <a:bodyPr lIns="0" tIns="0" rIns="0" bIns="0" rtlCol="0" anchor="t">
            <a:spAutoFit/>
          </a:bodyPr>
          <a:lstStyle/>
          <a:p>
            <a:pPr algn="l">
              <a:lnSpc>
                <a:spcPts val="5880"/>
              </a:lnSpc>
            </a:pPr>
            <a:r>
              <a:rPr lang="en-US" sz="4200" b="1">
                <a:solidFill>
                  <a:srgbClr val="9C1B58"/>
                </a:solidFill>
                <a:latin typeface="Times New Roman Bold"/>
                <a:ea typeface="Times New Roman Bold"/>
                <a:cs typeface="Times New Roman Bold"/>
                <a:sym typeface="Times New Roman Bold"/>
              </a:rPr>
              <a:t>TECHNOLOGIES AND TOOLS</a:t>
            </a:r>
          </a:p>
        </p:txBody>
      </p:sp>
      <p:sp>
        <p:nvSpPr>
          <p:cNvPr id="7" name="TextBox 7"/>
          <p:cNvSpPr txBox="1"/>
          <p:nvPr/>
        </p:nvSpPr>
        <p:spPr>
          <a:xfrm>
            <a:off x="17126388" y="9643903"/>
            <a:ext cx="882824" cy="538480"/>
          </a:xfrm>
          <a:prstGeom prst="rect">
            <a:avLst/>
          </a:prstGeom>
        </p:spPr>
        <p:txBody>
          <a:bodyPr lIns="0" tIns="0" rIns="0" bIns="0" rtlCol="0" anchor="t">
            <a:spAutoFit/>
          </a:bodyPr>
          <a:lstStyle/>
          <a:p>
            <a:pPr algn="ctr">
              <a:lnSpc>
                <a:spcPts val="3919"/>
              </a:lnSpc>
            </a:pPr>
            <a:r>
              <a:rPr lang="en-US" sz="2799">
                <a:solidFill>
                  <a:srgbClr val="FFFFFF"/>
                </a:solidFill>
                <a:latin typeface="Times New Roman"/>
                <a:ea typeface="Times New Roman"/>
                <a:cs typeface="Times New Roman"/>
                <a:sym typeface="Times New Roman"/>
              </a:rPr>
              <a:t>4</a:t>
            </a:r>
          </a:p>
        </p:txBody>
      </p:sp>
      <p:grpSp>
        <p:nvGrpSpPr>
          <p:cNvPr id="8" name="Group 8"/>
          <p:cNvGrpSpPr/>
          <p:nvPr/>
        </p:nvGrpSpPr>
        <p:grpSpPr>
          <a:xfrm>
            <a:off x="1939961" y="2925244"/>
            <a:ext cx="14000226" cy="6217914"/>
            <a:chOff x="0" y="0"/>
            <a:chExt cx="21802121" cy="8946722"/>
          </a:xfrm>
        </p:grpSpPr>
        <p:sp>
          <p:nvSpPr>
            <p:cNvPr id="9" name="Freeform 9"/>
            <p:cNvSpPr/>
            <p:nvPr/>
          </p:nvSpPr>
          <p:spPr>
            <a:xfrm>
              <a:off x="0" y="0"/>
              <a:ext cx="21802122" cy="8946722"/>
            </a:xfrm>
            <a:custGeom>
              <a:avLst/>
              <a:gdLst/>
              <a:ahLst/>
              <a:cxnLst/>
              <a:rect l="l" t="t" r="r" b="b"/>
              <a:pathLst>
                <a:path w="21802122" h="8946722">
                  <a:moveTo>
                    <a:pt x="21677661" y="8946721"/>
                  </a:moveTo>
                  <a:lnTo>
                    <a:pt x="124460" y="8946721"/>
                  </a:lnTo>
                  <a:cubicBezTo>
                    <a:pt x="55880" y="8946721"/>
                    <a:pt x="0" y="8890842"/>
                    <a:pt x="0" y="8822261"/>
                  </a:cubicBezTo>
                  <a:lnTo>
                    <a:pt x="0" y="124460"/>
                  </a:lnTo>
                  <a:cubicBezTo>
                    <a:pt x="0" y="55880"/>
                    <a:pt x="55880" y="0"/>
                    <a:pt x="124460" y="0"/>
                  </a:cubicBezTo>
                  <a:lnTo>
                    <a:pt x="21677661" y="0"/>
                  </a:lnTo>
                  <a:cubicBezTo>
                    <a:pt x="21746242" y="0"/>
                    <a:pt x="21802122" y="55880"/>
                    <a:pt x="21802122" y="124460"/>
                  </a:cubicBezTo>
                  <a:lnTo>
                    <a:pt x="21802122" y="8822261"/>
                  </a:lnTo>
                  <a:cubicBezTo>
                    <a:pt x="21802122" y="8890842"/>
                    <a:pt x="21746242" y="8946722"/>
                    <a:pt x="21677661" y="8946722"/>
                  </a:cubicBezTo>
                  <a:close/>
                </a:path>
              </a:pathLst>
            </a:custGeom>
            <a:solidFill>
              <a:srgbClr val="C67E9F"/>
            </a:solidFill>
          </p:spPr>
        </p:sp>
      </p:grpSp>
      <p:grpSp>
        <p:nvGrpSpPr>
          <p:cNvPr id="10" name="Group 10"/>
          <p:cNvGrpSpPr/>
          <p:nvPr/>
        </p:nvGrpSpPr>
        <p:grpSpPr>
          <a:xfrm>
            <a:off x="1939961" y="2925244"/>
            <a:ext cx="6688402" cy="1028700"/>
            <a:chOff x="0" y="0"/>
            <a:chExt cx="10415643" cy="1601963"/>
          </a:xfrm>
        </p:grpSpPr>
        <p:sp>
          <p:nvSpPr>
            <p:cNvPr id="11" name="Freeform 11"/>
            <p:cNvSpPr/>
            <p:nvPr/>
          </p:nvSpPr>
          <p:spPr>
            <a:xfrm>
              <a:off x="0" y="0"/>
              <a:ext cx="10415643" cy="1601963"/>
            </a:xfrm>
            <a:custGeom>
              <a:avLst/>
              <a:gdLst/>
              <a:ahLst/>
              <a:cxnLst/>
              <a:rect l="l" t="t" r="r" b="b"/>
              <a:pathLst>
                <a:path w="10415643" h="1601963">
                  <a:moveTo>
                    <a:pt x="10291183" y="1601963"/>
                  </a:moveTo>
                  <a:lnTo>
                    <a:pt x="124460" y="1601963"/>
                  </a:lnTo>
                  <a:cubicBezTo>
                    <a:pt x="55880" y="1601963"/>
                    <a:pt x="0" y="1546083"/>
                    <a:pt x="0" y="1477503"/>
                  </a:cubicBezTo>
                  <a:lnTo>
                    <a:pt x="0" y="124460"/>
                  </a:lnTo>
                  <a:cubicBezTo>
                    <a:pt x="0" y="55880"/>
                    <a:pt x="55880" y="0"/>
                    <a:pt x="124460" y="0"/>
                  </a:cubicBezTo>
                  <a:lnTo>
                    <a:pt x="10291183" y="0"/>
                  </a:lnTo>
                  <a:cubicBezTo>
                    <a:pt x="10359763" y="0"/>
                    <a:pt x="10415643" y="55880"/>
                    <a:pt x="10415643" y="124460"/>
                  </a:cubicBezTo>
                  <a:lnTo>
                    <a:pt x="10415643" y="1477503"/>
                  </a:lnTo>
                  <a:cubicBezTo>
                    <a:pt x="10415643" y="1546083"/>
                    <a:pt x="10359763" y="1601963"/>
                    <a:pt x="10291183" y="1601963"/>
                  </a:cubicBezTo>
                  <a:close/>
                </a:path>
              </a:pathLst>
            </a:custGeom>
            <a:solidFill>
              <a:srgbClr val="9C1B58"/>
            </a:solidFill>
          </p:spPr>
        </p:sp>
      </p:grpSp>
      <p:sp>
        <p:nvSpPr>
          <p:cNvPr id="12" name="TextBox 12"/>
          <p:cNvSpPr txBox="1"/>
          <p:nvPr/>
        </p:nvSpPr>
        <p:spPr>
          <a:xfrm>
            <a:off x="2143887" y="3031606"/>
            <a:ext cx="5672490" cy="673100"/>
          </a:xfrm>
          <a:prstGeom prst="rect">
            <a:avLst/>
          </a:prstGeom>
        </p:spPr>
        <p:txBody>
          <a:bodyPr lIns="0" tIns="0" rIns="0" bIns="0" rtlCol="0" anchor="t">
            <a:spAutoFit/>
          </a:bodyPr>
          <a:lstStyle/>
          <a:p>
            <a:pPr algn="l">
              <a:lnSpc>
                <a:spcPts val="4900"/>
              </a:lnSpc>
            </a:pPr>
            <a:r>
              <a:rPr lang="en-US" sz="3500">
                <a:solidFill>
                  <a:srgbClr val="FFFFFF"/>
                </a:solidFill>
                <a:latin typeface="Times New Roman"/>
                <a:ea typeface="Times New Roman"/>
                <a:cs typeface="Times New Roman"/>
                <a:sym typeface="Times New Roman"/>
              </a:rPr>
              <a:t>Backend Technologies</a:t>
            </a:r>
          </a:p>
        </p:txBody>
      </p:sp>
      <p:sp>
        <p:nvSpPr>
          <p:cNvPr id="13" name="TextBox 13"/>
          <p:cNvSpPr txBox="1"/>
          <p:nvPr/>
        </p:nvSpPr>
        <p:spPr>
          <a:xfrm>
            <a:off x="2329277" y="4061369"/>
            <a:ext cx="13221595" cy="4802981"/>
          </a:xfrm>
          <a:prstGeom prst="rect">
            <a:avLst/>
          </a:prstGeom>
        </p:spPr>
        <p:txBody>
          <a:bodyPr lIns="0" tIns="0" rIns="0" bIns="0" rtlCol="0" anchor="t">
            <a:spAutoFit/>
          </a:bodyPr>
          <a:lstStyle/>
          <a:p>
            <a:pPr algn="l">
              <a:lnSpc>
                <a:spcPts val="4200"/>
              </a:lnSpc>
            </a:pPr>
            <a:r>
              <a:rPr lang="en-US" sz="3000" dirty="0">
                <a:solidFill>
                  <a:srgbClr val="FFFFFF"/>
                </a:solidFill>
                <a:latin typeface="Times New Roman"/>
                <a:ea typeface="Times New Roman"/>
                <a:cs typeface="Times New Roman"/>
                <a:sym typeface="Times New Roman"/>
              </a:rPr>
              <a:t>Python: The core programming language used for writing the business logic of the application. </a:t>
            </a:r>
          </a:p>
          <a:p>
            <a:pPr algn="l">
              <a:lnSpc>
                <a:spcPts val="4200"/>
              </a:lnSpc>
            </a:pPr>
            <a:endParaRPr lang="en-US" sz="3000" dirty="0">
              <a:solidFill>
                <a:srgbClr val="FFFFFF"/>
              </a:solidFill>
              <a:latin typeface="Times New Roman"/>
              <a:ea typeface="Times New Roman"/>
              <a:cs typeface="Times New Roman"/>
              <a:sym typeface="Times New Roman"/>
            </a:endParaRPr>
          </a:p>
          <a:p>
            <a:pPr algn="l">
              <a:lnSpc>
                <a:spcPts val="4200"/>
              </a:lnSpc>
            </a:pPr>
            <a:r>
              <a:rPr lang="en-US" sz="3000" dirty="0">
                <a:solidFill>
                  <a:srgbClr val="FFFFFF"/>
                </a:solidFill>
                <a:latin typeface="Times New Roman"/>
                <a:ea typeface="Times New Roman"/>
                <a:cs typeface="Times New Roman"/>
                <a:sym typeface="Times New Roman"/>
              </a:rPr>
              <a:t>Django: The web framework used for the backend. </a:t>
            </a:r>
          </a:p>
          <a:p>
            <a:pPr algn="l">
              <a:lnSpc>
                <a:spcPts val="4200"/>
              </a:lnSpc>
            </a:pPr>
            <a:endParaRPr lang="en-US" sz="3000" dirty="0">
              <a:solidFill>
                <a:srgbClr val="FFFFFF"/>
              </a:solidFill>
              <a:latin typeface="Times New Roman"/>
              <a:ea typeface="Times New Roman"/>
              <a:cs typeface="Times New Roman"/>
              <a:sym typeface="Times New Roman"/>
            </a:endParaRPr>
          </a:p>
          <a:p>
            <a:pPr algn="l">
              <a:lnSpc>
                <a:spcPts val="4200"/>
              </a:lnSpc>
            </a:pPr>
            <a:r>
              <a:rPr lang="en-US" sz="3000" dirty="0">
                <a:solidFill>
                  <a:srgbClr val="FFFFFF"/>
                </a:solidFill>
                <a:latin typeface="Times New Roman"/>
                <a:ea typeface="Times New Roman"/>
                <a:cs typeface="Times New Roman"/>
                <a:sym typeface="Times New Roman"/>
              </a:rPr>
              <a:t>NLP Tools: Pre-trained sentiment-analysis pipeline from Hugging Face </a:t>
            </a:r>
          </a:p>
          <a:p>
            <a:pPr algn="l">
              <a:lnSpc>
                <a:spcPts val="4200"/>
              </a:lnSpc>
            </a:pPr>
            <a:r>
              <a:rPr lang="en-US" sz="3000" dirty="0">
                <a:solidFill>
                  <a:srgbClr val="FFFFFF"/>
                </a:solidFill>
                <a:latin typeface="Times New Roman"/>
                <a:ea typeface="Times New Roman"/>
                <a:cs typeface="Times New Roman"/>
                <a:sym typeface="Times New Roman"/>
              </a:rPr>
              <a:t>                   Transformers. </a:t>
            </a:r>
          </a:p>
          <a:p>
            <a:pPr algn="l">
              <a:lnSpc>
                <a:spcPts val="4200"/>
              </a:lnSpc>
            </a:pPr>
            <a:endParaRPr lang="en-US" sz="3000" dirty="0">
              <a:solidFill>
                <a:srgbClr val="FFFFFF"/>
              </a:solidFill>
              <a:latin typeface="Times New Roman"/>
              <a:ea typeface="Times New Roman"/>
              <a:cs typeface="Times New Roman"/>
              <a:sym typeface="Times New Roman"/>
            </a:endParaRPr>
          </a:p>
          <a:p>
            <a:pPr algn="l">
              <a:lnSpc>
                <a:spcPts val="4200"/>
              </a:lnSpc>
            </a:pPr>
            <a:r>
              <a:rPr lang="en-US" sz="3000" dirty="0">
                <a:solidFill>
                  <a:srgbClr val="FFFFFF"/>
                </a:solidFill>
                <a:latin typeface="Times New Roman"/>
                <a:ea typeface="Times New Roman"/>
                <a:cs typeface="Times New Roman"/>
                <a:sym typeface="Times New Roman"/>
              </a:rPr>
              <a:t>Database: To store User, Category, Blog, Comment, Reply.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653586"/>
            <a:ext cx="18288000" cy="633414"/>
            <a:chOff x="0" y="0"/>
            <a:chExt cx="28479340" cy="986397"/>
          </a:xfrm>
        </p:grpSpPr>
        <p:sp>
          <p:nvSpPr>
            <p:cNvPr id="3" name="Freeform 3"/>
            <p:cNvSpPr/>
            <p:nvPr/>
          </p:nvSpPr>
          <p:spPr>
            <a:xfrm>
              <a:off x="0" y="0"/>
              <a:ext cx="28479341" cy="986397"/>
            </a:xfrm>
            <a:custGeom>
              <a:avLst/>
              <a:gdLst/>
              <a:ahLst/>
              <a:cxnLst/>
              <a:rect l="l" t="t" r="r" b="b"/>
              <a:pathLst>
                <a:path w="28479341" h="986397">
                  <a:moveTo>
                    <a:pt x="28354880" y="986397"/>
                  </a:moveTo>
                  <a:lnTo>
                    <a:pt x="124460" y="986397"/>
                  </a:lnTo>
                  <a:cubicBezTo>
                    <a:pt x="55880" y="986397"/>
                    <a:pt x="0" y="930517"/>
                    <a:pt x="0" y="861937"/>
                  </a:cubicBezTo>
                  <a:lnTo>
                    <a:pt x="0" y="124460"/>
                  </a:lnTo>
                  <a:cubicBezTo>
                    <a:pt x="0" y="55880"/>
                    <a:pt x="55880" y="0"/>
                    <a:pt x="124460" y="0"/>
                  </a:cubicBezTo>
                  <a:lnTo>
                    <a:pt x="28354880" y="0"/>
                  </a:lnTo>
                  <a:cubicBezTo>
                    <a:pt x="28423459" y="0"/>
                    <a:pt x="28479341" y="55880"/>
                    <a:pt x="28479341" y="124460"/>
                  </a:cubicBezTo>
                  <a:lnTo>
                    <a:pt x="28479341" y="861937"/>
                  </a:lnTo>
                  <a:cubicBezTo>
                    <a:pt x="28479341" y="930517"/>
                    <a:pt x="28423459" y="986397"/>
                    <a:pt x="28354880" y="986397"/>
                  </a:cubicBezTo>
                  <a:close/>
                </a:path>
              </a:pathLst>
            </a:custGeom>
            <a:solidFill>
              <a:srgbClr val="C67E9F"/>
            </a:solidFill>
          </p:spPr>
        </p:sp>
      </p:grpSp>
      <p:grpSp>
        <p:nvGrpSpPr>
          <p:cNvPr id="4" name="Group 4"/>
          <p:cNvGrpSpPr/>
          <p:nvPr/>
        </p:nvGrpSpPr>
        <p:grpSpPr>
          <a:xfrm>
            <a:off x="16847601" y="9590880"/>
            <a:ext cx="1440399" cy="696120"/>
            <a:chOff x="0" y="0"/>
            <a:chExt cx="2243089" cy="1084046"/>
          </a:xfrm>
        </p:grpSpPr>
        <p:sp>
          <p:nvSpPr>
            <p:cNvPr id="5" name="Freeform 5"/>
            <p:cNvSpPr/>
            <p:nvPr/>
          </p:nvSpPr>
          <p:spPr>
            <a:xfrm>
              <a:off x="0" y="0"/>
              <a:ext cx="2243089" cy="1084046"/>
            </a:xfrm>
            <a:custGeom>
              <a:avLst/>
              <a:gdLst/>
              <a:ahLst/>
              <a:cxnLst/>
              <a:rect l="l" t="t" r="r" b="b"/>
              <a:pathLst>
                <a:path w="2243089" h="1084046">
                  <a:moveTo>
                    <a:pt x="2118629" y="1084046"/>
                  </a:moveTo>
                  <a:lnTo>
                    <a:pt x="124460" y="1084046"/>
                  </a:lnTo>
                  <a:cubicBezTo>
                    <a:pt x="55880" y="1084046"/>
                    <a:pt x="0" y="1028166"/>
                    <a:pt x="0" y="959586"/>
                  </a:cubicBezTo>
                  <a:lnTo>
                    <a:pt x="0" y="124460"/>
                  </a:lnTo>
                  <a:cubicBezTo>
                    <a:pt x="0" y="55880"/>
                    <a:pt x="55880" y="0"/>
                    <a:pt x="124460" y="0"/>
                  </a:cubicBezTo>
                  <a:lnTo>
                    <a:pt x="2118629" y="0"/>
                  </a:lnTo>
                  <a:cubicBezTo>
                    <a:pt x="2187209" y="0"/>
                    <a:pt x="2243089" y="55880"/>
                    <a:pt x="2243089" y="124460"/>
                  </a:cubicBezTo>
                  <a:lnTo>
                    <a:pt x="2243089" y="959586"/>
                  </a:lnTo>
                  <a:cubicBezTo>
                    <a:pt x="2243089" y="1028166"/>
                    <a:pt x="2187209" y="1084046"/>
                    <a:pt x="2118629" y="1084046"/>
                  </a:cubicBezTo>
                  <a:close/>
                </a:path>
              </a:pathLst>
            </a:custGeom>
            <a:solidFill>
              <a:srgbClr val="9C1B58"/>
            </a:solidFill>
          </p:spPr>
        </p:sp>
      </p:grpSp>
      <p:grpSp>
        <p:nvGrpSpPr>
          <p:cNvPr id="6" name="Group 6"/>
          <p:cNvGrpSpPr/>
          <p:nvPr/>
        </p:nvGrpSpPr>
        <p:grpSpPr>
          <a:xfrm>
            <a:off x="0" y="2100061"/>
            <a:ext cx="17046304" cy="996417"/>
            <a:chOff x="0" y="0"/>
            <a:chExt cx="26545684" cy="1551689"/>
          </a:xfrm>
        </p:grpSpPr>
        <p:sp>
          <p:nvSpPr>
            <p:cNvPr id="7" name="Freeform 7"/>
            <p:cNvSpPr/>
            <p:nvPr/>
          </p:nvSpPr>
          <p:spPr>
            <a:xfrm>
              <a:off x="0" y="0"/>
              <a:ext cx="26545685" cy="1551689"/>
            </a:xfrm>
            <a:custGeom>
              <a:avLst/>
              <a:gdLst/>
              <a:ahLst/>
              <a:cxnLst/>
              <a:rect l="l" t="t" r="r" b="b"/>
              <a:pathLst>
                <a:path w="26545685" h="1551689">
                  <a:moveTo>
                    <a:pt x="26421224" y="1551689"/>
                  </a:moveTo>
                  <a:lnTo>
                    <a:pt x="124460" y="1551689"/>
                  </a:lnTo>
                  <a:cubicBezTo>
                    <a:pt x="55880" y="1551689"/>
                    <a:pt x="0" y="1495809"/>
                    <a:pt x="0" y="1427229"/>
                  </a:cubicBezTo>
                  <a:lnTo>
                    <a:pt x="0" y="124460"/>
                  </a:lnTo>
                  <a:cubicBezTo>
                    <a:pt x="0" y="55880"/>
                    <a:pt x="55880" y="0"/>
                    <a:pt x="124460" y="0"/>
                  </a:cubicBezTo>
                  <a:lnTo>
                    <a:pt x="26421224" y="0"/>
                  </a:lnTo>
                  <a:cubicBezTo>
                    <a:pt x="26489803" y="0"/>
                    <a:pt x="26545685" y="55880"/>
                    <a:pt x="26545685" y="124460"/>
                  </a:cubicBezTo>
                  <a:lnTo>
                    <a:pt x="26545685" y="1427229"/>
                  </a:lnTo>
                  <a:cubicBezTo>
                    <a:pt x="26545685" y="1495809"/>
                    <a:pt x="26489803" y="1551689"/>
                    <a:pt x="26421224" y="1551689"/>
                  </a:cubicBezTo>
                  <a:close/>
                </a:path>
              </a:pathLst>
            </a:custGeom>
            <a:solidFill>
              <a:srgbClr val="C67E9F"/>
            </a:solidFill>
          </p:spPr>
        </p:sp>
      </p:grpSp>
      <p:grpSp>
        <p:nvGrpSpPr>
          <p:cNvPr id="8" name="Group 8"/>
          <p:cNvGrpSpPr/>
          <p:nvPr/>
        </p:nvGrpSpPr>
        <p:grpSpPr>
          <a:xfrm>
            <a:off x="0" y="-28532"/>
            <a:ext cx="18288000" cy="1968735"/>
            <a:chOff x="0" y="0"/>
            <a:chExt cx="28479340" cy="3065850"/>
          </a:xfrm>
        </p:grpSpPr>
        <p:sp>
          <p:nvSpPr>
            <p:cNvPr id="9" name="Freeform 9"/>
            <p:cNvSpPr/>
            <p:nvPr/>
          </p:nvSpPr>
          <p:spPr>
            <a:xfrm>
              <a:off x="0" y="0"/>
              <a:ext cx="28479341" cy="3065850"/>
            </a:xfrm>
            <a:custGeom>
              <a:avLst/>
              <a:gdLst/>
              <a:ahLst/>
              <a:cxnLst/>
              <a:rect l="l" t="t" r="r" b="b"/>
              <a:pathLst>
                <a:path w="28479341" h="3065850">
                  <a:moveTo>
                    <a:pt x="28354880" y="3065850"/>
                  </a:moveTo>
                  <a:lnTo>
                    <a:pt x="124460" y="3065850"/>
                  </a:lnTo>
                  <a:cubicBezTo>
                    <a:pt x="55880" y="3065850"/>
                    <a:pt x="0" y="3009970"/>
                    <a:pt x="0" y="2941390"/>
                  </a:cubicBezTo>
                  <a:lnTo>
                    <a:pt x="0" y="124460"/>
                  </a:lnTo>
                  <a:cubicBezTo>
                    <a:pt x="0" y="55880"/>
                    <a:pt x="55880" y="0"/>
                    <a:pt x="124460" y="0"/>
                  </a:cubicBezTo>
                  <a:lnTo>
                    <a:pt x="28354880" y="0"/>
                  </a:lnTo>
                  <a:cubicBezTo>
                    <a:pt x="28423459" y="0"/>
                    <a:pt x="28479341" y="55880"/>
                    <a:pt x="28479341" y="124460"/>
                  </a:cubicBezTo>
                  <a:lnTo>
                    <a:pt x="28479341" y="2941390"/>
                  </a:lnTo>
                  <a:cubicBezTo>
                    <a:pt x="28479341" y="3009970"/>
                    <a:pt x="28423459" y="3065850"/>
                    <a:pt x="28354880" y="3065850"/>
                  </a:cubicBezTo>
                  <a:close/>
                </a:path>
              </a:pathLst>
            </a:custGeom>
            <a:solidFill>
              <a:srgbClr val="9C1B58"/>
            </a:solidFill>
          </p:spPr>
        </p:sp>
      </p:grpSp>
      <p:sp>
        <p:nvSpPr>
          <p:cNvPr id="10" name="Freeform 10"/>
          <p:cNvSpPr/>
          <p:nvPr/>
        </p:nvSpPr>
        <p:spPr>
          <a:xfrm>
            <a:off x="145021" y="3258402"/>
            <a:ext cx="8738561" cy="4130686"/>
          </a:xfrm>
          <a:custGeom>
            <a:avLst/>
            <a:gdLst/>
            <a:ahLst/>
            <a:cxnLst/>
            <a:rect l="l" t="t" r="r" b="b"/>
            <a:pathLst>
              <a:path w="8738561" h="4130686">
                <a:moveTo>
                  <a:pt x="0" y="0"/>
                </a:moveTo>
                <a:lnTo>
                  <a:pt x="8738561" y="0"/>
                </a:lnTo>
                <a:lnTo>
                  <a:pt x="8738561" y="4130686"/>
                </a:lnTo>
                <a:lnTo>
                  <a:pt x="0" y="4130686"/>
                </a:lnTo>
                <a:lnTo>
                  <a:pt x="0" y="0"/>
                </a:lnTo>
                <a:close/>
              </a:path>
            </a:pathLst>
          </a:custGeom>
          <a:blipFill>
            <a:blip r:embed="rId2"/>
            <a:stretch>
              <a:fillRect l="-3853" r="-27931" b="-1411"/>
            </a:stretch>
          </a:blipFill>
        </p:spPr>
      </p:sp>
      <p:sp>
        <p:nvSpPr>
          <p:cNvPr id="11" name="Freeform 11"/>
          <p:cNvSpPr/>
          <p:nvPr/>
        </p:nvSpPr>
        <p:spPr>
          <a:xfrm>
            <a:off x="9317476" y="4393420"/>
            <a:ext cx="8638129" cy="5197461"/>
          </a:xfrm>
          <a:custGeom>
            <a:avLst/>
            <a:gdLst/>
            <a:ahLst/>
            <a:cxnLst/>
            <a:rect l="l" t="t" r="r" b="b"/>
            <a:pathLst>
              <a:path w="8638129" h="5197461">
                <a:moveTo>
                  <a:pt x="0" y="0"/>
                </a:moveTo>
                <a:lnTo>
                  <a:pt x="8638128" y="0"/>
                </a:lnTo>
                <a:lnTo>
                  <a:pt x="8638128" y="5197460"/>
                </a:lnTo>
                <a:lnTo>
                  <a:pt x="0" y="5197460"/>
                </a:lnTo>
                <a:lnTo>
                  <a:pt x="0" y="0"/>
                </a:lnTo>
                <a:close/>
              </a:path>
            </a:pathLst>
          </a:custGeom>
          <a:blipFill>
            <a:blip r:embed="rId3"/>
            <a:stretch>
              <a:fillRect l="-4459" r="-26370" b="-8719"/>
            </a:stretch>
          </a:blipFill>
        </p:spPr>
      </p:sp>
      <p:sp>
        <p:nvSpPr>
          <p:cNvPr id="12" name="TextBox 12"/>
          <p:cNvSpPr txBox="1"/>
          <p:nvPr/>
        </p:nvSpPr>
        <p:spPr>
          <a:xfrm>
            <a:off x="303630" y="2245844"/>
            <a:ext cx="15804656" cy="581024"/>
          </a:xfrm>
          <a:prstGeom prst="rect">
            <a:avLst/>
          </a:prstGeom>
        </p:spPr>
        <p:txBody>
          <a:bodyPr lIns="0" tIns="0" rIns="0" bIns="0" rtlCol="0" anchor="t">
            <a:spAutoFit/>
          </a:bodyPr>
          <a:lstStyle/>
          <a:p>
            <a:pPr algn="just">
              <a:lnSpc>
                <a:spcPts val="4200"/>
              </a:lnSpc>
            </a:pPr>
            <a:r>
              <a:rPr lang="en-US" sz="3000">
                <a:solidFill>
                  <a:srgbClr val="FFFFFF"/>
                </a:solidFill>
                <a:latin typeface="Times New Roman"/>
                <a:ea typeface="Times New Roman"/>
                <a:cs typeface="Times New Roman"/>
                <a:sym typeface="Times New Roman"/>
              </a:rPr>
              <a:t>User Authentication: Secure user registration, login, logout functionalities. </a:t>
            </a:r>
          </a:p>
        </p:txBody>
      </p:sp>
      <p:sp>
        <p:nvSpPr>
          <p:cNvPr id="13" name="TextBox 13"/>
          <p:cNvSpPr txBox="1"/>
          <p:nvPr/>
        </p:nvSpPr>
        <p:spPr>
          <a:xfrm>
            <a:off x="17126388" y="9643903"/>
            <a:ext cx="882824" cy="538480"/>
          </a:xfrm>
          <a:prstGeom prst="rect">
            <a:avLst/>
          </a:prstGeom>
        </p:spPr>
        <p:txBody>
          <a:bodyPr lIns="0" tIns="0" rIns="0" bIns="0" rtlCol="0" anchor="t">
            <a:spAutoFit/>
          </a:bodyPr>
          <a:lstStyle/>
          <a:p>
            <a:pPr algn="ctr">
              <a:lnSpc>
                <a:spcPts val="3919"/>
              </a:lnSpc>
            </a:pPr>
            <a:r>
              <a:rPr lang="en-US" sz="2799">
                <a:solidFill>
                  <a:srgbClr val="FFFFFF"/>
                </a:solidFill>
                <a:latin typeface="Times New Roman"/>
                <a:ea typeface="Times New Roman"/>
                <a:cs typeface="Times New Roman"/>
                <a:sym typeface="Times New Roman"/>
              </a:rPr>
              <a:t>5</a:t>
            </a:r>
          </a:p>
        </p:txBody>
      </p:sp>
      <p:sp>
        <p:nvSpPr>
          <p:cNvPr id="14" name="TextBox 14"/>
          <p:cNvSpPr txBox="1"/>
          <p:nvPr/>
        </p:nvSpPr>
        <p:spPr>
          <a:xfrm>
            <a:off x="2142662" y="548640"/>
            <a:ext cx="14349627" cy="798195"/>
          </a:xfrm>
          <a:prstGeom prst="rect">
            <a:avLst/>
          </a:prstGeom>
        </p:spPr>
        <p:txBody>
          <a:bodyPr lIns="0" tIns="0" rIns="0" bIns="0" rtlCol="0" anchor="t">
            <a:spAutoFit/>
          </a:bodyPr>
          <a:lstStyle/>
          <a:p>
            <a:pPr algn="l">
              <a:lnSpc>
                <a:spcPts val="5880"/>
              </a:lnSpc>
            </a:pPr>
            <a:r>
              <a:rPr lang="en-US" sz="4200" b="1">
                <a:solidFill>
                  <a:srgbClr val="FFFFFF"/>
                </a:solidFill>
                <a:latin typeface="Times New Roman Bold"/>
                <a:ea typeface="Times New Roman Bold"/>
                <a:cs typeface="Times New Roman Bold"/>
                <a:sym typeface="Times New Roman Bold"/>
              </a:rPr>
              <a:t> CORE FUNCTIONALITIES OF THE BLOG PLATFORM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653586"/>
            <a:ext cx="18288000" cy="633414"/>
            <a:chOff x="0" y="0"/>
            <a:chExt cx="28479340" cy="986397"/>
          </a:xfrm>
        </p:grpSpPr>
        <p:sp>
          <p:nvSpPr>
            <p:cNvPr id="3" name="Freeform 3"/>
            <p:cNvSpPr/>
            <p:nvPr/>
          </p:nvSpPr>
          <p:spPr>
            <a:xfrm>
              <a:off x="0" y="0"/>
              <a:ext cx="28479341" cy="986397"/>
            </a:xfrm>
            <a:custGeom>
              <a:avLst/>
              <a:gdLst/>
              <a:ahLst/>
              <a:cxnLst/>
              <a:rect l="l" t="t" r="r" b="b"/>
              <a:pathLst>
                <a:path w="28479341" h="986397">
                  <a:moveTo>
                    <a:pt x="28354880" y="986397"/>
                  </a:moveTo>
                  <a:lnTo>
                    <a:pt x="124460" y="986397"/>
                  </a:lnTo>
                  <a:cubicBezTo>
                    <a:pt x="55880" y="986397"/>
                    <a:pt x="0" y="930517"/>
                    <a:pt x="0" y="861937"/>
                  </a:cubicBezTo>
                  <a:lnTo>
                    <a:pt x="0" y="124460"/>
                  </a:lnTo>
                  <a:cubicBezTo>
                    <a:pt x="0" y="55880"/>
                    <a:pt x="55880" y="0"/>
                    <a:pt x="124460" y="0"/>
                  </a:cubicBezTo>
                  <a:lnTo>
                    <a:pt x="28354880" y="0"/>
                  </a:lnTo>
                  <a:cubicBezTo>
                    <a:pt x="28423459" y="0"/>
                    <a:pt x="28479341" y="55880"/>
                    <a:pt x="28479341" y="124460"/>
                  </a:cubicBezTo>
                  <a:lnTo>
                    <a:pt x="28479341" y="861937"/>
                  </a:lnTo>
                  <a:cubicBezTo>
                    <a:pt x="28479341" y="930517"/>
                    <a:pt x="28423459" y="986397"/>
                    <a:pt x="28354880" y="986397"/>
                  </a:cubicBezTo>
                  <a:close/>
                </a:path>
              </a:pathLst>
            </a:custGeom>
            <a:solidFill>
              <a:srgbClr val="C67E9F"/>
            </a:solidFill>
          </p:spPr>
        </p:sp>
      </p:grpSp>
      <p:grpSp>
        <p:nvGrpSpPr>
          <p:cNvPr id="4" name="Group 4"/>
          <p:cNvGrpSpPr/>
          <p:nvPr/>
        </p:nvGrpSpPr>
        <p:grpSpPr>
          <a:xfrm>
            <a:off x="16847601" y="9590880"/>
            <a:ext cx="1440399" cy="696120"/>
            <a:chOff x="0" y="0"/>
            <a:chExt cx="2243089" cy="1084046"/>
          </a:xfrm>
        </p:grpSpPr>
        <p:sp>
          <p:nvSpPr>
            <p:cNvPr id="5" name="Freeform 5"/>
            <p:cNvSpPr/>
            <p:nvPr/>
          </p:nvSpPr>
          <p:spPr>
            <a:xfrm>
              <a:off x="0" y="0"/>
              <a:ext cx="2243089" cy="1084046"/>
            </a:xfrm>
            <a:custGeom>
              <a:avLst/>
              <a:gdLst/>
              <a:ahLst/>
              <a:cxnLst/>
              <a:rect l="l" t="t" r="r" b="b"/>
              <a:pathLst>
                <a:path w="2243089" h="1084046">
                  <a:moveTo>
                    <a:pt x="2118629" y="1084046"/>
                  </a:moveTo>
                  <a:lnTo>
                    <a:pt x="124460" y="1084046"/>
                  </a:lnTo>
                  <a:cubicBezTo>
                    <a:pt x="55880" y="1084046"/>
                    <a:pt x="0" y="1028166"/>
                    <a:pt x="0" y="959586"/>
                  </a:cubicBezTo>
                  <a:lnTo>
                    <a:pt x="0" y="124460"/>
                  </a:lnTo>
                  <a:cubicBezTo>
                    <a:pt x="0" y="55880"/>
                    <a:pt x="55880" y="0"/>
                    <a:pt x="124460" y="0"/>
                  </a:cubicBezTo>
                  <a:lnTo>
                    <a:pt x="2118629" y="0"/>
                  </a:lnTo>
                  <a:cubicBezTo>
                    <a:pt x="2187209" y="0"/>
                    <a:pt x="2243089" y="55880"/>
                    <a:pt x="2243089" y="124460"/>
                  </a:cubicBezTo>
                  <a:lnTo>
                    <a:pt x="2243089" y="959586"/>
                  </a:lnTo>
                  <a:cubicBezTo>
                    <a:pt x="2243089" y="1028166"/>
                    <a:pt x="2187209" y="1084046"/>
                    <a:pt x="2118629" y="1084046"/>
                  </a:cubicBezTo>
                  <a:close/>
                </a:path>
              </a:pathLst>
            </a:custGeom>
            <a:solidFill>
              <a:srgbClr val="9C1B58"/>
            </a:solidFill>
          </p:spPr>
        </p:sp>
      </p:grpSp>
      <p:grpSp>
        <p:nvGrpSpPr>
          <p:cNvPr id="6" name="Group 6"/>
          <p:cNvGrpSpPr/>
          <p:nvPr/>
        </p:nvGrpSpPr>
        <p:grpSpPr>
          <a:xfrm>
            <a:off x="0" y="-28532"/>
            <a:ext cx="18288000" cy="1968735"/>
            <a:chOff x="0" y="0"/>
            <a:chExt cx="28479340" cy="3065850"/>
          </a:xfrm>
        </p:grpSpPr>
        <p:sp>
          <p:nvSpPr>
            <p:cNvPr id="7" name="Freeform 7"/>
            <p:cNvSpPr/>
            <p:nvPr/>
          </p:nvSpPr>
          <p:spPr>
            <a:xfrm>
              <a:off x="0" y="0"/>
              <a:ext cx="28479341" cy="3065850"/>
            </a:xfrm>
            <a:custGeom>
              <a:avLst/>
              <a:gdLst/>
              <a:ahLst/>
              <a:cxnLst/>
              <a:rect l="l" t="t" r="r" b="b"/>
              <a:pathLst>
                <a:path w="28479341" h="3065850">
                  <a:moveTo>
                    <a:pt x="28354880" y="3065850"/>
                  </a:moveTo>
                  <a:lnTo>
                    <a:pt x="124460" y="3065850"/>
                  </a:lnTo>
                  <a:cubicBezTo>
                    <a:pt x="55880" y="3065850"/>
                    <a:pt x="0" y="3009970"/>
                    <a:pt x="0" y="2941390"/>
                  </a:cubicBezTo>
                  <a:lnTo>
                    <a:pt x="0" y="124460"/>
                  </a:lnTo>
                  <a:cubicBezTo>
                    <a:pt x="0" y="55880"/>
                    <a:pt x="55880" y="0"/>
                    <a:pt x="124460" y="0"/>
                  </a:cubicBezTo>
                  <a:lnTo>
                    <a:pt x="28354880" y="0"/>
                  </a:lnTo>
                  <a:cubicBezTo>
                    <a:pt x="28423459" y="0"/>
                    <a:pt x="28479341" y="55880"/>
                    <a:pt x="28479341" y="124460"/>
                  </a:cubicBezTo>
                  <a:lnTo>
                    <a:pt x="28479341" y="2941390"/>
                  </a:lnTo>
                  <a:cubicBezTo>
                    <a:pt x="28479341" y="3009970"/>
                    <a:pt x="28423459" y="3065850"/>
                    <a:pt x="28354880" y="3065850"/>
                  </a:cubicBezTo>
                  <a:close/>
                </a:path>
              </a:pathLst>
            </a:custGeom>
            <a:solidFill>
              <a:srgbClr val="9C1B58"/>
            </a:solidFill>
          </p:spPr>
        </p:sp>
      </p:grpSp>
      <p:grpSp>
        <p:nvGrpSpPr>
          <p:cNvPr id="8" name="Group 8"/>
          <p:cNvGrpSpPr/>
          <p:nvPr/>
        </p:nvGrpSpPr>
        <p:grpSpPr>
          <a:xfrm>
            <a:off x="-198703" y="2271999"/>
            <a:ext cx="17046304" cy="996417"/>
            <a:chOff x="0" y="0"/>
            <a:chExt cx="26545684" cy="1551689"/>
          </a:xfrm>
        </p:grpSpPr>
        <p:sp>
          <p:nvSpPr>
            <p:cNvPr id="9" name="Freeform 9"/>
            <p:cNvSpPr/>
            <p:nvPr/>
          </p:nvSpPr>
          <p:spPr>
            <a:xfrm>
              <a:off x="0" y="0"/>
              <a:ext cx="26545685" cy="1551689"/>
            </a:xfrm>
            <a:custGeom>
              <a:avLst/>
              <a:gdLst/>
              <a:ahLst/>
              <a:cxnLst/>
              <a:rect l="l" t="t" r="r" b="b"/>
              <a:pathLst>
                <a:path w="26545685" h="1551689">
                  <a:moveTo>
                    <a:pt x="26421224" y="1551689"/>
                  </a:moveTo>
                  <a:lnTo>
                    <a:pt x="124460" y="1551689"/>
                  </a:lnTo>
                  <a:cubicBezTo>
                    <a:pt x="55880" y="1551689"/>
                    <a:pt x="0" y="1495809"/>
                    <a:pt x="0" y="1427229"/>
                  </a:cubicBezTo>
                  <a:lnTo>
                    <a:pt x="0" y="124460"/>
                  </a:lnTo>
                  <a:cubicBezTo>
                    <a:pt x="0" y="55880"/>
                    <a:pt x="55880" y="0"/>
                    <a:pt x="124460" y="0"/>
                  </a:cubicBezTo>
                  <a:lnTo>
                    <a:pt x="26421224" y="0"/>
                  </a:lnTo>
                  <a:cubicBezTo>
                    <a:pt x="26489803" y="0"/>
                    <a:pt x="26545685" y="55880"/>
                    <a:pt x="26545685" y="124460"/>
                  </a:cubicBezTo>
                  <a:lnTo>
                    <a:pt x="26545685" y="1427229"/>
                  </a:lnTo>
                  <a:cubicBezTo>
                    <a:pt x="26545685" y="1495809"/>
                    <a:pt x="26489803" y="1551689"/>
                    <a:pt x="26421224" y="1551689"/>
                  </a:cubicBezTo>
                  <a:close/>
                </a:path>
              </a:pathLst>
            </a:custGeom>
            <a:solidFill>
              <a:srgbClr val="C67E9F"/>
            </a:solidFill>
          </p:spPr>
        </p:sp>
      </p:grpSp>
      <p:sp>
        <p:nvSpPr>
          <p:cNvPr id="10" name="Freeform 10"/>
          <p:cNvSpPr/>
          <p:nvPr/>
        </p:nvSpPr>
        <p:spPr>
          <a:xfrm>
            <a:off x="1595161" y="3601791"/>
            <a:ext cx="13838193" cy="5515548"/>
          </a:xfrm>
          <a:custGeom>
            <a:avLst/>
            <a:gdLst/>
            <a:ahLst/>
            <a:cxnLst/>
            <a:rect l="l" t="t" r="r" b="b"/>
            <a:pathLst>
              <a:path w="13838193" h="5515548">
                <a:moveTo>
                  <a:pt x="0" y="0"/>
                </a:moveTo>
                <a:lnTo>
                  <a:pt x="13838193" y="0"/>
                </a:lnTo>
                <a:lnTo>
                  <a:pt x="13838193" y="5515548"/>
                </a:lnTo>
                <a:lnTo>
                  <a:pt x="0" y="5515548"/>
                </a:lnTo>
                <a:lnTo>
                  <a:pt x="0" y="0"/>
                </a:lnTo>
                <a:close/>
              </a:path>
            </a:pathLst>
          </a:custGeom>
          <a:blipFill>
            <a:blip r:embed="rId2"/>
            <a:stretch>
              <a:fillRect l="-1263" r="-1263"/>
            </a:stretch>
          </a:blipFill>
        </p:spPr>
      </p:sp>
      <p:sp>
        <p:nvSpPr>
          <p:cNvPr id="11" name="TextBox 11"/>
          <p:cNvSpPr txBox="1"/>
          <p:nvPr/>
        </p:nvSpPr>
        <p:spPr>
          <a:xfrm>
            <a:off x="17126388" y="9643903"/>
            <a:ext cx="882824" cy="538480"/>
          </a:xfrm>
          <a:prstGeom prst="rect">
            <a:avLst/>
          </a:prstGeom>
        </p:spPr>
        <p:txBody>
          <a:bodyPr lIns="0" tIns="0" rIns="0" bIns="0" rtlCol="0" anchor="t">
            <a:spAutoFit/>
          </a:bodyPr>
          <a:lstStyle/>
          <a:p>
            <a:pPr algn="ctr">
              <a:lnSpc>
                <a:spcPts val="3919"/>
              </a:lnSpc>
            </a:pPr>
            <a:r>
              <a:rPr lang="en-US" sz="2799">
                <a:solidFill>
                  <a:srgbClr val="FFFFFF"/>
                </a:solidFill>
                <a:latin typeface="Times New Roman"/>
                <a:ea typeface="Times New Roman"/>
                <a:cs typeface="Times New Roman"/>
                <a:sym typeface="Times New Roman"/>
              </a:rPr>
              <a:t>6</a:t>
            </a:r>
          </a:p>
        </p:txBody>
      </p:sp>
      <p:sp>
        <p:nvSpPr>
          <p:cNvPr id="12" name="TextBox 12"/>
          <p:cNvSpPr txBox="1"/>
          <p:nvPr/>
        </p:nvSpPr>
        <p:spPr>
          <a:xfrm>
            <a:off x="2142662" y="548640"/>
            <a:ext cx="14349627" cy="798195"/>
          </a:xfrm>
          <a:prstGeom prst="rect">
            <a:avLst/>
          </a:prstGeom>
        </p:spPr>
        <p:txBody>
          <a:bodyPr lIns="0" tIns="0" rIns="0" bIns="0" rtlCol="0" anchor="t">
            <a:spAutoFit/>
          </a:bodyPr>
          <a:lstStyle/>
          <a:p>
            <a:pPr algn="l">
              <a:lnSpc>
                <a:spcPts val="5880"/>
              </a:lnSpc>
            </a:pPr>
            <a:r>
              <a:rPr lang="en-US" sz="4200" b="1">
                <a:solidFill>
                  <a:srgbClr val="FFFFFF"/>
                </a:solidFill>
                <a:latin typeface="Times New Roman Bold"/>
                <a:ea typeface="Times New Roman Bold"/>
                <a:cs typeface="Times New Roman Bold"/>
                <a:sym typeface="Times New Roman Bold"/>
              </a:rPr>
              <a:t> CORE FUNCTIONALITIES OF THE BLOG PLATFORM</a:t>
            </a:r>
          </a:p>
        </p:txBody>
      </p:sp>
      <p:sp>
        <p:nvSpPr>
          <p:cNvPr id="13" name="TextBox 13"/>
          <p:cNvSpPr txBox="1"/>
          <p:nvPr/>
        </p:nvSpPr>
        <p:spPr>
          <a:xfrm>
            <a:off x="258313" y="2525948"/>
            <a:ext cx="15804656" cy="581024"/>
          </a:xfrm>
          <a:prstGeom prst="rect">
            <a:avLst/>
          </a:prstGeom>
        </p:spPr>
        <p:txBody>
          <a:bodyPr lIns="0" tIns="0" rIns="0" bIns="0" rtlCol="0" anchor="t">
            <a:spAutoFit/>
          </a:bodyPr>
          <a:lstStyle/>
          <a:p>
            <a:pPr algn="just">
              <a:lnSpc>
                <a:spcPts val="4200"/>
              </a:lnSpc>
            </a:pPr>
            <a:r>
              <a:rPr lang="en-US" sz="3000">
                <a:solidFill>
                  <a:srgbClr val="FFFFFF"/>
                </a:solidFill>
                <a:latin typeface="Times New Roman"/>
                <a:ea typeface="Times New Roman"/>
                <a:cs typeface="Times New Roman"/>
                <a:sym typeface="Times New Roman"/>
              </a:rPr>
              <a:t>Admin Panel: Manage posts, users, comments, and categories through Django’s admin interface.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653586"/>
            <a:ext cx="18288000" cy="633414"/>
            <a:chOff x="0" y="0"/>
            <a:chExt cx="28479340" cy="986397"/>
          </a:xfrm>
        </p:grpSpPr>
        <p:sp>
          <p:nvSpPr>
            <p:cNvPr id="3" name="Freeform 3"/>
            <p:cNvSpPr/>
            <p:nvPr/>
          </p:nvSpPr>
          <p:spPr>
            <a:xfrm>
              <a:off x="0" y="0"/>
              <a:ext cx="28479341" cy="986397"/>
            </a:xfrm>
            <a:custGeom>
              <a:avLst/>
              <a:gdLst/>
              <a:ahLst/>
              <a:cxnLst/>
              <a:rect l="l" t="t" r="r" b="b"/>
              <a:pathLst>
                <a:path w="28479341" h="986397">
                  <a:moveTo>
                    <a:pt x="28354880" y="986397"/>
                  </a:moveTo>
                  <a:lnTo>
                    <a:pt x="124460" y="986397"/>
                  </a:lnTo>
                  <a:cubicBezTo>
                    <a:pt x="55880" y="986397"/>
                    <a:pt x="0" y="930517"/>
                    <a:pt x="0" y="861937"/>
                  </a:cubicBezTo>
                  <a:lnTo>
                    <a:pt x="0" y="124460"/>
                  </a:lnTo>
                  <a:cubicBezTo>
                    <a:pt x="0" y="55880"/>
                    <a:pt x="55880" y="0"/>
                    <a:pt x="124460" y="0"/>
                  </a:cubicBezTo>
                  <a:lnTo>
                    <a:pt x="28354880" y="0"/>
                  </a:lnTo>
                  <a:cubicBezTo>
                    <a:pt x="28423459" y="0"/>
                    <a:pt x="28479341" y="55880"/>
                    <a:pt x="28479341" y="124460"/>
                  </a:cubicBezTo>
                  <a:lnTo>
                    <a:pt x="28479341" y="861937"/>
                  </a:lnTo>
                  <a:cubicBezTo>
                    <a:pt x="28479341" y="930517"/>
                    <a:pt x="28423459" y="986397"/>
                    <a:pt x="28354880" y="986397"/>
                  </a:cubicBezTo>
                  <a:close/>
                </a:path>
              </a:pathLst>
            </a:custGeom>
            <a:solidFill>
              <a:srgbClr val="C67E9F"/>
            </a:solidFill>
          </p:spPr>
        </p:sp>
      </p:grpSp>
      <p:grpSp>
        <p:nvGrpSpPr>
          <p:cNvPr id="4" name="Group 4"/>
          <p:cNvGrpSpPr/>
          <p:nvPr/>
        </p:nvGrpSpPr>
        <p:grpSpPr>
          <a:xfrm>
            <a:off x="16847601" y="9590880"/>
            <a:ext cx="1440399" cy="696120"/>
            <a:chOff x="0" y="0"/>
            <a:chExt cx="2243089" cy="1084046"/>
          </a:xfrm>
        </p:grpSpPr>
        <p:sp>
          <p:nvSpPr>
            <p:cNvPr id="5" name="Freeform 5"/>
            <p:cNvSpPr/>
            <p:nvPr/>
          </p:nvSpPr>
          <p:spPr>
            <a:xfrm>
              <a:off x="0" y="0"/>
              <a:ext cx="2243089" cy="1084046"/>
            </a:xfrm>
            <a:custGeom>
              <a:avLst/>
              <a:gdLst/>
              <a:ahLst/>
              <a:cxnLst/>
              <a:rect l="l" t="t" r="r" b="b"/>
              <a:pathLst>
                <a:path w="2243089" h="1084046">
                  <a:moveTo>
                    <a:pt x="2118629" y="1084046"/>
                  </a:moveTo>
                  <a:lnTo>
                    <a:pt x="124460" y="1084046"/>
                  </a:lnTo>
                  <a:cubicBezTo>
                    <a:pt x="55880" y="1084046"/>
                    <a:pt x="0" y="1028166"/>
                    <a:pt x="0" y="959586"/>
                  </a:cubicBezTo>
                  <a:lnTo>
                    <a:pt x="0" y="124460"/>
                  </a:lnTo>
                  <a:cubicBezTo>
                    <a:pt x="0" y="55880"/>
                    <a:pt x="55880" y="0"/>
                    <a:pt x="124460" y="0"/>
                  </a:cubicBezTo>
                  <a:lnTo>
                    <a:pt x="2118629" y="0"/>
                  </a:lnTo>
                  <a:cubicBezTo>
                    <a:pt x="2187209" y="0"/>
                    <a:pt x="2243089" y="55880"/>
                    <a:pt x="2243089" y="124460"/>
                  </a:cubicBezTo>
                  <a:lnTo>
                    <a:pt x="2243089" y="959586"/>
                  </a:lnTo>
                  <a:cubicBezTo>
                    <a:pt x="2243089" y="1028166"/>
                    <a:pt x="2187209" y="1084046"/>
                    <a:pt x="2118629" y="1084046"/>
                  </a:cubicBezTo>
                  <a:close/>
                </a:path>
              </a:pathLst>
            </a:custGeom>
            <a:solidFill>
              <a:srgbClr val="9C1B58"/>
            </a:solidFill>
          </p:spPr>
        </p:sp>
      </p:grpSp>
      <p:grpSp>
        <p:nvGrpSpPr>
          <p:cNvPr id="6" name="Group 6"/>
          <p:cNvGrpSpPr/>
          <p:nvPr/>
        </p:nvGrpSpPr>
        <p:grpSpPr>
          <a:xfrm>
            <a:off x="0" y="-28532"/>
            <a:ext cx="18288000" cy="1968735"/>
            <a:chOff x="0" y="0"/>
            <a:chExt cx="28479340" cy="3065850"/>
          </a:xfrm>
        </p:grpSpPr>
        <p:sp>
          <p:nvSpPr>
            <p:cNvPr id="7" name="Freeform 7"/>
            <p:cNvSpPr/>
            <p:nvPr/>
          </p:nvSpPr>
          <p:spPr>
            <a:xfrm>
              <a:off x="0" y="0"/>
              <a:ext cx="28479341" cy="3065850"/>
            </a:xfrm>
            <a:custGeom>
              <a:avLst/>
              <a:gdLst/>
              <a:ahLst/>
              <a:cxnLst/>
              <a:rect l="l" t="t" r="r" b="b"/>
              <a:pathLst>
                <a:path w="28479341" h="3065850">
                  <a:moveTo>
                    <a:pt x="28354880" y="3065850"/>
                  </a:moveTo>
                  <a:lnTo>
                    <a:pt x="124460" y="3065850"/>
                  </a:lnTo>
                  <a:cubicBezTo>
                    <a:pt x="55880" y="3065850"/>
                    <a:pt x="0" y="3009970"/>
                    <a:pt x="0" y="2941390"/>
                  </a:cubicBezTo>
                  <a:lnTo>
                    <a:pt x="0" y="124460"/>
                  </a:lnTo>
                  <a:cubicBezTo>
                    <a:pt x="0" y="55880"/>
                    <a:pt x="55880" y="0"/>
                    <a:pt x="124460" y="0"/>
                  </a:cubicBezTo>
                  <a:lnTo>
                    <a:pt x="28354880" y="0"/>
                  </a:lnTo>
                  <a:cubicBezTo>
                    <a:pt x="28423459" y="0"/>
                    <a:pt x="28479341" y="55880"/>
                    <a:pt x="28479341" y="124460"/>
                  </a:cubicBezTo>
                  <a:lnTo>
                    <a:pt x="28479341" y="2941390"/>
                  </a:lnTo>
                  <a:cubicBezTo>
                    <a:pt x="28479341" y="3009970"/>
                    <a:pt x="28423459" y="3065850"/>
                    <a:pt x="28354880" y="3065850"/>
                  </a:cubicBezTo>
                  <a:close/>
                </a:path>
              </a:pathLst>
            </a:custGeom>
            <a:solidFill>
              <a:srgbClr val="9C1B58"/>
            </a:solidFill>
          </p:spPr>
        </p:sp>
      </p:grpSp>
      <p:grpSp>
        <p:nvGrpSpPr>
          <p:cNvPr id="8" name="Group 8"/>
          <p:cNvGrpSpPr/>
          <p:nvPr/>
        </p:nvGrpSpPr>
        <p:grpSpPr>
          <a:xfrm>
            <a:off x="80085" y="2083945"/>
            <a:ext cx="17046304" cy="1286818"/>
            <a:chOff x="0" y="0"/>
            <a:chExt cx="26545684" cy="2003922"/>
          </a:xfrm>
        </p:grpSpPr>
        <p:sp>
          <p:nvSpPr>
            <p:cNvPr id="9" name="Freeform 9"/>
            <p:cNvSpPr/>
            <p:nvPr/>
          </p:nvSpPr>
          <p:spPr>
            <a:xfrm>
              <a:off x="0" y="0"/>
              <a:ext cx="26545685" cy="2003922"/>
            </a:xfrm>
            <a:custGeom>
              <a:avLst/>
              <a:gdLst/>
              <a:ahLst/>
              <a:cxnLst/>
              <a:rect l="l" t="t" r="r" b="b"/>
              <a:pathLst>
                <a:path w="26545685" h="2003922">
                  <a:moveTo>
                    <a:pt x="26421224" y="2003922"/>
                  </a:moveTo>
                  <a:lnTo>
                    <a:pt x="124460" y="2003922"/>
                  </a:lnTo>
                  <a:cubicBezTo>
                    <a:pt x="55880" y="2003922"/>
                    <a:pt x="0" y="1948042"/>
                    <a:pt x="0" y="1879462"/>
                  </a:cubicBezTo>
                  <a:lnTo>
                    <a:pt x="0" y="124460"/>
                  </a:lnTo>
                  <a:cubicBezTo>
                    <a:pt x="0" y="55880"/>
                    <a:pt x="55880" y="0"/>
                    <a:pt x="124460" y="0"/>
                  </a:cubicBezTo>
                  <a:lnTo>
                    <a:pt x="26421224" y="0"/>
                  </a:lnTo>
                  <a:cubicBezTo>
                    <a:pt x="26489803" y="0"/>
                    <a:pt x="26545685" y="55880"/>
                    <a:pt x="26545685" y="124460"/>
                  </a:cubicBezTo>
                  <a:lnTo>
                    <a:pt x="26545685" y="1879462"/>
                  </a:lnTo>
                  <a:cubicBezTo>
                    <a:pt x="26545685" y="1948042"/>
                    <a:pt x="26489803" y="2003922"/>
                    <a:pt x="26421224" y="2003922"/>
                  </a:cubicBezTo>
                  <a:close/>
                </a:path>
              </a:pathLst>
            </a:custGeom>
            <a:solidFill>
              <a:srgbClr val="C67E9F"/>
            </a:solidFill>
          </p:spPr>
        </p:sp>
      </p:grpSp>
      <p:sp>
        <p:nvSpPr>
          <p:cNvPr id="10" name="Freeform 10"/>
          <p:cNvSpPr/>
          <p:nvPr/>
        </p:nvSpPr>
        <p:spPr>
          <a:xfrm>
            <a:off x="3741672" y="3504081"/>
            <a:ext cx="9723129" cy="6016186"/>
          </a:xfrm>
          <a:custGeom>
            <a:avLst/>
            <a:gdLst/>
            <a:ahLst/>
            <a:cxnLst/>
            <a:rect l="l" t="t" r="r" b="b"/>
            <a:pathLst>
              <a:path w="9723129" h="6016186">
                <a:moveTo>
                  <a:pt x="0" y="0"/>
                </a:moveTo>
                <a:lnTo>
                  <a:pt x="9723129" y="0"/>
                </a:lnTo>
                <a:lnTo>
                  <a:pt x="9723129" y="6016186"/>
                </a:lnTo>
                <a:lnTo>
                  <a:pt x="0" y="6016186"/>
                </a:lnTo>
                <a:lnTo>
                  <a:pt x="0" y="0"/>
                </a:lnTo>
                <a:close/>
              </a:path>
            </a:pathLst>
          </a:custGeom>
          <a:blipFill>
            <a:blip r:embed="rId2"/>
            <a:stretch>
              <a:fillRect/>
            </a:stretch>
          </a:blipFill>
        </p:spPr>
      </p:sp>
      <p:sp>
        <p:nvSpPr>
          <p:cNvPr id="11" name="TextBox 11"/>
          <p:cNvSpPr txBox="1"/>
          <p:nvPr/>
        </p:nvSpPr>
        <p:spPr>
          <a:xfrm>
            <a:off x="17126388" y="9643903"/>
            <a:ext cx="882824" cy="538480"/>
          </a:xfrm>
          <a:prstGeom prst="rect">
            <a:avLst/>
          </a:prstGeom>
        </p:spPr>
        <p:txBody>
          <a:bodyPr lIns="0" tIns="0" rIns="0" bIns="0" rtlCol="0" anchor="t">
            <a:spAutoFit/>
          </a:bodyPr>
          <a:lstStyle/>
          <a:p>
            <a:pPr algn="ctr">
              <a:lnSpc>
                <a:spcPts val="3919"/>
              </a:lnSpc>
            </a:pPr>
            <a:r>
              <a:rPr lang="en-US" sz="2799">
                <a:solidFill>
                  <a:srgbClr val="FFFFFF"/>
                </a:solidFill>
                <a:latin typeface="Times New Roman"/>
                <a:ea typeface="Times New Roman"/>
                <a:cs typeface="Times New Roman"/>
                <a:sym typeface="Times New Roman"/>
              </a:rPr>
              <a:t>7</a:t>
            </a:r>
          </a:p>
        </p:txBody>
      </p:sp>
      <p:sp>
        <p:nvSpPr>
          <p:cNvPr id="12" name="TextBox 12"/>
          <p:cNvSpPr txBox="1"/>
          <p:nvPr/>
        </p:nvSpPr>
        <p:spPr>
          <a:xfrm>
            <a:off x="2142662" y="548640"/>
            <a:ext cx="14349627" cy="798195"/>
          </a:xfrm>
          <a:prstGeom prst="rect">
            <a:avLst/>
          </a:prstGeom>
        </p:spPr>
        <p:txBody>
          <a:bodyPr lIns="0" tIns="0" rIns="0" bIns="0" rtlCol="0" anchor="t">
            <a:spAutoFit/>
          </a:bodyPr>
          <a:lstStyle/>
          <a:p>
            <a:pPr algn="l">
              <a:lnSpc>
                <a:spcPts val="5880"/>
              </a:lnSpc>
            </a:pPr>
            <a:r>
              <a:rPr lang="en-US" sz="4200" b="1">
                <a:solidFill>
                  <a:srgbClr val="FFFFFF"/>
                </a:solidFill>
                <a:latin typeface="Times New Roman Bold"/>
                <a:ea typeface="Times New Roman Bold"/>
                <a:cs typeface="Times New Roman Bold"/>
                <a:sym typeface="Times New Roman Bold"/>
              </a:rPr>
              <a:t> CORE FUNCTIONALITIES OF THE BLOG PLATFORM</a:t>
            </a:r>
          </a:p>
        </p:txBody>
      </p:sp>
      <p:sp>
        <p:nvSpPr>
          <p:cNvPr id="13" name="TextBox 13"/>
          <p:cNvSpPr txBox="1"/>
          <p:nvPr/>
        </p:nvSpPr>
        <p:spPr>
          <a:xfrm>
            <a:off x="303630" y="2108230"/>
            <a:ext cx="15804656" cy="1114424"/>
          </a:xfrm>
          <a:prstGeom prst="rect">
            <a:avLst/>
          </a:prstGeom>
        </p:spPr>
        <p:txBody>
          <a:bodyPr lIns="0" tIns="0" rIns="0" bIns="0" rtlCol="0" anchor="t">
            <a:spAutoFit/>
          </a:bodyPr>
          <a:lstStyle/>
          <a:p>
            <a:pPr algn="just">
              <a:lnSpc>
                <a:spcPts val="4200"/>
              </a:lnSpc>
            </a:pPr>
            <a:r>
              <a:rPr lang="en-US" sz="3000">
                <a:solidFill>
                  <a:srgbClr val="FFFFFF"/>
                </a:solidFill>
                <a:latin typeface="Times New Roman"/>
                <a:ea typeface="Times New Roman"/>
                <a:cs typeface="Times New Roman"/>
                <a:sym typeface="Times New Roman"/>
              </a:rPr>
              <a:t>Blog Post Management: Authenticated users can create, edit, and delete their blog posts using a rich text editor &amp; reset password.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9653586"/>
            <a:ext cx="18288000" cy="633414"/>
            <a:chOff x="0" y="0"/>
            <a:chExt cx="28479340" cy="986397"/>
          </a:xfrm>
        </p:grpSpPr>
        <p:sp>
          <p:nvSpPr>
            <p:cNvPr id="3" name="Freeform 3"/>
            <p:cNvSpPr/>
            <p:nvPr/>
          </p:nvSpPr>
          <p:spPr>
            <a:xfrm>
              <a:off x="0" y="0"/>
              <a:ext cx="28479341" cy="986397"/>
            </a:xfrm>
            <a:custGeom>
              <a:avLst/>
              <a:gdLst/>
              <a:ahLst/>
              <a:cxnLst/>
              <a:rect l="l" t="t" r="r" b="b"/>
              <a:pathLst>
                <a:path w="28479341" h="986397">
                  <a:moveTo>
                    <a:pt x="28354880" y="986397"/>
                  </a:moveTo>
                  <a:lnTo>
                    <a:pt x="124460" y="986397"/>
                  </a:lnTo>
                  <a:cubicBezTo>
                    <a:pt x="55880" y="986397"/>
                    <a:pt x="0" y="930517"/>
                    <a:pt x="0" y="861937"/>
                  </a:cubicBezTo>
                  <a:lnTo>
                    <a:pt x="0" y="124460"/>
                  </a:lnTo>
                  <a:cubicBezTo>
                    <a:pt x="0" y="55880"/>
                    <a:pt x="55880" y="0"/>
                    <a:pt x="124460" y="0"/>
                  </a:cubicBezTo>
                  <a:lnTo>
                    <a:pt x="28354880" y="0"/>
                  </a:lnTo>
                  <a:cubicBezTo>
                    <a:pt x="28423459" y="0"/>
                    <a:pt x="28479341" y="55880"/>
                    <a:pt x="28479341" y="124460"/>
                  </a:cubicBezTo>
                  <a:lnTo>
                    <a:pt x="28479341" y="861937"/>
                  </a:lnTo>
                  <a:cubicBezTo>
                    <a:pt x="28479341" y="930517"/>
                    <a:pt x="28423459" y="986397"/>
                    <a:pt x="28354880" y="986397"/>
                  </a:cubicBezTo>
                  <a:close/>
                </a:path>
              </a:pathLst>
            </a:custGeom>
            <a:solidFill>
              <a:srgbClr val="C67E9F"/>
            </a:solidFill>
          </p:spPr>
        </p:sp>
      </p:grpSp>
      <p:grpSp>
        <p:nvGrpSpPr>
          <p:cNvPr id="4" name="Group 4"/>
          <p:cNvGrpSpPr/>
          <p:nvPr/>
        </p:nvGrpSpPr>
        <p:grpSpPr>
          <a:xfrm>
            <a:off x="16847601" y="9590880"/>
            <a:ext cx="1440399" cy="696120"/>
            <a:chOff x="0" y="0"/>
            <a:chExt cx="2243089" cy="1084046"/>
          </a:xfrm>
        </p:grpSpPr>
        <p:sp>
          <p:nvSpPr>
            <p:cNvPr id="5" name="Freeform 5"/>
            <p:cNvSpPr/>
            <p:nvPr/>
          </p:nvSpPr>
          <p:spPr>
            <a:xfrm>
              <a:off x="0" y="0"/>
              <a:ext cx="2243089" cy="1084046"/>
            </a:xfrm>
            <a:custGeom>
              <a:avLst/>
              <a:gdLst/>
              <a:ahLst/>
              <a:cxnLst/>
              <a:rect l="l" t="t" r="r" b="b"/>
              <a:pathLst>
                <a:path w="2243089" h="1084046">
                  <a:moveTo>
                    <a:pt x="2118629" y="1084046"/>
                  </a:moveTo>
                  <a:lnTo>
                    <a:pt x="124460" y="1084046"/>
                  </a:lnTo>
                  <a:cubicBezTo>
                    <a:pt x="55880" y="1084046"/>
                    <a:pt x="0" y="1028166"/>
                    <a:pt x="0" y="959586"/>
                  </a:cubicBezTo>
                  <a:lnTo>
                    <a:pt x="0" y="124460"/>
                  </a:lnTo>
                  <a:cubicBezTo>
                    <a:pt x="0" y="55880"/>
                    <a:pt x="55880" y="0"/>
                    <a:pt x="124460" y="0"/>
                  </a:cubicBezTo>
                  <a:lnTo>
                    <a:pt x="2118629" y="0"/>
                  </a:lnTo>
                  <a:cubicBezTo>
                    <a:pt x="2187209" y="0"/>
                    <a:pt x="2243089" y="55880"/>
                    <a:pt x="2243089" y="124460"/>
                  </a:cubicBezTo>
                  <a:lnTo>
                    <a:pt x="2243089" y="959586"/>
                  </a:lnTo>
                  <a:cubicBezTo>
                    <a:pt x="2243089" y="1028166"/>
                    <a:pt x="2187209" y="1084046"/>
                    <a:pt x="2118629" y="1084046"/>
                  </a:cubicBezTo>
                  <a:close/>
                </a:path>
              </a:pathLst>
            </a:custGeom>
            <a:solidFill>
              <a:srgbClr val="9C1B58"/>
            </a:solidFill>
          </p:spPr>
        </p:sp>
      </p:grpSp>
      <p:sp>
        <p:nvSpPr>
          <p:cNvPr id="6" name="TextBox 6"/>
          <p:cNvSpPr txBox="1"/>
          <p:nvPr/>
        </p:nvSpPr>
        <p:spPr>
          <a:xfrm>
            <a:off x="17126388" y="9643903"/>
            <a:ext cx="882824" cy="538480"/>
          </a:xfrm>
          <a:prstGeom prst="rect">
            <a:avLst/>
          </a:prstGeom>
        </p:spPr>
        <p:txBody>
          <a:bodyPr lIns="0" tIns="0" rIns="0" bIns="0" rtlCol="0" anchor="t">
            <a:spAutoFit/>
          </a:bodyPr>
          <a:lstStyle/>
          <a:p>
            <a:pPr algn="ctr">
              <a:lnSpc>
                <a:spcPts val="3919"/>
              </a:lnSpc>
            </a:pPr>
            <a:r>
              <a:rPr lang="en-US" sz="2799">
                <a:solidFill>
                  <a:srgbClr val="FFFFFF"/>
                </a:solidFill>
                <a:latin typeface="Times New Roman"/>
                <a:ea typeface="Times New Roman"/>
                <a:cs typeface="Times New Roman"/>
                <a:sym typeface="Times New Roman"/>
              </a:rPr>
              <a:t>8</a:t>
            </a:r>
          </a:p>
        </p:txBody>
      </p:sp>
      <p:grpSp>
        <p:nvGrpSpPr>
          <p:cNvPr id="7" name="Group 7"/>
          <p:cNvGrpSpPr/>
          <p:nvPr/>
        </p:nvGrpSpPr>
        <p:grpSpPr>
          <a:xfrm>
            <a:off x="0" y="-28532"/>
            <a:ext cx="18288000" cy="1968735"/>
            <a:chOff x="0" y="0"/>
            <a:chExt cx="28479340" cy="3065850"/>
          </a:xfrm>
        </p:grpSpPr>
        <p:sp>
          <p:nvSpPr>
            <p:cNvPr id="8" name="Freeform 8"/>
            <p:cNvSpPr/>
            <p:nvPr/>
          </p:nvSpPr>
          <p:spPr>
            <a:xfrm>
              <a:off x="0" y="0"/>
              <a:ext cx="28479341" cy="3065850"/>
            </a:xfrm>
            <a:custGeom>
              <a:avLst/>
              <a:gdLst/>
              <a:ahLst/>
              <a:cxnLst/>
              <a:rect l="l" t="t" r="r" b="b"/>
              <a:pathLst>
                <a:path w="28479341" h="3065850">
                  <a:moveTo>
                    <a:pt x="28354880" y="3065850"/>
                  </a:moveTo>
                  <a:lnTo>
                    <a:pt x="124460" y="3065850"/>
                  </a:lnTo>
                  <a:cubicBezTo>
                    <a:pt x="55880" y="3065850"/>
                    <a:pt x="0" y="3009970"/>
                    <a:pt x="0" y="2941390"/>
                  </a:cubicBezTo>
                  <a:lnTo>
                    <a:pt x="0" y="124460"/>
                  </a:lnTo>
                  <a:cubicBezTo>
                    <a:pt x="0" y="55880"/>
                    <a:pt x="55880" y="0"/>
                    <a:pt x="124460" y="0"/>
                  </a:cubicBezTo>
                  <a:lnTo>
                    <a:pt x="28354880" y="0"/>
                  </a:lnTo>
                  <a:cubicBezTo>
                    <a:pt x="28423459" y="0"/>
                    <a:pt x="28479341" y="55880"/>
                    <a:pt x="28479341" y="124460"/>
                  </a:cubicBezTo>
                  <a:lnTo>
                    <a:pt x="28479341" y="2941390"/>
                  </a:lnTo>
                  <a:cubicBezTo>
                    <a:pt x="28479341" y="3009970"/>
                    <a:pt x="28423459" y="3065850"/>
                    <a:pt x="28354880" y="3065850"/>
                  </a:cubicBezTo>
                  <a:close/>
                </a:path>
              </a:pathLst>
            </a:custGeom>
            <a:solidFill>
              <a:srgbClr val="9C1B58"/>
            </a:solidFill>
          </p:spPr>
        </p:sp>
      </p:grpSp>
      <p:sp>
        <p:nvSpPr>
          <p:cNvPr id="9" name="TextBox 9"/>
          <p:cNvSpPr txBox="1"/>
          <p:nvPr/>
        </p:nvSpPr>
        <p:spPr>
          <a:xfrm>
            <a:off x="2142662" y="548640"/>
            <a:ext cx="14349627" cy="798195"/>
          </a:xfrm>
          <a:prstGeom prst="rect">
            <a:avLst/>
          </a:prstGeom>
        </p:spPr>
        <p:txBody>
          <a:bodyPr lIns="0" tIns="0" rIns="0" bIns="0" rtlCol="0" anchor="t">
            <a:spAutoFit/>
          </a:bodyPr>
          <a:lstStyle/>
          <a:p>
            <a:pPr algn="l">
              <a:lnSpc>
                <a:spcPts val="5880"/>
              </a:lnSpc>
            </a:pPr>
            <a:r>
              <a:rPr lang="en-US" sz="4200" b="1">
                <a:solidFill>
                  <a:srgbClr val="FFFFFF"/>
                </a:solidFill>
                <a:latin typeface="Times New Roman Bold"/>
                <a:ea typeface="Times New Roman Bold"/>
                <a:cs typeface="Times New Roman Bold"/>
                <a:sym typeface="Times New Roman Bold"/>
              </a:rPr>
              <a:t> CORE FUNCTIONALITIES OF THE BLOG PLATFORM</a:t>
            </a:r>
          </a:p>
        </p:txBody>
      </p:sp>
      <p:grpSp>
        <p:nvGrpSpPr>
          <p:cNvPr id="10" name="Group 10"/>
          <p:cNvGrpSpPr/>
          <p:nvPr/>
        </p:nvGrpSpPr>
        <p:grpSpPr>
          <a:xfrm>
            <a:off x="80085" y="2127290"/>
            <a:ext cx="17046304" cy="729230"/>
            <a:chOff x="0" y="0"/>
            <a:chExt cx="26545684" cy="1135608"/>
          </a:xfrm>
        </p:grpSpPr>
        <p:sp>
          <p:nvSpPr>
            <p:cNvPr id="11" name="Freeform 11"/>
            <p:cNvSpPr/>
            <p:nvPr/>
          </p:nvSpPr>
          <p:spPr>
            <a:xfrm>
              <a:off x="0" y="0"/>
              <a:ext cx="26545685" cy="1135608"/>
            </a:xfrm>
            <a:custGeom>
              <a:avLst/>
              <a:gdLst/>
              <a:ahLst/>
              <a:cxnLst/>
              <a:rect l="l" t="t" r="r" b="b"/>
              <a:pathLst>
                <a:path w="26545685" h="1135608">
                  <a:moveTo>
                    <a:pt x="26421224" y="1135608"/>
                  </a:moveTo>
                  <a:lnTo>
                    <a:pt x="124460" y="1135608"/>
                  </a:lnTo>
                  <a:cubicBezTo>
                    <a:pt x="55880" y="1135608"/>
                    <a:pt x="0" y="1079728"/>
                    <a:pt x="0" y="1011148"/>
                  </a:cubicBezTo>
                  <a:lnTo>
                    <a:pt x="0" y="124460"/>
                  </a:lnTo>
                  <a:cubicBezTo>
                    <a:pt x="0" y="55880"/>
                    <a:pt x="55880" y="0"/>
                    <a:pt x="124460" y="0"/>
                  </a:cubicBezTo>
                  <a:lnTo>
                    <a:pt x="26421224" y="0"/>
                  </a:lnTo>
                  <a:cubicBezTo>
                    <a:pt x="26489803" y="0"/>
                    <a:pt x="26545685" y="55880"/>
                    <a:pt x="26545685" y="124460"/>
                  </a:cubicBezTo>
                  <a:lnTo>
                    <a:pt x="26545685" y="1011148"/>
                  </a:lnTo>
                  <a:cubicBezTo>
                    <a:pt x="26545685" y="1079728"/>
                    <a:pt x="26489803" y="1135608"/>
                    <a:pt x="26421224" y="1135608"/>
                  </a:cubicBezTo>
                  <a:close/>
                </a:path>
              </a:pathLst>
            </a:custGeom>
            <a:solidFill>
              <a:srgbClr val="C67E9F"/>
            </a:solidFill>
          </p:spPr>
        </p:sp>
      </p:grpSp>
      <p:sp>
        <p:nvSpPr>
          <p:cNvPr id="12" name="TextBox 12"/>
          <p:cNvSpPr txBox="1"/>
          <p:nvPr/>
        </p:nvSpPr>
        <p:spPr>
          <a:xfrm>
            <a:off x="80085" y="2237395"/>
            <a:ext cx="16233976" cy="1114424"/>
          </a:xfrm>
          <a:prstGeom prst="rect">
            <a:avLst/>
          </a:prstGeom>
        </p:spPr>
        <p:txBody>
          <a:bodyPr lIns="0" tIns="0" rIns="0" bIns="0" rtlCol="0" anchor="t">
            <a:spAutoFit/>
          </a:bodyPr>
          <a:lstStyle/>
          <a:p>
            <a:pPr algn="just">
              <a:lnSpc>
                <a:spcPts val="4200"/>
              </a:lnSpc>
            </a:pPr>
            <a:r>
              <a:rPr lang="en-US" sz="3000">
                <a:solidFill>
                  <a:srgbClr val="FFFFFF"/>
                </a:solidFill>
                <a:latin typeface="Times New Roman"/>
                <a:ea typeface="Times New Roman"/>
                <a:cs typeface="Times New Roman"/>
                <a:sym typeface="Times New Roman"/>
              </a:rPr>
              <a:t>Sentiment Analysis on Comments: Display the sentiment of comments (e.g., "Positive," "Negative") t</a:t>
            </a:r>
          </a:p>
        </p:txBody>
      </p:sp>
      <p:sp>
        <p:nvSpPr>
          <p:cNvPr id="13" name="Freeform 13"/>
          <p:cNvSpPr/>
          <p:nvPr/>
        </p:nvSpPr>
        <p:spPr>
          <a:xfrm>
            <a:off x="164877" y="3047020"/>
            <a:ext cx="7806687" cy="6594752"/>
          </a:xfrm>
          <a:custGeom>
            <a:avLst/>
            <a:gdLst/>
            <a:ahLst/>
            <a:cxnLst/>
            <a:rect l="l" t="t" r="r" b="b"/>
            <a:pathLst>
              <a:path w="7806687" h="6594752">
                <a:moveTo>
                  <a:pt x="0" y="0"/>
                </a:moveTo>
                <a:lnTo>
                  <a:pt x="7806687" y="0"/>
                </a:lnTo>
                <a:lnTo>
                  <a:pt x="7806687" y="6594752"/>
                </a:lnTo>
                <a:lnTo>
                  <a:pt x="0" y="6594752"/>
                </a:lnTo>
                <a:lnTo>
                  <a:pt x="0" y="0"/>
                </a:lnTo>
                <a:close/>
              </a:path>
            </a:pathLst>
          </a:custGeom>
          <a:blipFill>
            <a:blip r:embed="rId2"/>
            <a:stretch>
              <a:fillRect l="-2256" t="-2497" r="-34415" b="-3474"/>
            </a:stretch>
          </a:blipFill>
        </p:spPr>
      </p:sp>
      <p:sp>
        <p:nvSpPr>
          <p:cNvPr id="14" name="Freeform 14"/>
          <p:cNvSpPr/>
          <p:nvPr/>
        </p:nvSpPr>
        <p:spPr>
          <a:xfrm>
            <a:off x="9178577" y="2996733"/>
            <a:ext cx="7947811" cy="5537617"/>
          </a:xfrm>
          <a:custGeom>
            <a:avLst/>
            <a:gdLst/>
            <a:ahLst/>
            <a:cxnLst/>
            <a:rect l="l" t="t" r="r" b="b"/>
            <a:pathLst>
              <a:path w="7947811" h="5537617">
                <a:moveTo>
                  <a:pt x="0" y="0"/>
                </a:moveTo>
                <a:lnTo>
                  <a:pt x="7947811" y="0"/>
                </a:lnTo>
                <a:lnTo>
                  <a:pt x="7947811" y="5537617"/>
                </a:lnTo>
                <a:lnTo>
                  <a:pt x="0" y="5537617"/>
                </a:lnTo>
                <a:lnTo>
                  <a:pt x="0" y="0"/>
                </a:lnTo>
                <a:close/>
              </a:path>
            </a:pathLst>
          </a:custGeom>
          <a:blipFill>
            <a:blip r:embed="rId3"/>
            <a:stretch>
              <a:fillRect r="-42193"/>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501</Words>
  <Application>Microsoft Office PowerPoint</Application>
  <PresentationFormat>Custom</PresentationFormat>
  <Paragraphs>68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Open Sauce Semi-Bold</vt:lpstr>
      <vt:lpstr>Times New Roman</vt:lpstr>
      <vt:lpstr>Garet Bold</vt:lpstr>
      <vt:lpstr>Times New Roman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Pink And White Modern School Group Project Website Programming Presentation</dc:title>
  <cp:lastModifiedBy>arpita mehajabin</cp:lastModifiedBy>
  <cp:revision>7</cp:revision>
  <dcterms:created xsi:type="dcterms:W3CDTF">2006-08-16T00:00:00Z</dcterms:created>
  <dcterms:modified xsi:type="dcterms:W3CDTF">2024-12-17T12:37:37Z</dcterms:modified>
  <dc:identifier>DAGZhouOfqA</dc:identifier>
</cp:coreProperties>
</file>