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93" r:id="rId3"/>
    <p:sldId id="275" r:id="rId4"/>
    <p:sldId id="257" r:id="rId5"/>
    <p:sldId id="258" r:id="rId6"/>
    <p:sldId id="263" r:id="rId7"/>
    <p:sldId id="273" r:id="rId8"/>
    <p:sldId id="269" r:id="rId9"/>
    <p:sldId id="270" r:id="rId10"/>
    <p:sldId id="274" r:id="rId11"/>
    <p:sldId id="272" r:id="rId12"/>
    <p:sldId id="271" r:id="rId13"/>
    <p:sldId id="268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76" r:id="rId23"/>
    <p:sldId id="292" r:id="rId24"/>
    <p:sldId id="288" r:id="rId25"/>
    <p:sldId id="287" r:id="rId26"/>
    <p:sldId id="289" r:id="rId27"/>
    <p:sldId id="290" r:id="rId28"/>
    <p:sldId id="266" r:id="rId29"/>
  </p:sldIdLst>
  <p:sldSz cx="18288000" cy="10287000"/>
  <p:notesSz cx="6858000" cy="9144000"/>
  <p:embeddedFontLst>
    <p:embeddedFont>
      <p:font typeface="DM Sans Bold" panose="020B0604020202020204" charset="0"/>
      <p:regular r:id="rId31"/>
    </p:embeddedFont>
    <p:embeddedFont>
      <p:font typeface="Constantia" panose="02030602050306030303" pitchFamily="18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Book Antiqua" panose="02040602050305030304" pitchFamily="18" charset="0"/>
      <p:regular r:id="rId40"/>
      <p:bold r:id="rId41"/>
      <p:italic r:id="rId42"/>
      <p:boldItalic r:id="rId43"/>
    </p:embeddedFont>
    <p:embeddedFont>
      <p:font typeface="DM Sans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12C90-D0B9-4DA3-8671-855BEC911D9E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C8D22-978B-4D08-94E7-BA6C0F4DE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8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8D22-978B-4D08-94E7-BA6C0F4DE3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5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8D22-978B-4D08-94E7-BA6C0F4DE3C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9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8D22-978B-4D08-94E7-BA6C0F4DE3C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6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8D22-978B-4D08-94E7-BA6C0F4DE3C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0C8D22-978B-4D08-94E7-BA6C0F4DE3C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30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14" Type="http://schemas.openxmlformats.org/officeDocument/2006/relationships/image" Target="../media/image2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1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sv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5.sv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23" Type="http://schemas.openxmlformats.org/officeDocument/2006/relationships/image" Target="../media/image15.png"/><Relationship Id="rId28" Type="http://schemas.openxmlformats.org/officeDocument/2006/relationships/image" Target="../media/image29.svg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image" Target="../media/image9.pn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3.sv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5.sv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1.svg"/><Relationship Id="rId5" Type="http://schemas.openxmlformats.org/officeDocument/2006/relationships/image" Target="../media/image3.svg"/><Relationship Id="rId23" Type="http://schemas.openxmlformats.org/officeDocument/2006/relationships/image" Target="../media/image15.png"/><Relationship Id="rId28" Type="http://schemas.openxmlformats.org/officeDocument/2006/relationships/image" Target="../media/image29.svg"/><Relationship Id="rId10" Type="http://schemas.openxmlformats.org/officeDocument/2006/relationships/image" Target="../media/image6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image" Target="../media/image9.pn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8" Type="http://schemas.openxmlformats.org/officeDocument/2006/relationships/image" Target="../media/image11.svg"/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31.svg"/><Relationship Id="rId14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5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99197" y="7824539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08706" y="78106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574352" y="-210384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335784" y="463582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453691" y="-150910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6828262" y="4769836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97269" y="9140372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365494" y="1130553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4160166" y="2414119"/>
            <a:ext cx="10910396" cy="1649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 dirty="0" err="1" smtClean="0">
                <a:solidFill>
                  <a:srgbClr val="000000"/>
                </a:solidFill>
                <a:latin typeface="Book Antiqua" panose="02040602050305030304" pitchFamily="18" charset="0"/>
                <a:ea typeface="DM Sans Bold"/>
                <a:cs typeface="DM Sans Bold"/>
                <a:sym typeface="DM Sans Bold"/>
              </a:rPr>
              <a:t>IoT</a:t>
            </a:r>
            <a:r>
              <a:rPr lang="en-US" sz="12998" b="1" dirty="0" smtClean="0">
                <a:solidFill>
                  <a:srgbClr val="000000"/>
                </a:solidFill>
                <a:latin typeface="Book Antiqua" panose="02040602050305030304" pitchFamily="18" charset="0"/>
                <a:ea typeface="DM Sans Bold"/>
                <a:cs typeface="DM Sans Bold"/>
                <a:sym typeface="DM Sans Bold"/>
              </a:rPr>
              <a:t> Protocols</a:t>
            </a:r>
            <a:endParaRPr lang="en-US" sz="12998" b="1" dirty="0">
              <a:solidFill>
                <a:srgbClr val="000000"/>
              </a:solidFill>
              <a:latin typeface="Book Antiqua" panose="02040602050305030304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737740" y="4829453"/>
            <a:ext cx="4894473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000" b="1" spc="-8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 Bold"/>
                <a:ea typeface="DM Sans Bold"/>
                <a:cs typeface="DM Sans Bold"/>
                <a:sym typeface="DM Sans Bold"/>
              </a:rPr>
              <a:t>Presented by </a:t>
            </a:r>
            <a:endParaRPr lang="en-US" sz="4000" b="1" spc="-87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381"/>
              </a:lnSpc>
            </a:pPr>
            <a:r>
              <a:rPr lang="en-US" sz="3600" b="1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Farha Islam </a:t>
            </a:r>
            <a:r>
              <a:rPr lang="en-US" sz="3600" b="1" spc="-87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Jitu</a:t>
            </a:r>
            <a:endParaRPr lang="en-US" sz="3600" b="1" spc="-87" dirty="0" smtClean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381"/>
              </a:lnSpc>
            </a:pPr>
            <a:r>
              <a:rPr lang="en-US" sz="3600" b="1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ID : 2101023</a:t>
            </a:r>
          </a:p>
          <a:p>
            <a:pPr algn="ctr">
              <a:lnSpc>
                <a:spcPts val="4381"/>
              </a:lnSpc>
            </a:pPr>
            <a:r>
              <a:rPr lang="en-US" sz="3600" b="1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Dept. of IRE</a:t>
            </a:r>
          </a:p>
          <a:p>
            <a:pPr algn="ctr">
              <a:lnSpc>
                <a:spcPts val="4381"/>
              </a:lnSpc>
            </a:pPr>
            <a:endParaRPr lang="en-US" sz="3600" b="1" spc="-87" dirty="0" smtClean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381"/>
              </a:lnSpc>
            </a:pPr>
            <a:r>
              <a:rPr lang="en-US" sz="3600" b="1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endParaRPr lang="en-US" sz="3600" b="1" spc="-87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971336" y="1995962"/>
            <a:ext cx="1915859" cy="1737478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18"/>
          <p:cNvSpPr txBox="1"/>
          <p:nvPr/>
        </p:nvSpPr>
        <p:spPr>
          <a:xfrm>
            <a:off x="1276963" y="4842414"/>
            <a:ext cx="11217533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81"/>
              </a:lnSpc>
            </a:pPr>
            <a:r>
              <a:rPr lang="en-US" sz="4000" b="1" spc="-87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 Bold"/>
                <a:ea typeface="DM Sans Bold"/>
                <a:cs typeface="DM Sans Bold"/>
                <a:sym typeface="DM Sans Bold"/>
              </a:rPr>
              <a:t>Instructed </a:t>
            </a:r>
            <a:r>
              <a:rPr lang="en-US" sz="4000" b="1" spc="-87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 Bold"/>
                <a:ea typeface="DM Sans Bold"/>
                <a:cs typeface="DM Sans Bold"/>
                <a:sym typeface="DM Sans Bold"/>
              </a:rPr>
              <a:t>by </a:t>
            </a:r>
            <a:endParaRPr lang="en-US" sz="4000" b="1" spc="-87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 Bold"/>
              <a:ea typeface="DM Sans Bold"/>
              <a:cs typeface="DM Sans Bold"/>
              <a:sym typeface="DM Sans Bold"/>
            </a:endParaRPr>
          </a:p>
          <a:p>
            <a:pPr>
              <a:lnSpc>
                <a:spcPts val="4381"/>
              </a:lnSpc>
            </a:pPr>
            <a:r>
              <a:rPr lang="en-US" sz="3600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</a:t>
            </a:r>
            <a:r>
              <a:rPr lang="en-US" sz="3600" spc="-87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Masud</a:t>
            </a:r>
            <a:r>
              <a:rPr lang="en-US" sz="3600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Rana</a:t>
            </a:r>
          </a:p>
          <a:p>
            <a:pPr>
              <a:lnSpc>
                <a:spcPts val="4381"/>
              </a:lnSpc>
            </a:pPr>
            <a:r>
              <a:rPr lang="en-US" sz="3600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Lecturer,</a:t>
            </a:r>
          </a:p>
          <a:p>
            <a:pPr>
              <a:lnSpc>
                <a:spcPts val="4381"/>
              </a:lnSpc>
            </a:pPr>
            <a:r>
              <a:rPr lang="en-US" sz="3600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Dept. of Cyber Security,</a:t>
            </a:r>
          </a:p>
          <a:p>
            <a:pPr>
              <a:lnSpc>
                <a:spcPts val="4381"/>
              </a:lnSpc>
            </a:pPr>
            <a:r>
              <a:rPr lang="en-US" sz="2800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800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</a:t>
            </a:r>
            <a:r>
              <a:rPr lang="en-US" sz="3200" spc="-87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Bangabandhu</a:t>
            </a:r>
            <a:r>
              <a:rPr lang="en-US" sz="3200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Sheikh </a:t>
            </a:r>
            <a:r>
              <a:rPr lang="en-US" sz="3200" spc="-87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Mujibur</a:t>
            </a:r>
            <a:r>
              <a:rPr lang="en-US" sz="3200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Rahman Digital University</a:t>
            </a:r>
          </a:p>
          <a:p>
            <a:pPr algn="ctr">
              <a:lnSpc>
                <a:spcPts val="4381"/>
              </a:lnSpc>
            </a:pPr>
            <a:r>
              <a:rPr lang="en-US" sz="4000" b="1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>
              <a:lnSpc>
                <a:spcPts val="4381"/>
              </a:lnSpc>
            </a:pPr>
            <a:r>
              <a:rPr lang="en-US" sz="2800" spc="-87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endParaRPr lang="en-US" sz="4800" b="1" spc="-87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83136" y="-4087076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63790" y="8663369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1113030" y="-198910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73776" y="-180902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83634" y="-3112008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596006" y="462488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25529" y="-198925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310108" y="133896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856569" y="8926380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6234946" y="5786546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3"/>
          <p:cNvSpPr txBox="1"/>
          <p:nvPr/>
        </p:nvSpPr>
        <p:spPr>
          <a:xfrm>
            <a:off x="804396" y="409209"/>
            <a:ext cx="11388243" cy="126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47"/>
              </a:lnSpc>
              <a:spcBef>
                <a:spcPct val="0"/>
              </a:spcBef>
            </a:pPr>
            <a:r>
              <a:rPr lang="en-US" sz="6600" b="1" dirty="0">
                <a:solidFill>
                  <a:schemeClr val="accent1"/>
                </a:solidFill>
              </a:rPr>
              <a:t>MQTT </a:t>
            </a:r>
            <a:r>
              <a:rPr lang="en-US" sz="6600" b="1" dirty="0" smtClean="0">
                <a:solidFill>
                  <a:schemeClr val="accent1"/>
                </a:solidFill>
              </a:rPr>
              <a:t>Brokers</a:t>
            </a:r>
            <a:endParaRPr lang="en-US" sz="6600" b="1" dirty="0">
              <a:solidFill>
                <a:schemeClr val="accent1"/>
              </a:solidFill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624725" y="2025033"/>
            <a:ext cx="9948215" cy="3116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4000" dirty="0">
              <a:solidFill>
                <a:srgbClr val="000000"/>
              </a:solidFill>
            </a:endParaRP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1100" spc="-28" dirty="0"/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1100" spc="-28" dirty="0" smtClean="0"/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1400" spc="-28" dirty="0" smtClean="0">
                <a:solidFill>
                  <a:srgbClr val="FFFFFF"/>
                </a:solidFill>
              </a:rPr>
              <a:t>.</a:t>
            </a:r>
            <a:endParaRPr lang="en-US" sz="1400" spc="-28" dirty="0">
              <a:solidFill>
                <a:srgbClr val="FFFFFF"/>
              </a:solidFill>
            </a:endParaRPr>
          </a:p>
        </p:txBody>
      </p:sp>
      <p:sp>
        <p:nvSpPr>
          <p:cNvPr id="21" name="TextBox 3"/>
          <p:cNvSpPr txBox="1"/>
          <p:nvPr/>
        </p:nvSpPr>
        <p:spPr>
          <a:xfrm>
            <a:off x="804396" y="1772964"/>
            <a:ext cx="16398593" cy="6370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4800" b="1" spc="-26" dirty="0" smtClean="0"/>
              <a:t>“</a:t>
            </a:r>
            <a:r>
              <a:rPr lang="en-US" sz="4800" b="1" spc="-26" dirty="0" smtClean="0">
                <a:solidFill>
                  <a:schemeClr val="accent2"/>
                </a:solidFill>
              </a:rPr>
              <a:t>Heart</a:t>
            </a:r>
            <a:r>
              <a:rPr lang="en-US" sz="4800" b="1" spc="-26" dirty="0" smtClean="0"/>
              <a:t> </a:t>
            </a:r>
            <a:r>
              <a:rPr lang="en-US" sz="4800" b="1" spc="-26" dirty="0"/>
              <a:t>of </a:t>
            </a:r>
            <a:r>
              <a:rPr lang="en-US" sz="4800" b="1" spc="-26" dirty="0" smtClean="0"/>
              <a:t>any publish/subscribe protocol”</a:t>
            </a:r>
          </a:p>
          <a:p>
            <a:pPr>
              <a:spcBef>
                <a:spcPct val="0"/>
              </a:spcBef>
            </a:pPr>
            <a:r>
              <a:rPr lang="en-US" sz="3600" spc="-26" dirty="0" smtClean="0"/>
              <a:t>   It is responsible for:</a:t>
            </a:r>
          </a:p>
          <a:p>
            <a:pPr marL="1314450" lvl="1" indent="-8572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600" b="1" spc="-26" dirty="0" smtClean="0"/>
              <a:t>Receiving</a:t>
            </a:r>
            <a:r>
              <a:rPr lang="en-US" sz="3600" spc="-26" dirty="0"/>
              <a:t> all </a:t>
            </a:r>
            <a:r>
              <a:rPr lang="en-US" sz="3600" spc="-26" dirty="0" smtClean="0"/>
              <a:t>messages</a:t>
            </a:r>
          </a:p>
          <a:p>
            <a:pPr marL="1314450" lvl="1" indent="-8572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600" spc="-26" dirty="0" smtClean="0"/>
              <a:t>decide</a:t>
            </a:r>
            <a:r>
              <a:rPr lang="en-US" sz="3600" spc="-26" dirty="0"/>
              <a:t> who is interested in </a:t>
            </a:r>
            <a:r>
              <a:rPr lang="en-US" sz="3600" spc="-26" dirty="0" smtClean="0"/>
              <a:t>a topic </a:t>
            </a:r>
          </a:p>
          <a:p>
            <a:pPr marL="1314450" lvl="1" indent="-8572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600" b="1" spc="-26" dirty="0" smtClean="0"/>
              <a:t>publishing</a:t>
            </a:r>
            <a:r>
              <a:rPr lang="en-US" sz="3600" spc="-26" dirty="0"/>
              <a:t> the message to all subscribed clients</a:t>
            </a:r>
            <a:r>
              <a:rPr lang="en-US" sz="3600" spc="-26" dirty="0" smtClean="0"/>
              <a:t>.</a:t>
            </a:r>
          </a:p>
          <a:p>
            <a:pPr marL="1314450" lvl="1" indent="-8572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600" spc="-26" dirty="0"/>
              <a:t>Authentication and authorization</a:t>
            </a:r>
            <a:r>
              <a:rPr lang="en-US" sz="3600" b="1" spc="-26" dirty="0"/>
              <a:t> </a:t>
            </a:r>
            <a:r>
              <a:rPr lang="en-US" sz="3600" spc="-26" dirty="0"/>
              <a:t>of </a:t>
            </a:r>
            <a:r>
              <a:rPr lang="en-US" sz="3600" spc="-26" dirty="0" smtClean="0"/>
              <a:t>clients</a:t>
            </a:r>
          </a:p>
          <a:p>
            <a:pPr marL="1314450" lvl="1" indent="-8572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3600" spc="-26" dirty="0" smtClean="0"/>
          </a:p>
          <a:p>
            <a:pPr lvl="8">
              <a:spcBef>
                <a:spcPct val="0"/>
              </a:spcBef>
            </a:pPr>
            <a:endParaRPr lang="en-US" sz="5400" spc="-26" dirty="0"/>
          </a:p>
          <a:p>
            <a:pPr marL="857250" indent="-8572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4800" spc="-26" dirty="0"/>
          </a:p>
          <a:p>
            <a:pPr marL="857250" indent="-857250"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4800" b="1" spc="-26" dirty="0"/>
          </a:p>
        </p:txBody>
      </p:sp>
      <p:sp>
        <p:nvSpPr>
          <p:cNvPr id="23" name="TextBox 3"/>
          <p:cNvSpPr txBox="1"/>
          <p:nvPr/>
        </p:nvSpPr>
        <p:spPr>
          <a:xfrm>
            <a:off x="10258596" y="5184064"/>
            <a:ext cx="7279834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spcBef>
                <a:spcPct val="0"/>
              </a:spcBef>
            </a:pPr>
            <a:endParaRPr lang="en-US" sz="3600" spc="-26" dirty="0" smtClean="0"/>
          </a:p>
          <a:p>
            <a:pPr lvl="1">
              <a:spcBef>
                <a:spcPct val="0"/>
              </a:spcBef>
            </a:pPr>
            <a:r>
              <a:rPr lang="en-US" sz="4400" b="1" spc="-36" dirty="0" smtClean="0">
                <a:solidFill>
                  <a:schemeClr val="accent2"/>
                </a:solidFill>
              </a:rPr>
              <a:t>Well </a:t>
            </a:r>
            <a:r>
              <a:rPr lang="en-US" sz="4400" b="1" spc="-36" dirty="0">
                <a:solidFill>
                  <a:schemeClr val="accent2"/>
                </a:solidFill>
              </a:rPr>
              <a:t>known MQTT Brokers: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3600" b="1" spc="-24" dirty="0" err="1" smtClean="0"/>
              <a:t>Mosquitto</a:t>
            </a:r>
            <a:endParaRPr lang="en-US" sz="3600" b="1" spc="-24" dirty="0" smtClean="0"/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3600" b="1" spc="-24" dirty="0" err="1" smtClean="0"/>
              <a:t>Flespi</a:t>
            </a:r>
            <a:endParaRPr lang="en-US" sz="3600" b="1" spc="-24" dirty="0" smtClean="0"/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3600" b="1" spc="-24" dirty="0" err="1" smtClean="0"/>
              <a:t>HiveMQ</a:t>
            </a:r>
            <a:endParaRPr lang="en-US" sz="3600" b="1" spc="-24" dirty="0" smtClean="0"/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3600" b="1" spc="-24" dirty="0" err="1"/>
              <a:t>M</a:t>
            </a:r>
            <a:r>
              <a:rPr lang="en-US" sz="3600" b="1" spc="-24" dirty="0" err="1" smtClean="0"/>
              <a:t>osca</a:t>
            </a:r>
            <a:endParaRPr lang="en-US" sz="3600" b="1" spc="-24" dirty="0"/>
          </a:p>
        </p:txBody>
      </p:sp>
      <p:pic>
        <p:nvPicPr>
          <p:cNvPr id="4098" name="Picture 2" descr="Comparing MQTT Brokers for the Industrial IoT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227" y="5579302"/>
            <a:ext cx="6081210" cy="35696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MQTT broker and publish subscriber principle | Download Scientific Diagram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9089" y="1304015"/>
            <a:ext cx="6575444" cy="40957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79440" y="-4027916"/>
            <a:ext cx="1032912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pc="-28" dirty="0">
              <a:solidFill>
                <a:srgbClr val="FFFFFF"/>
              </a:solidFill>
              <a:latin typeface="Roboto Mono Regular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1323343" y="7875704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53105" y="9143185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68794" y="-189286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73776" y="-180902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6638" y="8907874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83634" y="-3112008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1087678" y="2668949"/>
            <a:ext cx="1951468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987059" y="-18954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896824" y="286367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073835" y="7209397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16183" y="-48476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4"/>
          <p:cNvSpPr txBox="1"/>
          <p:nvPr/>
        </p:nvSpPr>
        <p:spPr>
          <a:xfrm>
            <a:off x="1415881" y="2057822"/>
            <a:ext cx="15203047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 smtClean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1400" spc="-28" dirty="0" smtClean="0">
                <a:solidFill>
                  <a:srgbClr val="FFFFFF"/>
                </a:solidFill>
              </a:rPr>
              <a:t>.</a:t>
            </a:r>
            <a:endParaRPr lang="en-US" sz="1400" spc="-28" dirty="0">
              <a:solidFill>
                <a:srgbClr val="FFFFFF"/>
              </a:solidFill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1415413" y="1196846"/>
            <a:ext cx="16520930" cy="9633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7231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</a:rPr>
              <a:t>How MQTT Server/Broker </a:t>
            </a:r>
            <a:r>
              <a:rPr lang="en-US" sz="8000" b="1" dirty="0" smtClean="0">
                <a:solidFill>
                  <a:schemeClr val="accent5">
                    <a:lumMod val="75000"/>
                  </a:schemeClr>
                </a:solidFill>
              </a:rPr>
              <a:t>Works??</a:t>
            </a:r>
            <a:endParaRPr lang="en-US" sz="80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2" name="TextBox 5"/>
          <p:cNvSpPr txBox="1"/>
          <p:nvPr/>
        </p:nvSpPr>
        <p:spPr>
          <a:xfrm>
            <a:off x="1285525" y="2404341"/>
            <a:ext cx="15481410" cy="9110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US" sz="4400" dirty="0"/>
              <a:t>There are </a:t>
            </a:r>
            <a:r>
              <a:rPr lang="en-US" sz="4400" b="1" dirty="0"/>
              <a:t>four </a:t>
            </a:r>
            <a:r>
              <a:rPr lang="en-US" sz="4400" b="1" dirty="0">
                <a:solidFill>
                  <a:schemeClr val="accent2"/>
                </a:solidFill>
              </a:rPr>
              <a:t>primary MQTT Control Packets</a:t>
            </a:r>
            <a:r>
              <a:rPr lang="en-US" sz="4400" dirty="0"/>
              <a:t> that a client and server can use to communicate:</a:t>
            </a:r>
            <a:endParaRPr lang="en-US" sz="3600" spc="-28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accent2"/>
                </a:solidFill>
              </a:rPr>
              <a:t>Connect </a:t>
            </a:r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sz="36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600" dirty="0" smtClean="0"/>
              <a:t>The </a:t>
            </a:r>
            <a:r>
              <a:rPr lang="en-US" sz="3600" dirty="0"/>
              <a:t>first packet sent from the </a:t>
            </a:r>
            <a:r>
              <a:rPr lang="en-US" sz="3600" b="1" dirty="0"/>
              <a:t>client to the server </a:t>
            </a:r>
            <a:r>
              <a:rPr lang="en-US" sz="3600" dirty="0" smtClean="0"/>
              <a:t>in </a:t>
            </a:r>
            <a:r>
              <a:rPr lang="en-US" sz="3600" dirty="0"/>
              <a:t>order to establish a connection.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accent2"/>
                </a:solidFill>
              </a:rPr>
              <a:t>Disconnect </a:t>
            </a:r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sz="36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600" dirty="0" smtClean="0"/>
              <a:t>The </a:t>
            </a:r>
            <a:r>
              <a:rPr lang="en-US" sz="3600" dirty="0"/>
              <a:t>final packet sent from the </a:t>
            </a:r>
            <a:r>
              <a:rPr lang="en-US" sz="3600" b="1" dirty="0"/>
              <a:t>client to the server </a:t>
            </a:r>
            <a:r>
              <a:rPr lang="en-US" sz="3600" dirty="0"/>
              <a:t>that indicates why the connection is being closed.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accent2"/>
                </a:solidFill>
              </a:rPr>
              <a:t>Subscribe </a:t>
            </a:r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en-US" sz="3600" dirty="0" smtClean="0"/>
              <a:t>A </a:t>
            </a:r>
            <a:r>
              <a:rPr lang="en-US" sz="3600" dirty="0"/>
              <a:t>subscribe packet is always sent from the</a:t>
            </a:r>
            <a:r>
              <a:rPr lang="en-US" sz="3600" b="1" dirty="0"/>
              <a:t> </a:t>
            </a:r>
            <a:r>
              <a:rPr lang="en-US" sz="3600" b="1" dirty="0" smtClean="0"/>
              <a:t>client(subscriber) </a:t>
            </a:r>
            <a:r>
              <a:rPr lang="en-US" sz="3600" b="1" dirty="0"/>
              <a:t>to the server </a:t>
            </a:r>
            <a:r>
              <a:rPr lang="en-US" sz="3600" dirty="0"/>
              <a:t>to create one or more topic subscriptions.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 smtClean="0">
                <a:solidFill>
                  <a:schemeClr val="accent2"/>
                </a:solidFill>
              </a:rPr>
              <a:t>Publish </a:t>
            </a:r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sz="3600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 </a:t>
            </a:r>
            <a:r>
              <a:rPr lang="en-US" sz="3600" dirty="0" smtClean="0"/>
              <a:t>A </a:t>
            </a:r>
            <a:r>
              <a:rPr lang="en-US" sz="3600" dirty="0"/>
              <a:t>publish packet </a:t>
            </a:r>
            <a:r>
              <a:rPr lang="en-US" sz="3600" dirty="0" smtClean="0"/>
              <a:t>is </a:t>
            </a:r>
            <a:r>
              <a:rPr lang="en-US" sz="3600" dirty="0"/>
              <a:t>sent from the </a:t>
            </a:r>
            <a:r>
              <a:rPr lang="en-US" sz="3600" b="1" dirty="0"/>
              <a:t>client to the </a:t>
            </a:r>
            <a:r>
              <a:rPr lang="en-US" sz="3600" b="1" dirty="0" smtClean="0"/>
              <a:t>server(publisher)</a:t>
            </a:r>
            <a:r>
              <a:rPr lang="en-US" sz="3600" dirty="0" smtClean="0"/>
              <a:t> transporting </a:t>
            </a:r>
            <a:r>
              <a:rPr lang="en-US" sz="3600" dirty="0"/>
              <a:t>an </a:t>
            </a:r>
            <a:r>
              <a:rPr lang="en-US" sz="3600" b="1" dirty="0"/>
              <a:t>application </a:t>
            </a:r>
            <a:r>
              <a:rPr lang="en-US" sz="3600" b="1" dirty="0" smtClean="0"/>
              <a:t>message</a:t>
            </a:r>
            <a:r>
              <a:rPr lang="en-US" sz="3600" dirty="0"/>
              <a:t> </a:t>
            </a:r>
            <a:r>
              <a:rPr lang="en-US" sz="3600" dirty="0" smtClean="0"/>
              <a:t>or </a:t>
            </a:r>
            <a:r>
              <a:rPr lang="en-US" sz="3600" dirty="0"/>
              <a:t>from the </a:t>
            </a:r>
            <a:r>
              <a:rPr lang="en-US" sz="3600" b="1" dirty="0"/>
              <a:t>server to a client</a:t>
            </a:r>
            <a:r>
              <a:rPr lang="en-US" sz="3600" dirty="0"/>
              <a:t> which has subscribed to the respective topic.</a:t>
            </a:r>
          </a:p>
          <a:p>
            <a:pPr lvl="0">
              <a:lnSpc>
                <a:spcPts val="10847"/>
              </a:lnSpc>
            </a:pPr>
            <a:endParaRPr lang="en-US" sz="2800" spc="-28" dirty="0"/>
          </a:p>
          <a:p>
            <a:pPr marL="457200" lvl="0" indent="-457200">
              <a:lnSpc>
                <a:spcPts val="10847"/>
              </a:lnSpc>
              <a:buFont typeface="Wingdings" panose="05000000000000000000" pitchFamily="2" charset="2"/>
              <a:buChar char="Ø"/>
            </a:pPr>
            <a:endParaRPr lang="en-US" sz="3200" u="none" dirty="0"/>
          </a:p>
        </p:txBody>
      </p:sp>
    </p:spTree>
    <p:extLst>
      <p:ext uri="{BB962C8B-B14F-4D97-AF65-F5344CB8AC3E}">
        <p14:creationId xmlns:p14="http://schemas.microsoft.com/office/powerpoint/2010/main" val="33782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79440" y="-4027916"/>
            <a:ext cx="1032912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pc="-28" dirty="0">
              <a:solidFill>
                <a:srgbClr val="FFFFFF"/>
              </a:solidFill>
              <a:latin typeface="Roboto Mono Regular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1323343" y="7875704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53105" y="9143185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68794" y="-189286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73776" y="-180902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6638" y="8907874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83634" y="-3112008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1087678" y="2668949"/>
            <a:ext cx="1951468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987059" y="-18954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896824" y="286367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073835" y="7209397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16183" y="-48476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4"/>
          <p:cNvSpPr txBox="1"/>
          <p:nvPr/>
        </p:nvSpPr>
        <p:spPr>
          <a:xfrm>
            <a:off x="1415881" y="2057822"/>
            <a:ext cx="15203047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 smtClean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1400" spc="-28" dirty="0" smtClean="0">
                <a:solidFill>
                  <a:srgbClr val="FFFFFF"/>
                </a:solidFill>
              </a:rPr>
              <a:t>.</a:t>
            </a:r>
            <a:endParaRPr lang="en-US" sz="1400" spc="-28" dirty="0">
              <a:solidFill>
                <a:srgbClr val="FFFFFF"/>
              </a:solidFill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45270" y="714424"/>
            <a:ext cx="7288778" cy="1309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</a:pP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8000" b="1" u="none" dirty="0">
                <a:solidFill>
                  <a:schemeClr val="accent5">
                    <a:lumMod val="75000"/>
                  </a:schemeClr>
                </a:solidFill>
              </a:rPr>
              <a:t>pplications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1385526" y="1938441"/>
            <a:ext cx="15880674" cy="10618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Facebook</a:t>
            </a:r>
            <a:r>
              <a:rPr lang="en-US" sz="4000" b="1" spc="-28" dirty="0">
                <a:latin typeface="Roboto Mono Regular"/>
              </a:rPr>
              <a:t> </a:t>
            </a:r>
            <a:r>
              <a:rPr lang="en-US" sz="4000" spc="-28" dirty="0">
                <a:latin typeface="Roboto Mono Regular"/>
              </a:rPr>
              <a:t>currently uses MQTT for its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Messenger </a:t>
            </a:r>
            <a:r>
              <a:rPr lang="en-US" sz="4000" b="1" spc="-28" dirty="0" smtClean="0">
                <a:solidFill>
                  <a:schemeClr val="accent2"/>
                </a:solidFill>
                <a:latin typeface="Roboto Mono Regular"/>
              </a:rPr>
              <a:t>app</a:t>
            </a:r>
          </a:p>
          <a:p>
            <a:pPr marL="457200" lvl="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4000" spc="-28" dirty="0" smtClean="0">
                <a:latin typeface="Roboto Mono Regular"/>
              </a:rPr>
              <a:t>Major </a:t>
            </a:r>
            <a:r>
              <a:rPr lang="en-US" sz="4000" spc="-28" dirty="0">
                <a:latin typeface="Roboto Mono Regular"/>
              </a:rPr>
              <a:t>cloud services providers, including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Amazon Web Services (AWS)</a:t>
            </a:r>
            <a:r>
              <a:rPr lang="en-US" sz="4000" spc="-28" dirty="0">
                <a:latin typeface="Roboto Mono Regular"/>
              </a:rPr>
              <a:t>,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Google Cloud</a:t>
            </a:r>
            <a:r>
              <a:rPr lang="en-US" sz="4000" spc="-28" dirty="0">
                <a:latin typeface="Roboto Mono Regular"/>
              </a:rPr>
              <a:t>,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IBM Cloud </a:t>
            </a:r>
            <a:r>
              <a:rPr lang="en-US" sz="4000" spc="-28" dirty="0">
                <a:latin typeface="Roboto Mono Regular"/>
              </a:rPr>
              <a:t>and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Microsoft Azure </a:t>
            </a:r>
            <a:r>
              <a:rPr lang="en-US" sz="4000" spc="-28" dirty="0">
                <a:latin typeface="Roboto Mono Regular"/>
              </a:rPr>
              <a:t>support MQTT</a:t>
            </a:r>
            <a:r>
              <a:rPr lang="en-US" sz="4000" spc="-28" dirty="0" smtClean="0">
                <a:latin typeface="Roboto Mono Regular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Real-time </a:t>
            </a:r>
            <a:r>
              <a:rPr lang="en-US" sz="4000" b="1" spc="-28" dirty="0" smtClean="0">
                <a:solidFill>
                  <a:schemeClr val="accent2"/>
                </a:solidFill>
                <a:latin typeface="Roboto Mono Regular"/>
              </a:rPr>
              <a:t>analytics</a:t>
            </a:r>
            <a:endParaRPr lang="en-US" sz="4000" spc="-28" dirty="0">
              <a:solidFill>
                <a:schemeClr val="accent2"/>
              </a:solidFill>
              <a:latin typeface="Roboto Mono Regular"/>
            </a:endParaRPr>
          </a:p>
          <a:p>
            <a:pPr marL="457200" indent="-457200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sz="4000" spc="-28" dirty="0" smtClean="0">
                <a:latin typeface="Roboto Mono Regular"/>
              </a:rPr>
              <a:t>preventative </a:t>
            </a:r>
            <a:r>
              <a:rPr lang="en-US" sz="4000" spc="-28" dirty="0">
                <a:latin typeface="Roboto Mono Regular"/>
              </a:rPr>
              <a:t>maintenance and monitoring in </a:t>
            </a:r>
            <a:r>
              <a:rPr lang="en-US" sz="4000" spc="-28" dirty="0" smtClean="0">
                <a:latin typeface="Roboto Mono Regular"/>
              </a:rPr>
              <a:t>environments including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smart homes</a:t>
            </a:r>
            <a:r>
              <a:rPr lang="en-US" sz="4000" spc="-28" dirty="0">
                <a:latin typeface="Roboto Mono Regular"/>
              </a:rPr>
              <a:t>,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healthcare</a:t>
            </a:r>
            <a:r>
              <a:rPr lang="en-US" sz="4000" spc="-28" dirty="0">
                <a:latin typeface="Roboto Mono Regular"/>
              </a:rPr>
              <a:t>,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logistics</a:t>
            </a:r>
            <a:r>
              <a:rPr lang="en-US" sz="4000" spc="-28" dirty="0">
                <a:latin typeface="Roboto Mono Regular"/>
              </a:rPr>
              <a:t>, </a:t>
            </a:r>
            <a:r>
              <a:rPr lang="en-US" sz="4000" b="1" spc="-28" dirty="0">
                <a:solidFill>
                  <a:schemeClr val="accent2"/>
                </a:solidFill>
                <a:latin typeface="Roboto Mono Regular"/>
              </a:rPr>
              <a:t>industry </a:t>
            </a:r>
            <a:r>
              <a:rPr lang="en-US" sz="4000" spc="-28" dirty="0" smtClean="0">
                <a:latin typeface="Roboto Mono Regular"/>
              </a:rPr>
              <a:t>and </a:t>
            </a:r>
            <a:r>
              <a:rPr lang="en-US" sz="4000" b="1" spc="-28" dirty="0" smtClean="0">
                <a:solidFill>
                  <a:schemeClr val="accent2"/>
                </a:solidFill>
                <a:latin typeface="Roboto Mono Regular"/>
              </a:rPr>
              <a:t>manufacturing</a:t>
            </a:r>
            <a:r>
              <a:rPr lang="en-US" sz="4000" spc="-28" dirty="0">
                <a:latin typeface="Roboto Mono Regular"/>
              </a:rPr>
              <a:t>.</a:t>
            </a:r>
          </a:p>
          <a:p>
            <a:pPr marL="457200" lvl="0" indent="-457200">
              <a:lnSpc>
                <a:spcPts val="10847"/>
              </a:lnSpc>
              <a:buFont typeface="Wingdings" panose="05000000000000000000" pitchFamily="2" charset="2"/>
              <a:buChar char="Ø"/>
            </a:pPr>
            <a:endParaRPr lang="en-US" sz="3200" spc="-28" dirty="0" smtClean="0">
              <a:latin typeface="Roboto Mono Regular"/>
            </a:endParaRPr>
          </a:p>
          <a:p>
            <a:pPr marL="457200" lvl="0" indent="-457200">
              <a:lnSpc>
                <a:spcPts val="10847"/>
              </a:lnSpc>
              <a:buFont typeface="Wingdings" panose="05000000000000000000" pitchFamily="2" charset="2"/>
              <a:buChar char="Ø"/>
            </a:pPr>
            <a:endParaRPr lang="en-US" sz="3200" spc="-28" dirty="0">
              <a:latin typeface="Roboto Mono Regular"/>
            </a:endParaRPr>
          </a:p>
          <a:p>
            <a:pPr marL="457200" lvl="0" indent="-457200">
              <a:lnSpc>
                <a:spcPts val="10847"/>
              </a:lnSpc>
              <a:buFont typeface="Wingdings" panose="05000000000000000000" pitchFamily="2" charset="2"/>
              <a:buChar char="Ø"/>
            </a:pPr>
            <a:endParaRPr lang="en-US" sz="3200" u="none" dirty="0"/>
          </a:p>
        </p:txBody>
      </p:sp>
    </p:spTree>
    <p:extLst>
      <p:ext uri="{BB962C8B-B14F-4D97-AF65-F5344CB8AC3E}">
        <p14:creationId xmlns:p14="http://schemas.microsoft.com/office/powerpoint/2010/main" val="20984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54475" y="-4027714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28799" y="1190276"/>
            <a:ext cx="15721877" cy="3862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63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M Sans Bold"/>
                <a:cs typeface="DM Sans Bold"/>
                <a:sym typeface="DM Sans Bold"/>
              </a:rPr>
              <a:t>AMQP</a:t>
            </a:r>
            <a:endParaRPr lang="en-US" sz="5400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M Sans Bold"/>
              <a:cs typeface="DM Sans Bold"/>
              <a:sym typeface="DM Sans Bold"/>
            </a:endParaRPr>
          </a:p>
          <a:p>
            <a:r>
              <a:rPr lang="en-US" sz="6600" b="1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“</a:t>
            </a:r>
            <a:r>
              <a:rPr lang="en-US" sz="6600" b="1" dirty="0" smtClean="0">
                <a:solidFill>
                  <a:schemeClr val="accent2"/>
                </a:solidFill>
                <a:ea typeface="DM Sans Bold"/>
                <a:cs typeface="DM Sans Bold"/>
                <a:sym typeface="DM Sans Bold"/>
              </a:rPr>
              <a:t>Advanced Message Queuing Protocol</a:t>
            </a:r>
            <a:r>
              <a:rPr lang="en-US" sz="6600" b="1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”</a:t>
            </a:r>
            <a:r>
              <a:rPr lang="en-US" sz="8800" b="1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</a:t>
            </a:r>
            <a:endParaRPr lang="en-US" sz="8800" b="1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228152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9218" name="Picture 2" descr="AMQP 0.9.1 Vs 1.0 | SeventhState.i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943" y="5219700"/>
            <a:ext cx="6914846" cy="37982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11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40444" y="853092"/>
            <a:ext cx="14471063" cy="114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8000" b="1" dirty="0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Characteristics of AMPQ</a:t>
            </a:r>
            <a:endParaRPr lang="en-US" sz="8000" b="1" dirty="0">
              <a:solidFill>
                <a:srgbClr val="000000"/>
              </a:solidFill>
              <a:latin typeface="Constantia" panose="02030602050306030303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6252853"/>
            <a:ext cx="7025086" cy="332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860304" y="2577344"/>
            <a:ext cx="7283695" cy="3285532"/>
            <a:chOff x="0" y="0"/>
            <a:chExt cx="2342659" cy="857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59112" y="2526591"/>
            <a:ext cx="6328773" cy="3453454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261920" y="2775990"/>
            <a:ext cx="6480461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dirty="0" smtClean="0">
                <a:latin typeface="Constantia" panose="02030602050306030303" pitchFamily="18" charset="0"/>
              </a:rPr>
              <a:t>Interoperability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nstantia" panose="02030602050306030303" pitchFamily="18" charset="0"/>
              </a:rPr>
              <a:t>Vendor-Neutral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nstantia" panose="02030602050306030303" pitchFamily="18" charset="0"/>
              </a:rPr>
              <a:t>Supports Different </a:t>
            </a:r>
            <a:r>
              <a:rPr lang="en-US" sz="3200" dirty="0">
                <a:latin typeface="Constantia" panose="02030602050306030303" pitchFamily="18" charset="0"/>
              </a:rPr>
              <a:t>Programming Languages and </a:t>
            </a:r>
            <a:r>
              <a:rPr lang="en-US" sz="3200" dirty="0" smtClean="0">
                <a:latin typeface="Constantia" panose="02030602050306030303" pitchFamily="18" charset="0"/>
              </a:rPr>
              <a:t>OS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Constantia" panose="02030602050306030303" pitchFamily="18" charset="0"/>
              </a:rPr>
              <a:t>Standard Message </a:t>
            </a:r>
            <a:r>
              <a:rPr lang="en-US" sz="3200" dirty="0" smtClean="0">
                <a:latin typeface="Constantia" panose="02030602050306030303" pitchFamily="18" charset="0"/>
              </a:rPr>
              <a:t>Format (JSON,XML </a:t>
            </a:r>
            <a:r>
              <a:rPr lang="en-US" sz="3200" dirty="0" err="1" smtClean="0">
                <a:latin typeface="Constantia" panose="02030602050306030303" pitchFamily="18" charset="0"/>
              </a:rPr>
              <a:t>etc</a:t>
            </a:r>
            <a:r>
              <a:rPr lang="en-US" sz="3200" dirty="0" smtClean="0">
                <a:latin typeface="Constantia" panose="02030602050306030303" pitchFamily="18" charset="0"/>
              </a:rPr>
              <a:t>)</a:t>
            </a:r>
            <a:endParaRPr lang="en-US" sz="3200" dirty="0" smtClean="0">
              <a:latin typeface="Constantia" panose="02030602050306030303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149053" y="2847650"/>
            <a:ext cx="5548889" cy="4178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dirty="0" smtClean="0">
                <a:latin typeface="Constantia" panose="02030602050306030303" pitchFamily="18" charset="0"/>
              </a:rPr>
              <a:t>Reliability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Constantia" panose="02030602050306030303" pitchFamily="18" charset="0"/>
              </a:rPr>
              <a:t>Message </a:t>
            </a:r>
            <a:r>
              <a:rPr lang="en-US" sz="3200" dirty="0" smtClean="0">
                <a:latin typeface="Constantia" panose="02030602050306030303" pitchFamily="18" charset="0"/>
              </a:rPr>
              <a:t>Acknowledgement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Constantia" panose="02030602050306030303" pitchFamily="18" charset="0"/>
              </a:rPr>
              <a:t>Message </a:t>
            </a:r>
            <a:r>
              <a:rPr lang="en-US" sz="3200" dirty="0" smtClean="0">
                <a:latin typeface="Constantia" panose="02030602050306030303" pitchFamily="18" charset="0"/>
              </a:rPr>
              <a:t>Persistence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Constantia" panose="02030602050306030303" pitchFamily="18" charset="0"/>
              </a:rPr>
              <a:t>Durable </a:t>
            </a:r>
            <a:r>
              <a:rPr lang="en-US" sz="3200" dirty="0" smtClean="0">
                <a:latin typeface="Constantia" panose="02030602050306030303" pitchFamily="18" charset="0"/>
              </a:rPr>
              <a:t>Queues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latin typeface="Constantia" panose="02030602050306030303" pitchFamily="18" charset="0"/>
              </a:rPr>
              <a:t>Uses </a:t>
            </a:r>
            <a:r>
              <a:rPr lang="en-US" sz="3200" b="1" dirty="0">
                <a:latin typeface="Constantia" panose="02030602050306030303" pitchFamily="18" charset="0"/>
              </a:rPr>
              <a:t>TCP</a:t>
            </a:r>
            <a:r>
              <a:rPr lang="en-US" sz="3200" dirty="0">
                <a:latin typeface="Constantia" panose="02030602050306030303" pitchFamily="18" charset="0"/>
              </a:rPr>
              <a:t> as its transport layer protocol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 smtClean="0">
              <a:latin typeface="Constantia" panose="02030602050306030303" pitchFamily="18" charset="0"/>
            </a:endParaRPr>
          </a:p>
          <a:p>
            <a:pPr algn="just">
              <a:lnSpc>
                <a:spcPts val="1890"/>
              </a:lnSpc>
              <a:spcBef>
                <a:spcPct val="0"/>
              </a:spcBef>
            </a:pPr>
            <a:endParaRPr lang="en-US" sz="4000" dirty="0" smtClean="0">
              <a:latin typeface="Constantia" panose="02030602050306030303" pitchFamily="18" charset="0"/>
            </a:endParaRPr>
          </a:p>
          <a:p>
            <a:pPr algn="just">
              <a:lnSpc>
                <a:spcPts val="1890"/>
              </a:lnSpc>
              <a:spcBef>
                <a:spcPct val="0"/>
              </a:spcBef>
            </a:pPr>
            <a:endParaRPr lang="en-US" sz="4400" dirty="0">
              <a:latin typeface="Constantia" panose="02030602050306030303" pitchFamily="18" charset="0"/>
            </a:endParaRPr>
          </a:p>
          <a:p>
            <a:pPr marL="0" lvl="0" indent="0" algn="just">
              <a:lnSpc>
                <a:spcPts val="1890"/>
              </a:lnSpc>
              <a:spcBef>
                <a:spcPct val="0"/>
              </a:spcBef>
            </a:pPr>
            <a:endParaRPr lang="en-US" sz="1400" u="none" spc="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9292924" y="9023415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1220254" y="-1865593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15532057" y="4044960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14789222" y="7662637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4" name="Group 12"/>
          <p:cNvGrpSpPr/>
          <p:nvPr/>
        </p:nvGrpSpPr>
        <p:grpSpPr>
          <a:xfrm>
            <a:off x="9750289" y="6419309"/>
            <a:ext cx="4162751" cy="1993997"/>
            <a:chOff x="0" y="0"/>
            <a:chExt cx="2342659" cy="857492"/>
          </a:xfrm>
        </p:grpSpPr>
        <p:sp>
          <p:nvSpPr>
            <p:cNvPr id="25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6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36" name="TextBox 19"/>
          <p:cNvSpPr txBox="1"/>
          <p:nvPr/>
        </p:nvSpPr>
        <p:spPr>
          <a:xfrm>
            <a:off x="10086919" y="6680306"/>
            <a:ext cx="4502921" cy="1711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dirty="0" smtClean="0">
                <a:latin typeface="Constantia" panose="02030602050306030303" pitchFamily="18" charset="0"/>
              </a:rPr>
              <a:t>High Performance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nstantia" panose="02030602050306030303" pitchFamily="18" charset="0"/>
              </a:rPr>
              <a:t>Low latency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nstantia" panose="02030602050306030303" pitchFamily="18" charset="0"/>
              </a:rPr>
              <a:t>High throughput</a:t>
            </a:r>
          </a:p>
          <a:p>
            <a:pPr marL="0" lvl="0" indent="0" algn="just">
              <a:lnSpc>
                <a:spcPts val="1890"/>
              </a:lnSpc>
              <a:spcBef>
                <a:spcPct val="0"/>
              </a:spcBef>
            </a:pPr>
            <a:endParaRPr lang="en-US" sz="1400" u="none" spc="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7" name="Group 12"/>
          <p:cNvGrpSpPr/>
          <p:nvPr/>
        </p:nvGrpSpPr>
        <p:grpSpPr>
          <a:xfrm>
            <a:off x="1882573" y="6440074"/>
            <a:ext cx="3756249" cy="2406194"/>
            <a:chOff x="0" y="0"/>
            <a:chExt cx="2342659" cy="857492"/>
          </a:xfrm>
        </p:grpSpPr>
        <p:sp>
          <p:nvSpPr>
            <p:cNvPr id="38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39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8" name="Rectangle 27"/>
          <p:cNvSpPr/>
          <p:nvPr/>
        </p:nvSpPr>
        <p:spPr>
          <a:xfrm>
            <a:off x="2220098" y="6612119"/>
            <a:ext cx="584706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onstantia" panose="02030602050306030303" pitchFamily="18" charset="0"/>
              </a:rPr>
              <a:t>Security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nstantia" panose="02030602050306030303" pitchFamily="18" charset="0"/>
              </a:rPr>
              <a:t>Authentication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 smtClean="0">
                <a:latin typeface="Constantia" panose="02030602050306030303" pitchFamily="18" charset="0"/>
              </a:rPr>
              <a:t>Encryption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Constantia" panose="02030602050306030303" pitchFamily="18" charset="0"/>
              </a:rPr>
              <a:t>A</a:t>
            </a:r>
            <a:r>
              <a:rPr lang="en-US" sz="3200" dirty="0" smtClean="0">
                <a:latin typeface="Constantia" panose="02030602050306030303" pitchFamily="18" charset="0"/>
              </a:rPr>
              <a:t>ccess </a:t>
            </a:r>
            <a:r>
              <a:rPr lang="en-US" sz="3200" dirty="0">
                <a:latin typeface="Constantia" panose="02030602050306030303" pitchFamily="18" charset="0"/>
              </a:rPr>
              <a:t>control </a:t>
            </a:r>
          </a:p>
        </p:txBody>
      </p:sp>
    </p:spTree>
    <p:extLst>
      <p:ext uri="{BB962C8B-B14F-4D97-AF65-F5344CB8AC3E}">
        <p14:creationId xmlns:p14="http://schemas.microsoft.com/office/powerpoint/2010/main" val="22212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75875" y="2130813"/>
            <a:ext cx="4495800" cy="4579887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66825" y="1479878"/>
            <a:ext cx="15754348" cy="111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72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Why AMQP was developed?</a:t>
            </a:r>
            <a:endParaRPr lang="en-US" sz="7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91301" y="2827264"/>
            <a:ext cx="5551541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32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AMQP was </a:t>
            </a: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developed to meet the bank’s need (a </a:t>
            </a:r>
            <a:r>
              <a:rPr lang="en-US" sz="3200" b="1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reliable</a:t>
            </a: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2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-US" sz="3200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secure messaging </a:t>
            </a:r>
            <a:r>
              <a:rPr lang="en-US" sz="3200" b="1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protocol</a:t>
            </a: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). </a:t>
            </a:r>
          </a:p>
          <a:p>
            <a:pPr lvl="0">
              <a:spcBef>
                <a:spcPct val="0"/>
              </a:spcBef>
            </a:pP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</a:t>
            </a:r>
            <a:r>
              <a:rPr lang="en-US" sz="32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was later formalized as an open standard by </a:t>
            </a:r>
            <a:r>
              <a:rPr lang="en-US" sz="3200" b="1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OASIS (</a:t>
            </a:r>
            <a:r>
              <a:rPr lang="en-US" sz="3200" dirty="0" smtClean="0"/>
              <a:t>Organization </a:t>
            </a:r>
            <a:r>
              <a:rPr lang="en-US" sz="3200" dirty="0"/>
              <a:t>for the Advancement of Structured Information </a:t>
            </a:r>
            <a:r>
              <a:rPr lang="en-US" sz="3200" dirty="0" smtClean="0"/>
              <a:t>Standards</a:t>
            </a:r>
            <a:r>
              <a:rPr lang="en-US" sz="3200" b="1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making </a:t>
            </a:r>
            <a:r>
              <a:rPr lang="en-US" sz="3200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vendor-neutral and widely adopted across various industries.</a:t>
            </a:r>
            <a:endParaRPr lang="en-US" sz="32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5006404" y="7784829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644476" y="-1209518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1506200" y="8943198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5408090" y="224206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5"/>
          <p:cNvSpPr txBox="1"/>
          <p:nvPr/>
        </p:nvSpPr>
        <p:spPr>
          <a:xfrm>
            <a:off x="8134144" y="7629187"/>
            <a:ext cx="8501744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3600" b="1" u="none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 </a:t>
            </a:r>
            <a:r>
              <a:rPr lang="en-US" sz="3600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early 2000s </a:t>
            </a:r>
            <a:r>
              <a:rPr lang="en-US" sz="36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lvl="0">
              <a:spcBef>
                <a:spcPct val="0"/>
              </a:spcBef>
            </a:pP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AMQTP was invented by </a:t>
            </a:r>
            <a:r>
              <a:rPr lang="en-US" sz="3200" b="1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JP Morgan Chase </a:t>
            </a:r>
            <a:endParaRPr lang="en-US" sz="3200" b="1" spc="119" dirty="0" smtClea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876107" y="3698143"/>
            <a:ext cx="67153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Problems: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DM Sans" panose="020B0604020202020204" charset="0"/>
              </a:rPr>
              <a:t>Vendor </a:t>
            </a:r>
            <a:r>
              <a:rPr lang="en-US" altLang="en-US" sz="3200" dirty="0">
                <a:latin typeface="DM Sans" panose="020B0604020202020204" charset="0"/>
              </a:rPr>
              <a:t>Lock-in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DM Sans" panose="020B0604020202020204" charset="0"/>
              </a:rPr>
              <a:t>Lack </a:t>
            </a:r>
            <a:r>
              <a:rPr lang="en-US" altLang="en-US" sz="3200" dirty="0">
                <a:latin typeface="DM Sans" panose="020B0604020202020204" charset="0"/>
              </a:rPr>
              <a:t>of </a:t>
            </a:r>
            <a:r>
              <a:rPr lang="en-US" altLang="en-US" sz="3200" dirty="0" smtClean="0">
                <a:latin typeface="DM Sans" panose="020B0604020202020204" charset="0"/>
              </a:rPr>
              <a:t>Standardization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DM Sans" panose="020B0604020202020204" charset="0"/>
              </a:rPr>
              <a:t>Message Loss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DM Sans" panose="020B0604020202020204" charset="0"/>
              </a:rPr>
              <a:t>Limited Interoperability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 smtClean="0">
                <a:latin typeface="DM Sans" panose="020B0604020202020204" charset="0"/>
              </a:rPr>
              <a:t>Security </a:t>
            </a:r>
            <a:r>
              <a:rPr lang="en-US" altLang="en-US" sz="3200" dirty="0" smtClean="0">
                <a:latin typeface="DM Sans" panose="020B0604020202020204" charset="0"/>
              </a:rPr>
              <a:t>Issues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DM Sans" panose="020B0604020202020204" charset="0"/>
            </a:endParaRPr>
          </a:p>
        </p:txBody>
      </p:sp>
      <p:sp>
        <p:nvSpPr>
          <p:cNvPr id="17" name="Freeform 7"/>
          <p:cNvSpPr/>
          <p:nvPr/>
        </p:nvSpPr>
        <p:spPr>
          <a:xfrm>
            <a:off x="-275231" y="-11211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66818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499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36549" y="4375283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endParaRPr lang="en-US" sz="69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541" y="151651"/>
            <a:ext cx="7315066" cy="201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5400" b="1" dirty="0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COMPONENTS</a:t>
            </a:r>
            <a:endParaRPr lang="en-US" sz="5400" b="1" dirty="0">
              <a:solidFill>
                <a:srgbClr val="000000"/>
              </a:solidFill>
              <a:latin typeface="Constantia" panose="02030602050306030303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79701" y="9123437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611832" y="8546304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840095" y="-148721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3131565" y="-2272006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23380" y="868279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725789" y="-219185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774712" y="3709166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942868" y="-1763625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131954" y="215012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333105" y="6366553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142101" y="1883966"/>
            <a:ext cx="16352710" cy="7694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Producer </a:t>
            </a:r>
            <a:r>
              <a:rPr lang="en-US" altLang="en-US" sz="4400" dirty="0" smtClean="0">
                <a:solidFill>
                  <a:schemeClr val="accent2"/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Sends messages to the broker.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Consumer 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 Receives and processes messages from the broker.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4400" b="1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Broker</a:t>
            </a:r>
            <a:r>
              <a:rPr lang="en-US" altLang="en-US" sz="4400" dirty="0" smtClean="0">
                <a:latin typeface="Constantia" panose="02030602050306030303" pitchFamily="18" charset="0"/>
              </a:rPr>
              <a:t> </a:t>
            </a:r>
            <a:r>
              <a:rPr lang="en-US" altLang="en-US" sz="4400" dirty="0" smtClean="0">
                <a:solidFill>
                  <a:schemeClr val="accent2"/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4400" dirty="0" smtClean="0">
                <a:latin typeface="Constantia" panose="02030602050306030303" pitchFamily="18" charset="0"/>
              </a:rPr>
              <a:t> </a:t>
            </a:r>
            <a:r>
              <a:rPr lang="en-US" altLang="en-US" sz="4400" dirty="0">
                <a:latin typeface="Constantia" panose="02030602050306030303" pitchFamily="18" charset="0"/>
              </a:rPr>
              <a:t>Manages message queues, routing, and </a:t>
            </a:r>
            <a:r>
              <a:rPr lang="en-US" altLang="en-US" sz="4400" dirty="0" smtClean="0">
                <a:latin typeface="Constantia" panose="02030602050306030303" pitchFamily="18" charset="0"/>
              </a:rPr>
              <a:t>delivery.</a:t>
            </a:r>
            <a:endParaRPr lang="en-US" altLang="en-US" sz="4400" dirty="0">
              <a:latin typeface="Constantia" panose="02030602050306030303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Queue</a:t>
            </a:r>
            <a:r>
              <a:rPr lang="en-US" altLang="en-US" sz="4400" dirty="0" smtClean="0">
                <a:latin typeface="Constantia" panose="02030602050306030303" pitchFamily="18" charset="0"/>
              </a:rPr>
              <a:t> </a:t>
            </a:r>
            <a:r>
              <a:rPr lang="en-US" altLang="en-US" sz="4400" dirty="0" smtClean="0">
                <a:solidFill>
                  <a:schemeClr val="accent2"/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</a:t>
            </a:r>
            <a:r>
              <a:rPr lang="en-US" altLang="en-US" sz="4400" dirty="0" smtClean="0">
                <a:latin typeface="Constantia" panose="02030602050306030303" pitchFamily="18" charset="0"/>
                <a:sym typeface="Wingdings" panose="05000000000000000000" pitchFamily="2" charset="2"/>
              </a:rPr>
              <a:t>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Stores messages temporarily until consumed.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Exchange</a:t>
            </a:r>
            <a:r>
              <a:rPr lang="en-US" altLang="en-US" sz="4400" dirty="0">
                <a:solidFill>
                  <a:schemeClr val="accent2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4400" dirty="0" smtClean="0">
                <a:solidFill>
                  <a:schemeClr val="accent2"/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Routes messages to appropriate queues.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Binding</a:t>
            </a:r>
            <a:r>
              <a:rPr lang="en-US" altLang="en-US" sz="4400" dirty="0" smtClean="0">
                <a:solidFill>
                  <a:schemeClr val="accent2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4400" dirty="0" smtClean="0">
                <a:solidFill>
                  <a:schemeClr val="accent2"/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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Defines the relationship between exchanges and queues.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Routing Key</a:t>
            </a:r>
            <a:r>
              <a:rPr lang="en-US" altLang="en-US" sz="4400" dirty="0">
                <a:solidFill>
                  <a:schemeClr val="accent2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4400" dirty="0" smtClean="0">
                <a:solidFill>
                  <a:schemeClr val="accent2"/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Used by exchanges to route messages to queues.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Virtual Hosts (</a:t>
            </a:r>
            <a:r>
              <a:rPr kumimoji="0" lang="en-US" altLang="en-US" sz="4400" b="1" i="0" u="none" strike="noStrike" cap="none" normalizeH="0" baseline="0" dirty="0" err="1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vhosts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)</a:t>
            </a:r>
            <a:r>
              <a:rPr lang="en-US" altLang="en-US" sz="4400" dirty="0">
                <a:solidFill>
                  <a:schemeClr val="accent2"/>
                </a:solidFill>
                <a:latin typeface="Constantia" panose="02030602050306030303" pitchFamily="18" charset="0"/>
              </a:rPr>
              <a:t> </a:t>
            </a:r>
            <a:r>
              <a:rPr lang="en-US" altLang="en-US" sz="4400" dirty="0" smtClean="0">
                <a:solidFill>
                  <a:schemeClr val="accent2"/>
                </a:solidFill>
                <a:latin typeface="Constantia" panose="02030602050306030303" pitchFamily="18" charset="0"/>
                <a:sym typeface="Wingdings" panose="05000000000000000000" pitchFamily="2" charset="2"/>
              </a:rPr>
              <a:t> 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tantia" panose="02030602050306030303" pitchFamily="18" charset="0"/>
              </a:rPr>
              <a:t>Isolate resources in the broker for multi-tenancy.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499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36549" y="4375283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endParaRPr lang="en-US" sz="69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541" y="151651"/>
            <a:ext cx="7315066" cy="201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endParaRPr lang="en-US" sz="5400" b="1" dirty="0">
              <a:solidFill>
                <a:srgbClr val="000000"/>
              </a:solidFill>
              <a:latin typeface="Constantia" panose="02030602050306030303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79701" y="9123437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611832" y="8546304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840095" y="-148721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3131565" y="-2272006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23380" y="868279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725789" y="-219185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774712" y="3709166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942868" y="-1763625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131954" y="215012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333105" y="6366553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32114" y="10635604"/>
            <a:ext cx="221222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AMQP, RabbitMQ simple explanation and great resources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395" y="2598306"/>
            <a:ext cx="13956676" cy="55612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/>
        </p:nvSpPr>
        <p:spPr>
          <a:xfrm>
            <a:off x="945057" y="494642"/>
            <a:ext cx="11388243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47"/>
              </a:lnSpc>
              <a:spcBef>
                <a:spcPct val="0"/>
              </a:spcBef>
            </a:pPr>
            <a:r>
              <a:rPr lang="en-US" sz="6600" b="1" dirty="0" smtClean="0">
                <a:solidFill>
                  <a:schemeClr val="tx2"/>
                </a:solidFill>
                <a:latin typeface="+mj-lt"/>
              </a:rPr>
              <a:t>Architecture:</a:t>
            </a:r>
            <a:endParaRPr lang="en-US" sz="6600" b="1" u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8589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499" y="-4003353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136549" y="4375283"/>
            <a:ext cx="10014901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endParaRPr lang="en-US" sz="6999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9541" y="151651"/>
            <a:ext cx="7315066" cy="2010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endParaRPr lang="en-US" sz="5400" b="1" dirty="0">
              <a:solidFill>
                <a:srgbClr val="000000"/>
              </a:solidFill>
              <a:latin typeface="Constantia" panose="02030602050306030303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1927706" y="7568582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79701" y="9123437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383718" y="7544686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840095" y="-1487219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3131565" y="-2272006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23380" y="868279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725789" y="-219185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776543" y="3681670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942868" y="-1763625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5936869" y="2247107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537022" y="6302441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1732114" y="10635604"/>
            <a:ext cx="2212222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tantia" panose="0203060205030603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Part 1: RabbitMQ for beginners - What is RabbitMQ? - CloudAMQP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861" y="2054867"/>
            <a:ext cx="11487150" cy="70104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/>
        </p:nvSpPr>
        <p:spPr>
          <a:xfrm>
            <a:off x="945057" y="494642"/>
            <a:ext cx="11388243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47"/>
              </a:lnSpc>
              <a:spcBef>
                <a:spcPct val="0"/>
              </a:spcBef>
            </a:pPr>
            <a:r>
              <a:rPr lang="en-US" sz="6600" b="1" dirty="0" smtClean="0">
                <a:solidFill>
                  <a:schemeClr val="tx2"/>
                </a:solidFill>
                <a:latin typeface="+mj-lt"/>
              </a:rPr>
              <a:t>Architecture:</a:t>
            </a:r>
            <a:endParaRPr lang="en-US" sz="6600" b="1" u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12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18369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79247" y="2459393"/>
            <a:ext cx="16636276" cy="7125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300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M Sans Bold"/>
                <a:cs typeface="DM Sans Bold"/>
                <a:sym typeface="DM Sans Bold"/>
              </a:rPr>
              <a:t>CoAP</a:t>
            </a:r>
            <a:endParaRPr lang="en-US" sz="5400" b="1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M Sans Bold"/>
              <a:cs typeface="DM Sans Bold"/>
              <a:sym typeface="DM Sans Bold"/>
            </a:endParaRPr>
          </a:p>
          <a:p>
            <a:pPr algn="ctr"/>
            <a:r>
              <a:rPr lang="en-US" sz="8000" b="1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“</a:t>
            </a:r>
            <a:r>
              <a:rPr lang="en-US" sz="8000" b="1" dirty="0" smtClean="0">
                <a:solidFill>
                  <a:schemeClr val="accent2"/>
                </a:solidFill>
                <a:ea typeface="DM Sans Bold"/>
                <a:cs typeface="DM Sans Bold"/>
                <a:sym typeface="DM Sans Bold"/>
              </a:rPr>
              <a:t>Constrained Application Protocol</a:t>
            </a:r>
            <a:r>
              <a:rPr lang="en-US" sz="8000" b="1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”</a:t>
            </a:r>
          </a:p>
          <a:p>
            <a:pPr algn="ctr"/>
            <a:r>
              <a:rPr lang="en-US" sz="6600" b="1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</a:t>
            </a:r>
            <a:r>
              <a:rPr lang="en-US" sz="6600" b="1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                   </a:t>
            </a:r>
          </a:p>
          <a:p>
            <a:endParaRPr lang="en-US" sz="6600" b="1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r>
              <a:rPr lang="en-US" sz="8800" b="1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</a:t>
            </a:r>
            <a:endParaRPr lang="en-US" sz="8800" b="1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 rot="2702160">
            <a:off x="-1301826" y="75861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82354" y="8872133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107939" y="7090830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373510" y="-1292701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3072121" y="-1696815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9793808" y="7159789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46080" y="-230484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5074425" y="-1729025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980457" y="8872133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209673" y="6502135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53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99197" y="7824539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08706" y="78106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574352" y="-210384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335784" y="463582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453691" y="-150910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6828262" y="4769836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97269" y="9140372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365494" y="1130553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4225792" y="2583188"/>
            <a:ext cx="10944633" cy="4888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218"/>
              </a:lnSpc>
            </a:pPr>
            <a:r>
              <a:rPr lang="en-US" sz="96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DM Sans Bold"/>
                <a:cs typeface="DM Sans Bold"/>
                <a:sym typeface="DM Sans Bold"/>
              </a:rPr>
              <a:t>Table of Contents:</a:t>
            </a:r>
          </a:p>
          <a:p>
            <a:pPr marL="3200400" lvl="4" indent="-1371600">
              <a:buFont typeface="+mj-lt"/>
              <a:buAutoNum type="arabicPeriod"/>
            </a:pPr>
            <a:r>
              <a:rPr lang="en-US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DM Sans Bold"/>
                <a:cs typeface="DM Sans Bold"/>
                <a:sym typeface="DM Sans Bold"/>
              </a:rPr>
              <a:t>MQTT</a:t>
            </a:r>
          </a:p>
          <a:p>
            <a:pPr marL="3200400" lvl="4" indent="-1371600">
              <a:buFont typeface="+mj-lt"/>
              <a:buAutoNum type="arabicPeriod"/>
            </a:pPr>
            <a:r>
              <a:rPr lang="en-US" sz="7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DM Sans Bold"/>
                <a:cs typeface="DM Sans Bold"/>
                <a:sym typeface="DM Sans Bold"/>
              </a:rPr>
              <a:t>AMQP</a:t>
            </a:r>
          </a:p>
          <a:p>
            <a:pPr marL="3200400" lvl="4" indent="-1371600">
              <a:buFont typeface="+mj-lt"/>
              <a:buAutoNum type="arabicPeriod"/>
            </a:pPr>
            <a:r>
              <a:rPr lang="en-US" sz="72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anose="02040602050305030304" pitchFamily="18" charset="0"/>
                <a:ea typeface="DM Sans Bold"/>
                <a:cs typeface="DM Sans Bold"/>
                <a:sym typeface="DM Sans Bold"/>
              </a:rPr>
              <a:t>CoAP</a:t>
            </a:r>
            <a:endParaRPr lang="en-US" sz="72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2031930" y="2699210"/>
            <a:ext cx="1915859" cy="1737478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384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269200" y="6882035"/>
            <a:ext cx="3388875" cy="3546087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93726" y="1158741"/>
            <a:ext cx="15754348" cy="1056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Why </a:t>
            </a:r>
            <a:r>
              <a:rPr lang="en-US" sz="6000" b="1" dirty="0" err="1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CoAP</a:t>
            </a:r>
            <a:r>
              <a:rPr lang="en-US" sz="60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was developed?</a:t>
            </a:r>
            <a:endParaRPr lang="en-US" sz="6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842842" y="8150068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8605775" y="-167945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679237" y="857721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5408090" y="224206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7"/>
          <p:cNvSpPr/>
          <p:nvPr/>
        </p:nvSpPr>
        <p:spPr>
          <a:xfrm>
            <a:off x="-597061" y="-204207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193726" y="2351473"/>
            <a:ext cx="16219368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 err="1"/>
              <a:t>CoAP</a:t>
            </a:r>
            <a:r>
              <a:rPr lang="en-US" sz="4000" dirty="0"/>
              <a:t> is designed for </a:t>
            </a:r>
            <a:r>
              <a:rPr lang="en-US" sz="4000" b="1" dirty="0"/>
              <a:t>devices</a:t>
            </a:r>
            <a:r>
              <a:rPr lang="en-US" sz="4000" dirty="0"/>
              <a:t> and </a:t>
            </a:r>
            <a:r>
              <a:rPr lang="en-US" sz="4000" b="1" dirty="0"/>
              <a:t>networks</a:t>
            </a:r>
            <a:r>
              <a:rPr lang="en-US" sz="4000" dirty="0"/>
              <a:t> that have </a:t>
            </a:r>
            <a:r>
              <a:rPr lang="en-US" sz="4000" b="1" dirty="0"/>
              <a:t>limited resources</a:t>
            </a:r>
            <a:r>
              <a:rPr lang="en-US" sz="4000" dirty="0"/>
              <a:t> like low power, memory, and bandwidth, which is common in </a:t>
            </a:r>
            <a:r>
              <a:rPr lang="en-US" sz="4000" b="1" dirty="0" err="1"/>
              <a:t>IoT</a:t>
            </a:r>
            <a:r>
              <a:rPr lang="en-US" sz="4000" dirty="0"/>
              <a:t> (Internet of Things) devices.</a:t>
            </a:r>
            <a:endParaRPr kumimoji="0" lang="en-US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4000" b="1" dirty="0"/>
              <a:t>Limited Memory</a:t>
            </a:r>
            <a:r>
              <a:rPr lang="en-US" altLang="en-US" sz="4000" dirty="0"/>
              <a:t>: Devices like </a:t>
            </a:r>
            <a:r>
              <a:rPr lang="en-US" altLang="en-US" sz="4000" b="1" dirty="0"/>
              <a:t>sensors</a:t>
            </a:r>
            <a:r>
              <a:rPr lang="en-US" altLang="en-US" sz="4000" dirty="0"/>
              <a:t> and </a:t>
            </a:r>
            <a:r>
              <a:rPr lang="en-US" altLang="en-US" sz="4000" b="1" dirty="0"/>
              <a:t>wearables</a:t>
            </a:r>
            <a:r>
              <a:rPr lang="en-US" altLang="en-US" sz="4000" dirty="0"/>
              <a:t> with small memory that need to send minimal data </a:t>
            </a:r>
            <a:r>
              <a:rPr lang="en-US" altLang="en-US" sz="4000" dirty="0" smtClean="0"/>
              <a:t>efficiently.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4000" b="1" dirty="0" smtClean="0"/>
              <a:t>Limited </a:t>
            </a:r>
            <a:r>
              <a:rPr lang="en-US" altLang="en-US" sz="4000" b="1" dirty="0"/>
              <a:t>Power</a:t>
            </a:r>
            <a:r>
              <a:rPr lang="en-US" altLang="en-US" sz="4000" dirty="0"/>
              <a:t>: Battery-powered devices such as </a:t>
            </a:r>
            <a:r>
              <a:rPr lang="en-US" altLang="en-US" sz="4000" b="1" dirty="0"/>
              <a:t>smart locks</a:t>
            </a:r>
            <a:r>
              <a:rPr lang="en-US" altLang="en-US" sz="4000" dirty="0"/>
              <a:t> and </a:t>
            </a:r>
            <a:r>
              <a:rPr lang="en-US" altLang="en-US" sz="4000" b="1" dirty="0"/>
              <a:t>environmental monitors</a:t>
            </a:r>
            <a:r>
              <a:rPr lang="en-US" altLang="en-US" sz="4000" dirty="0"/>
              <a:t> that require low energy usage for long-lasting </a:t>
            </a:r>
            <a:r>
              <a:rPr lang="en-US" altLang="en-US" sz="4000" dirty="0" smtClean="0"/>
              <a:t>operation.</a:t>
            </a:r>
          </a:p>
          <a:p>
            <a:pPr marL="571500" lvl="0" indent="-5715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4000" b="1" dirty="0" smtClean="0"/>
              <a:t>Low-Bandwidth</a:t>
            </a:r>
            <a:r>
              <a:rPr lang="en-US" altLang="en-US" sz="4000" dirty="0"/>
              <a:t>: Devices like </a:t>
            </a:r>
            <a:r>
              <a:rPr lang="en-US" altLang="en-US" sz="4000" b="1" dirty="0"/>
              <a:t>agricultural sensors</a:t>
            </a:r>
            <a:r>
              <a:rPr lang="en-US" altLang="en-US" sz="4000" dirty="0"/>
              <a:t> or </a:t>
            </a:r>
            <a:r>
              <a:rPr lang="en-US" altLang="en-US" sz="4000" b="1" dirty="0"/>
              <a:t>weather monitoring devices</a:t>
            </a:r>
            <a:r>
              <a:rPr lang="en-US" altLang="en-US" sz="4000" dirty="0"/>
              <a:t> that transmit small amounts of data over long distances, where communication speeds are slow.</a:t>
            </a:r>
          </a:p>
        </p:txBody>
      </p:sp>
    </p:spTree>
    <p:extLst>
      <p:ext uri="{BB962C8B-B14F-4D97-AF65-F5344CB8AC3E}">
        <p14:creationId xmlns:p14="http://schemas.microsoft.com/office/powerpoint/2010/main" val="14887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2181168" y="629543"/>
            <a:ext cx="14471063" cy="1080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Characteristics of </a:t>
            </a:r>
            <a:r>
              <a:rPr lang="en-US" sz="6000" b="1" dirty="0" err="1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CoAP</a:t>
            </a:r>
            <a:endParaRPr lang="en-US" sz="6000" b="1" dirty="0">
              <a:solidFill>
                <a:srgbClr val="000000"/>
              </a:solidFill>
              <a:latin typeface="Constantia" panose="02030602050306030303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6252853"/>
            <a:ext cx="7025086" cy="332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466461" y="1777442"/>
            <a:ext cx="7474376" cy="2463382"/>
            <a:chOff x="0" y="0"/>
            <a:chExt cx="2342659" cy="857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07742" y="1733267"/>
            <a:ext cx="7015833" cy="2470876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9966" y="4410240"/>
            <a:ext cx="9513813" cy="2579324"/>
            <a:chOff x="0" y="0"/>
            <a:chExt cx="2342659" cy="857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833898" y="2036471"/>
            <a:ext cx="7493769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b="1" dirty="0"/>
              <a:t>Lightweight </a:t>
            </a:r>
            <a:endParaRPr lang="en-US" sz="3200" b="1" dirty="0" smtClean="0"/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/>
              <a:t>Efficient for </a:t>
            </a:r>
            <a:r>
              <a:rPr lang="en-US" sz="3200" dirty="0"/>
              <a:t>Low Bandwidth </a:t>
            </a:r>
            <a:r>
              <a:rPr lang="en-US" sz="3200" dirty="0" smtClean="0"/>
              <a:t>Networks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/>
              <a:t>Small messages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/>
              <a:t>Consumes lower energy</a:t>
            </a:r>
          </a:p>
          <a:p>
            <a:pPr algn="just">
              <a:spcBef>
                <a:spcPct val="0"/>
              </a:spcBef>
            </a:pPr>
            <a:endParaRPr lang="en-US" sz="3200" dirty="0" smtClean="0">
              <a:latin typeface="Constantia" panose="02030602050306030303" pitchFamily="18" charset="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394572" y="2076739"/>
            <a:ext cx="6311481" cy="4178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b="1" dirty="0"/>
              <a:t>Low Communication </a:t>
            </a:r>
            <a:r>
              <a:rPr lang="en-US" sz="3200" b="1" dirty="0" smtClean="0"/>
              <a:t>Overhead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 smtClean="0"/>
              <a:t>Uses UDP</a:t>
            </a:r>
            <a:r>
              <a:rPr lang="en-US" sz="3200" dirty="0"/>
              <a:t> </a:t>
            </a:r>
            <a:r>
              <a:rPr lang="en-US" sz="3200" dirty="0" smtClean="0"/>
              <a:t>which does not need handshaking</a:t>
            </a:r>
          </a:p>
          <a:p>
            <a:pPr algn="just">
              <a:spcBef>
                <a:spcPct val="0"/>
              </a:spcBef>
            </a:pPr>
            <a:r>
              <a:rPr lang="en-US" sz="3200" dirty="0" smtClean="0"/>
              <a:t>      So, it is simple and fast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 smtClean="0">
              <a:latin typeface="Constantia" panose="02030602050306030303" pitchFamily="18" charset="0"/>
            </a:endParaRP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 smtClean="0">
              <a:latin typeface="Constantia" panose="02030602050306030303" pitchFamily="18" charset="0"/>
            </a:endParaRP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sz="3200" dirty="0" smtClean="0">
              <a:latin typeface="Constantia" panose="02030602050306030303" pitchFamily="18" charset="0"/>
            </a:endParaRPr>
          </a:p>
          <a:p>
            <a:pPr algn="just">
              <a:lnSpc>
                <a:spcPts val="1890"/>
              </a:lnSpc>
              <a:spcBef>
                <a:spcPct val="0"/>
              </a:spcBef>
            </a:pPr>
            <a:endParaRPr lang="en-US" sz="4000" dirty="0" smtClean="0">
              <a:latin typeface="Constantia" panose="02030602050306030303" pitchFamily="18" charset="0"/>
            </a:endParaRPr>
          </a:p>
          <a:p>
            <a:pPr algn="just">
              <a:lnSpc>
                <a:spcPts val="1890"/>
              </a:lnSpc>
              <a:spcBef>
                <a:spcPct val="0"/>
              </a:spcBef>
            </a:pPr>
            <a:endParaRPr lang="en-US" sz="4400" dirty="0">
              <a:latin typeface="Constantia" panose="02030602050306030303" pitchFamily="18" charset="0"/>
            </a:endParaRPr>
          </a:p>
          <a:p>
            <a:pPr marL="0" lvl="0" indent="0" algn="just">
              <a:lnSpc>
                <a:spcPts val="1890"/>
              </a:lnSpc>
              <a:spcBef>
                <a:spcPct val="0"/>
              </a:spcBef>
            </a:pPr>
            <a:endParaRPr lang="en-US" sz="1400" u="none" spc="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20328" y="8318643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658196" y="-1377141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16540704" y="242335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15611366" y="7179597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4" name="Group 12"/>
          <p:cNvGrpSpPr/>
          <p:nvPr/>
        </p:nvGrpSpPr>
        <p:grpSpPr>
          <a:xfrm>
            <a:off x="11046630" y="4986963"/>
            <a:ext cx="6590418" cy="1656712"/>
            <a:chOff x="0" y="0"/>
            <a:chExt cx="2342659" cy="857492"/>
          </a:xfrm>
        </p:grpSpPr>
        <p:sp>
          <p:nvSpPr>
            <p:cNvPr id="25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6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36" name="TextBox 19"/>
          <p:cNvSpPr txBox="1"/>
          <p:nvPr/>
        </p:nvSpPr>
        <p:spPr>
          <a:xfrm>
            <a:off x="11694153" y="5347350"/>
            <a:ext cx="5930665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b="1" dirty="0" smtClean="0"/>
              <a:t>Both Synchronized and </a:t>
            </a:r>
          </a:p>
          <a:p>
            <a:pPr algn="just">
              <a:spcBef>
                <a:spcPct val="0"/>
              </a:spcBef>
            </a:pPr>
            <a:r>
              <a:rPr lang="en-US" sz="3200" b="1" dirty="0" smtClean="0"/>
              <a:t>Asynchronous Communication</a:t>
            </a:r>
          </a:p>
          <a:p>
            <a:pPr algn="just">
              <a:spcBef>
                <a:spcPct val="0"/>
              </a:spcBef>
            </a:pPr>
            <a:endParaRPr lang="en-US" sz="3200" b="1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1287560" y="4733163"/>
            <a:ext cx="92698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Optimized for Low-Power </a:t>
            </a:r>
            <a:r>
              <a:rPr lang="en-US" sz="3200" b="1" dirty="0" smtClean="0"/>
              <a:t>Devices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Does not </a:t>
            </a:r>
            <a:r>
              <a:rPr lang="en-US" sz="3200" dirty="0"/>
              <a:t>require powerful hardware</a:t>
            </a:r>
            <a:endParaRPr lang="en-US" sz="32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/>
              <a:t>Ideal </a:t>
            </a:r>
            <a:r>
              <a:rPr lang="en-US" sz="3200" dirty="0"/>
              <a:t>for devices with </a:t>
            </a:r>
            <a:r>
              <a:rPr lang="en-US" sz="3200" b="1" dirty="0"/>
              <a:t>low processing power</a:t>
            </a:r>
            <a:r>
              <a:rPr lang="en-US" sz="3200" dirty="0"/>
              <a:t> </a:t>
            </a:r>
            <a:r>
              <a:rPr lang="en-US" sz="3200" b="1" dirty="0"/>
              <a:t>and limited </a:t>
            </a:r>
            <a:r>
              <a:rPr lang="en-US" sz="3200" b="1" dirty="0" smtClean="0"/>
              <a:t>memory</a:t>
            </a:r>
            <a:r>
              <a:rPr lang="en-US" sz="3200" dirty="0" smtClean="0"/>
              <a:t>, </a:t>
            </a:r>
            <a:r>
              <a:rPr lang="en-US" sz="3200" dirty="0"/>
              <a:t>such as </a:t>
            </a:r>
            <a:r>
              <a:rPr lang="en-US" sz="3200" b="1" dirty="0"/>
              <a:t>battery-powered sensors.</a:t>
            </a:r>
          </a:p>
        </p:txBody>
      </p:sp>
      <p:grpSp>
        <p:nvGrpSpPr>
          <p:cNvPr id="29" name="Group 5"/>
          <p:cNvGrpSpPr/>
          <p:nvPr/>
        </p:nvGrpSpPr>
        <p:grpSpPr>
          <a:xfrm>
            <a:off x="3518113" y="7179597"/>
            <a:ext cx="12407687" cy="2463382"/>
            <a:chOff x="0" y="0"/>
            <a:chExt cx="2342659" cy="857492"/>
          </a:xfrm>
        </p:grpSpPr>
        <p:sp>
          <p:nvSpPr>
            <p:cNvPr id="30" name="Freeform 6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31" name="TextBox 7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891274" y="7176426"/>
            <a:ext cx="1232660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 smtClean="0"/>
              <a:t>Security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b="1" dirty="0" smtClean="0"/>
              <a:t>DTLS </a:t>
            </a:r>
            <a:r>
              <a:rPr lang="en-US" altLang="en-US" sz="3200" b="1" dirty="0"/>
              <a:t>(Datagram Transport Layer Security) </a:t>
            </a:r>
            <a:r>
              <a:rPr lang="en-US" altLang="en-US" sz="3200" dirty="0"/>
              <a:t>encrypts </a:t>
            </a:r>
            <a:r>
              <a:rPr lang="en-US" altLang="en-US" sz="3200" dirty="0" smtClean="0"/>
              <a:t>data.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It </a:t>
            </a:r>
            <a:r>
              <a:rPr lang="en-US" altLang="en-US" sz="3200" dirty="0"/>
              <a:t>ensures </a:t>
            </a:r>
            <a:r>
              <a:rPr lang="en-US" altLang="en-US" sz="3200" b="1" dirty="0"/>
              <a:t>data integrity</a:t>
            </a:r>
            <a:r>
              <a:rPr lang="en-US" altLang="en-US" sz="3200" dirty="0"/>
              <a:t>, so the data isn’t changed during </a:t>
            </a:r>
            <a:r>
              <a:rPr lang="en-US" altLang="en-US" sz="3200" dirty="0" smtClean="0"/>
              <a:t>transmission.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3200" dirty="0" smtClean="0"/>
              <a:t>Verifies</a:t>
            </a:r>
            <a:r>
              <a:rPr lang="en-US" altLang="en-US" sz="3200" b="1" dirty="0" smtClean="0"/>
              <a:t> authentication</a:t>
            </a:r>
            <a:r>
              <a:rPr lang="en-US" altLang="en-US" sz="3200" dirty="0" smtClean="0"/>
              <a:t> of </a:t>
            </a:r>
            <a:r>
              <a:rPr lang="en-US" altLang="en-US" sz="3200" dirty="0"/>
              <a:t>devices, preventing unauthorized access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9391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869" y="1483235"/>
            <a:ext cx="7126458" cy="897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7200" b="1" dirty="0" err="1" smtClean="0">
                <a:solidFill>
                  <a:schemeClr val="tx2"/>
                </a:solidFill>
                <a:ea typeface="DM Sans Bold"/>
                <a:cs typeface="DM Sans Bold"/>
                <a:sym typeface="DM Sans Bold"/>
              </a:rPr>
              <a:t>CoAP</a:t>
            </a:r>
            <a:r>
              <a:rPr lang="en-US" sz="7200" b="1" dirty="0" smtClean="0">
                <a:solidFill>
                  <a:schemeClr val="tx2"/>
                </a:solidFill>
                <a:ea typeface="DM Sans Bold"/>
                <a:cs typeface="DM Sans Bold"/>
                <a:sym typeface="DM Sans Bold"/>
              </a:rPr>
              <a:t> Layers:</a:t>
            </a:r>
            <a:endParaRPr lang="en-US" sz="7200" b="1" dirty="0">
              <a:solidFill>
                <a:schemeClr val="tx2"/>
              </a:solidFill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228152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373011" y="2745128"/>
            <a:ext cx="6698824" cy="3575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3"/>
          <p:cNvSpPr txBox="1"/>
          <p:nvPr/>
        </p:nvSpPr>
        <p:spPr>
          <a:xfrm>
            <a:off x="1271237" y="2450912"/>
            <a:ext cx="8867698" cy="5909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 err="1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CoAP</a:t>
            </a:r>
            <a:r>
              <a:rPr lang="en-US" sz="48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</a:t>
            </a:r>
            <a:r>
              <a:rPr lang="en-US" sz="48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is divided into two layers</a:t>
            </a:r>
            <a:r>
              <a:rPr lang="en-US" sz="48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accent2"/>
                </a:solidFill>
                <a:ea typeface="DM Sans Bold"/>
                <a:cs typeface="DM Sans Bold"/>
                <a:sym typeface="DM Sans Bold"/>
              </a:rPr>
              <a:t>Upper </a:t>
            </a:r>
            <a:r>
              <a:rPr lang="en-US" sz="4800" b="1" dirty="0">
                <a:solidFill>
                  <a:schemeClr val="accent2"/>
                </a:solidFill>
                <a:ea typeface="DM Sans Bold"/>
                <a:cs typeface="DM Sans Bold"/>
                <a:sym typeface="DM Sans Bold"/>
              </a:rPr>
              <a:t>Layer (Application Layer) </a:t>
            </a:r>
            <a:r>
              <a:rPr lang="en-US" sz="48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is designed for the communication method based on the Request-Response model</a:t>
            </a:r>
            <a:r>
              <a:rPr lang="en-US" sz="48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accent2"/>
                </a:solidFill>
                <a:ea typeface="DM Sans Bold"/>
                <a:cs typeface="DM Sans Bold"/>
                <a:sym typeface="DM Sans Bold"/>
              </a:rPr>
              <a:t>Lower </a:t>
            </a:r>
            <a:r>
              <a:rPr lang="en-US" sz="4800" b="1" dirty="0">
                <a:solidFill>
                  <a:schemeClr val="accent2"/>
                </a:solidFill>
                <a:ea typeface="DM Sans Bold"/>
                <a:cs typeface="DM Sans Bold"/>
                <a:sym typeface="DM Sans Bold"/>
              </a:rPr>
              <a:t>Layer (UDP)</a:t>
            </a:r>
            <a:r>
              <a:rPr lang="en-US" sz="48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 is designed to deal with UDP and asynchronous messages.</a:t>
            </a:r>
          </a:p>
        </p:txBody>
      </p:sp>
    </p:spTree>
    <p:extLst>
      <p:ext uri="{BB962C8B-B14F-4D97-AF65-F5344CB8AC3E}">
        <p14:creationId xmlns:p14="http://schemas.microsoft.com/office/powerpoint/2010/main" val="296178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79440" y="-4027916"/>
            <a:ext cx="1032912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pc="-28" dirty="0">
              <a:solidFill>
                <a:srgbClr val="FFFFFF"/>
              </a:solidFill>
              <a:latin typeface="Roboto Mono Regular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1323343" y="7875704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53105" y="9143185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68794" y="-189286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73776" y="-180902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6638" y="8907874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83634" y="-3112008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1087678" y="2668949"/>
            <a:ext cx="1951468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987059" y="-18954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896824" y="286367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073835" y="7209397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16183" y="-48476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4"/>
          <p:cNvSpPr txBox="1"/>
          <p:nvPr/>
        </p:nvSpPr>
        <p:spPr>
          <a:xfrm>
            <a:off x="1415881" y="2057822"/>
            <a:ext cx="15203047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 smtClean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1400" spc="-28" dirty="0" smtClean="0">
                <a:solidFill>
                  <a:srgbClr val="FFFFFF"/>
                </a:solidFill>
              </a:rPr>
              <a:t>.</a:t>
            </a:r>
            <a:endParaRPr lang="en-US" sz="1400" spc="-28" dirty="0">
              <a:solidFill>
                <a:srgbClr val="FFFFFF"/>
              </a:solidFill>
            </a:endParaRPr>
          </a:p>
        </p:txBody>
      </p:sp>
      <p:sp>
        <p:nvSpPr>
          <p:cNvPr id="21" name="TextBox 5"/>
          <p:cNvSpPr txBox="1"/>
          <p:nvPr/>
        </p:nvSpPr>
        <p:spPr>
          <a:xfrm>
            <a:off x="745270" y="714424"/>
            <a:ext cx="7288778" cy="1309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</a:pPr>
            <a:r>
              <a:rPr lang="en-US" sz="8000" b="1" dirty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sz="8000" b="1" u="none" dirty="0">
                <a:solidFill>
                  <a:schemeClr val="accent5">
                    <a:lumMod val="75000"/>
                  </a:schemeClr>
                </a:solidFill>
              </a:rPr>
              <a:t>pplications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1649302" y="1909217"/>
            <a:ext cx="15481410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10847"/>
              </a:lnSpc>
              <a:buFont typeface="Wingdings" panose="05000000000000000000" pitchFamily="2" charset="2"/>
              <a:buChar char="Ø"/>
            </a:pPr>
            <a:endParaRPr lang="en-US" sz="3200" spc="-28" dirty="0" smtClean="0">
              <a:latin typeface="Roboto Mono Regular"/>
            </a:endParaRPr>
          </a:p>
          <a:p>
            <a:pPr marL="457200" lvl="0" indent="-457200">
              <a:lnSpc>
                <a:spcPts val="10847"/>
              </a:lnSpc>
              <a:buFont typeface="Wingdings" panose="05000000000000000000" pitchFamily="2" charset="2"/>
              <a:buChar char="Ø"/>
            </a:pPr>
            <a:endParaRPr lang="en-US" sz="3200" spc="-28" dirty="0">
              <a:latin typeface="Roboto Mono Regular"/>
            </a:endParaRPr>
          </a:p>
          <a:p>
            <a:pPr marL="457200" lvl="0" indent="-457200">
              <a:lnSpc>
                <a:spcPts val="10847"/>
              </a:lnSpc>
              <a:buFont typeface="Wingdings" panose="05000000000000000000" pitchFamily="2" charset="2"/>
              <a:buChar char="Ø"/>
            </a:pPr>
            <a:endParaRPr lang="en-US" sz="3200" u="non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63831" y="2544016"/>
            <a:ext cx="1065268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Smart Home Automation</a:t>
            </a:r>
            <a:endParaRPr lang="en-US" altLang="en-US" sz="4400" dirty="0"/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Environmental Monitoring</a:t>
            </a:r>
            <a:endParaRPr lang="en-US" altLang="en-US" sz="4400" dirty="0"/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Industrial </a:t>
            </a:r>
            <a:r>
              <a:rPr kumimoji="0" lang="en-US" altLang="en-US" sz="4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4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IIoT</a:t>
            </a: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lang="en-US" altLang="en-US" sz="4400" dirty="0"/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Agriculture and Smart Farming</a:t>
            </a:r>
            <a:endParaRPr lang="en-US" altLang="en-US" sz="4400" dirty="0"/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Smart Cities</a:t>
            </a:r>
            <a:endParaRPr lang="en-US" altLang="en-US" sz="4400" dirty="0"/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Healthcare </a:t>
            </a:r>
          </a:p>
          <a:p>
            <a:pPr marL="571500" marR="0" lvl="0" indent="-5715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4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Asset Tracking</a:t>
            </a:r>
            <a:r>
              <a:rPr kumimoji="0" lang="en-US" altLang="en-US" sz="4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597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00283" y="3774461"/>
            <a:ext cx="12175437" cy="3488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71650" lvl="2" indent="-857250">
              <a:lnSpc>
                <a:spcPts val="6789"/>
              </a:lnSpc>
              <a:buFont typeface="Wingdings" panose="05000000000000000000" pitchFamily="2" charset="2"/>
              <a:buChar char="§"/>
            </a:pPr>
            <a:r>
              <a:rPr lang="en-US" sz="5400" b="1" dirty="0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Confirmable</a:t>
            </a:r>
            <a:r>
              <a:rPr lang="en-US" sz="5400" b="1" dirty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 </a:t>
            </a:r>
            <a:r>
              <a:rPr lang="en-US" sz="5400" b="1" dirty="0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(Reliable)</a:t>
            </a:r>
          </a:p>
          <a:p>
            <a:pPr marL="1771650" lvl="2" indent="-857250">
              <a:lnSpc>
                <a:spcPts val="6789"/>
              </a:lnSpc>
              <a:buFont typeface="Wingdings" panose="05000000000000000000" pitchFamily="2" charset="2"/>
              <a:buChar char="§"/>
            </a:pPr>
            <a:r>
              <a:rPr lang="en-US" sz="5400" b="1" dirty="0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Non-confirmable (Unreliable)</a:t>
            </a:r>
          </a:p>
          <a:p>
            <a:pPr marL="1771650" lvl="2" indent="-857250">
              <a:lnSpc>
                <a:spcPts val="6789"/>
              </a:lnSpc>
              <a:buFont typeface="Wingdings" panose="05000000000000000000" pitchFamily="2" charset="2"/>
              <a:buChar char="§"/>
            </a:pPr>
            <a:r>
              <a:rPr lang="en-US" sz="5400" b="1" dirty="0" err="1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Aknowledgement</a:t>
            </a:r>
            <a:endParaRPr lang="en-US" sz="5400" b="1" dirty="0" smtClean="0">
              <a:solidFill>
                <a:srgbClr val="000000"/>
              </a:solidFill>
              <a:latin typeface="Constantia" panose="02030602050306030303" pitchFamily="18" charset="0"/>
              <a:ea typeface="DM Sans Bold"/>
              <a:cs typeface="DM Sans Bold"/>
              <a:sym typeface="DM Sans Bold"/>
            </a:endParaRPr>
          </a:p>
          <a:p>
            <a:pPr marL="1771650" lvl="2" indent="-857250">
              <a:lnSpc>
                <a:spcPts val="6789"/>
              </a:lnSpc>
              <a:buFont typeface="Wingdings" panose="05000000000000000000" pitchFamily="2" charset="2"/>
              <a:buChar char="§"/>
            </a:pPr>
            <a:r>
              <a:rPr lang="en-US" sz="5400" b="1" dirty="0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Reset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21977" y="5570042"/>
            <a:ext cx="9993228" cy="2330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ctr">
              <a:lnSpc>
                <a:spcPts val="2699"/>
              </a:lnSpc>
              <a:spcBef>
                <a:spcPct val="0"/>
              </a:spcBef>
              <a:buFont typeface="Wingdings" panose="05000000000000000000" pitchFamily="2" charset="2"/>
              <a:buChar char="q"/>
            </a:pP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90902" y="602169"/>
            <a:ext cx="18232608" cy="2125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8800" b="1" dirty="0" smtClean="0">
                <a:solidFill>
                  <a:schemeClr val="tx2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Message Types</a:t>
            </a:r>
            <a:endParaRPr lang="en-US" sz="8800" b="1" dirty="0">
              <a:solidFill>
                <a:schemeClr val="tx2"/>
              </a:solidFill>
              <a:latin typeface="Constantia" panose="02030602050306030303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228152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7261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1142" y="-4044549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79707" y="8628985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620324" y="9477747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24294" y="-1775671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228152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3844534" y="9051118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256394" y="6970868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TextBox 3"/>
          <p:cNvSpPr txBox="1"/>
          <p:nvPr/>
        </p:nvSpPr>
        <p:spPr>
          <a:xfrm>
            <a:off x="1805747" y="1232053"/>
            <a:ext cx="14873552" cy="5109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 smtClean="0">
                <a:solidFill>
                  <a:schemeClr val="tx2"/>
                </a:solidFill>
                <a:ea typeface="DM Sans Bold"/>
                <a:cs typeface="DM Sans Bold"/>
                <a:sym typeface="DM Sans Bold"/>
              </a:rPr>
              <a:t>Confirmable </a:t>
            </a:r>
            <a:r>
              <a:rPr lang="en-US" sz="4400" b="1" dirty="0">
                <a:solidFill>
                  <a:schemeClr val="tx2"/>
                </a:solidFill>
                <a:ea typeface="DM Sans Bold"/>
                <a:cs typeface="DM Sans Bold"/>
                <a:sym typeface="DM Sans Bold"/>
              </a:rPr>
              <a:t>Message </a:t>
            </a:r>
            <a:r>
              <a:rPr lang="en-US" sz="4400" b="1" dirty="0" smtClean="0">
                <a:solidFill>
                  <a:schemeClr val="tx2"/>
                </a:solidFill>
                <a:ea typeface="DM Sans Bold"/>
                <a:cs typeface="DM Sans Bold"/>
                <a:sym typeface="DM Sans Bold"/>
              </a:rPr>
              <a:t>(Reliable Message) \ Con:</a:t>
            </a:r>
            <a:endParaRPr lang="en-US" sz="4400" b="1" dirty="0">
              <a:solidFill>
                <a:schemeClr val="tx2"/>
              </a:solidFill>
              <a:ea typeface="DM Sans Bold"/>
              <a:cs typeface="DM Sans Bold"/>
              <a:sym typeface="DM Sans Bold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A Confirmable message requires a response, either a Positive Acknowledgement or a Negative </a:t>
            </a:r>
            <a:r>
              <a:rPr lang="en-US" sz="36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Acknowledgement.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If </a:t>
            </a:r>
            <a:r>
              <a:rPr lang="en-US" sz="36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acknowledgement is not received then retransmissions are made until all attempts are </a:t>
            </a:r>
            <a:r>
              <a:rPr lang="en-US" sz="36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exhausted.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The </a:t>
            </a:r>
            <a:r>
              <a:rPr lang="en-US" sz="36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Acknowledgement message contains the same ID as the confirmation </a:t>
            </a:r>
            <a:r>
              <a:rPr lang="en-US" sz="36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message.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If </a:t>
            </a:r>
            <a:r>
              <a:rPr lang="en-US" sz="36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the server has trouble managing the incoming request, it can send back a reset message (RST) instead of an acknowledge message (ACK).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9"/>
          <a:srcRect t="3382"/>
          <a:stretch/>
        </p:blipFill>
        <p:spPr>
          <a:xfrm>
            <a:off x="5315496" y="6311851"/>
            <a:ext cx="8686801" cy="2673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430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79707" y="8628985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620324" y="9477747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24294" y="-1775671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228152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3844534" y="9051118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256394" y="6970868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3"/>
          <p:cNvSpPr txBox="1"/>
          <p:nvPr/>
        </p:nvSpPr>
        <p:spPr>
          <a:xfrm>
            <a:off x="1322098" y="2283684"/>
            <a:ext cx="10531645" cy="6516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A </a:t>
            </a:r>
            <a:r>
              <a:rPr lang="en-US" sz="40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Non-confirmable message doesn't require a response in the form of Acknowledgement.</a:t>
            </a:r>
          </a:p>
          <a:p>
            <a:r>
              <a:rPr lang="en-US" sz="40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These messages do not contain critical information, like a request for a sensor measurement made in periodic basis.</a:t>
            </a:r>
          </a:p>
          <a:p>
            <a:r>
              <a:rPr lang="en-US" sz="40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Even if one value is missed, there is not too much impact.</a:t>
            </a:r>
          </a:p>
          <a:p>
            <a:r>
              <a:rPr lang="en-US" sz="4000" dirty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Even if these messages are unreliable, they have a </a:t>
            </a:r>
            <a:r>
              <a:rPr lang="en-US" sz="4000" dirty="0" smtClean="0">
                <a:solidFill>
                  <a:srgbClr val="000000"/>
                </a:solidFill>
                <a:ea typeface="DM Sans Bold"/>
                <a:cs typeface="DM Sans Bold"/>
                <a:sym typeface="DM Sans Bold"/>
              </a:rPr>
              <a:t>unique size of 4 byte; 2bytes are for ID(label).</a:t>
            </a:r>
            <a:endParaRPr lang="en-US" sz="4000" dirty="0">
              <a:solidFill>
                <a:srgbClr val="000000"/>
              </a:solidFill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6789"/>
              </a:lnSpc>
            </a:pPr>
            <a:endParaRPr lang="en-US" sz="88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53743" y="2752680"/>
            <a:ext cx="5369245" cy="3288123"/>
          </a:xfrm>
          <a:prstGeom prst="rect">
            <a:avLst/>
          </a:prstGeom>
        </p:spPr>
      </p:pic>
      <p:sp>
        <p:nvSpPr>
          <p:cNvPr id="21" name="TextBox 5"/>
          <p:cNvSpPr txBox="1"/>
          <p:nvPr/>
        </p:nvSpPr>
        <p:spPr>
          <a:xfrm>
            <a:off x="1280811" y="1167994"/>
            <a:ext cx="13196137" cy="997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4400" b="1" dirty="0" smtClean="0">
                <a:solidFill>
                  <a:schemeClr val="tx2"/>
                </a:solidFill>
                <a:latin typeface="DM Sans Bold"/>
                <a:ea typeface="DM Sans Bold"/>
                <a:cs typeface="DM Sans Bold"/>
                <a:sym typeface="DM Sans Bold"/>
              </a:rPr>
              <a:t>Non-confirmable message (Unreliable) / Non :</a:t>
            </a:r>
            <a:endParaRPr lang="en-US" sz="4400" b="1" dirty="0">
              <a:solidFill>
                <a:schemeClr val="tx2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9847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3849" y="2314465"/>
            <a:ext cx="15579382" cy="581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US" sz="5400" b="1" spc="119" dirty="0" smtClean="0">
                <a:solidFill>
                  <a:schemeClr val="tx2"/>
                </a:solidFill>
                <a:ea typeface="DM Sans"/>
                <a:cs typeface="DM Sans"/>
                <a:sym typeface="DM Sans"/>
              </a:rPr>
              <a:t>Acknowledgement </a:t>
            </a:r>
            <a:r>
              <a:rPr lang="en-US" sz="5400" b="1" spc="119" dirty="0">
                <a:solidFill>
                  <a:schemeClr val="tx2"/>
                </a:solidFill>
                <a:ea typeface="DM Sans"/>
                <a:cs typeface="DM Sans"/>
                <a:sym typeface="DM Sans"/>
              </a:rPr>
              <a:t>(</a:t>
            </a:r>
            <a:r>
              <a:rPr lang="en-US" sz="5400" b="1" spc="119" dirty="0" err="1">
                <a:solidFill>
                  <a:schemeClr val="tx2"/>
                </a:solidFill>
                <a:ea typeface="DM Sans"/>
                <a:cs typeface="DM Sans"/>
                <a:sym typeface="DM Sans"/>
              </a:rPr>
              <a:t>Ack</a:t>
            </a:r>
            <a:r>
              <a:rPr lang="en-US" sz="5400" b="1" spc="119" dirty="0">
                <a:solidFill>
                  <a:schemeClr val="tx2"/>
                </a:solidFill>
                <a:ea typeface="DM Sans"/>
                <a:cs typeface="DM Sans"/>
                <a:sym typeface="DM Sans"/>
              </a:rPr>
              <a:t>):</a:t>
            </a:r>
          </a:p>
          <a:p>
            <a:pPr lvl="0">
              <a:spcBef>
                <a:spcPct val="0"/>
              </a:spcBef>
            </a:pPr>
            <a:r>
              <a:rPr lang="en-US" sz="5400" spc="11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It is sent to Acknowledge </a:t>
            </a:r>
            <a:r>
              <a:rPr lang="en-US" sz="5400" spc="119" dirty="0" smtClean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to a </a:t>
            </a:r>
            <a:r>
              <a:rPr lang="en-US" sz="5400" spc="11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confirmable message (</a:t>
            </a:r>
            <a:r>
              <a:rPr lang="en-US" sz="5400" spc="119" dirty="0" smtClean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Con).</a:t>
            </a:r>
            <a:endParaRPr lang="en-US" sz="5400" spc="119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  <a:p>
            <a:pPr lvl="0">
              <a:spcBef>
                <a:spcPct val="0"/>
              </a:spcBef>
            </a:pPr>
            <a:r>
              <a:rPr lang="en-US" sz="5400" b="1" spc="119" dirty="0" smtClean="0">
                <a:solidFill>
                  <a:schemeClr val="tx2"/>
                </a:solidFill>
                <a:ea typeface="DM Sans"/>
                <a:cs typeface="DM Sans"/>
                <a:sym typeface="DM Sans"/>
              </a:rPr>
              <a:t>Reset </a:t>
            </a:r>
            <a:r>
              <a:rPr lang="en-US" sz="5400" b="1" spc="119" dirty="0">
                <a:solidFill>
                  <a:schemeClr val="tx2"/>
                </a:solidFill>
                <a:ea typeface="DM Sans"/>
                <a:cs typeface="DM Sans"/>
                <a:sym typeface="DM Sans"/>
              </a:rPr>
              <a:t>(RST):</a:t>
            </a:r>
          </a:p>
          <a:p>
            <a:pPr lvl="0">
              <a:spcBef>
                <a:spcPct val="0"/>
              </a:spcBef>
            </a:pPr>
            <a:r>
              <a:rPr lang="en-US" sz="5400" spc="11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It represents </a:t>
            </a:r>
            <a:r>
              <a:rPr lang="en-US" sz="5400" b="1" spc="119" dirty="0" smtClean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Negative </a:t>
            </a:r>
            <a:r>
              <a:rPr lang="en-US" sz="5400" b="1" spc="119" dirty="0" err="1" smtClean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Acknowledgment</a:t>
            </a:r>
            <a:r>
              <a:rPr lang="en-US" sz="5400" spc="119" dirty="0" err="1" smtClean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.It</a:t>
            </a:r>
            <a:r>
              <a:rPr lang="en-US" sz="5400" spc="119" dirty="0" smtClean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 </a:t>
            </a:r>
            <a:r>
              <a:rPr lang="en-US" sz="5400" spc="11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generally indicates some kind of failure, like unable to process </a:t>
            </a:r>
            <a:r>
              <a:rPr lang="en-US" sz="5400" spc="119" dirty="0" smtClean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received data</a:t>
            </a:r>
            <a:r>
              <a:rPr lang="en-US" sz="5400" spc="119" dirty="0">
                <a:solidFill>
                  <a:srgbClr val="000000"/>
                </a:solidFill>
                <a:ea typeface="DM Sans"/>
                <a:cs typeface="DM Sans"/>
                <a:sym typeface="DM Sans"/>
              </a:rPr>
              <a:t>.</a:t>
            </a:r>
            <a:endParaRPr lang="en-US" sz="5400" u="none" spc="119" dirty="0">
              <a:solidFill>
                <a:srgbClr val="000000"/>
              </a:solidFill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2329398" y="901798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763398" y="-15342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801533" y="-3228152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570549" y="949682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8153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7170" name="Picture 2" descr="Robotic Hand With Thank You ...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7" y="1887211"/>
            <a:ext cx="9554890" cy="533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48976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63790" y="8663369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68794" y="-189286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3086026" y="-2309327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83634" y="-3112008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596006" y="462488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25529" y="-198925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896824" y="286367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633935" y="8469483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073835" y="7209397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16183" y="-48476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3"/>
          <p:cNvSpPr txBox="1"/>
          <p:nvPr/>
        </p:nvSpPr>
        <p:spPr>
          <a:xfrm>
            <a:off x="1539672" y="1339855"/>
            <a:ext cx="15138863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847"/>
              </a:lnSpc>
              <a:spcBef>
                <a:spcPct val="0"/>
              </a:spcBef>
            </a:pPr>
            <a:r>
              <a:rPr lang="en-US" sz="11500" b="1" dirty="0" smtClean="0">
                <a:solidFill>
                  <a:schemeClr val="accent2"/>
                </a:solidFill>
              </a:rPr>
              <a:t>        </a:t>
            </a:r>
            <a:r>
              <a:rPr lang="en-US" sz="11500" b="1" dirty="0" smtClean="0">
                <a:solidFill>
                  <a:schemeClr val="accent1"/>
                </a:solidFill>
              </a:rPr>
              <a:t>MQTT</a:t>
            </a:r>
            <a:r>
              <a:rPr lang="en-US" sz="11500" b="1" dirty="0" smtClean="0">
                <a:solidFill>
                  <a:schemeClr val="accent2"/>
                </a:solidFill>
              </a:rPr>
              <a:t> </a:t>
            </a:r>
            <a:r>
              <a:rPr lang="en-US" sz="11500" b="1" dirty="0" smtClean="0"/>
              <a:t>Protocol</a:t>
            </a:r>
          </a:p>
          <a:p>
            <a:pPr>
              <a:lnSpc>
                <a:spcPts val="10847"/>
              </a:lnSpc>
              <a:spcBef>
                <a:spcPct val="0"/>
              </a:spcBef>
            </a:pPr>
            <a:r>
              <a:rPr lang="en-US" sz="6000" b="1" dirty="0" smtClean="0">
                <a:solidFill>
                  <a:schemeClr val="accent2"/>
                </a:solidFill>
              </a:rPr>
              <a:t>                           MQTT</a:t>
            </a:r>
            <a:r>
              <a:rPr lang="en-US" sz="6000" b="1" dirty="0" smtClean="0"/>
              <a:t> refers to</a:t>
            </a:r>
          </a:p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7200" b="1" dirty="0" smtClean="0">
                <a:solidFill>
                  <a:schemeClr val="accent2"/>
                </a:solidFill>
                <a:latin typeface="+mj-lt"/>
              </a:rPr>
              <a:t>“</a:t>
            </a:r>
            <a:r>
              <a:rPr lang="en-US" sz="7200" b="1" dirty="0" smtClean="0">
                <a:solidFill>
                  <a:schemeClr val="accent1"/>
                </a:solidFill>
                <a:latin typeface="+mj-lt"/>
              </a:rPr>
              <a:t>Message Queuing Telemetry Transfer</a:t>
            </a:r>
            <a:r>
              <a:rPr lang="en-US" sz="7200" b="1" dirty="0" smtClean="0">
                <a:solidFill>
                  <a:schemeClr val="accent2"/>
                </a:solidFill>
                <a:latin typeface="+mj-lt"/>
              </a:rPr>
              <a:t>”</a:t>
            </a:r>
          </a:p>
          <a:p>
            <a:pPr marL="0" lvl="0" indent="0">
              <a:lnSpc>
                <a:spcPts val="10847"/>
              </a:lnSpc>
              <a:spcBef>
                <a:spcPct val="0"/>
              </a:spcBef>
            </a:pPr>
            <a:endParaRPr lang="en-US" sz="7200" b="1" u="none" dirty="0">
              <a:solidFill>
                <a:schemeClr val="accent2"/>
              </a:solidFill>
              <a:latin typeface="+mj-lt"/>
            </a:endParaRPr>
          </a:p>
          <a:p>
            <a:pPr lvl="0">
              <a:lnSpc>
                <a:spcPts val="10847"/>
              </a:lnSpc>
              <a:spcBef>
                <a:spcPct val="0"/>
              </a:spcBef>
            </a:pPr>
            <a:endParaRPr lang="en-US" sz="8000" b="1" u="none" dirty="0">
              <a:latin typeface="+mj-lt"/>
            </a:endParaRPr>
          </a:p>
        </p:txBody>
      </p:sp>
      <p:pic>
        <p:nvPicPr>
          <p:cNvPr id="1026" name="Picture 2" descr="Message Queuing Telemetry Transport ...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5" y="5860177"/>
            <a:ext cx="4804535" cy="28576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61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75875" y="2130813"/>
            <a:ext cx="4495800" cy="4579887"/>
          </a:xfrm>
          <a:custGeom>
            <a:avLst/>
            <a:gdLst/>
            <a:ahLst/>
            <a:cxnLst/>
            <a:rect l="l" t="t" r="r" b="b"/>
            <a:pathLst>
              <a:path w="6264366" h="6104909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66825" y="1479878"/>
            <a:ext cx="15754348" cy="1100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72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Why MQTT was developed?</a:t>
            </a:r>
            <a:endParaRPr lang="en-US" sz="72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56651" y="2919301"/>
            <a:ext cx="7230697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3200" b="1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Before 1999 &amp; until inventing MQTT</a:t>
            </a: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28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Oil and Gas industries was facing troubles to exchange their data 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28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pipelines to SCADA systems</a:t>
            </a: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0" lvl="0" indent="0" algn="l">
              <a:spcBef>
                <a:spcPct val="0"/>
              </a:spcBef>
            </a:pPr>
            <a:endParaRPr lang="en-US" sz="3200" spc="119" dirty="0" smtClean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spcBef>
                <a:spcPct val="0"/>
              </a:spcBef>
            </a:pPr>
            <a:r>
              <a:rPr lang="en-US" sz="3200" b="1" u="none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Mediums of exchanging data:</a:t>
            </a: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Serial Communication</a:t>
            </a: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u="none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Satellite</a:t>
            </a:r>
          </a:p>
          <a:p>
            <a:pPr marL="800100" lvl="1" indent="-342900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Radio wave system</a:t>
            </a:r>
            <a:endParaRPr lang="en-US" sz="3200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842842" y="8150068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644476" y="-1209518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679237" y="857721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-5282649">
            <a:off x="15408090" y="224206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5"/>
          <p:cNvSpPr txBox="1"/>
          <p:nvPr/>
        </p:nvSpPr>
        <p:spPr>
          <a:xfrm>
            <a:off x="9176656" y="7103628"/>
            <a:ext cx="7097352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3600" b="1" u="none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 Late</a:t>
            </a:r>
            <a:r>
              <a:rPr lang="en-US" sz="3600" b="1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1999</a:t>
            </a:r>
            <a:r>
              <a:rPr lang="en-US" sz="36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marL="0" lvl="0" indent="0" algn="l">
              <a:spcBef>
                <a:spcPct val="0"/>
              </a:spcBef>
            </a:pPr>
            <a:r>
              <a:rPr lang="en-US" sz="3200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MQTT was invented by </a:t>
            </a:r>
            <a:r>
              <a:rPr lang="en-US" sz="3200" b="1" spc="119" dirty="0" smtClean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IBM 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7644476" y="3988491"/>
            <a:ext cx="57022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Problems: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Low Bandwidth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0" dirty="0">
                <a:latin typeface="DM Sans" panose="020B0604020202020204" charset="0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High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Latency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Unreliable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Connections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 High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DM Sans" panose="020B0604020202020204" charset="0"/>
              </a:rPr>
              <a:t>Power Consumption</a:t>
            </a:r>
          </a:p>
        </p:txBody>
      </p:sp>
      <p:sp>
        <p:nvSpPr>
          <p:cNvPr id="17" name="Freeform 7"/>
          <p:cNvSpPr/>
          <p:nvPr/>
        </p:nvSpPr>
        <p:spPr>
          <a:xfrm>
            <a:off x="-275231" y="-11211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81400" y="1158975"/>
            <a:ext cx="14471063" cy="1141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8800" b="1" dirty="0" smtClean="0">
                <a:solidFill>
                  <a:srgbClr val="000000"/>
                </a:solidFill>
                <a:latin typeface="Constantia" panose="02030602050306030303" pitchFamily="18" charset="0"/>
                <a:ea typeface="DM Sans Bold"/>
                <a:cs typeface="DM Sans Bold"/>
                <a:sym typeface="DM Sans Bold"/>
              </a:rPr>
              <a:t>Characteristics of MQTT</a:t>
            </a:r>
            <a:endParaRPr lang="en-US" sz="8800" b="1" dirty="0">
              <a:solidFill>
                <a:srgbClr val="000000"/>
              </a:solidFill>
              <a:latin typeface="Constantia" panose="02030602050306030303" pitchFamily="18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04950" y="6252853"/>
            <a:ext cx="7025086" cy="332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u="none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090143" y="2554525"/>
            <a:ext cx="7879686" cy="2789982"/>
            <a:chOff x="0" y="0"/>
            <a:chExt cx="2342659" cy="857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07657" y="2463379"/>
            <a:ext cx="91440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600" spc="-656" dirty="0">
                <a:solidFill>
                  <a:srgbClr val="000000"/>
                </a:solidFill>
                <a:latin typeface="Constantia" panose="02030602050306030303" pitchFamily="18" charset="0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280666" y="2552640"/>
            <a:ext cx="7140435" cy="1024242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280666" y="3916395"/>
            <a:ext cx="6721334" cy="2061941"/>
            <a:chOff x="0" y="0"/>
            <a:chExt cx="2342659" cy="857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9357896" y="2501978"/>
            <a:ext cx="893955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6600" spc="-656" dirty="0">
                <a:solidFill>
                  <a:srgbClr val="000000"/>
                </a:solidFill>
                <a:latin typeface="Constantia" panose="02030602050306030303" pitchFamily="18" charset="0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361487" y="3711176"/>
            <a:ext cx="797290" cy="987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5400" spc="-656" dirty="0">
                <a:solidFill>
                  <a:srgbClr val="000000"/>
                </a:solidFill>
                <a:latin typeface="Constantia" panose="02030602050306030303" pitchFamily="18" charset="0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031473" y="2775053"/>
            <a:ext cx="6890395" cy="27058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4000" dirty="0">
                <a:latin typeface="Constantia" panose="02030602050306030303" pitchFamily="18" charset="0"/>
              </a:rPr>
              <a:t>Lightweight and </a:t>
            </a:r>
            <a:r>
              <a:rPr lang="en-US" sz="4000" dirty="0" smtClean="0">
                <a:latin typeface="Constantia" panose="02030602050306030303" pitchFamily="18" charset="0"/>
              </a:rPr>
              <a:t>Efficient</a:t>
            </a:r>
          </a:p>
          <a:p>
            <a:pPr marL="1028700" lvl="1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Constantia" panose="02030602050306030303" pitchFamily="18" charset="0"/>
              </a:rPr>
              <a:t>Small Header size</a:t>
            </a:r>
          </a:p>
          <a:p>
            <a:pPr marL="1028700" lvl="1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Constantia" panose="02030602050306030303" pitchFamily="18" charset="0"/>
              </a:rPr>
              <a:t>Publish-Subscribe </a:t>
            </a:r>
            <a:r>
              <a:rPr lang="en-US" sz="4000" dirty="0" smtClean="0">
                <a:latin typeface="Constantia" panose="02030602050306030303" pitchFamily="18" charset="0"/>
              </a:rPr>
              <a:t>Model</a:t>
            </a:r>
          </a:p>
          <a:p>
            <a:pPr marL="1028700" lvl="1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Constantia" panose="02030602050306030303" pitchFamily="18" charset="0"/>
              </a:rPr>
              <a:t>Event-Driven  </a:t>
            </a:r>
            <a:endParaRPr lang="en-US" sz="4000" dirty="0">
              <a:latin typeface="Constantia" panose="02030602050306030303" pitchFamily="18" charset="0"/>
            </a:endParaRPr>
          </a:p>
          <a:p>
            <a:pPr marL="0" lvl="0" indent="0" algn="just">
              <a:lnSpc>
                <a:spcPts val="1890"/>
              </a:lnSpc>
              <a:spcBef>
                <a:spcPct val="0"/>
              </a:spcBef>
            </a:pPr>
            <a:endParaRPr lang="en-US" sz="1400" u="none" spc="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329080" y="3045689"/>
            <a:ext cx="709311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90"/>
              </a:lnSpc>
              <a:spcBef>
                <a:spcPct val="0"/>
              </a:spcBef>
            </a:pPr>
            <a:r>
              <a:rPr lang="en-US" sz="4000" dirty="0">
                <a:latin typeface="Constantia" panose="02030602050306030303" pitchFamily="18" charset="0"/>
              </a:rPr>
              <a:t>Scale to Millions of </a:t>
            </a:r>
            <a:r>
              <a:rPr lang="en-US" sz="4000" dirty="0" smtClean="0">
                <a:latin typeface="Constantia" panose="02030602050306030303" pitchFamily="18" charset="0"/>
              </a:rPr>
              <a:t>Things</a:t>
            </a:r>
          </a:p>
          <a:p>
            <a:pPr algn="just">
              <a:lnSpc>
                <a:spcPts val="1890"/>
              </a:lnSpc>
              <a:spcBef>
                <a:spcPct val="0"/>
              </a:spcBef>
            </a:pPr>
            <a:endParaRPr lang="en-US" sz="4400" dirty="0">
              <a:latin typeface="Constantia" panose="02030602050306030303" pitchFamily="18" charset="0"/>
            </a:endParaRPr>
          </a:p>
          <a:p>
            <a:pPr marL="0" lvl="0" indent="0" algn="just">
              <a:lnSpc>
                <a:spcPts val="1890"/>
              </a:lnSpc>
              <a:spcBef>
                <a:spcPct val="0"/>
              </a:spcBef>
            </a:pPr>
            <a:endParaRPr lang="en-US" sz="1400" u="none" spc="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5156859" y="9216563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12614564" y="7747750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704852" y="-492305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4" name="Group 12"/>
          <p:cNvGrpSpPr/>
          <p:nvPr/>
        </p:nvGrpSpPr>
        <p:grpSpPr>
          <a:xfrm>
            <a:off x="1139559" y="5750891"/>
            <a:ext cx="7946458" cy="3433193"/>
            <a:chOff x="0" y="0"/>
            <a:chExt cx="2342659" cy="857492"/>
          </a:xfrm>
        </p:grpSpPr>
        <p:sp>
          <p:nvSpPr>
            <p:cNvPr id="25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6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7" name="TextBox 16"/>
          <p:cNvSpPr txBox="1"/>
          <p:nvPr/>
        </p:nvSpPr>
        <p:spPr>
          <a:xfrm>
            <a:off x="1328091" y="5590813"/>
            <a:ext cx="673531" cy="9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5400" spc="-656" dirty="0" smtClean="0">
                <a:solidFill>
                  <a:srgbClr val="000000"/>
                </a:solidFill>
                <a:latin typeface="Constantia" panose="02030602050306030303" pitchFamily="18" charset="0"/>
                <a:ea typeface="DM Sans"/>
                <a:cs typeface="DM Sans"/>
                <a:sym typeface="DM Sans"/>
              </a:rPr>
              <a:t>04.</a:t>
            </a:r>
            <a:endParaRPr lang="en-US" sz="5400" spc="-656" dirty="0">
              <a:solidFill>
                <a:srgbClr val="000000"/>
              </a:solidFill>
              <a:latin typeface="Constantia" panose="02030602050306030303" pitchFamily="18" charset="0"/>
              <a:ea typeface="DM Sans"/>
              <a:cs typeface="DM Sans"/>
              <a:sym typeface="DM Sans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096500" y="4022811"/>
            <a:ext cx="6081105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Constantia" panose="02030602050306030303" pitchFamily="18" charset="0"/>
              </a:rPr>
              <a:t>Reliable Message </a:t>
            </a:r>
            <a:r>
              <a:rPr lang="en-US" sz="40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Delivery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Minimize the risk of </a:t>
            </a:r>
            <a:r>
              <a:rPr lang="en-US" sz="40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 </a:t>
            </a:r>
            <a:r>
              <a:rPr lang="en-US" sz="40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data loss 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6" name="TextBox 19"/>
          <p:cNvSpPr txBox="1"/>
          <p:nvPr/>
        </p:nvSpPr>
        <p:spPr>
          <a:xfrm>
            <a:off x="2122057" y="6234559"/>
            <a:ext cx="6682831" cy="2939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90"/>
              </a:lnSpc>
              <a:spcBef>
                <a:spcPct val="0"/>
              </a:spcBef>
            </a:pPr>
            <a:r>
              <a:rPr lang="en-US" sz="4000" dirty="0" smtClean="0">
                <a:latin typeface="Constantia" panose="02030602050306030303" pitchFamily="18" charset="0"/>
              </a:rPr>
              <a:t>Security Enabled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Constantia" panose="02030602050306030303" pitchFamily="18" charset="0"/>
              </a:rPr>
              <a:t>Encrypt </a:t>
            </a:r>
            <a:r>
              <a:rPr lang="en-US" sz="4000" dirty="0">
                <a:latin typeface="Constantia" panose="02030602050306030303" pitchFamily="18" charset="0"/>
              </a:rPr>
              <a:t>messages using </a:t>
            </a:r>
            <a:r>
              <a:rPr lang="en-US" sz="4000" dirty="0" smtClean="0">
                <a:latin typeface="Constantia" panose="02030602050306030303" pitchFamily="18" charset="0"/>
              </a:rPr>
              <a:t>TLS</a:t>
            </a: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000" dirty="0" smtClean="0">
                <a:latin typeface="Constantia" panose="02030602050306030303" pitchFamily="18" charset="0"/>
              </a:rPr>
              <a:t>Authenticate </a:t>
            </a:r>
            <a:r>
              <a:rPr lang="en-US" sz="4000" dirty="0">
                <a:latin typeface="Constantia" panose="02030602050306030303" pitchFamily="18" charset="0"/>
              </a:rPr>
              <a:t>clients using </a:t>
            </a:r>
            <a:r>
              <a:rPr lang="en-US" sz="4000" dirty="0" smtClean="0">
                <a:latin typeface="Constantia" panose="02030602050306030303" pitchFamily="18" charset="0"/>
              </a:rPr>
              <a:t>modern authentication protocols like OAuth</a:t>
            </a:r>
            <a:endParaRPr lang="en-US" sz="4000" dirty="0">
              <a:latin typeface="Constantia" panose="02030602050306030303" pitchFamily="18" charset="0"/>
            </a:endParaRPr>
          </a:p>
          <a:p>
            <a:pPr marL="0" lvl="0" indent="0" algn="just">
              <a:lnSpc>
                <a:spcPts val="1890"/>
              </a:lnSpc>
              <a:spcBef>
                <a:spcPct val="0"/>
              </a:spcBef>
            </a:pPr>
            <a:endParaRPr lang="en-US" sz="1400" u="none" spc="22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37" name="Group 12"/>
          <p:cNvGrpSpPr/>
          <p:nvPr/>
        </p:nvGrpSpPr>
        <p:grpSpPr>
          <a:xfrm>
            <a:off x="9546458" y="6482537"/>
            <a:ext cx="5701435" cy="1517749"/>
            <a:chOff x="0" y="0"/>
            <a:chExt cx="2342659" cy="857492"/>
          </a:xfrm>
        </p:grpSpPr>
        <p:sp>
          <p:nvSpPr>
            <p:cNvPr id="38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39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40" name="TextBox 16"/>
          <p:cNvSpPr txBox="1"/>
          <p:nvPr/>
        </p:nvSpPr>
        <p:spPr>
          <a:xfrm>
            <a:off x="9724319" y="6353134"/>
            <a:ext cx="797290" cy="9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5400" spc="-656" dirty="0" smtClean="0">
                <a:solidFill>
                  <a:srgbClr val="000000"/>
                </a:solidFill>
                <a:latin typeface="Constantia" panose="02030602050306030303" pitchFamily="18" charset="0"/>
                <a:ea typeface="DM Sans"/>
                <a:cs typeface="DM Sans"/>
                <a:sym typeface="DM Sans"/>
              </a:rPr>
              <a:t>05.</a:t>
            </a:r>
            <a:endParaRPr lang="en-US" sz="5400" spc="-656" dirty="0">
              <a:solidFill>
                <a:srgbClr val="000000"/>
              </a:solidFill>
              <a:latin typeface="Constantia" panose="02030602050306030303" pitchFamily="18" charset="0"/>
              <a:ea typeface="DM Sans"/>
              <a:cs typeface="DM Sans"/>
              <a:sym typeface="DM San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27631" y="6589098"/>
            <a:ext cx="6324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Low cost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4000" dirty="0" smtClean="0">
                <a:solidFill>
                  <a:srgbClr val="000000"/>
                </a:solidFill>
                <a:latin typeface="Constantia" panose="02030602050306030303" pitchFamily="18" charset="0"/>
              </a:rPr>
              <a:t>Low bandwidth</a:t>
            </a:r>
          </a:p>
          <a:p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63790" y="8663369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68794" y="-189286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73776" y="-180902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83634" y="-3112008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596006" y="462488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25529" y="-198925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896824" y="286367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633935" y="8469483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073835" y="7209397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6420760" y="89607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3"/>
          <p:cNvSpPr txBox="1"/>
          <p:nvPr/>
        </p:nvSpPr>
        <p:spPr>
          <a:xfrm>
            <a:off x="1166785" y="569009"/>
            <a:ext cx="11388243" cy="1309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8000" b="1" dirty="0">
                <a:solidFill>
                  <a:schemeClr val="tx2"/>
                </a:solidFill>
                <a:latin typeface="+mj-lt"/>
              </a:rPr>
              <a:t>MQTT </a:t>
            </a:r>
            <a:r>
              <a:rPr lang="en-US" sz="8000" b="1" u="none" dirty="0">
                <a:solidFill>
                  <a:schemeClr val="tx2"/>
                </a:solidFill>
                <a:latin typeface="+mj-lt"/>
              </a:rPr>
              <a:t>Components:</a:t>
            </a:r>
          </a:p>
        </p:txBody>
      </p:sp>
      <p:sp>
        <p:nvSpPr>
          <p:cNvPr id="20" name="TextBox 4"/>
          <p:cNvSpPr txBox="1"/>
          <p:nvPr/>
        </p:nvSpPr>
        <p:spPr>
          <a:xfrm>
            <a:off x="1166785" y="2057822"/>
            <a:ext cx="15452144" cy="9271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400" b="1" spc="-28" dirty="0" smtClean="0">
                <a:solidFill>
                  <a:schemeClr val="tx2"/>
                </a:solidFill>
              </a:rPr>
              <a:t>Broker:</a:t>
            </a:r>
            <a:r>
              <a:rPr lang="en-US" sz="4400" b="1" spc="-28" dirty="0" smtClean="0"/>
              <a:t> </a:t>
            </a:r>
            <a:r>
              <a:rPr lang="en-US" sz="4400" spc="-28" dirty="0" smtClean="0"/>
              <a:t>The</a:t>
            </a:r>
            <a:r>
              <a:rPr lang="en-US" sz="4400" b="1" spc="-28" dirty="0" smtClean="0"/>
              <a:t> </a:t>
            </a:r>
            <a:r>
              <a:rPr lang="en-US" sz="4400" b="1" spc="-28" dirty="0" smtClean="0">
                <a:solidFill>
                  <a:srgbClr val="C00000"/>
                </a:solidFill>
              </a:rPr>
              <a:t>Server</a:t>
            </a:r>
            <a:r>
              <a:rPr lang="en-US" sz="4400" spc="-28" dirty="0" smtClean="0"/>
              <a:t> </a:t>
            </a:r>
            <a:r>
              <a:rPr lang="en-US" sz="4400" spc="-28" dirty="0"/>
              <a:t>that handles the data transmission between the </a:t>
            </a:r>
            <a:r>
              <a:rPr lang="en-US" sz="4400" spc="-28" dirty="0" smtClean="0"/>
              <a:t>clients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400" b="1" spc="-28" dirty="0" smtClean="0">
                <a:solidFill>
                  <a:schemeClr val="tx2"/>
                </a:solidFill>
              </a:rPr>
              <a:t>Topic:</a:t>
            </a:r>
            <a:r>
              <a:rPr lang="en-US" sz="4400" b="1" spc="-28" dirty="0" smtClean="0"/>
              <a:t> </a:t>
            </a:r>
            <a:r>
              <a:rPr lang="en-US" sz="4400" spc="-28" dirty="0"/>
              <a:t>T</a:t>
            </a:r>
            <a:r>
              <a:rPr lang="en-US" sz="4400" spc="-28" dirty="0" smtClean="0"/>
              <a:t>he </a:t>
            </a:r>
            <a:r>
              <a:rPr lang="en-US" sz="4400" b="1" spc="-28" dirty="0" smtClean="0">
                <a:solidFill>
                  <a:srgbClr val="C00000"/>
                </a:solidFill>
              </a:rPr>
              <a:t>location</a:t>
            </a:r>
            <a:r>
              <a:rPr lang="en-US" sz="4400" spc="-28" dirty="0" smtClean="0"/>
              <a:t> </a:t>
            </a:r>
            <a:r>
              <a:rPr lang="en-US" sz="4400" spc="-28" dirty="0" smtClean="0"/>
              <a:t>from/to where a </a:t>
            </a:r>
            <a:r>
              <a:rPr lang="en-US" sz="4400" spc="-28" dirty="0"/>
              <a:t>device want to put or retrieve a </a:t>
            </a:r>
            <a:r>
              <a:rPr lang="en-US" sz="4400" spc="-28" dirty="0" smtClean="0"/>
              <a:t>message e.g. Home,Room1,Temperature.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400" b="1" spc="-28" dirty="0" smtClean="0">
                <a:solidFill>
                  <a:schemeClr val="tx2"/>
                </a:solidFill>
              </a:rPr>
              <a:t>Message:</a:t>
            </a:r>
            <a:r>
              <a:rPr lang="en-US" sz="4400" b="1" spc="-28" dirty="0" smtClean="0"/>
              <a:t> </a:t>
            </a:r>
            <a:r>
              <a:rPr lang="en-US" sz="4400" spc="-28" dirty="0" smtClean="0"/>
              <a:t>The </a:t>
            </a:r>
            <a:r>
              <a:rPr lang="en-US" sz="4400" b="1" spc="-28" dirty="0">
                <a:solidFill>
                  <a:srgbClr val="C00000"/>
                </a:solidFill>
              </a:rPr>
              <a:t>data</a:t>
            </a:r>
            <a:r>
              <a:rPr lang="en-US" sz="4400" spc="-28" dirty="0"/>
              <a:t> that a device receives </a:t>
            </a:r>
            <a:r>
              <a:rPr lang="en-US" sz="4400" b="1" spc="-28" dirty="0"/>
              <a:t>“</a:t>
            </a:r>
            <a:r>
              <a:rPr lang="en-US" sz="4400" b="1" spc="-28" dirty="0">
                <a:solidFill>
                  <a:srgbClr val="C00000"/>
                </a:solidFill>
              </a:rPr>
              <a:t>when subscribing</a:t>
            </a:r>
            <a:r>
              <a:rPr lang="en-US" sz="4400" b="1" spc="-28" dirty="0"/>
              <a:t>” </a:t>
            </a:r>
            <a:r>
              <a:rPr lang="en-US" sz="4400" spc="-28" dirty="0"/>
              <a:t>from a topic or send </a:t>
            </a:r>
            <a:r>
              <a:rPr lang="en-US" sz="4400" b="1" spc="-28" dirty="0" smtClean="0"/>
              <a:t>“</a:t>
            </a:r>
            <a:r>
              <a:rPr lang="en-US" sz="4400" b="1" spc="-28" dirty="0">
                <a:solidFill>
                  <a:srgbClr val="C00000"/>
                </a:solidFill>
              </a:rPr>
              <a:t>when publishing</a:t>
            </a:r>
            <a:r>
              <a:rPr lang="en-US" sz="4400" b="1" spc="-28" dirty="0"/>
              <a:t>” </a:t>
            </a:r>
            <a:r>
              <a:rPr lang="en-US" sz="4400" spc="-28" dirty="0"/>
              <a:t>to a </a:t>
            </a:r>
            <a:r>
              <a:rPr lang="en-US" sz="4400" spc="-28" dirty="0" smtClean="0"/>
              <a:t>topic.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400" b="1" spc="-28" dirty="0" smtClean="0">
                <a:solidFill>
                  <a:schemeClr val="tx2"/>
                </a:solidFill>
              </a:rPr>
              <a:t>Publish:</a:t>
            </a:r>
            <a:r>
              <a:rPr lang="en-US" sz="4400" b="1" spc="-28" dirty="0" smtClean="0"/>
              <a:t> </a:t>
            </a:r>
            <a:r>
              <a:rPr lang="en-US" sz="4400" spc="-28" dirty="0" smtClean="0"/>
              <a:t>The</a:t>
            </a:r>
            <a:r>
              <a:rPr lang="en-US" sz="4400" b="1" spc="-28" dirty="0" smtClean="0"/>
              <a:t> </a:t>
            </a:r>
            <a:r>
              <a:rPr lang="en-US" sz="4400" b="1" spc="-28" dirty="0" smtClean="0">
                <a:solidFill>
                  <a:srgbClr val="C00000"/>
                </a:solidFill>
              </a:rPr>
              <a:t>process</a:t>
            </a:r>
            <a:r>
              <a:rPr lang="en-US" sz="4400" spc="-28" dirty="0" smtClean="0"/>
              <a:t> </a:t>
            </a:r>
            <a:r>
              <a:rPr lang="en-US" sz="4400" spc="-28" dirty="0"/>
              <a:t>a device does to </a:t>
            </a:r>
            <a:r>
              <a:rPr lang="en-US" sz="4400" b="1" spc="-28" dirty="0">
                <a:solidFill>
                  <a:srgbClr val="C00000"/>
                </a:solidFill>
              </a:rPr>
              <a:t>send its message to the </a:t>
            </a:r>
            <a:r>
              <a:rPr lang="en-US" sz="4400" b="1" spc="-28" dirty="0" smtClean="0">
                <a:solidFill>
                  <a:srgbClr val="C00000"/>
                </a:solidFill>
              </a:rPr>
              <a:t>broker</a:t>
            </a:r>
            <a:r>
              <a:rPr lang="en-US" sz="4400" spc="-28" dirty="0" smtClean="0"/>
              <a:t>.</a:t>
            </a:r>
          </a:p>
          <a:p>
            <a:pPr marL="571500" indent="-5715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4400" b="1" spc="-28" dirty="0" smtClean="0">
                <a:solidFill>
                  <a:schemeClr val="tx2"/>
                </a:solidFill>
              </a:rPr>
              <a:t>Subscribe:</a:t>
            </a:r>
            <a:r>
              <a:rPr lang="en-US" sz="4400" spc="-28" dirty="0" smtClean="0"/>
              <a:t> </a:t>
            </a:r>
            <a:r>
              <a:rPr lang="en-US" sz="4400" spc="-28" dirty="0"/>
              <a:t>The</a:t>
            </a:r>
            <a:r>
              <a:rPr lang="en-US" sz="4400" b="1" spc="-28" dirty="0"/>
              <a:t> </a:t>
            </a:r>
            <a:r>
              <a:rPr lang="en-US" sz="4400" b="1" spc="-28" dirty="0">
                <a:solidFill>
                  <a:srgbClr val="C00000"/>
                </a:solidFill>
              </a:rPr>
              <a:t>process</a:t>
            </a:r>
            <a:r>
              <a:rPr lang="en-US" sz="4400" spc="-28" dirty="0" smtClean="0"/>
              <a:t> </a:t>
            </a:r>
            <a:r>
              <a:rPr lang="en-US" sz="4400" spc="-28" dirty="0"/>
              <a:t>a device does to </a:t>
            </a:r>
            <a:r>
              <a:rPr lang="en-US" sz="4400" b="1" spc="-28" dirty="0">
                <a:solidFill>
                  <a:srgbClr val="C00000"/>
                </a:solidFill>
              </a:rPr>
              <a:t>retrieve a message from the broker</a:t>
            </a:r>
            <a:r>
              <a:rPr lang="en-US" sz="4400" spc="-28" dirty="0"/>
              <a:t>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 smtClean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1400" spc="-28" dirty="0" smtClean="0">
                <a:solidFill>
                  <a:srgbClr val="FFFFFF"/>
                </a:solidFill>
              </a:rPr>
              <a:t>.</a:t>
            </a:r>
            <a:endParaRPr lang="en-US" sz="1400" spc="-28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063790" y="8663369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847044" y="988237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68794" y="-189286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73776" y="-180902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83634" y="-3112008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2596006" y="462488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25529" y="-198925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896824" y="286367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2633935" y="8469483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073835" y="7209397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16183" y="-48476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3"/>
          <p:cNvSpPr txBox="1"/>
          <p:nvPr/>
        </p:nvSpPr>
        <p:spPr>
          <a:xfrm>
            <a:off x="1157618" y="415312"/>
            <a:ext cx="11388243" cy="13095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6600" b="1" dirty="0">
                <a:latin typeface="+mj-lt"/>
              </a:rPr>
              <a:t>MQTT </a:t>
            </a:r>
            <a:r>
              <a:rPr lang="en-US" sz="6600" b="1" u="none" dirty="0" smtClean="0">
                <a:latin typeface="+mj-lt"/>
              </a:rPr>
              <a:t>TOPIC:</a:t>
            </a:r>
            <a:endParaRPr lang="en-US" sz="6600" b="1" u="none" dirty="0">
              <a:latin typeface="+mj-lt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624725" y="2025033"/>
            <a:ext cx="9948215" cy="8656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Suppose, you </a:t>
            </a:r>
            <a:r>
              <a:rPr lang="en-US" sz="4000" dirty="0">
                <a:solidFill>
                  <a:srgbClr val="000000"/>
                </a:solidFill>
              </a:rPr>
              <a:t>have a device that </a:t>
            </a:r>
            <a:r>
              <a:rPr lang="en-US" sz="4000" b="1" dirty="0">
                <a:solidFill>
                  <a:srgbClr val="000000"/>
                </a:solidFill>
              </a:rPr>
              <a:t>publishes</a:t>
            </a:r>
            <a:r>
              <a:rPr lang="en-US" sz="4000" dirty="0">
                <a:solidFill>
                  <a:srgbClr val="000000"/>
                </a:solidFill>
              </a:rPr>
              <a:t> “</a:t>
            </a:r>
            <a:r>
              <a:rPr lang="en-US" sz="4000" b="1" dirty="0">
                <a:solidFill>
                  <a:srgbClr val="000000"/>
                </a:solidFill>
              </a:rPr>
              <a:t>on</a:t>
            </a:r>
            <a:r>
              <a:rPr lang="en-US" sz="4000" dirty="0">
                <a:solidFill>
                  <a:srgbClr val="000000"/>
                </a:solidFill>
              </a:rPr>
              <a:t>” and “</a:t>
            </a:r>
            <a:r>
              <a:rPr lang="en-US" sz="4000" b="1" dirty="0">
                <a:solidFill>
                  <a:srgbClr val="000000"/>
                </a:solidFill>
              </a:rPr>
              <a:t>off</a:t>
            </a:r>
            <a:r>
              <a:rPr lang="en-US" sz="4000" dirty="0">
                <a:solidFill>
                  <a:srgbClr val="000000"/>
                </a:solidFill>
              </a:rPr>
              <a:t>” messages on the </a:t>
            </a:r>
            <a:r>
              <a:rPr lang="en-US" sz="4000" b="1" dirty="0">
                <a:solidFill>
                  <a:srgbClr val="000000"/>
                </a:solidFill>
              </a:rPr>
              <a:t>home/office/lamp</a:t>
            </a:r>
            <a:r>
              <a:rPr lang="en-US" sz="4000" dirty="0">
                <a:solidFill>
                  <a:srgbClr val="000000"/>
                </a:solidFill>
              </a:rPr>
              <a:t> </a:t>
            </a:r>
            <a:r>
              <a:rPr lang="en-US" sz="4000" dirty="0" smtClean="0">
                <a:solidFill>
                  <a:srgbClr val="000000"/>
                </a:solidFill>
              </a:rPr>
              <a:t>topic and another device </a:t>
            </a:r>
            <a:r>
              <a:rPr lang="en-US" sz="4000" dirty="0">
                <a:solidFill>
                  <a:srgbClr val="000000"/>
                </a:solidFill>
              </a:rPr>
              <a:t>that </a:t>
            </a:r>
            <a:r>
              <a:rPr lang="en-US" sz="4000" b="1" dirty="0"/>
              <a:t>controls a lamp </a:t>
            </a:r>
            <a:r>
              <a:rPr lang="en-US" sz="4000" b="1" dirty="0" smtClean="0"/>
              <a:t>(like ESP32). </a:t>
            </a:r>
            <a:endParaRPr lang="en-US" sz="4000" b="1" dirty="0"/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The </a:t>
            </a:r>
            <a:r>
              <a:rPr lang="en-US" sz="4000" dirty="0">
                <a:solidFill>
                  <a:srgbClr val="000000"/>
                </a:solidFill>
              </a:rPr>
              <a:t>ESP32 that controls your lamp, is subscribed to that </a:t>
            </a:r>
            <a:endParaRPr lang="en-US" sz="4000" dirty="0" smtClean="0">
              <a:solidFill>
                <a:srgbClr val="000000"/>
              </a:solidFill>
            </a:endParaRPr>
          </a:p>
          <a:p>
            <a:r>
              <a:rPr 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opic</a:t>
            </a:r>
            <a:r>
              <a:rPr lang="en-US" sz="4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 </a:t>
            </a:r>
            <a:r>
              <a:rPr lang="en-US" sz="40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/ office / lamp</a:t>
            </a:r>
            <a:r>
              <a:rPr lang="en-US" sz="4000" dirty="0" smtClean="0">
                <a:solidFill>
                  <a:srgbClr val="000000"/>
                </a:solidFill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§"/>
            </a:pPr>
            <a:r>
              <a:rPr lang="en-US" sz="4000" dirty="0" smtClean="0">
                <a:solidFill>
                  <a:srgbClr val="000000"/>
                </a:solidFill>
              </a:rPr>
              <a:t>So</a:t>
            </a:r>
            <a:r>
              <a:rPr lang="en-US" sz="4000" dirty="0">
                <a:solidFill>
                  <a:srgbClr val="000000"/>
                </a:solidFill>
              </a:rPr>
              <a:t>, when a new message is published on that topic, the ESP32 </a:t>
            </a:r>
            <a:r>
              <a:rPr lang="en-US" sz="4000" b="1" dirty="0">
                <a:solidFill>
                  <a:srgbClr val="000000"/>
                </a:solidFill>
              </a:rPr>
              <a:t>receives the “on” or “off” message </a:t>
            </a:r>
            <a:r>
              <a:rPr lang="en-US" sz="4000" dirty="0">
                <a:solidFill>
                  <a:srgbClr val="000000"/>
                </a:solidFill>
              </a:rPr>
              <a:t>and </a:t>
            </a:r>
            <a:r>
              <a:rPr lang="en-US" sz="4000" b="1" dirty="0">
                <a:solidFill>
                  <a:srgbClr val="000000"/>
                </a:solidFill>
              </a:rPr>
              <a:t>turns the lamp on or off</a:t>
            </a:r>
            <a:r>
              <a:rPr lang="en-US" sz="40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1100" spc="-28" dirty="0"/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1100" spc="-28" dirty="0" smtClean="0"/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>
              <a:lnSpc>
                <a:spcPts val="3919"/>
              </a:lnSpc>
              <a:spcBef>
                <a:spcPct val="0"/>
              </a:spcBef>
            </a:pPr>
            <a:r>
              <a:rPr lang="en-US" sz="1400" spc="-28" dirty="0" smtClean="0">
                <a:solidFill>
                  <a:srgbClr val="FFFFFF"/>
                </a:solidFill>
              </a:rPr>
              <a:t>.</a:t>
            </a:r>
            <a:endParaRPr lang="en-US" sz="1400" spc="-28" dirty="0">
              <a:solidFill>
                <a:srgbClr val="FFFFFF"/>
              </a:solidFill>
            </a:endParaRPr>
          </a:p>
        </p:txBody>
      </p:sp>
      <p:pic>
        <p:nvPicPr>
          <p:cNvPr id="22" name="Picture 4"/>
          <p:cNvPicPr>
            <a:picLocks noChangeAspect="1"/>
          </p:cNvPicPr>
          <p:nvPr/>
        </p:nvPicPr>
        <p:blipFill>
          <a:blip r:embed="rId29"/>
          <a:srcRect/>
          <a:stretch>
            <a:fillRect/>
          </a:stretch>
        </p:blipFill>
        <p:spPr>
          <a:xfrm>
            <a:off x="10000889" y="3115187"/>
            <a:ext cx="7806205" cy="3291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652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74375" y="-4021560"/>
            <a:ext cx="1032912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306489" y="6785022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20448" y="927161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335740" y="8938868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68794" y="-189286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73776" y="-180902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038162" y="8947961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62343" y="-2594151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1453466" y="3081143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894882" y="-1498278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708693" y="2926593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5815446" y="7206801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6927435" y="10529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3"/>
          <p:cNvSpPr txBox="1"/>
          <p:nvPr/>
        </p:nvSpPr>
        <p:spPr>
          <a:xfrm>
            <a:off x="945057" y="494642"/>
            <a:ext cx="11388243" cy="130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10847"/>
              </a:lnSpc>
              <a:spcBef>
                <a:spcPct val="0"/>
              </a:spcBef>
            </a:pPr>
            <a:r>
              <a:rPr lang="en-US" sz="6600" b="1" dirty="0" smtClean="0">
                <a:solidFill>
                  <a:schemeClr val="tx2"/>
                </a:solidFill>
                <a:latin typeface="+mj-lt"/>
              </a:rPr>
              <a:t>Architecture:</a:t>
            </a:r>
            <a:endParaRPr lang="en-US" sz="6600" b="1" u="none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1415881" y="2057822"/>
            <a:ext cx="15203047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 smtClean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1400" spc="-28" dirty="0" smtClean="0">
                <a:solidFill>
                  <a:srgbClr val="FFFFFF"/>
                </a:solidFill>
              </a:rPr>
              <a:t>.</a:t>
            </a:r>
            <a:endParaRPr lang="en-US" sz="1400" spc="-28" dirty="0">
              <a:solidFill>
                <a:srgbClr val="FFFFFF"/>
              </a:solidFill>
            </a:endParaRPr>
          </a:p>
        </p:txBody>
      </p:sp>
      <p:pic>
        <p:nvPicPr>
          <p:cNvPr id="2052" name="Picture 4" descr="What is MQTT Protocol?. MQTT (Message Queue Telemetry… | by Jaydev Dave |  Medium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38" y="2150706"/>
            <a:ext cx="13747192" cy="63401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MQTT Protocol | Message Queui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974375" y="-4021560"/>
            <a:ext cx="1032912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-731094" y="7259156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53105" y="9143185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568794" y="-189286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2973776" y="-180902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0136638" y="8907874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7883634" y="-3112008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4747568">
            <a:off x="-1455359" y="3201213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=""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4987059" y="-18954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=""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896824" y="2863675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=""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282649">
            <a:off x="16073835" y="7209397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=""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17216183" y="-48476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=""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3"/>
          <p:cNvSpPr txBox="1"/>
          <p:nvPr/>
        </p:nvSpPr>
        <p:spPr>
          <a:xfrm>
            <a:off x="906778" y="579446"/>
            <a:ext cx="13894595" cy="1262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0847"/>
              </a:lnSpc>
              <a:spcBef>
                <a:spcPct val="0"/>
              </a:spcBef>
            </a:pPr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Publisher-Subscriber Relationship</a:t>
            </a:r>
            <a:endParaRPr lang="en-US" sz="6600" b="1" u="none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4"/>
          <p:cNvSpPr txBox="1"/>
          <p:nvPr/>
        </p:nvSpPr>
        <p:spPr>
          <a:xfrm>
            <a:off x="1415881" y="2057822"/>
            <a:ext cx="15203047" cy="2500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 smtClean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1400" spc="-28" dirty="0"/>
          </a:p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1400" spc="-28" dirty="0" smtClean="0">
                <a:solidFill>
                  <a:srgbClr val="FFFFFF"/>
                </a:solidFill>
              </a:rPr>
              <a:t>.</a:t>
            </a:r>
            <a:endParaRPr lang="en-US" sz="1400" spc="-28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59817" y="2060512"/>
            <a:ext cx="14417615" cy="6782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45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1286</Words>
  <Application>Microsoft Office PowerPoint</Application>
  <PresentationFormat>Custom</PresentationFormat>
  <Paragraphs>250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Wingdings</vt:lpstr>
      <vt:lpstr>Arial</vt:lpstr>
      <vt:lpstr>Roboto Mono Regular</vt:lpstr>
      <vt:lpstr>DM Sans Bold</vt:lpstr>
      <vt:lpstr>Constantia</vt:lpstr>
      <vt:lpstr>Calibri</vt:lpstr>
      <vt:lpstr>Book Antiqua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 Islam</dc:creator>
  <cp:lastModifiedBy>Farha Islam</cp:lastModifiedBy>
  <cp:revision>83</cp:revision>
  <dcterms:created xsi:type="dcterms:W3CDTF">2006-08-16T00:00:00Z</dcterms:created>
  <dcterms:modified xsi:type="dcterms:W3CDTF">2024-11-10T03:57:01Z</dcterms:modified>
  <dc:identifier>DAGVxzpFt2A</dc:identifier>
</cp:coreProperties>
</file>