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73" r:id="rId5"/>
    <p:sldId id="260" r:id="rId6"/>
    <p:sldId id="271" r:id="rId7"/>
    <p:sldId id="270" r:id="rId8"/>
    <p:sldId id="274" r:id="rId9"/>
    <p:sldId id="272" r:id="rId10"/>
    <p:sldId id="515" r:id="rId11"/>
    <p:sldId id="516" r:id="rId12"/>
    <p:sldId id="517" r:id="rId13"/>
    <p:sldId id="257" r:id="rId14"/>
    <p:sldId id="258" r:id="rId15"/>
    <p:sldId id="275" r:id="rId16"/>
    <p:sldId id="259" r:id="rId17"/>
    <p:sldId id="276" r:id="rId18"/>
    <p:sldId id="277" r:id="rId19"/>
    <p:sldId id="278" r:id="rId20"/>
    <p:sldId id="285" r:id="rId21"/>
    <p:sldId id="286" r:id="rId22"/>
    <p:sldId id="287" r:id="rId23"/>
    <p:sldId id="280" r:id="rId24"/>
    <p:sldId id="513" r:id="rId25"/>
    <p:sldId id="514" r:id="rId26"/>
    <p:sldId id="518" r:id="rId27"/>
    <p:sldId id="519" r:id="rId28"/>
    <p:sldId id="261" r:id="rId29"/>
    <p:sldId id="262" r:id="rId30"/>
    <p:sldId id="520" r:id="rId31"/>
    <p:sldId id="521" r:id="rId32"/>
    <p:sldId id="283" r:id="rId33"/>
    <p:sldId id="281" r:id="rId34"/>
    <p:sldId id="282" r:id="rId35"/>
    <p:sldId id="495" r:id="rId36"/>
    <p:sldId id="512" r:id="rId37"/>
    <p:sldId id="264" r:id="rId38"/>
    <p:sldId id="265" r:id="rId39"/>
    <p:sldId id="266" r:id="rId40"/>
    <p:sldId id="267" r:id="rId41"/>
    <p:sldId id="268" r:id="rId42"/>
    <p:sldId id="279" r:id="rId43"/>
    <p:sldId id="269" r:id="rId44"/>
    <p:sldId id="284" r:id="rId45"/>
    <p:sldId id="522" r:id="rId46"/>
  </p:sldIdLst>
  <p:sldSz cx="9144000" cy="6858000" type="screen4x3"/>
  <p:notesSz cx="6735445" cy="98659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725" autoAdjust="0"/>
  </p:normalViewPr>
  <p:slideViewPr>
    <p:cSldViewPr showGuides="1">
      <p:cViewPr varScale="1">
        <p:scale>
          <a:sx n="63" d="100"/>
          <a:sy n="63" d="100"/>
        </p:scale>
        <p:origin x="656"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8831" cy="493316"/>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15373" y="0"/>
            <a:ext cx="2918831" cy="493316"/>
          </a:xfrm>
          <a:prstGeom prst="rect">
            <a:avLst/>
          </a:prstGeom>
        </p:spPr>
        <p:txBody>
          <a:bodyPr vert="horz" lIns="91440" tIns="45720" rIns="91440" bIns="45720" rtlCol="0"/>
          <a:lstStyle>
            <a:lvl1pPr algn="r">
              <a:defRPr sz="1200"/>
            </a:lvl1pPr>
          </a:lstStyle>
          <a:p>
            <a:fld id="{D8DCADED-DCC3-4470-8C82-6E5B6B16E800}" type="datetimeFigureOut">
              <a:rPr lang="en-IN" smtClean="0"/>
            </a:fld>
            <a:endParaRPr lang="en-IN"/>
          </a:p>
        </p:txBody>
      </p:sp>
      <p:sp>
        <p:nvSpPr>
          <p:cNvPr id="4" name="Slide Image Placeholder 3"/>
          <p:cNvSpPr>
            <a:spLocks noGrp="1" noRot="1" noChangeAspect="1"/>
          </p:cNvSpPr>
          <p:nvPr>
            <p:ph type="sldImg" idx="2"/>
          </p:nvPr>
        </p:nvSpPr>
        <p:spPr>
          <a:xfrm>
            <a:off x="901700" y="739775"/>
            <a:ext cx="4932363" cy="3700463"/>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73577" y="4686499"/>
            <a:ext cx="5388610" cy="4439841"/>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9371285"/>
            <a:ext cx="2918831" cy="493316"/>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15373" y="9371285"/>
            <a:ext cx="2918831" cy="493316"/>
          </a:xfrm>
          <a:prstGeom prst="rect">
            <a:avLst/>
          </a:prstGeom>
        </p:spPr>
        <p:txBody>
          <a:bodyPr vert="horz" lIns="91440" tIns="45720" rIns="91440" bIns="45720" rtlCol="0" anchor="b"/>
          <a:lstStyle>
            <a:lvl1pPr algn="r">
              <a:defRPr sz="1200"/>
            </a:lvl1pPr>
          </a:lstStyle>
          <a:p>
            <a:fld id="{08C3BC9D-DB36-4130-A3D3-4496D2F57BA2}"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C3BC9D-DB36-4130-A3D3-4496D2F57BA2}" type="slidenum">
              <a:rPr lang="en-IN" smtClean="0"/>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0" i="0" kern="1200" dirty="0">
                <a:solidFill>
                  <a:schemeClr val="tx1"/>
                </a:solidFill>
                <a:latin typeface="+mn-lt"/>
                <a:ea typeface="+mn-ea"/>
                <a:cs typeface="+mn-cs"/>
              </a:rPr>
              <a:t>Today any device can be web-enabled once equipped with appropriate connectivity (</a:t>
            </a:r>
            <a:r>
              <a:rPr lang="en-IN" sz="1200" b="0" i="0" kern="1200" dirty="0" err="1">
                <a:solidFill>
                  <a:schemeClr val="tx1"/>
                </a:solidFill>
                <a:latin typeface="+mn-lt"/>
                <a:ea typeface="+mn-ea"/>
                <a:cs typeface="+mn-cs"/>
              </a:rPr>
              <a:t>WiFi</a:t>
            </a:r>
            <a:r>
              <a:rPr lang="en-IN" sz="1200" b="0" i="0" kern="1200" dirty="0">
                <a:solidFill>
                  <a:schemeClr val="tx1"/>
                </a:solidFill>
                <a:latin typeface="+mn-lt"/>
                <a:ea typeface="+mn-ea"/>
                <a:cs typeface="+mn-cs"/>
              </a:rPr>
              <a:t>, 3G, 4G, 5G). The expansion of Android, and the lowered cost of hardware components, has made bringing connectivity to a device even easier and cheaper. </a:t>
            </a:r>
            <a:endParaRPr lang="en-IN" dirty="0"/>
          </a:p>
        </p:txBody>
      </p:sp>
      <p:sp>
        <p:nvSpPr>
          <p:cNvPr id="4" name="Slide Number Placeholder 3"/>
          <p:cNvSpPr>
            <a:spLocks noGrp="1"/>
          </p:cNvSpPr>
          <p:nvPr>
            <p:ph type="sldNum" sz="quarter" idx="10"/>
          </p:nvPr>
        </p:nvSpPr>
        <p:spPr/>
        <p:txBody>
          <a:bodyPr/>
          <a:lstStyle/>
          <a:p>
            <a:fld id="{08C3BC9D-DB36-4130-A3D3-4496D2F57BA2}" type="slidenum">
              <a:rPr lang="en-IN" smtClean="0"/>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b="0" i="0" kern="1200" dirty="0">
                <a:solidFill>
                  <a:schemeClr val="tx1"/>
                </a:solidFill>
                <a:latin typeface="+mn-lt"/>
                <a:ea typeface="+mn-ea"/>
                <a:cs typeface="+mn-cs"/>
              </a:rPr>
              <a:t>A content delivery network (CDN) refers to a geographically distributed group of servers which work together to provide fast delivery of Internet content.</a:t>
            </a:r>
            <a:endParaRPr lang="en-IN" dirty="0"/>
          </a:p>
        </p:txBody>
      </p:sp>
      <p:sp>
        <p:nvSpPr>
          <p:cNvPr id="4" name="Slide Number Placeholder 3"/>
          <p:cNvSpPr>
            <a:spLocks noGrp="1"/>
          </p:cNvSpPr>
          <p:nvPr>
            <p:ph type="sldNum" sz="quarter" idx="10"/>
          </p:nvPr>
        </p:nvSpPr>
        <p:spPr/>
        <p:txBody>
          <a:bodyPr/>
          <a:lstStyle/>
          <a:p>
            <a:fld id="{08C3BC9D-DB36-4130-A3D3-4496D2F57BA2}" type="slidenum">
              <a:rPr lang="en-IN" smtClean="0"/>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C3BC9D-DB36-4130-A3D3-4496D2F57BA2}" type="slidenum">
              <a:rPr lang="en-IN" smtClean="0"/>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It requires 200 million of Computer (1TB HD) per day!!!</a:t>
            </a:r>
            <a:endParaRPr lang="en-US" dirty="0"/>
          </a:p>
        </p:txBody>
      </p:sp>
      <p:sp>
        <p:nvSpPr>
          <p:cNvPr id="4" name="Slide Number Placeholder 3"/>
          <p:cNvSpPr>
            <a:spLocks noGrp="1"/>
          </p:cNvSpPr>
          <p:nvPr>
            <p:ph type="sldNum" sz="quarter" idx="5"/>
          </p:nvPr>
        </p:nvSpPr>
        <p:spPr/>
        <p:txBody>
          <a:bodyPr/>
          <a:lstStyle/>
          <a:p>
            <a:fld id="{08C3BC9D-DB36-4130-A3D3-4496D2F57BA2}" type="slidenum">
              <a:rPr lang="en-IN" smtClean="0"/>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err="1"/>
              <a:t>Eg</a:t>
            </a:r>
            <a:r>
              <a:rPr lang="en-IN" baseline="0" dirty="0"/>
              <a:t> – Smart Glucometer Kit with Mobile App, Smart Wristwatches, Fitbit Band for Oxygen Saturation Level (SpO2), Heart Rate Etc with Health Metrics App via </a:t>
            </a:r>
            <a:r>
              <a:rPr lang="en-IN" baseline="0" dirty="0" err="1"/>
              <a:t>bluetooth</a:t>
            </a:r>
            <a:endParaRPr lang="en-IN" dirty="0"/>
          </a:p>
        </p:txBody>
      </p:sp>
      <p:sp>
        <p:nvSpPr>
          <p:cNvPr id="4" name="Slide Number Placeholder 3"/>
          <p:cNvSpPr>
            <a:spLocks noGrp="1"/>
          </p:cNvSpPr>
          <p:nvPr>
            <p:ph type="sldNum" sz="quarter" idx="10"/>
          </p:nvPr>
        </p:nvSpPr>
        <p:spPr/>
        <p:txBody>
          <a:bodyPr/>
          <a:lstStyle/>
          <a:p>
            <a:fld id="{08C3BC9D-DB36-4130-A3D3-4496D2F57BA2}" type="slidenum">
              <a:rPr lang="en-IN" smtClean="0"/>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https://stlpartners.com/articles/edge-computing/edge-computing-manufacturing-use-cases/</a:t>
            </a:r>
            <a:endParaRPr lang="en-US" dirty="0"/>
          </a:p>
        </p:txBody>
      </p:sp>
      <p:sp>
        <p:nvSpPr>
          <p:cNvPr id="4" name="Slide Number Placeholder 3"/>
          <p:cNvSpPr>
            <a:spLocks noGrp="1"/>
          </p:cNvSpPr>
          <p:nvPr>
            <p:ph type="sldNum" sz="quarter" idx="5"/>
          </p:nvPr>
        </p:nvSpPr>
        <p:spPr/>
        <p:txBody>
          <a:bodyPr/>
          <a:lstStyle/>
          <a:p>
            <a:fld id="{08C3BC9D-DB36-4130-A3D3-4496D2F57BA2}" type="slidenum">
              <a:rPr lang="en-IN" smtClean="0"/>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a:xfrm>
            <a:off x="701675" y="4416425"/>
            <a:ext cx="5607050" cy="3873500"/>
          </a:xfrm>
        </p:spPr>
        <p:txBody>
          <a:bodyPr/>
          <a:lstStyle/>
          <a:p>
            <a:pPr>
              <a:lnSpc>
                <a:spcPct val="150000"/>
              </a:lnSpc>
              <a:defRPr/>
            </a:pPr>
            <a:endParaRPr lang="en-US" dirty="0">
              <a:latin typeface="Times New Roman" panose="02020603050405020304" pitchFamily="18" charset="0"/>
              <a:cs typeface="Times New Roman" panose="02020603050405020304" pitchFamily="18" charset="0"/>
            </a:endParaRPr>
          </a:p>
        </p:txBody>
      </p:sp>
      <p:sp>
        <p:nvSpPr>
          <p:cNvPr id="860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charset="0"/>
              </a:defRPr>
            </a:lvl1pPr>
            <a:lvl2pPr marL="755650" indent="-290830">
              <a:spcBef>
                <a:spcPct val="30000"/>
              </a:spcBef>
              <a:defRPr sz="1200">
                <a:solidFill>
                  <a:schemeClr val="tx1"/>
                </a:solidFill>
                <a:latin typeface="Calibri" panose="020F0502020204030204" charset="0"/>
              </a:defRPr>
            </a:lvl2pPr>
            <a:lvl3pPr marL="1163955" indent="-231775">
              <a:spcBef>
                <a:spcPct val="30000"/>
              </a:spcBef>
              <a:defRPr sz="1200">
                <a:solidFill>
                  <a:schemeClr val="tx1"/>
                </a:solidFill>
                <a:latin typeface="Calibri" panose="020F0502020204030204" charset="0"/>
              </a:defRPr>
            </a:lvl3pPr>
            <a:lvl4pPr marL="1630680" indent="-231775">
              <a:spcBef>
                <a:spcPct val="30000"/>
              </a:spcBef>
              <a:defRPr sz="1200">
                <a:solidFill>
                  <a:schemeClr val="tx1"/>
                </a:solidFill>
                <a:latin typeface="Calibri" panose="020F0502020204030204" charset="0"/>
              </a:defRPr>
            </a:lvl4pPr>
            <a:lvl5pPr marL="2095500" indent="-231775">
              <a:spcBef>
                <a:spcPct val="30000"/>
              </a:spcBef>
              <a:defRPr sz="1200">
                <a:solidFill>
                  <a:schemeClr val="tx1"/>
                </a:solidFill>
                <a:latin typeface="Calibri" panose="020F0502020204030204" charset="0"/>
              </a:defRPr>
            </a:lvl5pPr>
            <a:lvl6pPr marL="2552700" indent="-231775" eaLnBrk="0" fontAlgn="base" hangingPunct="0">
              <a:spcBef>
                <a:spcPct val="30000"/>
              </a:spcBef>
              <a:spcAft>
                <a:spcPct val="0"/>
              </a:spcAft>
              <a:defRPr sz="1200">
                <a:solidFill>
                  <a:schemeClr val="tx1"/>
                </a:solidFill>
                <a:latin typeface="Calibri" panose="020F0502020204030204" charset="0"/>
              </a:defRPr>
            </a:lvl6pPr>
            <a:lvl7pPr marL="3009900" indent="-231775" eaLnBrk="0" fontAlgn="base" hangingPunct="0">
              <a:spcBef>
                <a:spcPct val="30000"/>
              </a:spcBef>
              <a:spcAft>
                <a:spcPct val="0"/>
              </a:spcAft>
              <a:defRPr sz="1200">
                <a:solidFill>
                  <a:schemeClr val="tx1"/>
                </a:solidFill>
                <a:latin typeface="Calibri" panose="020F0502020204030204" charset="0"/>
              </a:defRPr>
            </a:lvl7pPr>
            <a:lvl8pPr marL="3467100" indent="-231775" eaLnBrk="0" fontAlgn="base" hangingPunct="0">
              <a:spcBef>
                <a:spcPct val="30000"/>
              </a:spcBef>
              <a:spcAft>
                <a:spcPct val="0"/>
              </a:spcAft>
              <a:defRPr sz="1200">
                <a:solidFill>
                  <a:schemeClr val="tx1"/>
                </a:solidFill>
                <a:latin typeface="Calibri" panose="020F0502020204030204" charset="0"/>
              </a:defRPr>
            </a:lvl8pPr>
            <a:lvl9pPr marL="3924300" indent="-231775" eaLnBrk="0" fontAlgn="base" hangingPunct="0">
              <a:spcBef>
                <a:spcPct val="30000"/>
              </a:spcBef>
              <a:spcAft>
                <a:spcPct val="0"/>
              </a:spcAft>
              <a:defRPr sz="1200">
                <a:solidFill>
                  <a:schemeClr val="tx1"/>
                </a:solidFill>
                <a:latin typeface="Calibri" panose="020F0502020204030204" charset="0"/>
              </a:defRPr>
            </a:lvl9pPr>
          </a:lstStyle>
          <a:p>
            <a:pPr>
              <a:spcBef>
                <a:spcPct val="0"/>
              </a:spcBef>
            </a:pPr>
            <a:fld id="{CEE14A06-6DA4-4485-8C26-48B287ECF792}" type="slidenum">
              <a:rPr lang="en-US" altLang="en-US" smtClean="0"/>
            </a:fld>
            <a:endParaRPr lang="en-US" altLang="en-US" dirty="0"/>
          </a:p>
        </p:txBody>
      </p:sp>
      <p:sp>
        <p:nvSpPr>
          <p:cNvPr id="70661" name="Date Placeholder 4"/>
          <p:cNvSpPr>
            <a:spLocks noGrp="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lvl1pPr>
              <a:defRPr>
                <a:solidFill>
                  <a:schemeClr val="tx1"/>
                </a:solidFill>
                <a:latin typeface="Calibri" panose="020F0502020204030204" charset="0"/>
              </a:defRPr>
            </a:lvl1pPr>
            <a:lvl2pPr marL="756920" indent="-291465">
              <a:defRPr>
                <a:solidFill>
                  <a:schemeClr val="tx1"/>
                </a:solidFill>
                <a:latin typeface="Calibri" panose="020F0502020204030204" charset="0"/>
              </a:defRPr>
            </a:lvl2pPr>
            <a:lvl3pPr marL="1164590" indent="-233045">
              <a:defRPr>
                <a:solidFill>
                  <a:schemeClr val="tx1"/>
                </a:solidFill>
                <a:latin typeface="Calibri" panose="020F0502020204030204" charset="0"/>
              </a:defRPr>
            </a:lvl3pPr>
            <a:lvl4pPr marL="1630680" indent="-233045">
              <a:defRPr>
                <a:solidFill>
                  <a:schemeClr val="tx1"/>
                </a:solidFill>
                <a:latin typeface="Calibri" panose="020F0502020204030204" charset="0"/>
              </a:defRPr>
            </a:lvl4pPr>
            <a:lvl5pPr marL="2096770" indent="-233045">
              <a:defRPr>
                <a:solidFill>
                  <a:schemeClr val="tx1"/>
                </a:solidFill>
                <a:latin typeface="Calibri" panose="020F0502020204030204" charset="0"/>
              </a:defRPr>
            </a:lvl5pPr>
            <a:lvl6pPr marL="2562225" indent="-233045" fontAlgn="base">
              <a:spcBef>
                <a:spcPct val="0"/>
              </a:spcBef>
              <a:spcAft>
                <a:spcPct val="0"/>
              </a:spcAft>
              <a:defRPr>
                <a:solidFill>
                  <a:schemeClr val="tx1"/>
                </a:solidFill>
                <a:latin typeface="Calibri" panose="020F0502020204030204" charset="0"/>
              </a:defRPr>
            </a:lvl6pPr>
            <a:lvl7pPr marL="3028315" indent="-233045" fontAlgn="base">
              <a:spcBef>
                <a:spcPct val="0"/>
              </a:spcBef>
              <a:spcAft>
                <a:spcPct val="0"/>
              </a:spcAft>
              <a:defRPr>
                <a:solidFill>
                  <a:schemeClr val="tx1"/>
                </a:solidFill>
                <a:latin typeface="Calibri" panose="020F0502020204030204" charset="0"/>
              </a:defRPr>
            </a:lvl7pPr>
            <a:lvl8pPr marL="3494405" indent="-233045" fontAlgn="base">
              <a:spcBef>
                <a:spcPct val="0"/>
              </a:spcBef>
              <a:spcAft>
                <a:spcPct val="0"/>
              </a:spcAft>
              <a:defRPr>
                <a:solidFill>
                  <a:schemeClr val="tx1"/>
                </a:solidFill>
                <a:latin typeface="Calibri" panose="020F0502020204030204" charset="0"/>
              </a:defRPr>
            </a:lvl8pPr>
            <a:lvl9pPr marL="3959860" indent="-233045" fontAlgn="base">
              <a:spcBef>
                <a:spcPct val="0"/>
              </a:spcBef>
              <a:spcAft>
                <a:spcPct val="0"/>
              </a:spcAft>
              <a:defRPr>
                <a:solidFill>
                  <a:schemeClr val="tx1"/>
                </a:solidFill>
                <a:latin typeface="Calibri" panose="020F0502020204030204" charset="0"/>
              </a:defRPr>
            </a:lvl9pPr>
          </a:lstStyle>
          <a:p>
            <a:pPr fontAlgn="base">
              <a:spcBef>
                <a:spcPct val="0"/>
              </a:spcBef>
              <a:spcAft>
                <a:spcPct val="0"/>
              </a:spcAft>
              <a:defRPr/>
            </a:pPr>
            <a:fld id="{518E05B8-BC65-4A5F-B692-EA38DF597DCB}" type="datetime1">
              <a:rPr lang="en-US" altLang="en-US" smtClean="0"/>
            </a:fld>
            <a:endParaRPr lang="en-US"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a:xfrm>
            <a:off x="701675" y="4416425"/>
            <a:ext cx="5607050" cy="3873500"/>
          </a:xfrm>
        </p:spPr>
        <p:txBody>
          <a:bodyPr/>
          <a:lstStyle/>
          <a:p>
            <a:pPr>
              <a:lnSpc>
                <a:spcPct val="150000"/>
              </a:lnSpc>
              <a:defRPr/>
            </a:pPr>
            <a:endParaRPr lang="en-US" dirty="0">
              <a:latin typeface="Times New Roman" panose="02020603050405020304" pitchFamily="18" charset="0"/>
              <a:cs typeface="Times New Roman" panose="02020603050405020304" pitchFamily="18" charset="0"/>
            </a:endParaRPr>
          </a:p>
        </p:txBody>
      </p:sp>
      <p:sp>
        <p:nvSpPr>
          <p:cNvPr id="860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charset="0"/>
              </a:defRPr>
            </a:lvl1pPr>
            <a:lvl2pPr marL="755650" indent="-290830">
              <a:spcBef>
                <a:spcPct val="30000"/>
              </a:spcBef>
              <a:defRPr sz="1200">
                <a:solidFill>
                  <a:schemeClr val="tx1"/>
                </a:solidFill>
                <a:latin typeface="Calibri" panose="020F0502020204030204" charset="0"/>
              </a:defRPr>
            </a:lvl2pPr>
            <a:lvl3pPr marL="1163955" indent="-231775">
              <a:spcBef>
                <a:spcPct val="30000"/>
              </a:spcBef>
              <a:defRPr sz="1200">
                <a:solidFill>
                  <a:schemeClr val="tx1"/>
                </a:solidFill>
                <a:latin typeface="Calibri" panose="020F0502020204030204" charset="0"/>
              </a:defRPr>
            </a:lvl3pPr>
            <a:lvl4pPr marL="1630680" indent="-231775">
              <a:spcBef>
                <a:spcPct val="30000"/>
              </a:spcBef>
              <a:defRPr sz="1200">
                <a:solidFill>
                  <a:schemeClr val="tx1"/>
                </a:solidFill>
                <a:latin typeface="Calibri" panose="020F0502020204030204" charset="0"/>
              </a:defRPr>
            </a:lvl4pPr>
            <a:lvl5pPr marL="2095500" indent="-231775">
              <a:spcBef>
                <a:spcPct val="30000"/>
              </a:spcBef>
              <a:defRPr sz="1200">
                <a:solidFill>
                  <a:schemeClr val="tx1"/>
                </a:solidFill>
                <a:latin typeface="Calibri" panose="020F0502020204030204" charset="0"/>
              </a:defRPr>
            </a:lvl5pPr>
            <a:lvl6pPr marL="2552700" indent="-231775" eaLnBrk="0" fontAlgn="base" hangingPunct="0">
              <a:spcBef>
                <a:spcPct val="30000"/>
              </a:spcBef>
              <a:spcAft>
                <a:spcPct val="0"/>
              </a:spcAft>
              <a:defRPr sz="1200">
                <a:solidFill>
                  <a:schemeClr val="tx1"/>
                </a:solidFill>
                <a:latin typeface="Calibri" panose="020F0502020204030204" charset="0"/>
              </a:defRPr>
            </a:lvl6pPr>
            <a:lvl7pPr marL="3009900" indent="-231775" eaLnBrk="0" fontAlgn="base" hangingPunct="0">
              <a:spcBef>
                <a:spcPct val="30000"/>
              </a:spcBef>
              <a:spcAft>
                <a:spcPct val="0"/>
              </a:spcAft>
              <a:defRPr sz="1200">
                <a:solidFill>
                  <a:schemeClr val="tx1"/>
                </a:solidFill>
                <a:latin typeface="Calibri" panose="020F0502020204030204" charset="0"/>
              </a:defRPr>
            </a:lvl7pPr>
            <a:lvl8pPr marL="3467100" indent="-231775" eaLnBrk="0" fontAlgn="base" hangingPunct="0">
              <a:spcBef>
                <a:spcPct val="30000"/>
              </a:spcBef>
              <a:spcAft>
                <a:spcPct val="0"/>
              </a:spcAft>
              <a:defRPr sz="1200">
                <a:solidFill>
                  <a:schemeClr val="tx1"/>
                </a:solidFill>
                <a:latin typeface="Calibri" panose="020F0502020204030204" charset="0"/>
              </a:defRPr>
            </a:lvl8pPr>
            <a:lvl9pPr marL="3924300" indent="-231775" eaLnBrk="0" fontAlgn="base" hangingPunct="0">
              <a:spcBef>
                <a:spcPct val="30000"/>
              </a:spcBef>
              <a:spcAft>
                <a:spcPct val="0"/>
              </a:spcAft>
              <a:defRPr sz="1200">
                <a:solidFill>
                  <a:schemeClr val="tx1"/>
                </a:solidFill>
                <a:latin typeface="Calibri" panose="020F0502020204030204" charset="0"/>
              </a:defRPr>
            </a:lvl9pPr>
          </a:lstStyle>
          <a:p>
            <a:pPr>
              <a:spcBef>
                <a:spcPct val="0"/>
              </a:spcBef>
            </a:pPr>
            <a:fld id="{CEE14A06-6DA4-4485-8C26-48B287ECF792}" type="slidenum">
              <a:rPr lang="en-US" altLang="en-US" smtClean="0"/>
            </a:fld>
            <a:endParaRPr lang="en-US" altLang="en-US" dirty="0"/>
          </a:p>
        </p:txBody>
      </p:sp>
      <p:sp>
        <p:nvSpPr>
          <p:cNvPr id="70661" name="Date Placeholder 4"/>
          <p:cNvSpPr>
            <a:spLocks noGrp="1"/>
          </p:cNvSpPr>
          <p:nvPr>
            <p:ph type="dt" sz="quarter"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lvl1pPr>
              <a:defRPr>
                <a:solidFill>
                  <a:schemeClr val="tx1"/>
                </a:solidFill>
                <a:latin typeface="Calibri" panose="020F0502020204030204" charset="0"/>
              </a:defRPr>
            </a:lvl1pPr>
            <a:lvl2pPr marL="756920" indent="-291465">
              <a:defRPr>
                <a:solidFill>
                  <a:schemeClr val="tx1"/>
                </a:solidFill>
                <a:latin typeface="Calibri" panose="020F0502020204030204" charset="0"/>
              </a:defRPr>
            </a:lvl2pPr>
            <a:lvl3pPr marL="1164590" indent="-233045">
              <a:defRPr>
                <a:solidFill>
                  <a:schemeClr val="tx1"/>
                </a:solidFill>
                <a:latin typeface="Calibri" panose="020F0502020204030204" charset="0"/>
              </a:defRPr>
            </a:lvl3pPr>
            <a:lvl4pPr marL="1630680" indent="-233045">
              <a:defRPr>
                <a:solidFill>
                  <a:schemeClr val="tx1"/>
                </a:solidFill>
                <a:latin typeface="Calibri" panose="020F0502020204030204" charset="0"/>
              </a:defRPr>
            </a:lvl4pPr>
            <a:lvl5pPr marL="2096770" indent="-233045">
              <a:defRPr>
                <a:solidFill>
                  <a:schemeClr val="tx1"/>
                </a:solidFill>
                <a:latin typeface="Calibri" panose="020F0502020204030204" charset="0"/>
              </a:defRPr>
            </a:lvl5pPr>
            <a:lvl6pPr marL="2562225" indent="-233045" fontAlgn="base">
              <a:spcBef>
                <a:spcPct val="0"/>
              </a:spcBef>
              <a:spcAft>
                <a:spcPct val="0"/>
              </a:spcAft>
              <a:defRPr>
                <a:solidFill>
                  <a:schemeClr val="tx1"/>
                </a:solidFill>
                <a:latin typeface="Calibri" panose="020F0502020204030204" charset="0"/>
              </a:defRPr>
            </a:lvl6pPr>
            <a:lvl7pPr marL="3028315" indent="-233045" fontAlgn="base">
              <a:spcBef>
                <a:spcPct val="0"/>
              </a:spcBef>
              <a:spcAft>
                <a:spcPct val="0"/>
              </a:spcAft>
              <a:defRPr>
                <a:solidFill>
                  <a:schemeClr val="tx1"/>
                </a:solidFill>
                <a:latin typeface="Calibri" panose="020F0502020204030204" charset="0"/>
              </a:defRPr>
            </a:lvl7pPr>
            <a:lvl8pPr marL="3494405" indent="-233045" fontAlgn="base">
              <a:spcBef>
                <a:spcPct val="0"/>
              </a:spcBef>
              <a:spcAft>
                <a:spcPct val="0"/>
              </a:spcAft>
              <a:defRPr>
                <a:solidFill>
                  <a:schemeClr val="tx1"/>
                </a:solidFill>
                <a:latin typeface="Calibri" panose="020F0502020204030204" charset="0"/>
              </a:defRPr>
            </a:lvl8pPr>
            <a:lvl9pPr marL="3959860" indent="-233045" fontAlgn="base">
              <a:spcBef>
                <a:spcPct val="0"/>
              </a:spcBef>
              <a:spcAft>
                <a:spcPct val="0"/>
              </a:spcAft>
              <a:defRPr>
                <a:solidFill>
                  <a:schemeClr val="tx1"/>
                </a:solidFill>
                <a:latin typeface="Calibri" panose="020F0502020204030204" charset="0"/>
              </a:defRPr>
            </a:lvl9pPr>
          </a:lstStyle>
          <a:p>
            <a:pPr fontAlgn="base">
              <a:spcBef>
                <a:spcPct val="0"/>
              </a:spcBef>
              <a:spcAft>
                <a:spcPct val="0"/>
              </a:spcAft>
              <a:defRPr/>
            </a:pPr>
            <a:fld id="{518E05B8-BC65-4A5F-B692-EA38DF597DCB}" type="datetime1">
              <a:rPr lang="en-US" altLang="en-US" smtClean="0"/>
            </a:fld>
            <a:endParaRPr lang="en-US" alt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latin typeface="Times New Roman" panose="02020603050405020304" pitchFamily="18" charset="0"/>
            </a:endParaRPr>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en-US"/>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Times New Roman" panose="02020603050405020304" pitchFamily="18" charset="0"/>
              </a:endParaRPr>
            </a:p>
          </p:txBody>
        </p:sp>
        <p:sp>
          <p:nvSpPr>
            <p:cNvPr id="8" name="Freeform 7"/>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Times New Roman" panose="02020603050405020304" pitchFamily="18" charset="0"/>
              </a:endParaRPr>
            </a:p>
          </p:txBody>
        </p:sp>
        <p:sp>
          <p:nvSpPr>
            <p:cNvPr id="11" name="Freeform 10"/>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dirty="0">
                <a:latin typeface="Times New Roman" panose="02020603050405020304" pitchFamily="18" charset="0"/>
              </a:endParaRPr>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lstStyle>
          <a:p>
            <a:fld id="{211D4451-7DC4-4EA4-8EB7-FB519D471C83}" type="datetime1">
              <a:rPr lang="en-IN" smtClean="0"/>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lstStyle>
          <a:p>
            <a:fld id="{CBDDA45A-3A67-4FF2-851C-5A467A0A7497}"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E0F78B1-20CA-4322-87A9-C8F9FB3DD376}" type="datetime1">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DDA45A-3A67-4FF2-851C-5A467A0A7497}"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60A7C95-CB5E-40A8-9F3E-CAFA077A7256}" type="datetime1">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DDA45A-3A67-4FF2-851C-5A467A0A7497}"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0"/>
            <a:ext cx="8229600" cy="582613"/>
          </a:xfrm>
          <a:prstGeom prst="rect">
            <a:avLst/>
          </a:prstGeom>
        </p:spPr>
        <p:txBody>
          <a:bodyPr/>
          <a:lstStyle/>
          <a:p>
            <a:r>
              <a:rPr lang="en-US"/>
              <a:t>Click to edit Master title style</a:t>
            </a:r>
            <a:endParaRPr lang="en-US"/>
          </a:p>
        </p:txBody>
      </p:sp>
      <p:sp>
        <p:nvSpPr>
          <p:cNvPr id="3" name="Date Placeholder 2"/>
          <p:cNvSpPr>
            <a:spLocks noGrp="1"/>
          </p:cNvSpPr>
          <p:nvPr>
            <p:ph type="dt" sz="half" idx="10"/>
          </p:nvPr>
        </p:nvSpPr>
        <p:spPr>
          <a:xfrm>
            <a:off x="457200" y="6245225"/>
            <a:ext cx="2133600" cy="476250"/>
          </a:xfrm>
          <a:prstGeom prst="rect">
            <a:avLst/>
          </a:prstGeom>
        </p:spPr>
        <p:txBody>
          <a:bodyPr/>
          <a:lstStyle/>
          <a:p>
            <a:fld id="{544213AF-26F6-41FA-8D85-E2C5388D6E58}" type="datetimeFigureOut">
              <a:rPr lang="en-US" smtClean="0"/>
            </a:fld>
            <a:endParaRPr lang="en-US" sz="1000" dirty="0">
              <a:solidFill>
                <a:schemeClr val="tx1"/>
              </a:solidFill>
            </a:endParaRPr>
          </a:p>
        </p:txBody>
      </p:sp>
      <p:sp>
        <p:nvSpPr>
          <p:cNvPr id="4" name="Footer Placeholder 3"/>
          <p:cNvSpPr>
            <a:spLocks noGrp="1"/>
          </p:cNvSpPr>
          <p:nvPr>
            <p:ph type="ftr" sz="quarter" idx="11"/>
          </p:nvPr>
        </p:nvSpPr>
        <p:spPr>
          <a:xfrm>
            <a:off x="3124200" y="6245225"/>
            <a:ext cx="2895600" cy="476250"/>
          </a:xfrm>
          <a:prstGeom prst="rect">
            <a:avLst/>
          </a:prstGeom>
        </p:spPr>
        <p:txBody>
          <a:bodyPr/>
          <a:lstStyle/>
          <a:p>
            <a:pPr algn="r" eaLnBrk="1" latinLnBrk="0" hangingPunct="1"/>
            <a:endParaRPr kumimoji="0" lang="en-US" sz="1000" dirty="0">
              <a:solidFill>
                <a:schemeClr val="tx1"/>
              </a:solidFill>
            </a:endParaRPr>
          </a:p>
        </p:txBody>
      </p:sp>
      <p:sp>
        <p:nvSpPr>
          <p:cNvPr id="5" name="Slide Number Placeholder 4"/>
          <p:cNvSpPr>
            <a:spLocks noGrp="1"/>
          </p:cNvSpPr>
          <p:nvPr>
            <p:ph type="sldNum" sz="quarter" idx="12"/>
          </p:nvPr>
        </p:nvSpPr>
        <p:spPr>
          <a:xfrm>
            <a:off x="6553200" y="6245225"/>
            <a:ext cx="2133600" cy="476250"/>
          </a:xfrm>
          <a:prstGeom prst="rect">
            <a:avLst/>
          </a:prstGeom>
        </p:spPr>
        <p:txBody>
          <a:bodyPr/>
          <a:lstStyle/>
          <a:p>
            <a:fld id="{D5BBC35B-A44B-4119-B8DA-DE9E3DFADA20}" type="slidenum">
              <a:rPr kumimoji="0" lang="en-US" smtClean="0"/>
            </a:fld>
            <a:endParaRPr kumimoji="0" lang="en-US" sz="1000" b="0">
              <a:solidFill>
                <a:schemeClr val="tx1"/>
              </a:solidFill>
            </a:endParaRPr>
          </a:p>
        </p:txBody>
      </p:sp>
    </p:spTree>
  </p:cSld>
  <p:clrMapOvr>
    <a:masterClrMapping/>
  </p:clrMapOvr>
  <p:transition spd="slow">
    <p:comb/>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1D3E8B2-A0C3-4A72-A3F3-F9988E3E6B97}" type="datetime1">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DDA45A-3A67-4FF2-851C-5A467A0A7497}" type="slidenum">
              <a:rPr lang="en-IN" smtClean="0"/>
            </a:fld>
            <a:endParaRPr lang="en-IN"/>
          </a:p>
        </p:txBody>
      </p:sp>
      <p:sp>
        <p:nvSpPr>
          <p:cNvPr id="7" name="Title 6"/>
          <p:cNvSpPr>
            <a:spLocks noGrp="1"/>
          </p:cNvSpPr>
          <p:nvPr>
            <p:ph type="title"/>
          </p:nvPr>
        </p:nvSpPr>
        <p:spPr/>
        <p:txBody>
          <a:bodyPr rtlCol="0"/>
          <a:lstStyle/>
          <a:p>
            <a:r>
              <a:rPr kumimoji="0" lang="en-US"/>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lstStyle>
          <a:p>
            <a:r>
              <a:rPr kumimoji="0" lang="en-US"/>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endParaRPr kumimoji="0" lang="en-US"/>
          </a:p>
        </p:txBody>
      </p:sp>
      <p:sp>
        <p:nvSpPr>
          <p:cNvPr id="4" name="Date Placeholder 3"/>
          <p:cNvSpPr>
            <a:spLocks noGrp="1"/>
          </p:cNvSpPr>
          <p:nvPr>
            <p:ph type="dt" sz="half" idx="10"/>
          </p:nvPr>
        </p:nvSpPr>
        <p:spPr/>
        <p:txBody>
          <a:bodyPr/>
          <a:lstStyle/>
          <a:p>
            <a:fld id="{6A993F56-7223-43FD-B85E-BBE180B2D777}" type="datetime1">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DDA45A-3A67-4FF2-851C-5A467A0A7497}" type="slidenum">
              <a:rPr lang="en-IN" smtClean="0"/>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latin typeface="Times New Roman" panose="02020603050405020304" pitchFamily="18" charset="0"/>
            </a:endParaRPr>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latin typeface="Times New Roman" panose="02020603050405020304" pitchFamily="18" charset="0"/>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7D0A291-ADCC-4180-A32A-A9711EB5E892}" type="datetime1">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DDA45A-3A67-4FF2-851C-5A467A0A7497}" type="slidenum">
              <a:rPr lang="en-IN" smtClean="0"/>
            </a:fld>
            <a:endParaRPr lang="en-IN"/>
          </a:p>
        </p:txBody>
      </p:sp>
      <p:sp>
        <p:nvSpPr>
          <p:cNvPr id="8" name="Title 7"/>
          <p:cNvSpPr>
            <a:spLocks noGrp="1"/>
          </p:cNvSpPr>
          <p:nvPr>
            <p:ph type="title"/>
          </p:nvPr>
        </p:nvSpPr>
        <p:spPr/>
        <p:txBody>
          <a:bodyPr rtlCol="0"/>
          <a:lstStyle/>
          <a:p>
            <a:r>
              <a:rPr kumimoji="0" lang="en-US"/>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endParaRPr kumimoji="0" lang="en-US"/>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endParaRPr kumimoji="0" lang="en-US"/>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7B4EA391-BF8D-476F-954F-B3BA79042014}" type="datetime1">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BDDA45A-3A67-4FF2-851C-5A467A0A7497}" type="slidenum">
              <a:rPr lang="en-IN" smtClean="0"/>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052C85C-E1B1-4065-9BFB-C5DB6B584039}" type="datetime1">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BDDA45A-3A67-4FF2-851C-5A467A0A7497}" type="slidenum">
              <a:rPr lang="en-IN" smtClean="0"/>
            </a:fld>
            <a:endParaRPr lang="en-IN"/>
          </a:p>
        </p:txBody>
      </p:sp>
      <p:sp>
        <p:nvSpPr>
          <p:cNvPr id="6" name="Title 5"/>
          <p:cNvSpPr>
            <a:spLocks noGrp="1"/>
          </p:cNvSpPr>
          <p:nvPr>
            <p:ph type="title"/>
          </p:nvPr>
        </p:nvSpPr>
        <p:spPr/>
        <p:txBody>
          <a:bodyPr rtlCol="0"/>
          <a:lstStyle/>
          <a:p>
            <a:r>
              <a:rPr kumimoji="0" lang="en-US"/>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FEACA4-5138-47CF-8B82-23416C1F2081}" type="datetime1">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BDDA45A-3A67-4FF2-851C-5A467A0A7497}"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lstStyle>
          <a:p>
            <a:r>
              <a:rPr kumimoji="0" lang="en-US"/>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endParaRPr kumimoji="0" lang="en-US"/>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89EED128-CE95-48B1-BD57-9DDDCE30D262}" type="datetime1">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DDA45A-3A67-4FF2-851C-5A467A0A7497}" type="slidenum">
              <a:rPr lang="en-IN" smtClean="0"/>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415" indent="0" algn="r">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endParaRPr kumimoji="0" lang="en-US"/>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lstStyle>
          <a:p>
            <a:fld id="{0CFC6D3C-D0F8-4E0F-9D2F-64CD9A9FFC84}" type="datetime1">
              <a:rPr lang="en-IN" smtClean="0"/>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CBDDA45A-3A67-4FF2-851C-5A467A0A7497}" type="slidenum">
              <a:rPr lang="en-IN" smtClean="0"/>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kumimoji="0" lang="en-US"/>
              <a:t>Click to edit Master title style</a:t>
            </a:r>
            <a:endParaRPr kumimoji="0" lang="en-US"/>
          </a:p>
        </p:txBody>
      </p:sp>
      <p:sp>
        <p:nvSpPr>
          <p:cNvPr id="8" name="Freeform 7"/>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Times New Roman" panose="02020603050405020304" pitchFamily="18" charset="0"/>
            </a:endParaRPr>
          </a:p>
        </p:txBody>
      </p:sp>
      <p:sp>
        <p:nvSpPr>
          <p:cNvPr id="9" name="Freeform 8"/>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Times New Roman" panose="02020603050405020304" pitchFamily="18" charset="0"/>
            </a:endParaRPr>
          </a:p>
        </p:txBody>
      </p:sp>
      <p:sp>
        <p:nvSpPr>
          <p:cNvPr id="10" name="Right Triangle 9"/>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dirty="0">
              <a:latin typeface="Times New Roman" panose="02020603050405020304" pitchFamily="18" charset="0"/>
            </a:endParaRPr>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latin typeface="Times New Roman" panose="02020603050405020304" pitchFamily="18" charset="0"/>
            </a:endParaRPr>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latin typeface="Times New Roman" panose="02020603050405020304" pitchFamily="18" charset="0"/>
            </a:endParaRPr>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12"/>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Times New Roman" panose="02020603050405020304" pitchFamily="18" charset="0"/>
            </a:endParaRPr>
          </a:p>
        </p:txBody>
      </p:sp>
      <p:sp>
        <p:nvSpPr>
          <p:cNvPr id="12" name="Freeform 11"/>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latin typeface="Times New Roman" panose="02020603050405020304" pitchFamily="18" charset="0"/>
            </a:endParaRPr>
          </a:p>
        </p:txBody>
      </p:sp>
      <p:sp>
        <p:nvSpPr>
          <p:cNvPr id="14" name="Right Triangle 13"/>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dirty="0">
              <a:latin typeface="Times New Roman" panose="02020603050405020304" pitchFamily="18" charset="0"/>
            </a:endParaRPr>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dirty="0"/>
              <a:t>Click to edit Master title style</a:t>
            </a:r>
            <a:endParaRPr kumimoji="0" lang="en-US" dirty="0"/>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dirty="0"/>
              <a:t>Click to edit Master text styles</a:t>
            </a:r>
            <a:endParaRPr kumimoji="0" lang="en-US" dirty="0"/>
          </a:p>
          <a:p>
            <a:pPr lvl="1" eaLnBrk="1" latinLnBrk="0" hangingPunct="1"/>
            <a:r>
              <a:rPr kumimoji="0" lang="en-US" dirty="0"/>
              <a:t>Second level</a:t>
            </a:r>
            <a:endParaRPr kumimoji="0" lang="en-US" dirty="0"/>
          </a:p>
          <a:p>
            <a:pPr lvl="2" eaLnBrk="1" latinLnBrk="0" hangingPunct="1"/>
            <a:r>
              <a:rPr kumimoji="0" lang="en-US" dirty="0"/>
              <a:t>Third level</a:t>
            </a:r>
            <a:endParaRPr kumimoji="0" lang="en-US" dirty="0"/>
          </a:p>
          <a:p>
            <a:pPr lvl="3" eaLnBrk="1" latinLnBrk="0" hangingPunct="1"/>
            <a:r>
              <a:rPr kumimoji="0" lang="en-US" dirty="0"/>
              <a:t>Fourth level</a:t>
            </a:r>
            <a:endParaRPr kumimoji="0" lang="en-US" dirty="0"/>
          </a:p>
          <a:p>
            <a:pPr lvl="4" eaLnBrk="1" latinLnBrk="0" hangingPunct="1"/>
            <a:r>
              <a:rPr kumimoji="0" lang="en-US" dirty="0"/>
              <a:t>Fifth level</a:t>
            </a:r>
            <a:endParaRPr kumimoji="0" lang="en-US" dirty="0"/>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latin typeface="Times New Roman" panose="02020603050405020304" pitchFamily="18" charset="0"/>
              </a:defRPr>
            </a:lvl1pPr>
          </a:lstStyle>
          <a:p>
            <a:fld id="{E0CF1CEC-4F4E-4466-8041-4CF9B482972C}" type="datetime1">
              <a:rPr lang="en-IN" smtClean="0"/>
            </a:fld>
            <a:endParaRPr lang="en-IN"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latin typeface="Times New Roman" panose="02020603050405020304" pitchFamily="18" charset="0"/>
              </a:defRPr>
            </a:lvl1pPr>
          </a:lstStyle>
          <a:p>
            <a:endParaRPr lang="en-IN"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latin typeface="Times New Roman" panose="02020603050405020304" pitchFamily="18" charset="0"/>
              </a:defRPr>
            </a:lvl1pPr>
          </a:lstStyle>
          <a:p>
            <a:fld id="{CBDDA45A-3A67-4FF2-851C-5A467A0A7497}" type="slidenum">
              <a:rPr lang="en-IN" smtClean="0"/>
            </a:fld>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Times New Roman" panose="02020603050405020304" pitchFamily="18" charset="0"/>
          <a:ea typeface="+mj-ea"/>
          <a:cs typeface="+mj-cs"/>
        </a:defRPr>
      </a:lvl1pPr>
    </p:titleStyle>
    <p:bodyStyle>
      <a:lvl1pPr marL="365760" indent="-255905"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Times New Roman" panose="02020603050405020304" pitchFamily="18" charset="0"/>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Times New Roman" panose="02020603050405020304" pitchFamily="18" charset="0"/>
          <a:ea typeface="+mn-ea"/>
          <a:cs typeface="+mn-cs"/>
        </a:defRPr>
      </a:lvl2pPr>
      <a:lvl3pPr marL="859790" indent="-228600" algn="l" rtl="0" eaLnBrk="1" latinLnBrk="0" hangingPunct="1">
        <a:spcBef>
          <a:spcPts val="350"/>
        </a:spcBef>
        <a:buClr>
          <a:schemeClr val="accent2"/>
        </a:buClr>
        <a:buSzPct val="100000"/>
        <a:buFont typeface="Wingdings 2"/>
        <a:buChar char=""/>
        <a:defRPr kumimoji="0" sz="2100" kern="1200">
          <a:solidFill>
            <a:schemeClr val="tx1"/>
          </a:solidFill>
          <a:latin typeface="Times New Roman" panose="02020603050405020304" pitchFamily="18" charset="0"/>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Times New Roman" panose="02020603050405020304" pitchFamily="18" charset="0"/>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Times New Roman" panose="02020603050405020304" pitchFamily="18" charset="0"/>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emf"/></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1988840"/>
            <a:ext cx="7851648" cy="1800200"/>
          </a:xfrm>
        </p:spPr>
        <p:txBody>
          <a:bodyPr>
            <a:normAutofit/>
          </a:bodyPr>
          <a:lstStyle/>
          <a:p>
            <a:r>
              <a:rPr lang="en-IN" sz="8000" dirty="0"/>
              <a:t>Edge Computing</a:t>
            </a:r>
            <a:endParaRPr lang="en-IN" sz="8000" dirty="0"/>
          </a:p>
        </p:txBody>
      </p:sp>
      <p:sp>
        <p:nvSpPr>
          <p:cNvPr id="3" name="TextBox 2"/>
          <p:cNvSpPr txBox="1"/>
          <p:nvPr/>
        </p:nvSpPr>
        <p:spPr>
          <a:xfrm>
            <a:off x="4644008" y="4005064"/>
            <a:ext cx="4248472" cy="923330"/>
          </a:xfrm>
          <a:prstGeom prst="rect">
            <a:avLst/>
          </a:prstGeom>
          <a:noFill/>
        </p:spPr>
        <p:txBody>
          <a:bodyPr wrap="square" rtlCol="0">
            <a:spAutoFit/>
          </a:bodyPr>
          <a:lstStyle/>
          <a:p>
            <a:r>
              <a:rPr lang="en-IN" dirty="0">
                <a:latin typeface="Times New Roman" panose="02020603050405020304" pitchFamily="18" charset="0"/>
              </a:rPr>
              <a:t>Md Masud Rana</a:t>
            </a:r>
            <a:endParaRPr lang="en-IN" dirty="0">
              <a:latin typeface="Times New Roman" panose="02020603050405020304" pitchFamily="18" charset="0"/>
            </a:endParaRPr>
          </a:p>
          <a:p>
            <a:r>
              <a:rPr lang="en-IN" dirty="0">
                <a:latin typeface="Times New Roman" panose="02020603050405020304" pitchFamily="18" charset="0"/>
              </a:rPr>
              <a:t>Lecturer</a:t>
            </a:r>
            <a:endParaRPr lang="en-IN" dirty="0">
              <a:latin typeface="Times New Roman" panose="02020603050405020304" pitchFamily="18" charset="0"/>
            </a:endParaRPr>
          </a:p>
          <a:p>
            <a:r>
              <a:rPr lang="en-IN" dirty="0">
                <a:latin typeface="Times New Roman" panose="02020603050405020304" pitchFamily="18" charset="0"/>
              </a:rPr>
              <a:t>Cyber Security Engineering Dept</a:t>
            </a:r>
            <a:endParaRPr lang="en-IN" dirty="0">
              <a:latin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BDDA45A-3A67-4FF2-851C-5A467A0A7497}" type="slidenum">
              <a:rPr lang="en-IN" smtClean="0"/>
            </a:fld>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8190072" cy="1803656"/>
          </a:xfrm>
        </p:spPr>
        <p:txBody>
          <a:bodyPr>
            <a:normAutofit/>
          </a:bodyPr>
          <a:lstStyle/>
          <a:p>
            <a:pPr marR="100965"/>
            <a:r>
              <a:rPr lang="en-GB" sz="2400" i="0" u="none" strike="noStrike" baseline="0" dirty="0">
                <a:solidFill>
                  <a:srgbClr val="000000"/>
                </a:solidFill>
              </a:rPr>
              <a:t>Goal is to provide a “data </a:t>
            </a:r>
            <a:r>
              <a:rPr lang="en-GB" sz="2400" i="0" u="none" strike="noStrike" baseline="0" dirty="0" err="1">
                <a:solidFill>
                  <a:srgbClr val="000000"/>
                </a:solidFill>
              </a:rPr>
              <a:t>center</a:t>
            </a:r>
            <a:r>
              <a:rPr lang="en-GB" sz="2400" i="0" u="none" strike="noStrike" baseline="0" dirty="0">
                <a:solidFill>
                  <a:srgbClr val="000000"/>
                </a:solidFill>
              </a:rPr>
              <a:t> in a box” to push cloud computing capabilities to the edge</a:t>
            </a:r>
            <a:endParaRPr lang="en-GB" sz="2400" i="0" u="none" strike="noStrike" baseline="0" dirty="0">
              <a:solidFill>
                <a:srgbClr val="000000"/>
              </a:solidFill>
            </a:endParaRPr>
          </a:p>
          <a:p>
            <a:pPr marR="100965"/>
            <a:r>
              <a:rPr lang="en-GB" sz="2400" i="0" u="none" strike="noStrike" baseline="0" dirty="0">
                <a:solidFill>
                  <a:srgbClr val="000000"/>
                </a:solidFill>
              </a:rPr>
              <a:t>Often combined with networking capabilities such as edge gateways and smart routers</a:t>
            </a:r>
            <a:endParaRPr lang="en-GB" sz="2400" i="0" u="none" strike="noStrike" baseline="0" dirty="0">
              <a:solidFill>
                <a:srgbClr val="000000"/>
              </a:solidFill>
            </a:endParaRPr>
          </a:p>
        </p:txBody>
      </p:sp>
      <p:sp>
        <p:nvSpPr>
          <p:cNvPr id="3" name="Slide Number Placeholder 2"/>
          <p:cNvSpPr>
            <a:spLocks noGrp="1"/>
          </p:cNvSpPr>
          <p:nvPr>
            <p:ph type="sldNum" sz="quarter" idx="12"/>
          </p:nvPr>
        </p:nvSpPr>
        <p:spPr/>
        <p:txBody>
          <a:bodyPr/>
          <a:lstStyle/>
          <a:p>
            <a:fld id="{CBDDA45A-3A67-4FF2-851C-5A467A0A7497}" type="slidenum">
              <a:rPr lang="en-IN" sz="1050" smtClean="0"/>
            </a:fld>
            <a:endParaRPr lang="en-IN" sz="1050"/>
          </a:p>
        </p:txBody>
      </p:sp>
      <p:sp>
        <p:nvSpPr>
          <p:cNvPr id="4" name="Title 3"/>
          <p:cNvSpPr>
            <a:spLocks noGrp="1"/>
          </p:cNvSpPr>
          <p:nvPr>
            <p:ph type="title"/>
          </p:nvPr>
        </p:nvSpPr>
        <p:spPr>
          <a:xfrm>
            <a:off x="179512" y="274638"/>
            <a:ext cx="8712968" cy="1143000"/>
          </a:xfrm>
        </p:spPr>
        <p:txBody>
          <a:bodyPr>
            <a:noAutofit/>
          </a:bodyPr>
          <a:lstStyle/>
          <a:p>
            <a:r>
              <a:rPr lang="en-GB" sz="3200" dirty="0"/>
              <a:t>Edge Computing: The “Appliance” View</a:t>
            </a:r>
            <a:endParaRPr lang="en-US" sz="3200" dirty="0"/>
          </a:p>
        </p:txBody>
      </p:sp>
      <p:pic>
        <p:nvPicPr>
          <p:cNvPr id="9" name="Picture 8"/>
          <p:cNvPicPr>
            <a:picLocks noChangeAspect="1"/>
          </p:cNvPicPr>
          <p:nvPr/>
        </p:nvPicPr>
        <p:blipFill>
          <a:blip r:embed="rId1"/>
          <a:stretch>
            <a:fillRect/>
          </a:stretch>
        </p:blipFill>
        <p:spPr>
          <a:xfrm>
            <a:off x="3635896" y="2959052"/>
            <a:ext cx="5040560" cy="392633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68761"/>
            <a:ext cx="8229600" cy="4464496"/>
          </a:xfrm>
        </p:spPr>
        <p:txBody>
          <a:bodyPr>
            <a:normAutofit/>
          </a:bodyPr>
          <a:lstStyle/>
          <a:p>
            <a:r>
              <a:rPr lang="en-IN" dirty="0"/>
              <a:t>Computing at the edge of network</a:t>
            </a:r>
            <a:endParaRPr lang="en-IN" dirty="0"/>
          </a:p>
          <a:p>
            <a:pPr algn="just"/>
            <a:r>
              <a:rPr lang="en-IN" dirty="0"/>
              <a:t>It focuses bringing computing as close to the source of data</a:t>
            </a:r>
            <a:endParaRPr lang="en-IN" dirty="0"/>
          </a:p>
          <a:p>
            <a:pPr algn="just"/>
            <a:r>
              <a:rPr lang="en-IN" dirty="0"/>
              <a:t>It decentralizes processing power to ensure real-time processing without latency while reducing bandwidth and storage requirements on the network</a:t>
            </a:r>
            <a:endParaRPr lang="en-IN" dirty="0"/>
          </a:p>
          <a:p>
            <a:pPr algn="just"/>
            <a:r>
              <a:rPr lang="en-IN" dirty="0"/>
              <a:t>It processes data locally at local network infrastructure instead sending all the data to the cloud data centre</a:t>
            </a:r>
            <a:endParaRPr lang="en-IN" dirty="0"/>
          </a:p>
          <a:p>
            <a:endParaRPr lang="en-IN" dirty="0"/>
          </a:p>
        </p:txBody>
      </p:sp>
      <p:sp>
        <p:nvSpPr>
          <p:cNvPr id="3" name="Title 2"/>
          <p:cNvSpPr>
            <a:spLocks noGrp="1"/>
          </p:cNvSpPr>
          <p:nvPr>
            <p:ph type="title"/>
          </p:nvPr>
        </p:nvSpPr>
        <p:spPr/>
        <p:txBody>
          <a:bodyPr/>
          <a:lstStyle/>
          <a:p>
            <a:r>
              <a:rPr lang="en-IN" dirty="0"/>
              <a:t>Features</a:t>
            </a:r>
            <a:endParaRPr lang="en-IN" dirty="0"/>
          </a:p>
        </p:txBody>
      </p:sp>
      <p:sp>
        <p:nvSpPr>
          <p:cNvPr id="4" name="Slide Number Placeholder 3"/>
          <p:cNvSpPr>
            <a:spLocks noGrp="1"/>
          </p:cNvSpPr>
          <p:nvPr>
            <p:ph type="sldNum" sz="quarter" idx="12"/>
          </p:nvPr>
        </p:nvSpPr>
        <p:spPr/>
        <p:txBody>
          <a:bodyPr/>
          <a:lstStyle/>
          <a:p>
            <a:fld id="{CBDDA45A-3A67-4FF2-851C-5A467A0A7497}" type="slidenum">
              <a:rPr lang="en-IN" smtClean="0"/>
            </a:fld>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IN" dirty="0"/>
              <a:t>Concept of Edge started dates back to 1990 when challenge of web traffic congestion was solved by introducing Content Delivery Network (CDN) solutions. The technology involved network nodes storing static cached media information at locations closer to end-users.</a:t>
            </a:r>
            <a:endParaRPr lang="en-IN" dirty="0"/>
          </a:p>
          <a:p>
            <a:pPr algn="just"/>
            <a:r>
              <a:rPr lang="en-IN" dirty="0"/>
              <a:t>Edge computing takes this concept further, introducing computational capabilities into nodes at the network edge to process information and deliver services.</a:t>
            </a:r>
            <a:endParaRPr lang="en-IN" dirty="0"/>
          </a:p>
        </p:txBody>
      </p:sp>
      <p:sp>
        <p:nvSpPr>
          <p:cNvPr id="3" name="Title 2"/>
          <p:cNvSpPr>
            <a:spLocks noGrp="1"/>
          </p:cNvSpPr>
          <p:nvPr>
            <p:ph type="title"/>
          </p:nvPr>
        </p:nvSpPr>
        <p:spPr/>
        <p:txBody>
          <a:bodyPr/>
          <a:lstStyle/>
          <a:p>
            <a:r>
              <a:rPr lang="en-IN" dirty="0"/>
              <a:t>Concept</a:t>
            </a:r>
            <a:endParaRPr lang="en-IN" dirty="0"/>
          </a:p>
        </p:txBody>
      </p:sp>
      <p:sp>
        <p:nvSpPr>
          <p:cNvPr id="4" name="Slide Number Placeholder 3"/>
          <p:cNvSpPr>
            <a:spLocks noGrp="1"/>
          </p:cNvSpPr>
          <p:nvPr>
            <p:ph type="sldNum" sz="quarter" idx="12"/>
          </p:nvPr>
        </p:nvSpPr>
        <p:spPr/>
        <p:txBody>
          <a:bodyPr/>
          <a:lstStyle/>
          <a:p>
            <a:fld id="{CBDDA45A-3A67-4FF2-851C-5A467A0A7497}" type="slidenum">
              <a:rPr lang="en-IN" smtClean="0"/>
            </a:fld>
            <a:endParaRPr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marL="0" indent="0">
              <a:buNone/>
            </a:pPr>
            <a:r>
              <a:rPr lang="en-US" sz="3200" b="1" dirty="0">
                <a:solidFill>
                  <a:srgbClr val="FF155D"/>
                </a:solidFill>
              </a:rPr>
              <a:t>Edge</a:t>
            </a:r>
            <a:endParaRPr lang="en-US" sz="3200" b="1" dirty="0">
              <a:solidFill>
                <a:srgbClr val="FF155D"/>
              </a:solidFill>
            </a:endParaRPr>
          </a:p>
          <a:p>
            <a:r>
              <a:rPr lang="en-US" sz="3200" dirty="0"/>
              <a:t>It highly depends on the use cases. </a:t>
            </a:r>
            <a:endParaRPr lang="en-US" sz="3200" dirty="0"/>
          </a:p>
          <a:p>
            <a:r>
              <a:rPr lang="en-US" sz="3200" dirty="0"/>
              <a:t>Like in telecommunication, it may be a cell phone or cell tower.</a:t>
            </a:r>
            <a:endParaRPr lang="en-US" sz="3200" dirty="0"/>
          </a:p>
          <a:p>
            <a:r>
              <a:rPr lang="en-US" sz="3200" dirty="0"/>
              <a:t>Similarly, in the automotive example, it could be a car.</a:t>
            </a:r>
            <a:endParaRPr lang="en-US" sz="3200" dirty="0"/>
          </a:p>
          <a:p>
            <a:r>
              <a:rPr lang="en-US" sz="3200" dirty="0"/>
              <a:t>In manufacturing, it could be a machine, and </a:t>
            </a:r>
            <a:endParaRPr lang="en-US" sz="3200" dirty="0"/>
          </a:p>
          <a:p>
            <a:r>
              <a:rPr lang="en-US" sz="3200" dirty="0"/>
              <a:t>In the Information Technology field, it could be a laptop.</a:t>
            </a:r>
            <a:endParaRPr lang="en-US" sz="3200" dirty="0"/>
          </a:p>
          <a:p>
            <a:pPr marL="0" indent="0">
              <a:buNone/>
            </a:pPr>
            <a:r>
              <a:rPr lang="en-US" sz="3200" b="1" dirty="0">
                <a:solidFill>
                  <a:srgbClr val="0070C0"/>
                </a:solidFill>
              </a:rPr>
              <a:t>Edge Devices</a:t>
            </a:r>
            <a:endParaRPr lang="en-US" sz="3200" b="1" dirty="0">
              <a:solidFill>
                <a:srgbClr val="0070C0"/>
              </a:solidFill>
            </a:endParaRPr>
          </a:p>
          <a:p>
            <a:pPr marL="0" indent="0">
              <a:buNone/>
            </a:pPr>
            <a:r>
              <a:rPr lang="en-US" sz="3200" dirty="0">
                <a:solidFill>
                  <a:srgbClr val="222222"/>
                </a:solidFill>
              </a:rPr>
              <a:t>A device which produces data is edge devices like machines and sensors, or any devices through which information is collected and delivered.</a:t>
            </a:r>
            <a:endParaRPr lang="en-US" sz="3200" dirty="0">
              <a:solidFill>
                <a:srgbClr val="222222"/>
              </a:solidFill>
            </a:endParaRPr>
          </a:p>
          <a:p>
            <a:endParaRPr lang="en-IN" dirty="0"/>
          </a:p>
        </p:txBody>
      </p:sp>
      <p:sp>
        <p:nvSpPr>
          <p:cNvPr id="3" name="Title 2"/>
          <p:cNvSpPr>
            <a:spLocks noGrp="1"/>
          </p:cNvSpPr>
          <p:nvPr>
            <p:ph type="title"/>
          </p:nvPr>
        </p:nvSpPr>
        <p:spPr/>
        <p:txBody>
          <a:bodyPr>
            <a:normAutofit/>
          </a:bodyPr>
          <a:lstStyle/>
          <a:p>
            <a:r>
              <a:rPr lang="en-US" sz="4400" dirty="0"/>
              <a:t>Edge Computing Terms</a:t>
            </a:r>
            <a:endParaRPr lang="en-IN" dirty="0"/>
          </a:p>
        </p:txBody>
      </p:sp>
      <p:sp>
        <p:nvSpPr>
          <p:cNvPr id="4" name="Slide Number Placeholder 3"/>
          <p:cNvSpPr>
            <a:spLocks noGrp="1"/>
          </p:cNvSpPr>
          <p:nvPr>
            <p:ph type="sldNum" sz="quarter" idx="12"/>
          </p:nvPr>
        </p:nvSpPr>
        <p:spPr/>
        <p:txBody>
          <a:bodyPr/>
          <a:lstStyle/>
          <a:p>
            <a:fld id="{CBDDA45A-3A67-4FF2-851C-5A467A0A7497}" type="slidenum">
              <a:rPr lang="en-IN" smtClean="0"/>
            </a:fld>
            <a:endParaRPr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IN" dirty="0"/>
              <a:t>It is the place where the device or the local network containing the device communicating with internet. E.g.  a user’s computer or the processor inside of an </a:t>
            </a:r>
            <a:r>
              <a:rPr lang="en-IN" dirty="0" err="1"/>
              <a:t>IoT</a:t>
            </a:r>
            <a:r>
              <a:rPr lang="en-IN" dirty="0"/>
              <a:t> camera can be considered the network edge, but the user’s router, ISP, or local edge server are also considered the edge. The important takeaway is that the edge of the network is geographically close to the device, unlike cloud servers, which can be very far from the devices they communicate with.</a:t>
            </a:r>
            <a:endParaRPr lang="en-IN" dirty="0"/>
          </a:p>
        </p:txBody>
      </p:sp>
      <p:sp>
        <p:nvSpPr>
          <p:cNvPr id="3" name="Title 2"/>
          <p:cNvSpPr>
            <a:spLocks noGrp="1"/>
          </p:cNvSpPr>
          <p:nvPr>
            <p:ph type="title"/>
          </p:nvPr>
        </p:nvSpPr>
        <p:spPr/>
        <p:txBody>
          <a:bodyPr/>
          <a:lstStyle/>
          <a:p>
            <a:r>
              <a:rPr lang="en-IN" dirty="0"/>
              <a:t>Network Edge</a:t>
            </a:r>
            <a:endParaRPr lang="en-IN" dirty="0"/>
          </a:p>
        </p:txBody>
      </p:sp>
      <p:sp>
        <p:nvSpPr>
          <p:cNvPr id="4" name="Slide Number Placeholder 3"/>
          <p:cNvSpPr>
            <a:spLocks noGrp="1"/>
          </p:cNvSpPr>
          <p:nvPr>
            <p:ph type="sldNum" sz="quarter" idx="12"/>
          </p:nvPr>
        </p:nvSpPr>
        <p:spPr/>
        <p:txBody>
          <a:bodyPr/>
          <a:lstStyle/>
          <a:p>
            <a:fld id="{CBDDA45A-3A67-4FF2-851C-5A467A0A7497}" type="slidenum">
              <a:rPr lang="en-IN" smtClean="0"/>
            </a:fld>
            <a:endParaRPr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a:p>
            <a:pPr algn="just"/>
            <a:r>
              <a:rPr lang="en-US" dirty="0"/>
              <a:t>In </a:t>
            </a:r>
            <a:r>
              <a:rPr lang="en-US" dirty="0" err="1"/>
              <a:t>IoT</a:t>
            </a:r>
            <a:r>
              <a:rPr lang="en-US" dirty="0"/>
              <a:t>, with the help of edge computing, intelligence moves to the edge.</a:t>
            </a:r>
            <a:endParaRPr lang="en-US" dirty="0"/>
          </a:p>
          <a:p>
            <a:pPr algn="just"/>
            <a:r>
              <a:rPr lang="en-US" dirty="0"/>
              <a:t>There are various scenarios where speed and high-speed data are the main components for management, power issues, analytics, and real-time need, etc. helps to process data with edge computing in </a:t>
            </a:r>
            <a:r>
              <a:rPr lang="en-US" dirty="0" err="1"/>
              <a:t>IoT</a:t>
            </a:r>
            <a:r>
              <a:rPr lang="en-US" dirty="0"/>
              <a:t>.</a:t>
            </a:r>
            <a:endParaRPr lang="en-US" dirty="0"/>
          </a:p>
          <a:p>
            <a:endParaRPr lang="en-IN" dirty="0"/>
          </a:p>
        </p:txBody>
      </p:sp>
      <p:sp>
        <p:nvSpPr>
          <p:cNvPr id="3" name="Title 2"/>
          <p:cNvSpPr>
            <a:spLocks noGrp="1"/>
          </p:cNvSpPr>
          <p:nvPr>
            <p:ph type="title"/>
          </p:nvPr>
        </p:nvSpPr>
        <p:spPr/>
        <p:txBody>
          <a:bodyPr>
            <a:normAutofit/>
          </a:bodyPr>
          <a:lstStyle/>
          <a:p>
            <a:r>
              <a:rPr lang="en-US" dirty="0" err="1">
                <a:effectLst>
                  <a:outerShdw blurRad="38100" dist="38100" dir="2700000" algn="tl">
                    <a:srgbClr val="000000">
                      <a:alpha val="43137"/>
                    </a:srgbClr>
                  </a:outerShdw>
                </a:effectLst>
              </a:rPr>
              <a:t>IoT</a:t>
            </a:r>
            <a:r>
              <a:rPr lang="en-US" dirty="0">
                <a:effectLst>
                  <a:outerShdw blurRad="38100" dist="38100" dir="2700000" algn="tl">
                    <a:srgbClr val="000000">
                      <a:alpha val="43137"/>
                    </a:srgbClr>
                  </a:outerShdw>
                </a:effectLst>
              </a:rPr>
              <a:t> and Edge Computing</a:t>
            </a:r>
            <a:endParaRPr lang="en-IN" dirty="0">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p:txBody>
          <a:bodyPr/>
          <a:lstStyle/>
          <a:p>
            <a:fld id="{CBDDA45A-3A67-4FF2-851C-5A467A0A7497}" type="slidenum">
              <a:rPr lang="en-IN" smtClean="0"/>
            </a:fld>
            <a:endParaRPr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ow Edge Computing Can Help Secure the IoT | hIOTron®"/>
          <p:cNvPicPr>
            <a:picLocks noGrp="1" noChangeAspect="1" noChangeArrowheads="1"/>
          </p:cNvPicPr>
          <p:nvPr>
            <p:ph idx="1"/>
          </p:nvPr>
        </p:nvPicPr>
        <p:blipFill>
          <a:blip r:embed="rId1" cstate="print">
            <a:extLst>
              <a:ext uri="{28A0092B-C50C-407E-A947-70E740481C1C}">
                <a14:useLocalDpi xmlns:a14="http://schemas.microsoft.com/office/drawing/2010/main" val="0"/>
              </a:ext>
            </a:extLst>
          </a:blip>
          <a:srcRect/>
          <a:stretch>
            <a:fillRect/>
          </a:stretch>
        </p:blipFill>
        <p:spPr bwMode="auto">
          <a:xfrm>
            <a:off x="234171" y="548680"/>
            <a:ext cx="8909829" cy="5010676"/>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CBDDA45A-3A67-4FF2-851C-5A467A0A7497}" type="slidenum">
              <a:rPr lang="en-IN" smtClean="0"/>
            </a:fld>
            <a:endParaRPr lang="en-I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cstate="print"/>
          <a:stretch>
            <a:fillRect/>
          </a:stretch>
        </p:blipFill>
        <p:spPr>
          <a:xfrm>
            <a:off x="42204" y="836712"/>
            <a:ext cx="9021516" cy="4507724"/>
          </a:xfrm>
          <a:prstGeom prst="rect">
            <a:avLst/>
          </a:prstGeom>
        </p:spPr>
      </p:pic>
      <p:sp>
        <p:nvSpPr>
          <p:cNvPr id="3" name="Slide Number Placeholder 2"/>
          <p:cNvSpPr>
            <a:spLocks noGrp="1"/>
          </p:cNvSpPr>
          <p:nvPr>
            <p:ph type="sldNum" sz="quarter" idx="12"/>
          </p:nvPr>
        </p:nvSpPr>
        <p:spPr/>
        <p:txBody>
          <a:bodyPr/>
          <a:lstStyle/>
          <a:p>
            <a:fld id="{CBDDA45A-3A67-4FF2-851C-5A467A0A7497}" type="slidenum">
              <a:rPr lang="en-IN" smtClean="0"/>
            </a:fld>
            <a:endParaRPr lang="en-I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132856"/>
            <a:ext cx="8229600" cy="4525963"/>
          </a:xfrm>
        </p:spPr>
        <p:txBody>
          <a:bodyPr>
            <a:noAutofit/>
          </a:bodyPr>
          <a:lstStyle/>
          <a:p>
            <a:pPr algn="just"/>
            <a:r>
              <a:rPr lang="en-US" sz="2400" dirty="0"/>
              <a:t>Edge Computing and Fog Computing are the extensions of Cloud Networks, which are a collection of servers comprising a distributed network. </a:t>
            </a:r>
            <a:endParaRPr lang="en-US" sz="2400" dirty="0"/>
          </a:p>
          <a:p>
            <a:pPr algn="just"/>
            <a:r>
              <a:rPr lang="en-US" sz="2400" dirty="0"/>
              <a:t>Such networks allow organizations to exceed the resources that would be otherwise available to them. </a:t>
            </a:r>
            <a:endParaRPr lang="en-US" sz="2400" dirty="0"/>
          </a:p>
          <a:p>
            <a:pPr algn="just"/>
            <a:r>
              <a:rPr lang="en-US" sz="2400" dirty="0"/>
              <a:t>The main advantage of cloud networks is that they allowed data to be collected from multiple sources, which is accessible anywhere over the internet.</a:t>
            </a:r>
            <a:endParaRPr lang="en-US" sz="2400" dirty="0"/>
          </a:p>
          <a:p>
            <a:endParaRPr lang="en-US" sz="2400" dirty="0"/>
          </a:p>
        </p:txBody>
      </p:sp>
      <p:sp>
        <p:nvSpPr>
          <p:cNvPr id="3" name="Title 2"/>
          <p:cNvSpPr>
            <a:spLocks noGrp="1"/>
          </p:cNvSpPr>
          <p:nvPr>
            <p:ph type="title"/>
          </p:nvPr>
        </p:nvSpPr>
        <p:spPr/>
        <p:txBody>
          <a:bodyPr>
            <a:noAutofit/>
          </a:bodyPr>
          <a:lstStyle/>
          <a:p>
            <a:r>
              <a:rPr lang="en-US" sz="3600" dirty="0"/>
              <a:t>Cloud Computing vs. Edge Computing vs. Fog Computing</a:t>
            </a:r>
            <a:endParaRPr lang="en-IN" sz="3600" dirty="0"/>
          </a:p>
        </p:txBody>
      </p:sp>
      <p:sp>
        <p:nvSpPr>
          <p:cNvPr id="4" name="Slide Number Placeholder 3"/>
          <p:cNvSpPr>
            <a:spLocks noGrp="1"/>
          </p:cNvSpPr>
          <p:nvPr>
            <p:ph type="sldNum" sz="quarter" idx="12"/>
          </p:nvPr>
        </p:nvSpPr>
        <p:spPr/>
        <p:txBody>
          <a:bodyPr/>
          <a:lstStyle/>
          <a:p>
            <a:fld id="{CBDDA45A-3A67-4FF2-851C-5A467A0A7497}" type="slidenum">
              <a:rPr lang="en-IN" smtClean="0"/>
            </a:fld>
            <a:endParaRPr lang="en-I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lgn="just"/>
            <a:r>
              <a:rPr lang="en-US" sz="2800" dirty="0"/>
              <a:t>While Fog Computing and Edge Computing are almost similar, where the talk about intelligence and processing of data at the time of creation.</a:t>
            </a:r>
            <a:endParaRPr lang="en-US" sz="2800" dirty="0"/>
          </a:p>
          <a:p>
            <a:pPr algn="just"/>
            <a:r>
              <a:rPr lang="en-US" sz="2800" dirty="0"/>
              <a:t>Fog Computing focus more on intelligence at local area network and this architecture transmits data from endpoints to a gateway where it is sent to sources for processing and return to transmission </a:t>
            </a:r>
            <a:endParaRPr lang="en-US" sz="2800" dirty="0"/>
          </a:p>
          <a:p>
            <a:pPr algn="just"/>
            <a:r>
              <a:rPr lang="en-US" sz="2800" dirty="0"/>
              <a:t>while Edge Computing focus more on computing power and processing of data locally at the edge of a network. </a:t>
            </a:r>
            <a:endParaRPr lang="en-US" sz="2800" dirty="0"/>
          </a:p>
          <a:p>
            <a:pPr algn="just"/>
            <a:r>
              <a:rPr lang="en-US" sz="2800" dirty="0"/>
              <a:t>It performs processing on embedded computing platforms interfacing to sensors and controllers.</a:t>
            </a:r>
            <a:endParaRPr lang="en-IN" dirty="0"/>
          </a:p>
        </p:txBody>
      </p:sp>
      <p:sp>
        <p:nvSpPr>
          <p:cNvPr id="3" name="Title 2"/>
          <p:cNvSpPr>
            <a:spLocks noGrp="1"/>
          </p:cNvSpPr>
          <p:nvPr>
            <p:ph type="title"/>
          </p:nvPr>
        </p:nvSpPr>
        <p:spPr/>
        <p:txBody>
          <a:bodyPr/>
          <a:lstStyle/>
          <a:p>
            <a:r>
              <a:rPr lang="en-IN" dirty="0"/>
              <a:t>....Continue</a:t>
            </a:r>
            <a:endParaRPr lang="en-IN" dirty="0"/>
          </a:p>
        </p:txBody>
      </p:sp>
      <p:sp>
        <p:nvSpPr>
          <p:cNvPr id="4" name="Slide Number Placeholder 3"/>
          <p:cNvSpPr>
            <a:spLocks noGrp="1"/>
          </p:cNvSpPr>
          <p:nvPr>
            <p:ph type="sldNum" sz="quarter" idx="12"/>
          </p:nvPr>
        </p:nvSpPr>
        <p:spPr/>
        <p:txBody>
          <a:bodyPr/>
          <a:lstStyle/>
          <a:p>
            <a:fld id="{CBDDA45A-3A67-4FF2-851C-5A467A0A7497}" type="slidenum">
              <a:rPr lang="en-IN" smtClean="0"/>
            </a:fld>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buNone/>
            </a:pPr>
            <a:endParaRPr lang="en-IN" dirty="0">
              <a:latin typeface="Times New Roman" panose="02020603050405020304" pitchFamily="18" charset="0"/>
              <a:cs typeface="Times New Roman" panose="02020603050405020304" pitchFamily="18" charset="0"/>
            </a:endParaRPr>
          </a:p>
          <a:p>
            <a:pPr algn="just">
              <a:buNone/>
            </a:pPr>
            <a:r>
              <a:rPr lang="en-IN" dirty="0">
                <a:latin typeface="Times New Roman" panose="02020603050405020304" pitchFamily="18" charset="0"/>
                <a:cs typeface="Times New Roman" panose="02020603050405020304" pitchFamily="18" charset="0"/>
              </a:rPr>
              <a:t>	Edge computing optimizes internet devices (Desktop Computers, Mobile phones, Tablets, Smart TVs, Game Consoles, Wristwatches, </a:t>
            </a:r>
            <a:r>
              <a:rPr lang="en-IN" dirty="0" err="1">
                <a:latin typeface="Times New Roman" panose="02020603050405020304" pitchFamily="18" charset="0"/>
                <a:cs typeface="Times New Roman" panose="02020603050405020304" pitchFamily="18" charset="0"/>
              </a:rPr>
              <a:t>Ebook</a:t>
            </a:r>
            <a:r>
              <a:rPr lang="en-IN" dirty="0">
                <a:latin typeface="Times New Roman" panose="02020603050405020304" pitchFamily="18" charset="0"/>
                <a:cs typeface="Times New Roman" panose="02020603050405020304" pitchFamily="18" charset="0"/>
              </a:rPr>
              <a:t> readers, Digital Camera etc)and web applications by bringing computing closer to the source of the data. This minimizes the need for long distance communications between client and server, which reduces latency and bandwidth usage.</a:t>
            </a:r>
            <a:endParaRPr lang="en-IN" dirty="0">
              <a:latin typeface="Times New Roman" panose="02020603050405020304" pitchFamily="18" charset="0"/>
              <a:cs typeface="Times New Roman" panose="02020603050405020304" pitchFamily="18" charset="0"/>
            </a:endParaRPr>
          </a:p>
          <a:p>
            <a:pPr algn="just">
              <a:buNone/>
            </a:pPr>
            <a:r>
              <a:rPr lang="en-IN"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457200" y="279209"/>
            <a:ext cx="8229600" cy="1143000"/>
          </a:xfrm>
        </p:spPr>
        <p:txBody>
          <a:bodyPr/>
          <a:lstStyle/>
          <a:p>
            <a:r>
              <a:rPr lang="en-IN" dirty="0">
                <a:latin typeface="Times New Roman" panose="02020603050405020304" pitchFamily="18" charset="0"/>
                <a:cs typeface="Times New Roman" panose="02020603050405020304" pitchFamily="18" charset="0"/>
              </a:rPr>
              <a:t>What is Edge Computing</a:t>
            </a: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BDDA45A-3A67-4FF2-851C-5A467A0A7497}" type="slidenum">
              <a:rPr lang="en-IN" smtClean="0"/>
            </a:fld>
            <a:endParaRPr lang="en-I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What is Fog Computing? Definition and FAQs | OmniSci"/>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544" y="908720"/>
            <a:ext cx="8840115" cy="4420058"/>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CBDDA45A-3A67-4FF2-851C-5A467A0A7497}" type="slidenum">
              <a:rPr lang="en-IN" smtClean="0"/>
            </a:fld>
            <a:endParaRPr lang="en-I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algn="just"/>
            <a:r>
              <a:rPr lang="en-US" dirty="0"/>
              <a:t>When </a:t>
            </a:r>
            <a:r>
              <a:rPr lang="en-US" dirty="0" err="1"/>
              <a:t>IoT</a:t>
            </a:r>
            <a:r>
              <a:rPr lang="en-US" dirty="0"/>
              <a:t> devices have poor connectivity.</a:t>
            </a:r>
            <a:endParaRPr lang="en-US" dirty="0"/>
          </a:p>
          <a:p>
            <a:pPr algn="just"/>
            <a:r>
              <a:rPr lang="en-US" dirty="0"/>
              <a:t>Not efficient for </a:t>
            </a:r>
            <a:r>
              <a:rPr lang="en-US" dirty="0" err="1"/>
              <a:t>IoT</a:t>
            </a:r>
            <a:r>
              <a:rPr lang="en-US" dirty="0"/>
              <a:t> devices to be in constant touch with the central cloud.</a:t>
            </a:r>
            <a:endParaRPr lang="en-US" dirty="0"/>
          </a:p>
          <a:p>
            <a:pPr algn="just"/>
            <a:r>
              <a:rPr lang="en-US" dirty="0"/>
              <a:t>The latency factor reduces latency because data doesn’t have to traverse over a network to a central cloud for processing.</a:t>
            </a:r>
            <a:endParaRPr lang="en-US" dirty="0"/>
          </a:p>
          <a:p>
            <a:pPr algn="just"/>
            <a:r>
              <a:rPr lang="en-US" dirty="0"/>
              <a:t>Where latencies are untenable like manufacturing or financial services.</a:t>
            </a:r>
            <a:endParaRPr lang="en-US" dirty="0"/>
          </a:p>
          <a:p>
            <a:pPr algn="just"/>
            <a:r>
              <a:rPr lang="en-US" dirty="0"/>
              <a:t>As soon as data is produced, it doesn’t need to send over a network; instead, it compiles the data and sends daily reports to the cloud for long term storage, i.e., reduces the data traversing.</a:t>
            </a:r>
            <a:endParaRPr lang="en-US" dirty="0"/>
          </a:p>
          <a:p>
            <a:pPr algn="just"/>
            <a:r>
              <a:rPr lang="en-US" dirty="0"/>
              <a:t>The </a:t>
            </a:r>
            <a:r>
              <a:rPr lang="en-US" dirty="0" err="1"/>
              <a:t>buildout</a:t>
            </a:r>
            <a:r>
              <a:rPr lang="en-US" dirty="0"/>
              <a:t> of the next-generation 5G cellular networks by telecommunication companies.</a:t>
            </a:r>
            <a:endParaRPr lang="en-US" dirty="0"/>
          </a:p>
          <a:p>
            <a:pPr algn="just"/>
            <a:r>
              <a:rPr lang="en-US" dirty="0"/>
              <a:t>Direct access to gateway into the telecom provider’s network, which connects to a public </a:t>
            </a:r>
            <a:r>
              <a:rPr lang="en-US" dirty="0" err="1"/>
              <a:t>IaaS</a:t>
            </a:r>
            <a:r>
              <a:rPr lang="en-US" dirty="0"/>
              <a:t> cloud provider.</a:t>
            </a:r>
            <a:endParaRPr lang="en-US" dirty="0"/>
          </a:p>
          <a:p>
            <a:pPr algn="just"/>
            <a:endParaRPr lang="en-IN" dirty="0"/>
          </a:p>
        </p:txBody>
      </p:sp>
      <p:sp>
        <p:nvSpPr>
          <p:cNvPr id="3" name="Title 2"/>
          <p:cNvSpPr>
            <a:spLocks noGrp="1"/>
          </p:cNvSpPr>
          <p:nvPr>
            <p:ph type="title"/>
          </p:nvPr>
        </p:nvSpPr>
        <p:spPr/>
        <p:txBody>
          <a:bodyPr/>
          <a:lstStyle/>
          <a:p>
            <a:r>
              <a:rPr lang="en-IN" dirty="0"/>
              <a:t>Why Edge Computing ?</a:t>
            </a:r>
            <a:endParaRPr lang="en-IN" dirty="0"/>
          </a:p>
        </p:txBody>
      </p:sp>
      <p:sp>
        <p:nvSpPr>
          <p:cNvPr id="4" name="Slide Number Placeholder 3"/>
          <p:cNvSpPr>
            <a:spLocks noGrp="1"/>
          </p:cNvSpPr>
          <p:nvPr>
            <p:ph type="sldNum" sz="quarter" idx="12"/>
          </p:nvPr>
        </p:nvSpPr>
        <p:spPr/>
        <p:txBody>
          <a:bodyPr/>
          <a:lstStyle/>
          <a:p>
            <a:fld id="{CBDDA45A-3A67-4FF2-851C-5A467A0A7497}" type="slidenum">
              <a:rPr lang="en-IN" smtClean="0"/>
            </a:fld>
            <a:endParaRPr lang="en-I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BDDA45A-3A67-4FF2-851C-5A467A0A7497}" type="slidenum">
              <a:rPr lang="en-IN" smtClean="0"/>
            </a:fld>
            <a:endParaRPr lang="en-IN"/>
          </a:p>
        </p:txBody>
      </p:sp>
      <p:sp>
        <p:nvSpPr>
          <p:cNvPr id="4" name="Title 3"/>
          <p:cNvSpPr>
            <a:spLocks noGrp="1"/>
          </p:cNvSpPr>
          <p:nvPr>
            <p:ph type="title"/>
          </p:nvPr>
        </p:nvSpPr>
        <p:spPr/>
        <p:txBody>
          <a:bodyPr/>
          <a:lstStyle/>
          <a:p>
            <a:r>
              <a:rPr lang="en-GB" dirty="0"/>
              <a:t>Why?</a:t>
            </a:r>
            <a:endParaRPr lang="en-US" dirty="0"/>
          </a:p>
        </p:txBody>
      </p:sp>
      <p:pic>
        <p:nvPicPr>
          <p:cNvPr id="6" name="Picture 5"/>
          <p:cNvPicPr>
            <a:picLocks noChangeAspect="1"/>
          </p:cNvPicPr>
          <p:nvPr/>
        </p:nvPicPr>
        <p:blipFill>
          <a:blip r:embed="rId1"/>
          <a:stretch>
            <a:fillRect/>
          </a:stretch>
        </p:blipFill>
        <p:spPr>
          <a:xfrm>
            <a:off x="0" y="1412776"/>
            <a:ext cx="9144000" cy="513474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BDDA45A-3A67-4FF2-851C-5A467A0A7497}" type="slidenum">
              <a:rPr lang="en-IN" smtClean="0"/>
            </a:fld>
            <a:endParaRPr lang="en-IN"/>
          </a:p>
        </p:txBody>
      </p:sp>
      <p:sp>
        <p:nvSpPr>
          <p:cNvPr id="4" name="Title 3"/>
          <p:cNvSpPr>
            <a:spLocks noGrp="1"/>
          </p:cNvSpPr>
          <p:nvPr>
            <p:ph type="title"/>
          </p:nvPr>
        </p:nvSpPr>
        <p:spPr/>
        <p:txBody>
          <a:bodyPr/>
          <a:lstStyle/>
          <a:p>
            <a:r>
              <a:rPr lang="en-GB" dirty="0"/>
              <a:t>Why?</a:t>
            </a:r>
            <a:endParaRPr lang="en-US" dirty="0"/>
          </a:p>
        </p:txBody>
      </p:sp>
      <p:pic>
        <p:nvPicPr>
          <p:cNvPr id="5" name="Picture 4"/>
          <p:cNvPicPr>
            <a:picLocks noChangeAspect="1"/>
          </p:cNvPicPr>
          <p:nvPr/>
        </p:nvPicPr>
        <p:blipFill>
          <a:blip r:embed="rId1"/>
          <a:stretch>
            <a:fillRect/>
          </a:stretch>
        </p:blipFill>
        <p:spPr>
          <a:xfrm>
            <a:off x="0" y="1541821"/>
            <a:ext cx="9144000" cy="5055531"/>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pPr marL="109855" indent="0" algn="l">
              <a:buNone/>
            </a:pPr>
            <a:r>
              <a:rPr lang="en-GB" b="1" i="0" dirty="0">
                <a:solidFill>
                  <a:srgbClr val="333333"/>
                </a:solidFill>
                <a:effectLst/>
                <a:cs typeface="Times New Roman" panose="02020603050405020304" pitchFamily="18" charset="0"/>
              </a:rPr>
              <a:t>Upstream applications</a:t>
            </a:r>
            <a:endParaRPr lang="en-GB" b="1" i="0" dirty="0">
              <a:solidFill>
                <a:srgbClr val="333333"/>
              </a:solidFill>
              <a:effectLst/>
              <a:cs typeface="Times New Roman" panose="02020603050405020304" pitchFamily="18" charset="0"/>
            </a:endParaRPr>
          </a:p>
          <a:p>
            <a:pPr algn="l"/>
            <a:r>
              <a:rPr lang="en-GB" b="0" i="0" dirty="0">
                <a:solidFill>
                  <a:srgbClr val="333333"/>
                </a:solidFill>
                <a:effectLst/>
                <a:cs typeface="Times New Roman" panose="02020603050405020304" pitchFamily="18" charset="0"/>
              </a:rPr>
              <a:t>Upstream applications prioritize collecting data from smart sensors and other devices, then transmitting it to data </a:t>
            </a:r>
            <a:r>
              <a:rPr lang="en-GB" b="0" i="0" dirty="0" err="1">
                <a:solidFill>
                  <a:srgbClr val="333333"/>
                </a:solidFill>
                <a:effectLst/>
                <a:cs typeface="Times New Roman" panose="02020603050405020304" pitchFamily="18" charset="0"/>
              </a:rPr>
              <a:t>centers</a:t>
            </a:r>
            <a:r>
              <a:rPr lang="en-GB" b="0" i="0" dirty="0">
                <a:solidFill>
                  <a:srgbClr val="333333"/>
                </a:solidFill>
                <a:effectLst/>
                <a:cs typeface="Times New Roman" panose="02020603050405020304" pitchFamily="18" charset="0"/>
              </a:rPr>
              <a:t> for further processing.</a:t>
            </a:r>
            <a:endParaRPr lang="en-GB" b="0" i="0" dirty="0">
              <a:solidFill>
                <a:srgbClr val="333333"/>
              </a:solidFill>
              <a:effectLst/>
              <a:cs typeface="Times New Roman" panose="02020603050405020304" pitchFamily="18" charset="0"/>
            </a:endParaRPr>
          </a:p>
          <a:p>
            <a:pPr algn="l"/>
            <a:r>
              <a:rPr lang="en-GB" b="0" i="0" dirty="0">
                <a:solidFill>
                  <a:srgbClr val="333333"/>
                </a:solidFill>
                <a:effectLst/>
                <a:cs typeface="Times New Roman" panose="02020603050405020304" pitchFamily="18" charset="0"/>
              </a:rPr>
              <a:t> only transmits critical information to the data </a:t>
            </a:r>
            <a:r>
              <a:rPr lang="en-GB" b="0" i="0" dirty="0" err="1">
                <a:solidFill>
                  <a:srgbClr val="333333"/>
                </a:solidFill>
                <a:effectLst/>
                <a:cs typeface="Times New Roman" panose="02020603050405020304" pitchFamily="18" charset="0"/>
              </a:rPr>
              <a:t>center</a:t>
            </a:r>
            <a:r>
              <a:rPr lang="en-GB" b="0" i="0" dirty="0">
                <a:solidFill>
                  <a:srgbClr val="333333"/>
                </a:solidFill>
                <a:effectLst/>
                <a:cs typeface="Times New Roman" panose="02020603050405020304" pitchFamily="18" charset="0"/>
              </a:rPr>
              <a:t>.</a:t>
            </a:r>
            <a:endParaRPr lang="en-GB" b="0" i="0" dirty="0">
              <a:solidFill>
                <a:srgbClr val="333333"/>
              </a:solidFill>
              <a:effectLst/>
              <a:cs typeface="Times New Roman" panose="02020603050405020304" pitchFamily="18" charset="0"/>
            </a:endParaRPr>
          </a:p>
          <a:p>
            <a:pPr marL="109855" indent="0">
              <a:buNone/>
            </a:pPr>
            <a:r>
              <a:rPr lang="en-US" b="1" i="0" dirty="0">
                <a:solidFill>
                  <a:srgbClr val="333333"/>
                </a:solidFill>
                <a:effectLst/>
                <a:cs typeface="Times New Roman" panose="02020603050405020304" pitchFamily="18" charset="0"/>
              </a:rPr>
              <a:t>Downstream applications</a:t>
            </a:r>
            <a:endParaRPr lang="en-US" b="1" i="0" dirty="0">
              <a:solidFill>
                <a:srgbClr val="333333"/>
              </a:solidFill>
              <a:effectLst/>
              <a:cs typeface="Times New Roman" panose="02020603050405020304" pitchFamily="18" charset="0"/>
            </a:endParaRPr>
          </a:p>
          <a:p>
            <a:r>
              <a:rPr lang="en-GB" b="0" i="0" dirty="0">
                <a:solidFill>
                  <a:srgbClr val="333333"/>
                </a:solidFill>
                <a:effectLst/>
                <a:cs typeface="Times New Roman" panose="02020603050405020304" pitchFamily="18" charset="0"/>
              </a:rPr>
              <a:t>Downstream applications prioritize data delivery to end users. </a:t>
            </a:r>
            <a:endParaRPr lang="en-GB" b="0" i="0" dirty="0">
              <a:solidFill>
                <a:srgbClr val="333333"/>
              </a:solidFill>
              <a:effectLst/>
              <a:cs typeface="Times New Roman" panose="02020603050405020304" pitchFamily="18" charset="0"/>
            </a:endParaRPr>
          </a:p>
          <a:p>
            <a:r>
              <a:rPr lang="en-GB" b="0" i="0" dirty="0">
                <a:solidFill>
                  <a:srgbClr val="333333"/>
                </a:solidFill>
                <a:effectLst/>
                <a:cs typeface="Times New Roman" panose="02020603050405020304" pitchFamily="18" charset="0"/>
              </a:rPr>
              <a:t>Examples include live video streaming in media and entertainment, online gaming, or virtual reality video feeds. </a:t>
            </a:r>
            <a:endParaRPr lang="en-GB" b="0" i="0" dirty="0">
              <a:solidFill>
                <a:srgbClr val="333333"/>
              </a:solidFill>
              <a:effectLst/>
              <a:cs typeface="Times New Roman" panose="02020603050405020304" pitchFamily="18" charset="0"/>
            </a:endParaRPr>
          </a:p>
          <a:p>
            <a:r>
              <a:rPr lang="en-GB" b="0" i="0" dirty="0">
                <a:solidFill>
                  <a:srgbClr val="333333"/>
                </a:solidFill>
                <a:effectLst/>
                <a:cs typeface="Times New Roman" panose="02020603050405020304" pitchFamily="18" charset="0"/>
              </a:rPr>
              <a:t>Edge computing for downstream use cases focus on reducing network latency so users experience events as they take place.</a:t>
            </a:r>
            <a:endParaRPr lang="en-GB" b="0" i="0" dirty="0">
              <a:solidFill>
                <a:srgbClr val="333333"/>
              </a:solidFill>
              <a:effectLst/>
              <a:cs typeface="Times New Roman" panose="02020603050405020304" pitchFamily="18" charset="0"/>
            </a:endParaRPr>
          </a:p>
          <a:p>
            <a:r>
              <a:rPr lang="en-US" b="0" i="0" dirty="0">
                <a:solidFill>
                  <a:srgbClr val="333333"/>
                </a:solidFill>
                <a:effectLst/>
                <a:cs typeface="Times New Roman" panose="02020603050405020304" pitchFamily="18" charset="0"/>
              </a:rPr>
              <a:t>content delivery network (CDN)</a:t>
            </a:r>
            <a:r>
              <a:rPr lang="en-GB" dirty="0">
                <a:solidFill>
                  <a:srgbClr val="333333"/>
                </a:solidFill>
                <a:cs typeface="Times New Roman" panose="02020603050405020304" pitchFamily="18" charset="0"/>
              </a:rPr>
              <a:t> is an example</a:t>
            </a:r>
            <a:endParaRPr lang="en-US" dirty="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CBDDA45A-3A67-4FF2-851C-5A467A0A7497}" type="slidenum">
              <a:rPr lang="en-IN" smtClean="0"/>
            </a:fld>
            <a:endParaRPr lang="en-IN"/>
          </a:p>
        </p:txBody>
      </p:sp>
      <p:sp>
        <p:nvSpPr>
          <p:cNvPr id="4" name="Title 3"/>
          <p:cNvSpPr>
            <a:spLocks noGrp="1"/>
          </p:cNvSpPr>
          <p:nvPr>
            <p:ph type="title"/>
          </p:nvPr>
        </p:nvSpPr>
        <p:spPr/>
        <p:txBody>
          <a:bodyPr>
            <a:normAutofit/>
          </a:bodyPr>
          <a:lstStyle/>
          <a:p>
            <a:r>
              <a:rPr lang="en-GB" i="0" dirty="0">
                <a:solidFill>
                  <a:srgbClr val="232F3E"/>
                </a:solidFill>
                <a:effectLst/>
                <a:cs typeface="Times New Roman" panose="02020603050405020304" pitchFamily="18" charset="0"/>
              </a:rPr>
              <a:t>How does edge computing work?</a:t>
            </a:r>
            <a:endParaRPr lang="en-US" dirty="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BDDA45A-3A67-4FF2-851C-5A467A0A7497}" type="slidenum">
              <a:rPr lang="en-IN" smtClean="0"/>
            </a:fld>
            <a:endParaRPr lang="en-IN"/>
          </a:p>
        </p:txBody>
      </p:sp>
      <p:sp>
        <p:nvSpPr>
          <p:cNvPr id="4" name="Title 3"/>
          <p:cNvSpPr>
            <a:spLocks noGrp="1"/>
          </p:cNvSpPr>
          <p:nvPr>
            <p:ph type="title"/>
          </p:nvPr>
        </p:nvSpPr>
        <p:spPr/>
        <p:txBody>
          <a:bodyPr>
            <a:normAutofit fontScale="90000"/>
          </a:bodyPr>
          <a:lstStyle/>
          <a:p>
            <a:r>
              <a:rPr lang="en-US" dirty="0"/>
              <a:t>Comparison of Computing Models</a:t>
            </a:r>
            <a:br>
              <a:rPr lang="en-US" dirty="0"/>
            </a:br>
            <a:endParaRPr lang="en-US" dirty="0"/>
          </a:p>
        </p:txBody>
      </p:sp>
      <p:graphicFrame>
        <p:nvGraphicFramePr>
          <p:cNvPr id="7" name="Content Placeholder 6"/>
          <p:cNvGraphicFramePr>
            <a:graphicFrameLocks noGrp="1"/>
          </p:cNvGraphicFramePr>
          <p:nvPr>
            <p:ph idx="1"/>
          </p:nvPr>
        </p:nvGraphicFramePr>
        <p:xfrm>
          <a:off x="683568" y="1463835"/>
          <a:ext cx="7776863" cy="4532254"/>
        </p:xfrm>
        <a:graphic>
          <a:graphicData uri="http://schemas.openxmlformats.org/drawingml/2006/table">
            <a:tbl>
              <a:tblPr/>
              <a:tblGrid>
                <a:gridCol w="3312368"/>
                <a:gridCol w="4464495"/>
              </a:tblGrid>
              <a:tr h="859530">
                <a:tc>
                  <a:txBody>
                    <a:bodyPr/>
                    <a:lstStyle/>
                    <a:p>
                      <a:pPr algn="ctr"/>
                      <a:r>
                        <a:rPr lang="en-US" sz="2400" b="0" i="0" dirty="0">
                          <a:solidFill>
                            <a:srgbClr val="51565E"/>
                          </a:solidFill>
                          <a:effectLst/>
                          <a:latin typeface="Times New Roman" panose="02020603050405020304" pitchFamily="18" charset="0"/>
                          <a:cs typeface="Times New Roman" panose="02020603050405020304" pitchFamily="18" charset="0"/>
                        </a:rPr>
                        <a:t>Early computing</a:t>
                      </a:r>
                      <a:endParaRPr lang="en-US" sz="2400" b="0" i="0" dirty="0">
                        <a:solidFill>
                          <a:srgbClr val="51565E"/>
                        </a:solidFill>
                        <a:effectLst/>
                        <a:latin typeface="Times New Roman" panose="02020603050405020304" pitchFamily="18" charset="0"/>
                        <a:cs typeface="Times New Roman" panose="02020603050405020304" pitchFamily="18" charset="0"/>
                      </a:endParaRPr>
                    </a:p>
                  </a:txBody>
                  <a:tcPr marL="50363" marR="50363" marT="67151" marB="67151" anchor="ctr">
                    <a:lnL w="6350" cap="flat" cmpd="sng" algn="ctr">
                      <a:solidFill>
                        <a:srgbClr val="E6ECEF"/>
                      </a:solidFill>
                      <a:prstDash val="solid"/>
                      <a:round/>
                      <a:headEnd type="none" w="med" len="med"/>
                      <a:tailEnd type="none" w="med" len="med"/>
                    </a:lnL>
                    <a:lnR w="6350" cap="flat" cmpd="sng" algn="ctr">
                      <a:solidFill>
                        <a:srgbClr val="E6ECEF"/>
                      </a:solidFill>
                      <a:prstDash val="solid"/>
                      <a:round/>
                      <a:headEnd type="none" w="med" len="med"/>
                      <a:tailEnd type="none" w="med" len="med"/>
                    </a:lnR>
                    <a:lnT w="6350" cap="flat" cmpd="sng" algn="ctr">
                      <a:solidFill>
                        <a:srgbClr val="E6ECEF"/>
                      </a:solidFill>
                      <a:prstDash val="solid"/>
                      <a:round/>
                      <a:headEnd type="none" w="med" len="med"/>
                      <a:tailEnd type="none" w="med" len="med"/>
                    </a:lnT>
                    <a:lnB w="6350" cap="flat" cmpd="sng" algn="ctr">
                      <a:solidFill>
                        <a:srgbClr val="E6ECEF"/>
                      </a:solidFill>
                      <a:prstDash val="solid"/>
                      <a:round/>
                      <a:headEnd type="none" w="med" len="med"/>
                      <a:tailEnd type="none" w="med" len="med"/>
                    </a:lnB>
                    <a:solidFill>
                      <a:srgbClr val="FFFFFF"/>
                    </a:solidFill>
                  </a:tcPr>
                </a:tc>
                <a:tc>
                  <a:txBody>
                    <a:bodyPr/>
                    <a:lstStyle/>
                    <a:p>
                      <a:pPr algn="ctr"/>
                      <a:r>
                        <a:rPr lang="en-GB" sz="2400" b="0" i="0">
                          <a:solidFill>
                            <a:srgbClr val="51565E"/>
                          </a:solidFill>
                          <a:effectLst/>
                          <a:latin typeface="Times New Roman" panose="02020603050405020304" pitchFamily="18" charset="0"/>
                          <a:cs typeface="Times New Roman" panose="02020603050405020304" pitchFamily="18" charset="0"/>
                        </a:rPr>
                        <a:t>Applications run only on one isolated computer</a:t>
                      </a:r>
                      <a:endParaRPr lang="en-GB" sz="2400" b="0" i="0">
                        <a:solidFill>
                          <a:srgbClr val="51565E"/>
                        </a:solidFill>
                        <a:effectLst/>
                        <a:latin typeface="Times New Roman" panose="02020603050405020304" pitchFamily="18" charset="0"/>
                        <a:cs typeface="Times New Roman" panose="02020603050405020304" pitchFamily="18" charset="0"/>
                      </a:endParaRPr>
                    </a:p>
                  </a:txBody>
                  <a:tcPr marL="50363" marR="50363" marT="67151" marB="67151" anchor="ctr">
                    <a:lnL w="6350" cap="flat" cmpd="sng" algn="ctr">
                      <a:solidFill>
                        <a:srgbClr val="E6ECEF"/>
                      </a:solidFill>
                      <a:prstDash val="solid"/>
                      <a:round/>
                      <a:headEnd type="none" w="med" len="med"/>
                      <a:tailEnd type="none" w="med" len="med"/>
                    </a:lnL>
                    <a:lnR w="6350" cap="flat" cmpd="sng" algn="ctr">
                      <a:solidFill>
                        <a:srgbClr val="E6ECEF"/>
                      </a:solidFill>
                      <a:prstDash val="solid"/>
                      <a:round/>
                      <a:headEnd type="none" w="med" len="med"/>
                      <a:tailEnd type="none" w="med" len="med"/>
                    </a:lnR>
                    <a:lnT w="6350" cap="flat" cmpd="sng" algn="ctr">
                      <a:solidFill>
                        <a:srgbClr val="E6ECEF"/>
                      </a:solidFill>
                      <a:prstDash val="solid"/>
                      <a:round/>
                      <a:headEnd type="none" w="med" len="med"/>
                      <a:tailEnd type="none" w="med" len="med"/>
                    </a:lnT>
                    <a:lnB w="6350" cap="flat" cmpd="sng" algn="ctr">
                      <a:solidFill>
                        <a:srgbClr val="E6ECEF"/>
                      </a:solidFill>
                      <a:prstDash val="solid"/>
                      <a:round/>
                      <a:headEnd type="none" w="med" len="med"/>
                      <a:tailEnd type="none" w="med" len="med"/>
                    </a:lnB>
                    <a:solidFill>
                      <a:srgbClr val="FFFFFF"/>
                    </a:solidFill>
                  </a:tcPr>
                </a:tc>
              </a:tr>
              <a:tr h="1222144">
                <a:tc>
                  <a:txBody>
                    <a:bodyPr/>
                    <a:lstStyle/>
                    <a:p>
                      <a:pPr algn="ctr"/>
                      <a:r>
                        <a:rPr lang="en-US" sz="2400" b="0" i="0" dirty="0">
                          <a:solidFill>
                            <a:srgbClr val="51565E"/>
                          </a:solidFill>
                          <a:effectLst/>
                          <a:latin typeface="Times New Roman" panose="02020603050405020304" pitchFamily="18" charset="0"/>
                          <a:cs typeface="Times New Roman" panose="02020603050405020304" pitchFamily="18" charset="0"/>
                        </a:rPr>
                        <a:t>Personal computing</a:t>
                      </a:r>
                      <a:endParaRPr lang="en-US" sz="2400" b="0" i="0" dirty="0">
                        <a:solidFill>
                          <a:srgbClr val="51565E"/>
                        </a:solidFill>
                        <a:effectLst/>
                        <a:latin typeface="Times New Roman" panose="02020603050405020304" pitchFamily="18" charset="0"/>
                        <a:cs typeface="Times New Roman" panose="02020603050405020304" pitchFamily="18" charset="0"/>
                      </a:endParaRPr>
                    </a:p>
                  </a:txBody>
                  <a:tcPr marL="50363" marR="50363" marT="67151" marB="67151" anchor="ctr">
                    <a:lnL w="6350" cap="flat" cmpd="sng" algn="ctr">
                      <a:solidFill>
                        <a:srgbClr val="E6ECEF"/>
                      </a:solidFill>
                      <a:prstDash val="solid"/>
                      <a:round/>
                      <a:headEnd type="none" w="med" len="med"/>
                      <a:tailEnd type="none" w="med" len="med"/>
                    </a:lnL>
                    <a:lnR w="6350" cap="flat" cmpd="sng" algn="ctr">
                      <a:solidFill>
                        <a:srgbClr val="E6ECEF"/>
                      </a:solidFill>
                      <a:prstDash val="solid"/>
                      <a:round/>
                      <a:headEnd type="none" w="med" len="med"/>
                      <a:tailEnd type="none" w="med" len="med"/>
                    </a:lnR>
                    <a:lnT w="6350" cap="flat" cmpd="sng" algn="ctr">
                      <a:solidFill>
                        <a:srgbClr val="E6ECEF"/>
                      </a:solidFill>
                      <a:prstDash val="solid"/>
                      <a:round/>
                      <a:headEnd type="none" w="med" len="med"/>
                      <a:tailEnd type="none" w="med" len="med"/>
                    </a:lnT>
                    <a:lnB w="6350" cap="flat" cmpd="sng" algn="ctr">
                      <a:solidFill>
                        <a:srgbClr val="E6ECEF"/>
                      </a:solidFill>
                      <a:prstDash val="solid"/>
                      <a:round/>
                      <a:headEnd type="none" w="med" len="med"/>
                      <a:tailEnd type="none" w="med" len="med"/>
                    </a:lnB>
                    <a:solidFill>
                      <a:srgbClr val="FFFFFF"/>
                    </a:solidFill>
                  </a:tcPr>
                </a:tc>
                <a:tc>
                  <a:txBody>
                    <a:bodyPr/>
                    <a:lstStyle/>
                    <a:p>
                      <a:pPr algn="ctr"/>
                      <a:r>
                        <a:rPr lang="en-GB" sz="2400" b="0" i="0" dirty="0">
                          <a:solidFill>
                            <a:srgbClr val="51565E"/>
                          </a:solidFill>
                          <a:effectLst/>
                          <a:latin typeface="Times New Roman" panose="02020603050405020304" pitchFamily="18" charset="0"/>
                          <a:cs typeface="Times New Roman" panose="02020603050405020304" pitchFamily="18" charset="0"/>
                        </a:rPr>
                        <a:t>Applications run locally either on the user’s device or in a data </a:t>
                      </a:r>
                      <a:r>
                        <a:rPr lang="en-GB" sz="2400" b="0" i="0" dirty="0" err="1">
                          <a:solidFill>
                            <a:srgbClr val="51565E"/>
                          </a:solidFill>
                          <a:effectLst/>
                          <a:latin typeface="Times New Roman" panose="02020603050405020304" pitchFamily="18" charset="0"/>
                          <a:cs typeface="Times New Roman" panose="02020603050405020304" pitchFamily="18" charset="0"/>
                        </a:rPr>
                        <a:t>center</a:t>
                      </a:r>
                      <a:endParaRPr lang="en-GB" sz="2400" b="0" i="0" dirty="0">
                        <a:solidFill>
                          <a:srgbClr val="51565E"/>
                        </a:solidFill>
                        <a:effectLst/>
                        <a:latin typeface="Times New Roman" panose="02020603050405020304" pitchFamily="18" charset="0"/>
                        <a:cs typeface="Times New Roman" panose="02020603050405020304" pitchFamily="18" charset="0"/>
                      </a:endParaRPr>
                    </a:p>
                  </a:txBody>
                  <a:tcPr marL="50363" marR="50363" marT="67151" marB="67151" anchor="ctr">
                    <a:lnL w="6350" cap="flat" cmpd="sng" algn="ctr">
                      <a:solidFill>
                        <a:srgbClr val="E6ECEF"/>
                      </a:solidFill>
                      <a:prstDash val="solid"/>
                      <a:round/>
                      <a:headEnd type="none" w="med" len="med"/>
                      <a:tailEnd type="none" w="med" len="med"/>
                    </a:lnL>
                    <a:lnR w="6350" cap="flat" cmpd="sng" algn="ctr">
                      <a:solidFill>
                        <a:srgbClr val="E6ECEF"/>
                      </a:solidFill>
                      <a:prstDash val="solid"/>
                      <a:round/>
                      <a:headEnd type="none" w="med" len="med"/>
                      <a:tailEnd type="none" w="med" len="med"/>
                    </a:lnR>
                    <a:lnT w="6350" cap="flat" cmpd="sng" algn="ctr">
                      <a:solidFill>
                        <a:srgbClr val="E6ECEF"/>
                      </a:solidFill>
                      <a:prstDash val="solid"/>
                      <a:round/>
                      <a:headEnd type="none" w="med" len="med"/>
                      <a:tailEnd type="none" w="med" len="med"/>
                    </a:lnT>
                    <a:lnB w="6350" cap="flat" cmpd="sng" algn="ctr">
                      <a:solidFill>
                        <a:srgbClr val="E6ECEF"/>
                      </a:solidFill>
                      <a:prstDash val="solid"/>
                      <a:round/>
                      <a:headEnd type="none" w="med" len="med"/>
                      <a:tailEnd type="none" w="med" len="med"/>
                    </a:lnB>
                    <a:solidFill>
                      <a:srgbClr val="FFFFFF"/>
                    </a:solidFill>
                  </a:tcPr>
                </a:tc>
              </a:tr>
              <a:tr h="1040837">
                <a:tc>
                  <a:txBody>
                    <a:bodyPr/>
                    <a:lstStyle/>
                    <a:p>
                      <a:pPr algn="ctr"/>
                      <a:r>
                        <a:rPr lang="en-US" sz="2400" b="0" i="0">
                          <a:solidFill>
                            <a:srgbClr val="51565E"/>
                          </a:solidFill>
                          <a:effectLst/>
                          <a:latin typeface="Times New Roman" panose="02020603050405020304" pitchFamily="18" charset="0"/>
                          <a:cs typeface="Times New Roman" panose="02020603050405020304" pitchFamily="18" charset="0"/>
                        </a:rPr>
                        <a:t>Cloud computing</a:t>
                      </a:r>
                      <a:endParaRPr lang="en-US" sz="2400" b="0" i="0">
                        <a:solidFill>
                          <a:srgbClr val="51565E"/>
                        </a:solidFill>
                        <a:effectLst/>
                        <a:latin typeface="Times New Roman" panose="02020603050405020304" pitchFamily="18" charset="0"/>
                        <a:cs typeface="Times New Roman" panose="02020603050405020304" pitchFamily="18" charset="0"/>
                      </a:endParaRPr>
                    </a:p>
                  </a:txBody>
                  <a:tcPr marL="50363" marR="50363" marT="67151" marB="67151" anchor="ctr">
                    <a:lnL w="6350" cap="flat" cmpd="sng" algn="ctr">
                      <a:solidFill>
                        <a:srgbClr val="E6ECEF"/>
                      </a:solidFill>
                      <a:prstDash val="solid"/>
                      <a:round/>
                      <a:headEnd type="none" w="med" len="med"/>
                      <a:tailEnd type="none" w="med" len="med"/>
                    </a:lnL>
                    <a:lnR w="6350" cap="flat" cmpd="sng" algn="ctr">
                      <a:solidFill>
                        <a:srgbClr val="E6ECEF"/>
                      </a:solidFill>
                      <a:prstDash val="solid"/>
                      <a:round/>
                      <a:headEnd type="none" w="med" len="med"/>
                      <a:tailEnd type="none" w="med" len="med"/>
                    </a:lnR>
                    <a:lnT w="6350" cap="flat" cmpd="sng" algn="ctr">
                      <a:solidFill>
                        <a:srgbClr val="E6ECEF"/>
                      </a:solidFill>
                      <a:prstDash val="solid"/>
                      <a:round/>
                      <a:headEnd type="none" w="med" len="med"/>
                      <a:tailEnd type="none" w="med" len="med"/>
                    </a:lnT>
                    <a:lnB w="6350" cap="flat" cmpd="sng" algn="ctr">
                      <a:solidFill>
                        <a:srgbClr val="E6ECEF"/>
                      </a:solidFill>
                      <a:prstDash val="solid"/>
                      <a:round/>
                      <a:headEnd type="none" w="med" len="med"/>
                      <a:tailEnd type="none" w="med" len="med"/>
                    </a:lnB>
                    <a:solidFill>
                      <a:srgbClr val="FFFFFF"/>
                    </a:solidFill>
                  </a:tcPr>
                </a:tc>
                <a:tc>
                  <a:txBody>
                    <a:bodyPr/>
                    <a:lstStyle/>
                    <a:p>
                      <a:pPr algn="ctr"/>
                      <a:r>
                        <a:rPr lang="en-GB" sz="2400" b="0" i="0">
                          <a:solidFill>
                            <a:srgbClr val="51565E"/>
                          </a:solidFill>
                          <a:effectLst/>
                          <a:latin typeface="Times New Roman" panose="02020603050405020304" pitchFamily="18" charset="0"/>
                          <a:cs typeface="Times New Roman" panose="02020603050405020304" pitchFamily="18" charset="0"/>
                        </a:rPr>
                        <a:t>Applications run in data centers and processed via the cloud</a:t>
                      </a:r>
                      <a:endParaRPr lang="en-GB" sz="2400" b="0" i="0">
                        <a:solidFill>
                          <a:srgbClr val="51565E"/>
                        </a:solidFill>
                        <a:effectLst/>
                        <a:latin typeface="Times New Roman" panose="02020603050405020304" pitchFamily="18" charset="0"/>
                        <a:cs typeface="Times New Roman" panose="02020603050405020304" pitchFamily="18" charset="0"/>
                      </a:endParaRPr>
                    </a:p>
                  </a:txBody>
                  <a:tcPr marL="50363" marR="50363" marT="67151" marB="67151" anchor="ctr">
                    <a:lnL w="6350" cap="flat" cmpd="sng" algn="ctr">
                      <a:solidFill>
                        <a:srgbClr val="E6ECEF"/>
                      </a:solidFill>
                      <a:prstDash val="solid"/>
                      <a:round/>
                      <a:headEnd type="none" w="med" len="med"/>
                      <a:tailEnd type="none" w="med" len="med"/>
                    </a:lnL>
                    <a:lnR w="6350" cap="flat" cmpd="sng" algn="ctr">
                      <a:solidFill>
                        <a:srgbClr val="E6ECEF"/>
                      </a:solidFill>
                      <a:prstDash val="solid"/>
                      <a:round/>
                      <a:headEnd type="none" w="med" len="med"/>
                      <a:tailEnd type="none" w="med" len="med"/>
                    </a:lnR>
                    <a:lnT w="6350" cap="flat" cmpd="sng" algn="ctr">
                      <a:solidFill>
                        <a:srgbClr val="E6ECEF"/>
                      </a:solidFill>
                      <a:prstDash val="solid"/>
                      <a:round/>
                      <a:headEnd type="none" w="med" len="med"/>
                      <a:tailEnd type="none" w="med" len="med"/>
                    </a:lnT>
                    <a:lnB w="6350" cap="flat" cmpd="sng" algn="ctr">
                      <a:solidFill>
                        <a:srgbClr val="E6ECEF"/>
                      </a:solidFill>
                      <a:prstDash val="solid"/>
                      <a:round/>
                      <a:headEnd type="none" w="med" len="med"/>
                      <a:tailEnd type="none" w="med" len="med"/>
                    </a:lnB>
                    <a:solidFill>
                      <a:srgbClr val="FFFFFF"/>
                    </a:solidFill>
                  </a:tcPr>
                </a:tc>
              </a:tr>
              <a:tr h="1403451">
                <a:tc>
                  <a:txBody>
                    <a:bodyPr/>
                    <a:lstStyle/>
                    <a:p>
                      <a:pPr algn="ctr"/>
                      <a:r>
                        <a:rPr lang="en-US" sz="2400" b="0" i="0">
                          <a:solidFill>
                            <a:srgbClr val="51565E"/>
                          </a:solidFill>
                          <a:effectLst/>
                          <a:latin typeface="Times New Roman" panose="02020603050405020304" pitchFamily="18" charset="0"/>
                          <a:cs typeface="Times New Roman" panose="02020603050405020304" pitchFamily="18" charset="0"/>
                        </a:rPr>
                        <a:t>Edge computing</a:t>
                      </a:r>
                      <a:endParaRPr lang="en-US" sz="2400" b="0" i="0">
                        <a:solidFill>
                          <a:srgbClr val="51565E"/>
                        </a:solidFill>
                        <a:effectLst/>
                        <a:latin typeface="Times New Roman" panose="02020603050405020304" pitchFamily="18" charset="0"/>
                        <a:cs typeface="Times New Roman" panose="02020603050405020304" pitchFamily="18" charset="0"/>
                      </a:endParaRPr>
                    </a:p>
                  </a:txBody>
                  <a:tcPr marL="50363" marR="50363" marT="67151" marB="67151" anchor="ctr">
                    <a:lnL w="6350" cap="flat" cmpd="sng" algn="ctr">
                      <a:solidFill>
                        <a:srgbClr val="E6ECEF"/>
                      </a:solidFill>
                      <a:prstDash val="solid"/>
                      <a:round/>
                      <a:headEnd type="none" w="med" len="med"/>
                      <a:tailEnd type="none" w="med" len="med"/>
                    </a:lnL>
                    <a:lnR w="6350" cap="flat" cmpd="sng" algn="ctr">
                      <a:solidFill>
                        <a:srgbClr val="E6ECEF"/>
                      </a:solidFill>
                      <a:prstDash val="solid"/>
                      <a:round/>
                      <a:headEnd type="none" w="med" len="med"/>
                      <a:tailEnd type="none" w="med" len="med"/>
                    </a:lnR>
                    <a:lnT w="6350" cap="flat" cmpd="sng" algn="ctr">
                      <a:solidFill>
                        <a:srgbClr val="E6ECEF"/>
                      </a:solidFill>
                      <a:prstDash val="solid"/>
                      <a:round/>
                      <a:headEnd type="none" w="med" len="med"/>
                      <a:tailEnd type="none" w="med" len="med"/>
                    </a:lnT>
                    <a:lnB w="6350" cap="flat" cmpd="sng" algn="ctr">
                      <a:solidFill>
                        <a:srgbClr val="E6ECEF"/>
                      </a:solidFill>
                      <a:prstDash val="solid"/>
                      <a:round/>
                      <a:headEnd type="none" w="med" len="med"/>
                      <a:tailEnd type="none" w="med" len="med"/>
                    </a:lnB>
                    <a:solidFill>
                      <a:srgbClr val="FFFFFF"/>
                    </a:solidFill>
                  </a:tcPr>
                </a:tc>
                <a:tc>
                  <a:txBody>
                    <a:bodyPr/>
                    <a:lstStyle/>
                    <a:p>
                      <a:pPr algn="ctr"/>
                      <a:r>
                        <a:rPr lang="en-GB" sz="2400" b="0" i="0" dirty="0">
                          <a:solidFill>
                            <a:srgbClr val="51565E"/>
                          </a:solidFill>
                          <a:effectLst/>
                          <a:latin typeface="Times New Roman" panose="02020603050405020304" pitchFamily="18" charset="0"/>
                          <a:cs typeface="Times New Roman" panose="02020603050405020304" pitchFamily="18" charset="0"/>
                        </a:rPr>
                        <a:t>Applications run close to the user; either on the user’s device or on the network edge</a:t>
                      </a:r>
                      <a:endParaRPr lang="en-GB" sz="2400" b="0" i="0" dirty="0">
                        <a:solidFill>
                          <a:srgbClr val="51565E"/>
                        </a:solidFill>
                        <a:effectLst/>
                        <a:latin typeface="Times New Roman" panose="02020603050405020304" pitchFamily="18" charset="0"/>
                        <a:cs typeface="Times New Roman" panose="02020603050405020304" pitchFamily="18" charset="0"/>
                      </a:endParaRPr>
                    </a:p>
                  </a:txBody>
                  <a:tcPr marL="50363" marR="50363" marT="67151" marB="67151" anchor="ctr">
                    <a:lnL w="6350" cap="flat" cmpd="sng" algn="ctr">
                      <a:solidFill>
                        <a:srgbClr val="E6ECEF"/>
                      </a:solidFill>
                      <a:prstDash val="solid"/>
                      <a:round/>
                      <a:headEnd type="none" w="med" len="med"/>
                      <a:tailEnd type="none" w="med" len="med"/>
                    </a:lnL>
                    <a:lnR w="6350" cap="flat" cmpd="sng" algn="ctr">
                      <a:solidFill>
                        <a:srgbClr val="E6ECEF"/>
                      </a:solidFill>
                      <a:prstDash val="solid"/>
                      <a:round/>
                      <a:headEnd type="none" w="med" len="med"/>
                      <a:tailEnd type="none" w="med" len="med"/>
                    </a:lnR>
                    <a:lnT w="6350" cap="flat" cmpd="sng" algn="ctr">
                      <a:solidFill>
                        <a:srgbClr val="E6ECEF"/>
                      </a:solidFill>
                      <a:prstDash val="solid"/>
                      <a:round/>
                      <a:headEnd type="none" w="med" len="med"/>
                      <a:tailEnd type="none" w="med" len="med"/>
                    </a:lnT>
                    <a:lnB w="6350" cap="flat" cmpd="sng" algn="ctr">
                      <a:solidFill>
                        <a:srgbClr val="E6ECEF"/>
                      </a:solidFill>
                      <a:prstDash val="solid"/>
                      <a:round/>
                      <a:headEnd type="none" w="med" len="med"/>
                      <a:tailEnd type="none" w="med" len="med"/>
                    </a:lnB>
                    <a:solidFill>
                      <a:srgbClr val="FFFFFF"/>
                    </a:solidFill>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algn="just"/>
            <a:r>
              <a:rPr lang="en-IN" dirty="0"/>
              <a:t>Consider a building secured with dozens of high-definition </a:t>
            </a:r>
            <a:r>
              <a:rPr lang="en-IN" dirty="0" err="1"/>
              <a:t>IoT</a:t>
            </a:r>
            <a:r>
              <a:rPr lang="en-IN" dirty="0"/>
              <a:t> video cameras. These are ‘dumb’ cameras that simply output a raw video signal and continuously stream that signal to a cloud server. On the cloud server, the video output from all the cameras is put through a motion-detection application to ensure that only clips featuring activity are saved to the server’s database. This means there is a constant and significant strain on the building’s Internet infrastructure, as significant bandwidth gets consumed by the high volume of video footage being transferred. Additionally, there is very heavy load on the cloud server that has to process the video footage from all the cameras simultaneously.</a:t>
            </a:r>
            <a:endParaRPr lang="en-IN" dirty="0"/>
          </a:p>
        </p:txBody>
      </p:sp>
      <p:sp>
        <p:nvSpPr>
          <p:cNvPr id="3" name="Title 2"/>
          <p:cNvSpPr>
            <a:spLocks noGrp="1"/>
          </p:cNvSpPr>
          <p:nvPr>
            <p:ph type="title"/>
          </p:nvPr>
        </p:nvSpPr>
        <p:spPr>
          <a:xfrm>
            <a:off x="457200" y="274638"/>
            <a:ext cx="8229600" cy="922114"/>
          </a:xfrm>
        </p:spPr>
        <p:txBody>
          <a:bodyPr>
            <a:normAutofit/>
          </a:bodyPr>
          <a:lstStyle/>
          <a:p>
            <a:r>
              <a:rPr lang="en-IN" dirty="0"/>
              <a:t>Edge computing – an example</a:t>
            </a:r>
            <a:endParaRPr lang="en-IN" dirty="0"/>
          </a:p>
        </p:txBody>
      </p:sp>
      <p:sp>
        <p:nvSpPr>
          <p:cNvPr id="4" name="Slide Number Placeholder 3"/>
          <p:cNvSpPr>
            <a:spLocks noGrp="1"/>
          </p:cNvSpPr>
          <p:nvPr>
            <p:ph type="sldNum" sz="quarter" idx="12"/>
          </p:nvPr>
        </p:nvSpPr>
        <p:spPr/>
        <p:txBody>
          <a:bodyPr/>
          <a:lstStyle/>
          <a:p>
            <a:fld id="{CBDDA45A-3A67-4FF2-851C-5A467A0A7497}" type="slidenum">
              <a:rPr lang="en-IN" smtClean="0"/>
            </a:fld>
            <a:endParaRPr lang="en-I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algn="just"/>
            <a:r>
              <a:rPr lang="en-IN" dirty="0"/>
              <a:t>Now imagine that the motion sensor computation is moved to the network edge. What if each camera used its own internal computer to run the motion-detecting application and then sent footage to the cloud server as needed? This would result in a significant reduction in bandwidth use, because much of the camera footage will never have to travel to the cloud server. Additionally, the cloud server would now only be responsible for storing the important footage, meaning that the server could communicate with a higher number of cameras without getting overloaded. This is what edge computing looks like.</a:t>
            </a:r>
            <a:endParaRPr lang="en-IN" dirty="0"/>
          </a:p>
        </p:txBody>
      </p:sp>
      <p:sp>
        <p:nvSpPr>
          <p:cNvPr id="3" name="Title 2"/>
          <p:cNvSpPr>
            <a:spLocks noGrp="1"/>
          </p:cNvSpPr>
          <p:nvPr>
            <p:ph type="title"/>
          </p:nvPr>
        </p:nvSpPr>
        <p:spPr/>
        <p:txBody>
          <a:bodyPr/>
          <a:lstStyle/>
          <a:p>
            <a:r>
              <a:rPr lang="en-IN" dirty="0"/>
              <a:t>.......Continue</a:t>
            </a:r>
            <a:endParaRPr lang="en-IN" dirty="0"/>
          </a:p>
        </p:txBody>
      </p:sp>
      <p:sp>
        <p:nvSpPr>
          <p:cNvPr id="4" name="Slide Number Placeholder 3"/>
          <p:cNvSpPr>
            <a:spLocks noGrp="1"/>
          </p:cNvSpPr>
          <p:nvPr>
            <p:ph type="sldNum" sz="quarter" idx="12"/>
          </p:nvPr>
        </p:nvSpPr>
        <p:spPr/>
        <p:txBody>
          <a:bodyPr/>
          <a:lstStyle/>
          <a:p>
            <a:fld id="{CBDDA45A-3A67-4FF2-851C-5A467A0A7497}" type="slidenum">
              <a:rPr lang="en-IN" smtClean="0"/>
            </a:fld>
            <a:endParaRPr lang="en-I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algn="l"/>
            <a:r>
              <a:rPr lang="en-GB" b="1" i="0" dirty="0">
                <a:solidFill>
                  <a:srgbClr val="51565E"/>
                </a:solidFill>
                <a:effectLst/>
                <a:cs typeface="Times New Roman" panose="02020603050405020304" pitchFamily="18" charset="0"/>
              </a:rPr>
              <a:t>Implementation</a:t>
            </a:r>
            <a:r>
              <a:rPr lang="en-GB" b="0" i="0" dirty="0">
                <a:solidFill>
                  <a:srgbClr val="51565E"/>
                </a:solidFill>
                <a:effectLst/>
                <a:cs typeface="Times New Roman" panose="02020603050405020304" pitchFamily="18" charset="0"/>
              </a:rPr>
              <a:t>: Edge computing is effectively utilized in smart home devices.</a:t>
            </a:r>
            <a:endParaRPr lang="en-GB" b="0" i="0" dirty="0">
              <a:solidFill>
                <a:srgbClr val="51565E"/>
              </a:solidFill>
              <a:effectLst/>
              <a:cs typeface="Times New Roman" panose="02020603050405020304" pitchFamily="18" charset="0"/>
            </a:endParaRPr>
          </a:p>
          <a:p>
            <a:pPr algn="l"/>
            <a:r>
              <a:rPr lang="en-GB" b="1" i="0" dirty="0">
                <a:solidFill>
                  <a:srgbClr val="51565E"/>
                </a:solidFill>
                <a:effectLst/>
                <a:cs typeface="Times New Roman" panose="02020603050405020304" pitchFamily="18" charset="0"/>
              </a:rPr>
              <a:t>Scenario</a:t>
            </a:r>
            <a:r>
              <a:rPr lang="en-GB" b="0" i="0" dirty="0">
                <a:solidFill>
                  <a:srgbClr val="51565E"/>
                </a:solidFill>
                <a:effectLst/>
                <a:cs typeface="Times New Roman" panose="02020603050405020304" pitchFamily="18" charset="0"/>
              </a:rPr>
              <a:t>: In smart homes, numerous IoT devices gather data throughout the house.</a:t>
            </a:r>
            <a:endParaRPr lang="en-GB" b="0" i="0" dirty="0">
              <a:solidFill>
                <a:srgbClr val="51565E"/>
              </a:solidFill>
              <a:effectLst/>
              <a:cs typeface="Times New Roman" panose="02020603050405020304" pitchFamily="18" charset="0"/>
            </a:endParaRPr>
          </a:p>
          <a:p>
            <a:pPr algn="l"/>
            <a:r>
              <a:rPr lang="en-GB" b="1" i="0" dirty="0">
                <a:solidFill>
                  <a:srgbClr val="51565E"/>
                </a:solidFill>
                <a:effectLst/>
                <a:cs typeface="Times New Roman" panose="02020603050405020304" pitchFamily="18" charset="0"/>
              </a:rPr>
              <a:t>Data Handling</a:t>
            </a:r>
            <a:r>
              <a:rPr lang="en-GB" b="0" i="0" dirty="0">
                <a:solidFill>
                  <a:srgbClr val="51565E"/>
                </a:solidFill>
                <a:effectLst/>
                <a:cs typeface="Times New Roman" panose="02020603050405020304" pitchFamily="18" charset="0"/>
              </a:rPr>
              <a:t>: Initially, data is sent to a remote server for storage and processing.</a:t>
            </a:r>
            <a:endParaRPr lang="en-GB" b="0" i="0" dirty="0">
              <a:solidFill>
                <a:srgbClr val="51565E"/>
              </a:solidFill>
              <a:effectLst/>
              <a:cs typeface="Times New Roman" panose="02020603050405020304" pitchFamily="18" charset="0"/>
            </a:endParaRPr>
          </a:p>
          <a:p>
            <a:pPr algn="l"/>
            <a:r>
              <a:rPr lang="en-GB" b="1" i="0" dirty="0">
                <a:solidFill>
                  <a:srgbClr val="51565E"/>
                </a:solidFill>
                <a:effectLst/>
                <a:cs typeface="Times New Roman" panose="02020603050405020304" pitchFamily="18" charset="0"/>
              </a:rPr>
              <a:t>Challenges</a:t>
            </a:r>
            <a:r>
              <a:rPr lang="en-GB" b="0" i="0" dirty="0">
                <a:solidFill>
                  <a:srgbClr val="51565E"/>
                </a:solidFill>
                <a:effectLst/>
                <a:cs typeface="Times New Roman" panose="02020603050405020304" pitchFamily="18" charset="0"/>
              </a:rPr>
              <a:t>: This centralized architecture can lead to issues during network outages.</a:t>
            </a:r>
            <a:endParaRPr lang="en-GB" b="0" i="0" dirty="0">
              <a:solidFill>
                <a:srgbClr val="51565E"/>
              </a:solidFill>
              <a:effectLst/>
              <a:cs typeface="Times New Roman" panose="02020603050405020304" pitchFamily="18" charset="0"/>
            </a:endParaRPr>
          </a:p>
          <a:p>
            <a:pPr algn="l"/>
            <a:r>
              <a:rPr lang="en-GB" b="1" i="0" dirty="0">
                <a:solidFill>
                  <a:srgbClr val="51565E"/>
                </a:solidFill>
                <a:effectLst/>
                <a:cs typeface="Times New Roman" panose="02020603050405020304" pitchFamily="18" charset="0"/>
              </a:rPr>
              <a:t>Edge Computing Benefits</a:t>
            </a:r>
            <a:r>
              <a:rPr lang="en-GB" b="0" i="0" dirty="0">
                <a:solidFill>
                  <a:srgbClr val="51565E"/>
                </a:solidFill>
                <a:effectLst/>
                <a:cs typeface="Times New Roman" panose="02020603050405020304" pitchFamily="18" charset="0"/>
              </a:rPr>
              <a:t>: By deploying edge computing, data storage and processing are brought closer to the smart home.</a:t>
            </a:r>
            <a:endParaRPr lang="en-GB" b="0" i="0" dirty="0">
              <a:solidFill>
                <a:srgbClr val="51565E"/>
              </a:solidFill>
              <a:effectLst/>
              <a:cs typeface="Times New Roman" panose="02020603050405020304" pitchFamily="18" charset="0"/>
            </a:endParaRPr>
          </a:p>
          <a:p>
            <a:pPr algn="l"/>
            <a:r>
              <a:rPr lang="en-GB" b="1" i="0" dirty="0">
                <a:solidFill>
                  <a:srgbClr val="51565E"/>
                </a:solidFill>
                <a:effectLst/>
                <a:cs typeface="Times New Roman" panose="02020603050405020304" pitchFamily="18" charset="0"/>
              </a:rPr>
              <a:t>Advantages</a:t>
            </a:r>
            <a:r>
              <a:rPr lang="en-GB" b="0" i="0" dirty="0">
                <a:solidFill>
                  <a:srgbClr val="51565E"/>
                </a:solidFill>
                <a:effectLst/>
                <a:cs typeface="Times New Roman" panose="02020603050405020304" pitchFamily="18" charset="0"/>
              </a:rPr>
              <a:t>: Reduces backhaul costs and latency, ensuring continuous operation even when the network is down.</a:t>
            </a:r>
            <a:endParaRPr lang="en-GB" b="0" i="0" dirty="0">
              <a:solidFill>
                <a:srgbClr val="51565E"/>
              </a:solidFill>
              <a:effectLst/>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CBDDA45A-3A67-4FF2-851C-5A467A0A7497}" type="slidenum">
              <a:rPr lang="en-IN" smtClean="0"/>
            </a:fld>
            <a:endParaRPr lang="en-IN"/>
          </a:p>
        </p:txBody>
      </p:sp>
      <p:sp>
        <p:nvSpPr>
          <p:cNvPr id="4" name="Title 3"/>
          <p:cNvSpPr>
            <a:spLocks noGrp="1"/>
          </p:cNvSpPr>
          <p:nvPr>
            <p:ph type="title"/>
          </p:nvPr>
        </p:nvSpPr>
        <p:spPr/>
        <p:txBody>
          <a:bodyPr/>
          <a:lstStyle/>
          <a:p>
            <a:r>
              <a:rPr lang="en-US" dirty="0"/>
              <a:t>Smart Home Devices</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l"/>
            <a:r>
              <a:rPr lang="en-GB" b="1" i="0" dirty="0">
                <a:solidFill>
                  <a:srgbClr val="51565E"/>
                </a:solidFill>
                <a:effectLst/>
                <a:cs typeface="Times New Roman" panose="02020603050405020304" pitchFamily="18" charset="0"/>
              </a:rPr>
              <a:t>Application</a:t>
            </a:r>
            <a:r>
              <a:rPr lang="en-GB" b="0" i="0" dirty="0">
                <a:solidFill>
                  <a:srgbClr val="51565E"/>
                </a:solidFill>
                <a:effectLst/>
                <a:cs typeface="Times New Roman" panose="02020603050405020304" pitchFamily="18" charset="0"/>
              </a:rPr>
              <a:t>: Edge computing is employed in the cloud gaming sector.</a:t>
            </a:r>
            <a:endParaRPr lang="en-GB" b="0" i="0" dirty="0">
              <a:solidFill>
                <a:srgbClr val="51565E"/>
              </a:solidFill>
              <a:effectLst/>
              <a:cs typeface="Times New Roman" panose="02020603050405020304" pitchFamily="18" charset="0"/>
            </a:endParaRPr>
          </a:p>
          <a:p>
            <a:pPr algn="l"/>
            <a:r>
              <a:rPr lang="en-GB" b="1" i="0" dirty="0">
                <a:solidFill>
                  <a:srgbClr val="51565E"/>
                </a:solidFill>
                <a:effectLst/>
                <a:cs typeface="Times New Roman" panose="02020603050405020304" pitchFamily="18" charset="0"/>
              </a:rPr>
              <a:t>Objective</a:t>
            </a:r>
            <a:r>
              <a:rPr lang="en-GB" b="0" i="0" dirty="0">
                <a:solidFill>
                  <a:srgbClr val="51565E"/>
                </a:solidFill>
                <a:effectLst/>
                <a:cs typeface="Times New Roman" panose="02020603050405020304" pitchFamily="18" charset="0"/>
              </a:rPr>
              <a:t>: Cloud gaming companies aim to position their servers as close as possible to gamers.</a:t>
            </a:r>
            <a:endParaRPr lang="en-GB" b="0" i="0" dirty="0">
              <a:solidFill>
                <a:srgbClr val="51565E"/>
              </a:solidFill>
              <a:effectLst/>
              <a:cs typeface="Times New Roman" panose="02020603050405020304" pitchFamily="18" charset="0"/>
            </a:endParaRPr>
          </a:p>
          <a:p>
            <a:pPr algn="l"/>
            <a:r>
              <a:rPr lang="en-GB" b="1" i="0" dirty="0">
                <a:solidFill>
                  <a:srgbClr val="51565E"/>
                </a:solidFill>
                <a:effectLst/>
                <a:cs typeface="Times New Roman" panose="02020603050405020304" pitchFamily="18" charset="0"/>
              </a:rPr>
              <a:t>Purpose</a:t>
            </a:r>
            <a:r>
              <a:rPr lang="en-GB" b="0" i="0" dirty="0">
                <a:solidFill>
                  <a:srgbClr val="51565E"/>
                </a:solidFill>
                <a:effectLst/>
                <a:cs typeface="Times New Roman" panose="02020603050405020304" pitchFamily="18" charset="0"/>
              </a:rPr>
              <a:t>: This approach minimizes lags and enhances the overall gaming experience, providing gamers with an immersive gameplay environment.</a:t>
            </a:r>
            <a:endParaRPr lang="en-GB" b="0" i="0" dirty="0">
              <a:solidFill>
                <a:srgbClr val="51565E"/>
              </a:solidFill>
              <a:effectLst/>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CBDDA45A-3A67-4FF2-851C-5A467A0A7497}" type="slidenum">
              <a:rPr lang="en-IN" smtClean="0"/>
            </a:fld>
            <a:endParaRPr lang="en-IN"/>
          </a:p>
        </p:txBody>
      </p:sp>
      <p:sp>
        <p:nvSpPr>
          <p:cNvPr id="4" name="Title 3"/>
          <p:cNvSpPr>
            <a:spLocks noGrp="1"/>
          </p:cNvSpPr>
          <p:nvPr>
            <p:ph type="title"/>
          </p:nvPr>
        </p:nvSpPr>
        <p:spPr/>
        <p:txBody>
          <a:bodyPr/>
          <a:lstStyle/>
          <a:p>
            <a:r>
              <a:rPr lang="en-US" dirty="0"/>
              <a:t>Cloud Gaming Industry</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nsights Archives - ObjectBox"/>
          <p:cNvPicPr>
            <a:picLocks noGrp="1" noChangeAspect="1" noChangeArrowheads="1"/>
          </p:cNvPicPr>
          <p:nvPr>
            <p:ph idx="1"/>
          </p:nvPr>
        </p:nvPicPr>
        <p:blipFill>
          <a:blip r:embed="rId1" cstate="print">
            <a:extLst>
              <a:ext uri="{28A0092B-C50C-407E-A947-70E740481C1C}">
                <a14:useLocalDpi xmlns:a14="http://schemas.microsoft.com/office/drawing/2010/main" val="0"/>
              </a:ext>
            </a:extLst>
          </a:blip>
          <a:srcRect/>
          <a:stretch>
            <a:fillRect/>
          </a:stretch>
        </p:blipFill>
        <p:spPr bwMode="auto">
          <a:xfrm>
            <a:off x="1259632" y="620688"/>
            <a:ext cx="6813582" cy="5386412"/>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CBDDA45A-3A67-4FF2-851C-5A467A0A7497}" type="slidenum">
              <a:rPr lang="en-IN" smtClean="0"/>
            </a:fld>
            <a:endParaRPr lang="en-I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algn="just"/>
            <a:r>
              <a:rPr lang="en-US" dirty="0"/>
              <a:t>Environmental factors like </a:t>
            </a:r>
            <a:r>
              <a:rPr lang="en-US" b="1" dirty="0"/>
              <a:t>road traffic density, air quality, weather, school holidays, and other open data sets give better </a:t>
            </a:r>
            <a:r>
              <a:rPr lang="en-US" dirty="0"/>
              <a:t>results by the processing of data with the help of edge computing and machine learning.</a:t>
            </a:r>
            <a:endParaRPr lang="en-US" dirty="0"/>
          </a:p>
          <a:p>
            <a:endParaRPr lang="en-US" dirty="0"/>
          </a:p>
          <a:p>
            <a:pPr algn="just"/>
            <a:r>
              <a:rPr lang="en-US" dirty="0"/>
              <a:t>The computing power will apply these factors to the data collected from healthcare at the point of admission, where data to be set where the patient expected to be discharged.</a:t>
            </a:r>
            <a:endParaRPr lang="en-US" dirty="0"/>
          </a:p>
          <a:p>
            <a:pPr algn="just"/>
            <a:endParaRPr lang="en-US" dirty="0"/>
          </a:p>
          <a:p>
            <a:pPr algn="just"/>
            <a:r>
              <a:rPr lang="en-US" dirty="0"/>
              <a:t>There is also a movement from businesses in all sectors to use edge computing.</a:t>
            </a:r>
            <a:endParaRPr lang="en-US" dirty="0"/>
          </a:p>
          <a:p>
            <a:endParaRPr lang="en-IN" dirty="0"/>
          </a:p>
        </p:txBody>
      </p:sp>
      <p:sp>
        <p:nvSpPr>
          <p:cNvPr id="3" name="Title 2"/>
          <p:cNvSpPr>
            <a:spLocks noGrp="1"/>
          </p:cNvSpPr>
          <p:nvPr>
            <p:ph type="title"/>
          </p:nvPr>
        </p:nvSpPr>
        <p:spPr>
          <a:xfrm>
            <a:off x="457200" y="274638"/>
            <a:ext cx="8229600" cy="994122"/>
          </a:xfrm>
        </p:spPr>
        <p:txBody>
          <a:bodyPr>
            <a:normAutofit/>
          </a:bodyPr>
          <a:lstStyle/>
          <a:p>
            <a:r>
              <a:rPr lang="en-US" sz="4400" dirty="0"/>
              <a:t>Edge Computing in Social Good</a:t>
            </a:r>
            <a:endParaRPr lang="en-IN" dirty="0"/>
          </a:p>
        </p:txBody>
      </p:sp>
      <p:sp>
        <p:nvSpPr>
          <p:cNvPr id="4" name="Slide Number Placeholder 3"/>
          <p:cNvSpPr>
            <a:spLocks noGrp="1"/>
          </p:cNvSpPr>
          <p:nvPr>
            <p:ph type="sldNum" sz="quarter" idx="12"/>
          </p:nvPr>
        </p:nvSpPr>
        <p:spPr/>
        <p:txBody>
          <a:bodyPr/>
          <a:lstStyle/>
          <a:p>
            <a:fld id="{CBDDA45A-3A67-4FF2-851C-5A467A0A7497}" type="slidenum">
              <a:rPr lang="en-IN" smtClean="0"/>
            </a:fld>
            <a:endParaRPr lang="en-I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274638"/>
            <a:ext cx="9144000" cy="1143000"/>
          </a:xfrm>
        </p:spPr>
        <p:txBody>
          <a:bodyPr>
            <a:normAutofit/>
          </a:bodyPr>
          <a:lstStyle/>
          <a:p>
            <a:r>
              <a:rPr lang="en-GB" sz="3600" dirty="0"/>
              <a:t>Edge Computing Use Cases in Manufacturing</a:t>
            </a:r>
            <a:endParaRPr lang="en-IN" sz="3800" dirty="0"/>
          </a:p>
        </p:txBody>
      </p:sp>
      <p:sp>
        <p:nvSpPr>
          <p:cNvPr id="4" name="Slide Number Placeholder 3"/>
          <p:cNvSpPr>
            <a:spLocks noGrp="1"/>
          </p:cNvSpPr>
          <p:nvPr>
            <p:ph type="sldNum" sz="quarter" idx="12"/>
          </p:nvPr>
        </p:nvSpPr>
        <p:spPr/>
        <p:txBody>
          <a:bodyPr/>
          <a:lstStyle/>
          <a:p>
            <a:fld id="{CBDDA45A-3A67-4FF2-851C-5A467A0A7497}" type="slidenum">
              <a:rPr lang="en-IN" smtClean="0"/>
            </a:fld>
            <a:endParaRPr lang="en-IN"/>
          </a:p>
        </p:txBody>
      </p:sp>
      <p:graphicFrame>
        <p:nvGraphicFramePr>
          <p:cNvPr id="5" name="Table 4"/>
          <p:cNvGraphicFramePr>
            <a:graphicFrameLocks noGrp="1"/>
          </p:cNvGraphicFramePr>
          <p:nvPr/>
        </p:nvGraphicFramePr>
        <p:xfrm>
          <a:off x="0" y="1481138"/>
          <a:ext cx="9144000" cy="5376860"/>
        </p:xfrm>
        <a:graphic>
          <a:graphicData uri="http://schemas.openxmlformats.org/drawingml/2006/table">
            <a:tbl>
              <a:tblPr/>
              <a:tblGrid>
                <a:gridCol w="2098623"/>
                <a:gridCol w="7045377"/>
              </a:tblGrid>
              <a:tr h="305959">
                <a:tc>
                  <a:txBody>
                    <a:bodyPr/>
                    <a:lstStyle/>
                    <a:p>
                      <a:pPr algn="l" fontAlgn="t"/>
                      <a:r>
                        <a:rPr lang="en-US" sz="1600" dirty="0">
                          <a:effectLst/>
                          <a:latin typeface="Times New Roman" panose="02020603050405020304" pitchFamily="18" charset="0"/>
                        </a:rPr>
                        <a:t>Use Case</a:t>
                      </a:r>
                      <a:endParaRPr lang="en-US" sz="1600" dirty="0">
                        <a:effectLst/>
                        <a:latin typeface="Times New Roman" panose="02020603050405020304" pitchFamily="18" charset="0"/>
                      </a:endParaRPr>
                    </a:p>
                  </a:txBody>
                  <a:tcPr marL="29220" marR="29220" marT="29220" marB="2922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6F7F8"/>
                    </a:solidFill>
                  </a:tcPr>
                </a:tc>
                <a:tc>
                  <a:txBody>
                    <a:bodyPr/>
                    <a:lstStyle/>
                    <a:p>
                      <a:pPr algn="l" fontAlgn="t"/>
                      <a:r>
                        <a:rPr lang="en-US" sz="1600" dirty="0">
                          <a:effectLst/>
                          <a:latin typeface="Times New Roman" panose="02020603050405020304" pitchFamily="18" charset="0"/>
                        </a:rPr>
                        <a:t>Description</a:t>
                      </a:r>
                      <a:endParaRPr lang="en-US" sz="1600" dirty="0">
                        <a:effectLst/>
                        <a:latin typeface="Times New Roman" panose="02020603050405020304" pitchFamily="18" charset="0"/>
                      </a:endParaRPr>
                    </a:p>
                  </a:txBody>
                  <a:tcPr marL="29220" marR="29220" marT="29220" marB="2922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6F7F8"/>
                    </a:solidFill>
                  </a:tcPr>
                </a:tc>
              </a:tr>
              <a:tr h="1081778">
                <a:tc>
                  <a:txBody>
                    <a:bodyPr/>
                    <a:lstStyle/>
                    <a:p>
                      <a:pPr fontAlgn="t"/>
                      <a:r>
                        <a:rPr lang="en-US" sz="1600" dirty="0">
                          <a:effectLst/>
                          <a:latin typeface="Times New Roman" panose="02020603050405020304" pitchFamily="18" charset="0"/>
                        </a:rPr>
                        <a:t>Condition-based Monitoring</a:t>
                      </a:r>
                      <a:endParaRPr lang="en-US" sz="1600" dirty="0">
                        <a:effectLst/>
                        <a:latin typeface="Times New Roman" panose="02020603050405020304" pitchFamily="18" charset="0"/>
                      </a:endParaRPr>
                    </a:p>
                  </a:txBody>
                  <a:tcPr marL="29220" marR="29220" marT="29220" marB="2922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6F7F8"/>
                    </a:solidFill>
                  </a:tcPr>
                </a:tc>
                <a:tc>
                  <a:txBody>
                    <a:bodyPr/>
                    <a:lstStyle/>
                    <a:p>
                      <a:pPr fontAlgn="t"/>
                      <a:r>
                        <a:rPr lang="en-GB" sz="1600" dirty="0">
                          <a:effectLst/>
                          <a:latin typeface="Times New Roman" panose="02020603050405020304" pitchFamily="18" charset="0"/>
                        </a:rPr>
                        <a:t>Enables manufacturers to access data from machines and systems and to filter it to reduce server overload. This also allows remote asset condition monitoring, potentially generating new revenue streams through maintenance services or managed services for uptime.</a:t>
                      </a:r>
                      <a:endParaRPr lang="en-GB" sz="1600" dirty="0">
                        <a:effectLst/>
                        <a:latin typeface="Times New Roman" panose="02020603050405020304" pitchFamily="18" charset="0"/>
                      </a:endParaRPr>
                    </a:p>
                  </a:txBody>
                  <a:tcPr marL="29220" marR="29220" marT="29220" marB="2922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6F7F8"/>
                    </a:solidFill>
                  </a:tcPr>
                </a:tc>
              </a:tr>
              <a:tr h="969115">
                <a:tc>
                  <a:txBody>
                    <a:bodyPr/>
                    <a:lstStyle/>
                    <a:p>
                      <a:pPr fontAlgn="t"/>
                      <a:r>
                        <a:rPr lang="en-US" sz="1600" dirty="0">
                          <a:effectLst/>
                          <a:latin typeface="Times New Roman" panose="02020603050405020304" pitchFamily="18" charset="0"/>
                        </a:rPr>
                        <a:t>Predictive Maintenance</a:t>
                      </a:r>
                      <a:endParaRPr lang="en-US" sz="1600" dirty="0">
                        <a:effectLst/>
                        <a:latin typeface="Times New Roman" panose="02020603050405020304" pitchFamily="18" charset="0"/>
                      </a:endParaRPr>
                    </a:p>
                  </a:txBody>
                  <a:tcPr marL="29220" marR="29220" marT="29220" marB="2922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6F7F8"/>
                    </a:solidFill>
                  </a:tcPr>
                </a:tc>
                <a:tc>
                  <a:txBody>
                    <a:bodyPr/>
                    <a:lstStyle/>
                    <a:p>
                      <a:pPr fontAlgn="t"/>
                      <a:r>
                        <a:rPr lang="en-GB" sz="1600" dirty="0">
                          <a:effectLst/>
                          <a:latin typeface="Times New Roman" panose="02020603050405020304" pitchFamily="18" charset="0"/>
                        </a:rPr>
                        <a:t>Pre-emptive machine failure detection through data analytics, enabling maintenance before potential breakdown. Edge computing allows processing of data close to the end-device, thus saving data transportation costs and ensuring reliable data access.</a:t>
                      </a:r>
                      <a:endParaRPr lang="en-GB" sz="1600" dirty="0">
                        <a:effectLst/>
                        <a:latin typeface="Times New Roman" panose="02020603050405020304" pitchFamily="18" charset="0"/>
                      </a:endParaRPr>
                    </a:p>
                  </a:txBody>
                  <a:tcPr marL="29220" marR="29220" marT="29220" marB="2922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6F7F8"/>
                    </a:solidFill>
                  </a:tcPr>
                </a:tc>
              </a:tr>
              <a:tr h="969115">
                <a:tc>
                  <a:txBody>
                    <a:bodyPr/>
                    <a:lstStyle/>
                    <a:p>
                      <a:pPr fontAlgn="t"/>
                      <a:r>
                        <a:rPr lang="en-US" sz="1600" dirty="0">
                          <a:effectLst/>
                          <a:latin typeface="Times New Roman" panose="02020603050405020304" pitchFamily="18" charset="0"/>
                        </a:rPr>
                        <a:t>Manufacturing-as-a-service</a:t>
                      </a:r>
                      <a:endParaRPr lang="en-US" sz="1600" dirty="0">
                        <a:effectLst/>
                        <a:latin typeface="Times New Roman" panose="02020603050405020304" pitchFamily="18" charset="0"/>
                      </a:endParaRPr>
                    </a:p>
                  </a:txBody>
                  <a:tcPr marL="29220" marR="29220" marT="29220" marB="2922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6F7F8"/>
                    </a:solidFill>
                  </a:tcPr>
                </a:tc>
                <a:tc>
                  <a:txBody>
                    <a:bodyPr/>
                    <a:lstStyle/>
                    <a:p>
                      <a:pPr fontAlgn="t"/>
                      <a:r>
                        <a:rPr lang="en-GB" sz="1600" dirty="0">
                          <a:effectLst/>
                          <a:latin typeface="Times New Roman" panose="02020603050405020304" pitchFamily="18" charset="0"/>
                        </a:rPr>
                        <a:t>Edge computing allows for flexibility and mobility in manufacturing, creating more sharing models and overcoming data security concerns. It enables efficient setup of temporary sites and faster response to changing customer demands.</a:t>
                      </a:r>
                      <a:endParaRPr lang="en-GB" sz="1600" dirty="0">
                        <a:effectLst/>
                        <a:latin typeface="Times New Roman" panose="02020603050405020304" pitchFamily="18" charset="0"/>
                      </a:endParaRPr>
                    </a:p>
                  </a:txBody>
                  <a:tcPr marL="29220" marR="29220" marT="29220" marB="2922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6F7F8"/>
                    </a:solidFill>
                  </a:tcPr>
                </a:tc>
              </a:tr>
              <a:tr h="969115">
                <a:tc>
                  <a:txBody>
                    <a:bodyPr/>
                    <a:lstStyle/>
                    <a:p>
                      <a:pPr fontAlgn="t"/>
                      <a:r>
                        <a:rPr lang="en-GB" sz="1600" dirty="0">
                          <a:effectLst/>
                          <a:latin typeface="Times New Roman" panose="02020603050405020304" pitchFamily="18" charset="0"/>
                        </a:rPr>
                        <a:t>AR/VR in the Manufacturing Plant</a:t>
                      </a:r>
                      <a:endParaRPr lang="en-GB" sz="1600" dirty="0">
                        <a:effectLst/>
                        <a:latin typeface="Times New Roman" panose="02020603050405020304" pitchFamily="18" charset="0"/>
                      </a:endParaRPr>
                    </a:p>
                  </a:txBody>
                  <a:tcPr marL="29220" marR="29220" marT="29220" marB="2922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6F7F8"/>
                    </a:solidFill>
                  </a:tcPr>
                </a:tc>
                <a:tc>
                  <a:txBody>
                    <a:bodyPr/>
                    <a:lstStyle/>
                    <a:p>
                      <a:pPr fontAlgn="t"/>
                      <a:r>
                        <a:rPr lang="en-GB" sz="1600" dirty="0">
                          <a:effectLst/>
                          <a:latin typeface="Times New Roman" panose="02020603050405020304" pitchFamily="18" charset="0"/>
                        </a:rPr>
                        <a:t>Employment of augmented/mixed/virtual reality for training, health and safety, remote expertise, and quality inspections. Edge computing overcomes latency issues and makes VR headsets more user-friendly.</a:t>
                      </a:r>
                      <a:endParaRPr lang="en-GB" sz="1600" dirty="0">
                        <a:effectLst/>
                        <a:latin typeface="Times New Roman" panose="02020603050405020304" pitchFamily="18" charset="0"/>
                      </a:endParaRPr>
                    </a:p>
                  </a:txBody>
                  <a:tcPr marL="29220" marR="29220" marT="29220" marB="2922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6F7F8"/>
                    </a:solidFill>
                  </a:tcPr>
                </a:tc>
              </a:tr>
              <a:tr h="1081778">
                <a:tc>
                  <a:txBody>
                    <a:bodyPr/>
                    <a:lstStyle/>
                    <a:p>
                      <a:pPr fontAlgn="t"/>
                      <a:r>
                        <a:rPr lang="en-US" sz="1600" dirty="0">
                          <a:effectLst/>
                          <a:latin typeface="Times New Roman" panose="02020603050405020304" pitchFamily="18" charset="0"/>
                        </a:rPr>
                        <a:t>Precision Monitoring and Control</a:t>
                      </a:r>
                      <a:endParaRPr lang="en-US" sz="1600" dirty="0">
                        <a:effectLst/>
                        <a:latin typeface="Times New Roman" panose="02020603050405020304" pitchFamily="18" charset="0"/>
                      </a:endParaRPr>
                    </a:p>
                  </a:txBody>
                  <a:tcPr marL="29220" marR="29220" marT="29220" marB="2922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6F7F8"/>
                    </a:solidFill>
                  </a:tcPr>
                </a:tc>
                <a:tc>
                  <a:txBody>
                    <a:bodyPr/>
                    <a:lstStyle/>
                    <a:p>
                      <a:pPr fontAlgn="t"/>
                      <a:r>
                        <a:rPr lang="en-GB" sz="1600" dirty="0">
                          <a:effectLst/>
                          <a:latin typeface="Times New Roman" panose="02020603050405020304" pitchFamily="18" charset="0"/>
                        </a:rPr>
                        <a:t>Real-time adaptation of the manufacturing process using data from multiple sources. Edge computing is critical for collecting, aggregating and filtering the data, and for training and executing AI/ML algorithms, distributing processing across multiple edges rather than solely in the cloud.</a:t>
                      </a:r>
                      <a:endParaRPr lang="en-GB" sz="1600" dirty="0">
                        <a:effectLst/>
                        <a:latin typeface="Times New Roman" panose="02020603050405020304" pitchFamily="18" charset="0"/>
                      </a:endParaRPr>
                    </a:p>
                  </a:txBody>
                  <a:tcPr marL="29220" marR="29220" marT="29220" marB="2922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6F7F8"/>
                    </a:solidFill>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algn="just"/>
            <a:r>
              <a:rPr lang="en-US" dirty="0"/>
              <a:t>As we know, edge allows us to manage your connectivity and disperse processing closer to where data is, the advantage is a natural evolution when you optimize some part of your stack in the network with giving more localized services for your application. </a:t>
            </a:r>
            <a:endParaRPr lang="en-US" dirty="0"/>
          </a:p>
          <a:p>
            <a:endParaRPr lang="en-US" dirty="0"/>
          </a:p>
          <a:p>
            <a:pPr algn="just"/>
            <a:r>
              <a:rPr lang="en-US" dirty="0"/>
              <a:t>Moving the analysis of clinical information to edge computing is crucial for healthcare organizations that want to benefit from going digital and the key to digital healthcare problems.</a:t>
            </a:r>
            <a:endParaRPr lang="en-US" dirty="0"/>
          </a:p>
          <a:p>
            <a:endParaRPr lang="en-US" dirty="0"/>
          </a:p>
          <a:p>
            <a:pPr algn="just"/>
            <a:r>
              <a:rPr lang="en-US" dirty="0"/>
              <a:t>For example, in the hospital, we collect data from </a:t>
            </a:r>
            <a:r>
              <a:rPr lang="en-US" dirty="0" err="1"/>
              <a:t>IoT</a:t>
            </a:r>
            <a:r>
              <a:rPr lang="en-US" dirty="0"/>
              <a:t> devices, which is monitoring patients and transfer it to the trust’s electronic health record (EHR) from the bedside, with the authentication of staff to the </a:t>
            </a:r>
            <a:r>
              <a:rPr lang="en-US" dirty="0" err="1"/>
              <a:t>IoT</a:t>
            </a:r>
            <a:r>
              <a:rPr lang="en-US" dirty="0"/>
              <a:t> devices through proximity cards.</a:t>
            </a:r>
            <a:endParaRPr lang="en-US" dirty="0"/>
          </a:p>
          <a:p>
            <a:endParaRPr lang="en-IN" dirty="0"/>
          </a:p>
        </p:txBody>
      </p:sp>
      <p:sp>
        <p:nvSpPr>
          <p:cNvPr id="3" name="Title 2"/>
          <p:cNvSpPr>
            <a:spLocks noGrp="1"/>
          </p:cNvSpPr>
          <p:nvPr>
            <p:ph type="title"/>
          </p:nvPr>
        </p:nvSpPr>
        <p:spPr/>
        <p:txBody>
          <a:bodyPr>
            <a:normAutofit/>
          </a:bodyPr>
          <a:lstStyle/>
          <a:p>
            <a:pPr algn="ctr"/>
            <a:r>
              <a:rPr lang="en-US" sz="4400" dirty="0"/>
              <a:t>Edge Computing in Healthcare</a:t>
            </a:r>
            <a:endParaRPr lang="en-IN" dirty="0"/>
          </a:p>
        </p:txBody>
      </p:sp>
      <p:sp>
        <p:nvSpPr>
          <p:cNvPr id="4" name="Slide Number Placeholder 3"/>
          <p:cNvSpPr>
            <a:spLocks noGrp="1"/>
          </p:cNvSpPr>
          <p:nvPr>
            <p:ph type="sldNum" sz="quarter" idx="12"/>
          </p:nvPr>
        </p:nvSpPr>
        <p:spPr/>
        <p:txBody>
          <a:bodyPr/>
          <a:lstStyle/>
          <a:p>
            <a:fld id="{CBDDA45A-3A67-4FF2-851C-5A467A0A7497}" type="slidenum">
              <a:rPr lang="en-IN" smtClean="0"/>
            </a:fld>
            <a:endParaRPr lang="en-I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7"/>
          <p:cNvSpPr txBox="1">
            <a:spLocks noChangeArrowheads="1"/>
          </p:cNvSpPr>
          <p:nvPr/>
        </p:nvSpPr>
        <p:spPr bwMode="auto">
          <a:xfrm>
            <a:off x="0" y="725269"/>
            <a:ext cx="8763000" cy="769441"/>
          </a:xfrm>
          <a:prstGeom prst="rect">
            <a:avLst/>
          </a:prstGeom>
        </p:spPr>
        <p:txBody>
          <a:bodyPr vert="horz" rtlCol="0" anchor="ctr">
            <a:normAutofit fontScale="97500"/>
            <a:scene3d>
              <a:camera prst="orthographicFront"/>
              <a:lightRig rig="soft" dir="t"/>
            </a:scene3d>
            <a:sp3d prstMaterial="softEdge">
              <a:bevelT w="25400" h="25400"/>
            </a:sp3d>
          </a:bodyPr>
          <a:lstStyle>
            <a:lvl1pPr algn="ctr">
              <a:spcBef>
                <a:spcPct val="0"/>
              </a:spcBef>
              <a:buNone/>
              <a:defRPr kumimoji="0" sz="4400" b="1">
                <a:solidFill>
                  <a:schemeClr val="tx2"/>
                </a:solidFill>
                <a:effectLst>
                  <a:outerShdw blurRad="31750" dist="25400" dir="5400000" algn="tl" rotWithShape="0">
                    <a:srgbClr val="000000">
                      <a:alpha val="25000"/>
                    </a:srgbClr>
                  </a:outerShdw>
                </a:effectLst>
                <a:ea typeface="+mj-ea"/>
                <a:cs typeface="+mj-cs"/>
              </a:defRPr>
            </a:lvl1pPr>
          </a:lstStyle>
          <a:p>
            <a:r>
              <a:rPr lang="en-IN" dirty="0">
                <a:latin typeface="Times New Roman" panose="02020603050405020304" pitchFamily="18" charset="0"/>
              </a:rPr>
              <a:t>Cases of Edge Computing</a:t>
            </a:r>
            <a:endParaRPr lang="en-IN" dirty="0">
              <a:latin typeface="Times New Roman" panose="02020603050405020304" pitchFamily="18" charset="0"/>
              <a:sym typeface="+mn-ea"/>
            </a:endParaRPr>
          </a:p>
        </p:txBody>
      </p:sp>
      <p:sp>
        <p:nvSpPr>
          <p:cNvPr id="2" name="TextBox 1"/>
          <p:cNvSpPr txBox="1"/>
          <p:nvPr/>
        </p:nvSpPr>
        <p:spPr>
          <a:xfrm>
            <a:off x="609600" y="1600200"/>
            <a:ext cx="7974330" cy="4247317"/>
          </a:xfrm>
          <a:prstGeom prst="rect">
            <a:avLst/>
          </a:prstGeom>
          <a:noFill/>
        </p:spPr>
        <p:txBody>
          <a:bodyPr wrap="square">
            <a:spAutoFit/>
          </a:bodyPr>
          <a:lstStyle/>
          <a:p>
            <a:pPr marL="457200" indent="-457200">
              <a:buFont typeface="Arial" panose="020B0604020202020204" pitchFamily="34" charset="0"/>
              <a:buChar char="•"/>
            </a:pPr>
            <a:r>
              <a:rPr lang="en-US" sz="3000" b="1" dirty="0">
                <a:latin typeface="Times New Roman" panose="02020603050405020304" pitchFamily="18" charset="0"/>
              </a:rPr>
              <a:t>Security system monitoring:</a:t>
            </a:r>
            <a:r>
              <a:rPr lang="en-US" sz="3000" dirty="0">
                <a:latin typeface="Times New Roman" panose="02020603050405020304" pitchFamily="18" charset="0"/>
              </a:rPr>
              <a:t> As described in the CC Camera system.</a:t>
            </a:r>
            <a:endParaRPr lang="en-US" sz="3000" dirty="0">
              <a:latin typeface="Times New Roman" panose="02020603050405020304" pitchFamily="18" charset="0"/>
            </a:endParaRPr>
          </a:p>
          <a:p>
            <a:pPr marL="457200" indent="-457200">
              <a:buFont typeface="Arial" panose="020B0604020202020204" pitchFamily="34" charset="0"/>
              <a:buChar char="•"/>
            </a:pPr>
            <a:r>
              <a:rPr lang="en-US" sz="3000" b="1" dirty="0">
                <a:latin typeface="Times New Roman" panose="02020603050405020304" pitchFamily="18" charset="0"/>
              </a:rPr>
              <a:t>IoT devices</a:t>
            </a:r>
            <a:r>
              <a:rPr lang="en-US" sz="3000" dirty="0">
                <a:latin typeface="Times New Roman" panose="02020603050405020304" pitchFamily="18" charset="0"/>
              </a:rPr>
              <a:t>: Smart devices that connect to the Internet can benefit from running code on the device itself, rather than in the cloud, for more efficient user interactions.</a:t>
            </a:r>
            <a:endParaRPr lang="en-US" sz="3000" dirty="0">
              <a:latin typeface="Times New Roman" panose="02020603050405020304" pitchFamily="18" charset="0"/>
            </a:endParaRPr>
          </a:p>
          <a:p>
            <a:pPr marL="457200" indent="-457200">
              <a:buFont typeface="Arial" panose="020B0604020202020204" pitchFamily="34" charset="0"/>
              <a:buChar char="•"/>
            </a:pPr>
            <a:r>
              <a:rPr lang="en-US" sz="3000" b="1" dirty="0">
                <a:latin typeface="Times New Roman" panose="02020603050405020304" pitchFamily="18" charset="0"/>
              </a:rPr>
              <a:t>Self-driving cars</a:t>
            </a:r>
            <a:r>
              <a:rPr lang="en-US" sz="3000" dirty="0">
                <a:latin typeface="Times New Roman" panose="02020603050405020304" pitchFamily="18" charset="0"/>
              </a:rPr>
              <a:t>: Autonomous vehicles need to react in real time, without waiting for instructions from a server.</a:t>
            </a:r>
            <a:endParaRPr lang="en-US" sz="3000" dirty="0">
              <a:latin typeface="Times New Roman" panose="02020603050405020304" pitchFamily="18" charset="0"/>
            </a:endParaRPr>
          </a:p>
        </p:txBody>
      </p:sp>
      <p:sp>
        <p:nvSpPr>
          <p:cNvPr id="22533" name="Slide Number Placeholder 1"/>
          <p:cNvSpPr txBox="1"/>
          <p:nvPr/>
        </p:nvSpPr>
        <p:spPr bwMode="auto">
          <a:xfrm>
            <a:off x="6553200" y="617220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defRPr>
            </a:lvl9pPr>
          </a:lstStyle>
          <a:p>
            <a:pPr algn="r" eaLnBrk="1" hangingPunct="1">
              <a:spcBef>
                <a:spcPct val="0"/>
              </a:spcBef>
              <a:buFontTx/>
              <a:buNone/>
            </a:pPr>
            <a:r>
              <a:rPr lang="en-US" altLang="en-US" sz="1400" dirty="0">
                <a:latin typeface="Times New Roman" panose="02020603050405020304"/>
                <a:cs typeface="Times New Roman" panose="02020603050405020304"/>
              </a:rPr>
              <a:t>●●●</a:t>
            </a:r>
            <a:endParaRPr lang="en-US" altLang="en-US" sz="1400" dirty="0">
              <a:solidFill>
                <a:srgbClr val="0039A6"/>
              </a:solidFill>
              <a:latin typeface="Myriad Web Pro" charset="0"/>
            </a:endParaRPr>
          </a:p>
          <a:p>
            <a:pPr algn="r" eaLnBrk="1" hangingPunct="1">
              <a:spcBef>
                <a:spcPct val="0"/>
              </a:spcBef>
              <a:buFontTx/>
              <a:buNone/>
            </a:pPr>
            <a:fld id="{0EF9015A-DAF8-47A9-8291-B9B5A3191301}" type="slidenum">
              <a:rPr lang="en-US" altLang="en-US" sz="1400" smtClean="0">
                <a:solidFill>
                  <a:srgbClr val="0039A6"/>
                </a:solidFill>
                <a:latin typeface="Myriad Web Pro" charset="0"/>
              </a:rPr>
            </a:fld>
            <a:endParaRPr lang="en-US" altLang="en-US" sz="1400" dirty="0">
              <a:solidFill>
                <a:srgbClr val="0039A6"/>
              </a:solidFill>
              <a:latin typeface="Myriad Web Pro" charset="0"/>
            </a:endParaRPr>
          </a:p>
        </p:txBody>
      </p:sp>
    </p:spTree>
  </p:cSld>
  <p:clrMapOvr>
    <a:masterClrMapping/>
  </p:clrMapOvr>
  <p:transition spd="slow">
    <p:comb/>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Box 7"/>
          <p:cNvSpPr txBox="1">
            <a:spLocks noChangeArrowheads="1"/>
          </p:cNvSpPr>
          <p:nvPr/>
        </p:nvSpPr>
        <p:spPr bwMode="auto">
          <a:xfrm>
            <a:off x="0" y="725269"/>
            <a:ext cx="8763000" cy="769441"/>
          </a:xfrm>
          <a:prstGeom prst="rect">
            <a:avLst/>
          </a:prstGeom>
        </p:spPr>
        <p:txBody>
          <a:bodyPr vert="horz" rtlCol="0" anchor="ctr">
            <a:normAutofit fontScale="97500"/>
            <a:scene3d>
              <a:camera prst="orthographicFront"/>
              <a:lightRig rig="soft" dir="t"/>
            </a:scene3d>
            <a:sp3d prstMaterial="softEdge">
              <a:bevelT w="25400" h="25400"/>
            </a:sp3d>
          </a:bodyPr>
          <a:lstStyle>
            <a:lvl1pPr algn="ctr">
              <a:spcBef>
                <a:spcPct val="0"/>
              </a:spcBef>
              <a:buNone/>
              <a:defRPr kumimoji="0" sz="4400" b="1">
                <a:solidFill>
                  <a:schemeClr val="tx2"/>
                </a:solidFill>
                <a:effectLst>
                  <a:outerShdw blurRad="31750" dist="25400" dir="5400000" algn="tl" rotWithShape="0">
                    <a:srgbClr val="000000">
                      <a:alpha val="25000"/>
                    </a:srgbClr>
                  </a:outerShdw>
                </a:effectLst>
                <a:ea typeface="+mj-ea"/>
                <a:cs typeface="+mj-cs"/>
              </a:defRPr>
            </a:lvl1pPr>
          </a:lstStyle>
          <a:p>
            <a:r>
              <a:rPr lang="en-IN" dirty="0">
                <a:latin typeface="Times New Roman" panose="02020603050405020304" pitchFamily="18" charset="0"/>
              </a:rPr>
              <a:t>Cases of Edge Computing</a:t>
            </a:r>
            <a:endParaRPr lang="en-IN" dirty="0">
              <a:latin typeface="Times New Roman" panose="02020603050405020304" pitchFamily="18" charset="0"/>
              <a:sym typeface="+mn-ea"/>
            </a:endParaRPr>
          </a:p>
        </p:txBody>
      </p:sp>
      <p:sp>
        <p:nvSpPr>
          <p:cNvPr id="2" name="TextBox 1"/>
          <p:cNvSpPr txBox="1"/>
          <p:nvPr/>
        </p:nvSpPr>
        <p:spPr>
          <a:xfrm>
            <a:off x="609600" y="1600200"/>
            <a:ext cx="7974330" cy="3323987"/>
          </a:xfrm>
          <a:prstGeom prst="rect">
            <a:avLst/>
          </a:prstGeom>
          <a:noFill/>
        </p:spPr>
        <p:txBody>
          <a:bodyPr wrap="square">
            <a:spAutoFit/>
          </a:bodyPr>
          <a:lstStyle/>
          <a:p>
            <a:pPr marL="457200" indent="-457200">
              <a:buFont typeface="Arial" panose="020B0604020202020204" pitchFamily="34" charset="0"/>
              <a:buChar char="•"/>
            </a:pPr>
            <a:r>
              <a:rPr lang="en-US" sz="3000" b="1" dirty="0">
                <a:latin typeface="Times New Roman" panose="02020603050405020304" pitchFamily="18" charset="0"/>
              </a:rPr>
              <a:t>More efficient caching:</a:t>
            </a:r>
            <a:r>
              <a:rPr lang="en-US" sz="3000" dirty="0">
                <a:latin typeface="Times New Roman" panose="02020603050405020304" pitchFamily="18" charset="0"/>
              </a:rPr>
              <a:t> By running code on a CDN edge network, an application can customize how content is cached to more efficiently serve content to users.</a:t>
            </a:r>
            <a:endParaRPr lang="en-US" sz="3000" dirty="0">
              <a:latin typeface="Times New Roman" panose="02020603050405020304" pitchFamily="18" charset="0"/>
            </a:endParaRPr>
          </a:p>
          <a:p>
            <a:pPr marL="457200" indent="-457200">
              <a:buFont typeface="Arial" panose="020B0604020202020204" pitchFamily="34" charset="0"/>
              <a:buChar char="•"/>
            </a:pPr>
            <a:r>
              <a:rPr lang="en-US" sz="3000" b="1" dirty="0">
                <a:latin typeface="Times New Roman" panose="02020603050405020304" pitchFamily="18" charset="0"/>
              </a:rPr>
              <a:t>Medical monitoring devices</a:t>
            </a:r>
            <a:r>
              <a:rPr lang="en-US" sz="3000" dirty="0">
                <a:latin typeface="Times New Roman" panose="02020603050405020304" pitchFamily="18" charset="0"/>
              </a:rPr>
              <a:t>: It is crucial for medical devices to respond in real time without waiting to hear from a cloud server.</a:t>
            </a:r>
            <a:endParaRPr lang="en-US" sz="3000" dirty="0">
              <a:latin typeface="Times New Roman" panose="02020603050405020304" pitchFamily="18" charset="0"/>
            </a:endParaRPr>
          </a:p>
        </p:txBody>
      </p:sp>
      <p:sp>
        <p:nvSpPr>
          <p:cNvPr id="22533" name="Slide Number Placeholder 1"/>
          <p:cNvSpPr txBox="1"/>
          <p:nvPr/>
        </p:nvSpPr>
        <p:spPr bwMode="auto">
          <a:xfrm>
            <a:off x="6553200" y="617220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defRPr>
            </a:lvl9pPr>
          </a:lstStyle>
          <a:p>
            <a:pPr algn="r" eaLnBrk="1" hangingPunct="1">
              <a:spcBef>
                <a:spcPct val="0"/>
              </a:spcBef>
              <a:buFontTx/>
              <a:buNone/>
            </a:pPr>
            <a:endParaRPr lang="en-US" altLang="en-US" sz="1400" dirty="0">
              <a:solidFill>
                <a:srgbClr val="0039A6"/>
              </a:solidFill>
              <a:latin typeface="Myriad Web Pro" charset="0"/>
            </a:endParaRPr>
          </a:p>
          <a:p>
            <a:pPr algn="r" eaLnBrk="1" hangingPunct="1">
              <a:spcBef>
                <a:spcPct val="0"/>
              </a:spcBef>
              <a:buFontTx/>
              <a:buNone/>
            </a:pPr>
            <a:fld id="{0EF9015A-DAF8-47A9-8291-B9B5A3191301}" type="slidenum">
              <a:rPr lang="en-US" altLang="en-US" sz="1400" smtClean="0">
                <a:solidFill>
                  <a:srgbClr val="0039A6"/>
                </a:solidFill>
                <a:latin typeface="Myriad Web Pro" charset="0"/>
              </a:rPr>
            </a:fld>
            <a:endParaRPr lang="en-US" altLang="en-US" sz="1400" dirty="0">
              <a:solidFill>
                <a:srgbClr val="0039A6"/>
              </a:solidFill>
              <a:latin typeface="Myriad Web Pro" charset="0"/>
            </a:endParaRPr>
          </a:p>
        </p:txBody>
      </p:sp>
    </p:spTree>
  </p:cSld>
  <p:clrMapOvr>
    <a:masterClrMapping/>
  </p:clrMapOvr>
  <p:transition spd="slow">
    <p:comb/>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IN" dirty="0"/>
              <a:t>As seen in the example above, edge computing helps </a:t>
            </a:r>
            <a:r>
              <a:rPr lang="en-IN" b="1" dirty="0"/>
              <a:t>minimize bandwidth use </a:t>
            </a:r>
            <a:r>
              <a:rPr lang="en-IN" dirty="0"/>
              <a:t>and server resources. Bandwidth and cloud resources are finite and cost money. With every household and office becoming equipped with smart cameras, printers, thermostats etc. and as per Statistical predicts that by 2025 there will be over billion IoT devices installed worldwide. In order to support all those devices, significant amounts of computation will have to be moved to the edge.</a:t>
            </a:r>
            <a:endParaRPr lang="en-IN" dirty="0"/>
          </a:p>
        </p:txBody>
      </p:sp>
      <p:sp>
        <p:nvSpPr>
          <p:cNvPr id="3" name="Title 2"/>
          <p:cNvSpPr>
            <a:spLocks noGrp="1"/>
          </p:cNvSpPr>
          <p:nvPr>
            <p:ph type="title"/>
          </p:nvPr>
        </p:nvSpPr>
        <p:spPr/>
        <p:txBody>
          <a:bodyPr/>
          <a:lstStyle/>
          <a:p>
            <a:r>
              <a:rPr lang="en-IN" dirty="0"/>
              <a:t>Benefits</a:t>
            </a:r>
            <a:endParaRPr lang="en-IN" dirty="0"/>
          </a:p>
        </p:txBody>
      </p:sp>
      <p:sp>
        <p:nvSpPr>
          <p:cNvPr id="4" name="Slide Number Placeholder 3"/>
          <p:cNvSpPr>
            <a:spLocks noGrp="1"/>
          </p:cNvSpPr>
          <p:nvPr>
            <p:ph type="sldNum" sz="quarter" idx="12"/>
          </p:nvPr>
        </p:nvSpPr>
        <p:spPr/>
        <p:txBody>
          <a:bodyPr/>
          <a:lstStyle/>
          <a:p>
            <a:fld id="{CBDDA45A-3A67-4FF2-851C-5A467A0A7497}" type="slidenum">
              <a:rPr lang="en-IN" smtClean="0"/>
            </a:fld>
            <a:endParaRPr lang="en-I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lgn="just"/>
            <a:r>
              <a:rPr lang="en-IN" dirty="0"/>
              <a:t>Another significant benefit of moving processes to the edge is to reduce </a:t>
            </a:r>
            <a:r>
              <a:rPr lang="en-IN" b="1" dirty="0"/>
              <a:t>latency</a:t>
            </a:r>
            <a:r>
              <a:rPr lang="en-IN" dirty="0"/>
              <a:t>. Every time a device needs to communicate with a distant server somewhere, that creates a delay. For example, two co-workers in the same office chatting over an Internet Messaging platform might experience a sizable delay because each message has to be routed out of the building, communicate with a server somewhere across the globe, and be brought back before it appears on the recipient’s screen. If that process is brought to the edge, and the company’s internal router is in charge of transferring intra-office chats, that noticeable delay would not exist.</a:t>
            </a:r>
            <a:endParaRPr lang="en-IN" dirty="0"/>
          </a:p>
        </p:txBody>
      </p:sp>
      <p:sp>
        <p:nvSpPr>
          <p:cNvPr id="3" name="Title 2"/>
          <p:cNvSpPr>
            <a:spLocks noGrp="1"/>
          </p:cNvSpPr>
          <p:nvPr>
            <p:ph type="title"/>
          </p:nvPr>
        </p:nvSpPr>
        <p:spPr/>
        <p:txBody>
          <a:bodyPr/>
          <a:lstStyle/>
          <a:p>
            <a:r>
              <a:rPr lang="en-IN" dirty="0"/>
              <a:t>.....Benefits</a:t>
            </a:r>
            <a:endParaRPr lang="en-IN" dirty="0"/>
          </a:p>
        </p:txBody>
      </p:sp>
      <p:sp>
        <p:nvSpPr>
          <p:cNvPr id="4" name="Slide Number Placeholder 3"/>
          <p:cNvSpPr>
            <a:spLocks noGrp="1"/>
          </p:cNvSpPr>
          <p:nvPr>
            <p:ph type="sldNum" sz="quarter" idx="12"/>
          </p:nvPr>
        </p:nvSpPr>
        <p:spPr/>
        <p:txBody>
          <a:bodyPr/>
          <a:lstStyle/>
          <a:p>
            <a:fld id="{CBDDA45A-3A67-4FF2-851C-5A467A0A7497}" type="slidenum">
              <a:rPr lang="en-IN" smtClean="0"/>
            </a:fld>
            <a:endParaRPr lang="en-IN"/>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IN" dirty="0"/>
              <a:t>Similarly, when users of all kinds of </a:t>
            </a:r>
            <a:r>
              <a:rPr lang="en-IN" b="1" dirty="0"/>
              <a:t>web applications</a:t>
            </a:r>
            <a:r>
              <a:rPr lang="en-IN" dirty="0"/>
              <a:t> run into processes that have to communicate with an external server, they will encounter delays. The duration of these delays will vary based upon their available bandwidth and the location of the server, but these delays can be avoided altogether by bringing more processes to the network edge.</a:t>
            </a:r>
            <a:endParaRPr lang="en-IN" dirty="0"/>
          </a:p>
        </p:txBody>
      </p:sp>
      <p:sp>
        <p:nvSpPr>
          <p:cNvPr id="3" name="Title 2"/>
          <p:cNvSpPr>
            <a:spLocks noGrp="1"/>
          </p:cNvSpPr>
          <p:nvPr>
            <p:ph type="title"/>
          </p:nvPr>
        </p:nvSpPr>
        <p:spPr/>
        <p:txBody>
          <a:bodyPr/>
          <a:lstStyle/>
          <a:p>
            <a:r>
              <a:rPr lang="en-IN" dirty="0"/>
              <a:t>....Benefits</a:t>
            </a:r>
            <a:endParaRPr lang="en-IN" dirty="0"/>
          </a:p>
        </p:txBody>
      </p:sp>
      <p:sp>
        <p:nvSpPr>
          <p:cNvPr id="4" name="Slide Number Placeholder 3"/>
          <p:cNvSpPr>
            <a:spLocks noGrp="1"/>
          </p:cNvSpPr>
          <p:nvPr>
            <p:ph type="sldNum" sz="quarter" idx="12"/>
          </p:nvPr>
        </p:nvSpPr>
        <p:spPr/>
        <p:txBody>
          <a:bodyPr/>
          <a:lstStyle/>
          <a:p>
            <a:fld id="{CBDDA45A-3A67-4FF2-851C-5A467A0A7497}" type="slidenum">
              <a:rPr lang="en-IN" smtClean="0"/>
            </a:fld>
            <a:endParaRPr lang="en-I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IN" dirty="0"/>
              <a:t>In addition, edge computing can provide new functionality that wasn’t previously available. For example, a company can use edge computing to process and analyze their data at the edge, which makes it possible to do so in real time.</a:t>
            </a:r>
            <a:endParaRPr lang="en-IN" dirty="0"/>
          </a:p>
        </p:txBody>
      </p:sp>
      <p:sp>
        <p:nvSpPr>
          <p:cNvPr id="3" name="Title 2"/>
          <p:cNvSpPr>
            <a:spLocks noGrp="1"/>
          </p:cNvSpPr>
          <p:nvPr>
            <p:ph type="title"/>
          </p:nvPr>
        </p:nvSpPr>
        <p:spPr/>
        <p:txBody>
          <a:bodyPr/>
          <a:lstStyle/>
          <a:p>
            <a:r>
              <a:rPr lang="en-IN" dirty="0"/>
              <a:t>....benefits</a:t>
            </a:r>
            <a:endParaRPr lang="en-IN" dirty="0"/>
          </a:p>
        </p:txBody>
      </p:sp>
      <p:sp>
        <p:nvSpPr>
          <p:cNvPr id="4" name="Slide Number Placeholder 3"/>
          <p:cNvSpPr>
            <a:spLocks noGrp="1"/>
          </p:cNvSpPr>
          <p:nvPr>
            <p:ph type="sldNum" sz="quarter" idx="12"/>
          </p:nvPr>
        </p:nvSpPr>
        <p:spPr/>
        <p:txBody>
          <a:bodyPr/>
          <a:lstStyle/>
          <a:p>
            <a:fld id="{CBDDA45A-3A67-4FF2-851C-5A467A0A7497}" type="slidenum">
              <a:rPr lang="en-IN" smtClean="0"/>
            </a:fld>
            <a:endParaRPr lang="en-IN"/>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8229600" cy="3819880"/>
          </a:xfrm>
        </p:spPr>
        <p:txBody>
          <a:bodyPr/>
          <a:lstStyle/>
          <a:p>
            <a:r>
              <a:rPr lang="en-IN" dirty="0"/>
              <a:t>Decreased latency</a:t>
            </a:r>
            <a:endParaRPr lang="en-IN" dirty="0"/>
          </a:p>
          <a:p>
            <a:r>
              <a:rPr lang="en-IN" dirty="0"/>
              <a:t>Decrease in bandwidth use and associated cost</a:t>
            </a:r>
            <a:endParaRPr lang="en-IN" dirty="0"/>
          </a:p>
          <a:p>
            <a:r>
              <a:rPr lang="en-IN" dirty="0"/>
              <a:t>Decrease in server resources and associated cost</a:t>
            </a:r>
            <a:endParaRPr lang="en-IN" dirty="0"/>
          </a:p>
          <a:p>
            <a:r>
              <a:rPr lang="en-IN" dirty="0"/>
              <a:t>Added functionality</a:t>
            </a:r>
            <a:endParaRPr lang="en-IN" dirty="0"/>
          </a:p>
          <a:p>
            <a:endParaRPr lang="en-IN" dirty="0"/>
          </a:p>
        </p:txBody>
      </p:sp>
      <p:sp>
        <p:nvSpPr>
          <p:cNvPr id="3" name="Title 2"/>
          <p:cNvSpPr>
            <a:spLocks noGrp="1"/>
          </p:cNvSpPr>
          <p:nvPr>
            <p:ph type="title"/>
          </p:nvPr>
        </p:nvSpPr>
        <p:spPr/>
        <p:txBody>
          <a:bodyPr>
            <a:normAutofit/>
          </a:bodyPr>
          <a:lstStyle/>
          <a:p>
            <a:r>
              <a:rPr lang="en-IN" dirty="0"/>
              <a:t>Key benefits (Summary)</a:t>
            </a:r>
            <a:endParaRPr lang="en-IN" dirty="0"/>
          </a:p>
        </p:txBody>
      </p:sp>
      <p:sp>
        <p:nvSpPr>
          <p:cNvPr id="4" name="Slide Number Placeholder 3"/>
          <p:cNvSpPr>
            <a:spLocks noGrp="1"/>
          </p:cNvSpPr>
          <p:nvPr>
            <p:ph type="sldNum" sz="quarter" idx="12"/>
          </p:nvPr>
        </p:nvSpPr>
        <p:spPr/>
        <p:txBody>
          <a:bodyPr/>
          <a:lstStyle/>
          <a:p>
            <a:fld id="{CBDDA45A-3A67-4FF2-851C-5A467A0A7497}" type="slidenum">
              <a:rPr lang="en-IN" smtClean="0"/>
            </a:fld>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dirty="0"/>
              <a:t>Edge Computing is a </a:t>
            </a:r>
            <a:r>
              <a:rPr lang="en-US" b="1" dirty="0"/>
              <a:t>distributed computing paradigm</a:t>
            </a:r>
            <a:r>
              <a:rPr lang="en-US" dirty="0"/>
              <a:t> in which processing and computation are performed mainly on classified device nodes known as smart devices or edge devices as opposed to processed in a centralized cloud environment or data centers.</a:t>
            </a:r>
            <a:endParaRPr lang="en-US" dirty="0"/>
          </a:p>
          <a:p>
            <a:pPr algn="just"/>
            <a:r>
              <a:rPr lang="en-US" dirty="0"/>
              <a:t>It helps to provide server resources, data analysis, and artificial intelligence to data collection sources and cyber-physical sources like smart sensors and actuators.</a:t>
            </a:r>
            <a:endParaRPr lang="en-US" dirty="0"/>
          </a:p>
          <a:p>
            <a:endParaRPr lang="en-IN" dirty="0"/>
          </a:p>
        </p:txBody>
      </p:sp>
      <p:sp>
        <p:nvSpPr>
          <p:cNvPr id="3" name="Title 2"/>
          <p:cNvSpPr>
            <a:spLocks noGrp="1"/>
          </p:cNvSpPr>
          <p:nvPr>
            <p:ph type="title"/>
          </p:nvPr>
        </p:nvSpPr>
        <p:spPr/>
        <p:txBody>
          <a:bodyPr/>
          <a:lstStyle/>
          <a:p>
            <a:r>
              <a:rPr lang="en-US" dirty="0">
                <a:latin typeface="Sitka Small" pitchFamily="2" charset="0"/>
              </a:rPr>
              <a:t>Overview</a:t>
            </a:r>
            <a:endParaRPr lang="en-IN" dirty="0"/>
          </a:p>
        </p:txBody>
      </p:sp>
      <p:sp>
        <p:nvSpPr>
          <p:cNvPr id="4" name="Slide Number Placeholder 3"/>
          <p:cNvSpPr>
            <a:spLocks noGrp="1"/>
          </p:cNvSpPr>
          <p:nvPr>
            <p:ph type="sldNum" sz="quarter" idx="12"/>
          </p:nvPr>
        </p:nvSpPr>
        <p:spPr/>
        <p:txBody>
          <a:bodyPr/>
          <a:lstStyle/>
          <a:p>
            <a:fld id="{CBDDA45A-3A67-4FF2-851C-5A467A0A7497}" type="slidenum">
              <a:rPr lang="en-IN" smtClean="0"/>
            </a:fld>
            <a:endParaRPr lang="en-IN"/>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r>
              <a:rPr lang="en-US" dirty="0"/>
              <a:t>There are two sides of security in edge computing –</a:t>
            </a:r>
            <a:endParaRPr lang="en-US" dirty="0"/>
          </a:p>
          <a:p>
            <a:endParaRPr lang="en-US" dirty="0"/>
          </a:p>
          <a:p>
            <a:pPr algn="just"/>
            <a:r>
              <a:rPr lang="en-US" dirty="0"/>
              <a:t>One of them is that the security in edge computing is better than any other part of the data storage application because </a:t>
            </a:r>
            <a:r>
              <a:rPr lang="en-US" b="1" dirty="0"/>
              <a:t>data is not traveling </a:t>
            </a:r>
            <a:r>
              <a:rPr lang="en-US" dirty="0"/>
              <a:t>over the network; it stays where it is created.</a:t>
            </a:r>
            <a:endParaRPr lang="en-US" dirty="0"/>
          </a:p>
          <a:p>
            <a:endParaRPr lang="en-US" dirty="0"/>
          </a:p>
          <a:p>
            <a:pPr algn="just"/>
            <a:r>
              <a:rPr lang="en-US" dirty="0"/>
              <a:t>The flip side of it is that security in edge computing is less secure because the </a:t>
            </a:r>
            <a:r>
              <a:rPr lang="en-US" b="1" dirty="0"/>
              <a:t>edge devices in themselves can be more vulnerable</a:t>
            </a:r>
            <a:r>
              <a:rPr lang="en-US" dirty="0"/>
              <a:t>.</a:t>
            </a:r>
            <a:endParaRPr lang="en-US" dirty="0"/>
          </a:p>
          <a:p>
            <a:endParaRPr lang="en-US" dirty="0"/>
          </a:p>
          <a:p>
            <a:pPr algn="just"/>
            <a:r>
              <a:rPr lang="en-US" dirty="0"/>
              <a:t>In conclusion, data encryption, access control, and the use of virtual private networks are crucial elements to protect the edge computing system.</a:t>
            </a:r>
            <a:endParaRPr lang="en-US" dirty="0"/>
          </a:p>
          <a:p>
            <a:endParaRPr lang="en-IN" dirty="0"/>
          </a:p>
        </p:txBody>
      </p:sp>
      <p:sp>
        <p:nvSpPr>
          <p:cNvPr id="3" name="Title 2"/>
          <p:cNvSpPr>
            <a:spLocks noGrp="1"/>
          </p:cNvSpPr>
          <p:nvPr>
            <p:ph type="title"/>
          </p:nvPr>
        </p:nvSpPr>
        <p:spPr/>
        <p:txBody>
          <a:bodyPr/>
          <a:lstStyle/>
          <a:p>
            <a:r>
              <a:rPr lang="en-IN" dirty="0"/>
              <a:t>Security in Edge Computing</a:t>
            </a:r>
            <a:endParaRPr lang="en-IN" dirty="0"/>
          </a:p>
        </p:txBody>
      </p:sp>
      <p:sp>
        <p:nvSpPr>
          <p:cNvPr id="4" name="Slide Number Placeholder 3"/>
          <p:cNvSpPr>
            <a:spLocks noGrp="1"/>
          </p:cNvSpPr>
          <p:nvPr>
            <p:ph type="sldNum" sz="quarter" idx="12"/>
          </p:nvPr>
        </p:nvSpPr>
        <p:spPr/>
        <p:txBody>
          <a:bodyPr/>
          <a:lstStyle/>
          <a:p>
            <a:fld id="{CBDDA45A-3A67-4FF2-851C-5A467A0A7497}" type="slidenum">
              <a:rPr lang="en-IN" smtClean="0"/>
            </a:fld>
            <a:endParaRPr lang="en-IN"/>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lgn="just"/>
            <a:r>
              <a:rPr lang="en-IN" dirty="0"/>
              <a:t>It can increase attack vectors. With the addition of more ‘smart’ devices into the mix, such as edge servers and </a:t>
            </a:r>
            <a:r>
              <a:rPr lang="en-IN" dirty="0" err="1"/>
              <a:t>IoT</a:t>
            </a:r>
            <a:r>
              <a:rPr lang="en-IN" dirty="0"/>
              <a:t> devices that have robust built-in computers, there are </a:t>
            </a:r>
            <a:r>
              <a:rPr lang="en-IN" b="1" dirty="0"/>
              <a:t>new opportunities for malicious actors </a:t>
            </a:r>
            <a:r>
              <a:rPr lang="en-IN" dirty="0"/>
              <a:t>to compromise these devices.</a:t>
            </a:r>
            <a:endParaRPr lang="en-IN" dirty="0"/>
          </a:p>
          <a:p>
            <a:pPr algn="just"/>
            <a:r>
              <a:rPr lang="en-IN" dirty="0"/>
              <a:t>It requires </a:t>
            </a:r>
            <a:r>
              <a:rPr lang="en-IN" b="1" dirty="0"/>
              <a:t>more local hardware</a:t>
            </a:r>
            <a:r>
              <a:rPr lang="en-IN" dirty="0"/>
              <a:t>. For example, while an </a:t>
            </a:r>
            <a:r>
              <a:rPr lang="en-IN" dirty="0" err="1"/>
              <a:t>IoT</a:t>
            </a:r>
            <a:r>
              <a:rPr lang="en-IN" dirty="0"/>
              <a:t> camera needs a built-in computer to send its raw video data to a web server, it would require a much more sophisticated computer with more processing power in order for it to run its own motion-detection algorithms. But the dropping costs of hardware are making it cheaper to build smarter devices.</a:t>
            </a:r>
            <a:endParaRPr lang="en-IN" dirty="0"/>
          </a:p>
        </p:txBody>
      </p:sp>
      <p:sp>
        <p:nvSpPr>
          <p:cNvPr id="3" name="Title 2"/>
          <p:cNvSpPr>
            <a:spLocks noGrp="1"/>
          </p:cNvSpPr>
          <p:nvPr>
            <p:ph type="title"/>
          </p:nvPr>
        </p:nvSpPr>
        <p:spPr/>
        <p:txBody>
          <a:bodyPr/>
          <a:lstStyle/>
          <a:p>
            <a:r>
              <a:rPr lang="en-IN" dirty="0"/>
              <a:t>Drawback</a:t>
            </a:r>
            <a:endParaRPr lang="en-IN" dirty="0"/>
          </a:p>
        </p:txBody>
      </p:sp>
      <p:sp>
        <p:nvSpPr>
          <p:cNvPr id="4" name="Slide Number Placeholder 3"/>
          <p:cNvSpPr>
            <a:spLocks noGrp="1"/>
          </p:cNvSpPr>
          <p:nvPr>
            <p:ph type="sldNum" sz="quarter" idx="12"/>
          </p:nvPr>
        </p:nvSpPr>
        <p:spPr/>
        <p:txBody>
          <a:bodyPr/>
          <a:lstStyle/>
          <a:p>
            <a:fld id="{CBDDA45A-3A67-4FF2-851C-5A467A0A7497}" type="slidenum">
              <a:rPr lang="en-IN" smtClean="0"/>
            </a:fld>
            <a:endParaRPr lang="en-IN"/>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508104" y="5301208"/>
            <a:ext cx="3405064" cy="1141587"/>
          </a:xfrm>
        </p:spPr>
        <p:txBody>
          <a:bodyPr/>
          <a:lstStyle/>
          <a:p>
            <a:endParaRPr lang="en-IN" dirty="0"/>
          </a:p>
          <a:p>
            <a:endParaRPr lang="en-IN" dirty="0"/>
          </a:p>
        </p:txBody>
      </p:sp>
      <p:sp>
        <p:nvSpPr>
          <p:cNvPr id="6" name="TextBox 5"/>
          <p:cNvSpPr txBox="1"/>
          <p:nvPr/>
        </p:nvSpPr>
        <p:spPr>
          <a:xfrm>
            <a:off x="1691680" y="2204864"/>
            <a:ext cx="6120680" cy="1446550"/>
          </a:xfrm>
          <a:prstGeom prst="rect">
            <a:avLst/>
          </a:prstGeom>
          <a:noFill/>
        </p:spPr>
        <p:txBody>
          <a:bodyPr wrap="square" rtlCol="0">
            <a:spAutoFit/>
          </a:bodyPr>
          <a:lstStyle/>
          <a:p>
            <a:r>
              <a:rPr lang="en-IN" sz="8800" dirty="0">
                <a:latin typeface="Times New Roman" panose="02020603050405020304" pitchFamily="18" charset="0"/>
              </a:rPr>
              <a:t>Thank You</a:t>
            </a:r>
            <a:endParaRPr lang="en-IN" sz="8800" dirty="0">
              <a:latin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CBDDA45A-3A67-4FF2-851C-5A467A0A7497}" type="slidenum">
              <a:rPr lang="en-IN" smtClean="0"/>
            </a:fld>
            <a:endParaRPr lang="en-IN"/>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BDDA45A-3A67-4FF2-851C-5A467A0A7497}" type="slidenum">
              <a:rPr lang="en-IN" smtClean="0"/>
            </a:fld>
            <a:endParaRPr lang="en-IN"/>
          </a:p>
        </p:txBody>
      </p:sp>
      <p:sp>
        <p:nvSpPr>
          <p:cNvPr id="4" name="Title 3"/>
          <p:cNvSpPr>
            <a:spLocks noGrp="1"/>
          </p:cNvSpPr>
          <p:nvPr>
            <p:ph type="title"/>
          </p:nvPr>
        </p:nvSpPr>
        <p:spPr>
          <a:xfrm>
            <a:off x="417672" y="2857500"/>
            <a:ext cx="8229600" cy="1143000"/>
          </a:xfrm>
        </p:spPr>
        <p:txBody>
          <a:bodyPr>
            <a:normAutofit fontScale="90000"/>
          </a:bodyPr>
          <a:lstStyle/>
          <a:p>
            <a:pPr algn="ctr"/>
            <a:r>
              <a:rPr lang="en-GB" sz="4400" b="1" i="0" dirty="0">
                <a:solidFill>
                  <a:srgbClr val="3F3F3F"/>
                </a:solidFill>
                <a:effectLst/>
                <a:cs typeface="Times New Roman" panose="02020603050405020304" pitchFamily="18" charset="0"/>
              </a:rPr>
              <a:t>How Edge Computing is Relevant for Industry 4.0?</a:t>
            </a:r>
            <a:endParaRPr lang="en-US" dirty="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A network of </a:t>
            </a:r>
            <a:r>
              <a:rPr lang="en-US" b="1" dirty="0"/>
              <a:t>micro data centers </a:t>
            </a:r>
            <a:r>
              <a:rPr lang="en-US" dirty="0"/>
              <a:t>that store or process critical data locally and push received data to a centralized data center or repository of cloud storage.</a:t>
            </a:r>
            <a:endParaRPr lang="en-US" dirty="0"/>
          </a:p>
          <a:p>
            <a:pPr algn="just"/>
            <a:r>
              <a:rPr lang="en-US" dirty="0"/>
              <a:t>Typically in </a:t>
            </a:r>
            <a:r>
              <a:rPr lang="en-US" dirty="0" err="1"/>
              <a:t>IoT</a:t>
            </a:r>
            <a:r>
              <a:rPr lang="en-US" dirty="0"/>
              <a:t> use cases, a massive chunk of data goes through the data center, but edge computing processes the data locally results in reduced traffic in the central repository.</a:t>
            </a:r>
            <a:endParaRPr lang="en-US" dirty="0"/>
          </a:p>
          <a:p>
            <a:pPr algn="just"/>
            <a:endParaRPr lang="en-US" dirty="0"/>
          </a:p>
        </p:txBody>
      </p:sp>
      <p:sp>
        <p:nvSpPr>
          <p:cNvPr id="3" name="Title 2"/>
          <p:cNvSpPr>
            <a:spLocks noGrp="1"/>
          </p:cNvSpPr>
          <p:nvPr>
            <p:ph type="title"/>
          </p:nvPr>
        </p:nvSpPr>
        <p:spPr/>
        <p:txBody>
          <a:bodyPr>
            <a:normAutofit/>
          </a:bodyPr>
          <a:lstStyle/>
          <a:p>
            <a:r>
              <a:rPr lang="en-IN" dirty="0"/>
              <a:t>What exactly is Edge Computing</a:t>
            </a:r>
            <a:endParaRPr lang="en-IN" dirty="0"/>
          </a:p>
        </p:txBody>
      </p:sp>
      <p:sp>
        <p:nvSpPr>
          <p:cNvPr id="4" name="Slide Number Placeholder 3"/>
          <p:cNvSpPr>
            <a:spLocks noGrp="1"/>
          </p:cNvSpPr>
          <p:nvPr>
            <p:ph type="sldNum" sz="quarter" idx="12"/>
          </p:nvPr>
        </p:nvSpPr>
        <p:spPr/>
        <p:txBody>
          <a:bodyPr/>
          <a:lstStyle/>
          <a:p>
            <a:fld id="{CBDDA45A-3A67-4FF2-851C-5A467A0A7497}" type="slidenum">
              <a:rPr lang="en-IN" smtClean="0"/>
            </a:fld>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a:t>This is done by </a:t>
            </a:r>
            <a:r>
              <a:rPr lang="en-US" dirty="0" err="1"/>
              <a:t>IoT</a:t>
            </a:r>
            <a:r>
              <a:rPr lang="en-US" dirty="0"/>
              <a:t> devices, transferring the data to the local device, which includes storage, compute, and network connectivity.</a:t>
            </a:r>
            <a:endParaRPr lang="en-US" dirty="0"/>
          </a:p>
          <a:p>
            <a:pPr algn="just">
              <a:buNone/>
            </a:pPr>
            <a:endParaRPr lang="en-US" dirty="0"/>
          </a:p>
          <a:p>
            <a:pPr algn="just"/>
            <a:r>
              <a:rPr lang="en-US" dirty="0"/>
              <a:t>After that, data is processed at the edge while another portion is sent to storage repository or central processing in the data center.</a:t>
            </a:r>
            <a:endParaRPr lang="en-US" dirty="0"/>
          </a:p>
          <a:p>
            <a:endParaRPr lang="en-IN" dirty="0"/>
          </a:p>
        </p:txBody>
      </p:sp>
      <p:sp>
        <p:nvSpPr>
          <p:cNvPr id="3" name="Title 2"/>
          <p:cNvSpPr>
            <a:spLocks noGrp="1"/>
          </p:cNvSpPr>
          <p:nvPr>
            <p:ph type="title"/>
          </p:nvPr>
        </p:nvSpPr>
        <p:spPr/>
        <p:txBody>
          <a:bodyPr/>
          <a:lstStyle/>
          <a:p>
            <a:r>
              <a:rPr lang="en-IN" dirty="0"/>
              <a:t>....Continue</a:t>
            </a:r>
            <a:endParaRPr lang="en-IN" dirty="0"/>
          </a:p>
        </p:txBody>
      </p:sp>
      <p:sp>
        <p:nvSpPr>
          <p:cNvPr id="4" name="Slide Number Placeholder 3"/>
          <p:cNvSpPr>
            <a:spLocks noGrp="1"/>
          </p:cNvSpPr>
          <p:nvPr>
            <p:ph type="sldNum" sz="quarter" idx="12"/>
          </p:nvPr>
        </p:nvSpPr>
        <p:spPr/>
        <p:txBody>
          <a:bodyPr/>
          <a:lstStyle/>
          <a:p>
            <a:fld id="{CBDDA45A-3A67-4FF2-851C-5A467A0A7497}" type="slidenum">
              <a:rPr lang="en-IN" smtClean="0"/>
            </a:fld>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Real-Life Use Cases for Edge Computing - IEEE Innovation at Work"/>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95114" y="57480"/>
            <a:ext cx="8604869" cy="5747784"/>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CBDDA45A-3A67-4FF2-851C-5A467A0A7497}" type="slidenum">
              <a:rPr lang="en-IN" smtClean="0"/>
            </a:fld>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8190072" cy="1803656"/>
          </a:xfrm>
        </p:spPr>
        <p:txBody>
          <a:bodyPr/>
          <a:lstStyle/>
          <a:p>
            <a:r>
              <a:rPr lang="en-GB" dirty="0"/>
              <a:t>Opportunity for providing edge computing devices in existing infrastructure • e.g., micro data </a:t>
            </a:r>
            <a:r>
              <a:rPr lang="en-GB" dirty="0" err="1"/>
              <a:t>centers</a:t>
            </a:r>
            <a:r>
              <a:rPr lang="en-GB" dirty="0"/>
              <a:t> at the base of cellular towers</a:t>
            </a:r>
            <a:endParaRPr lang="en-US" dirty="0"/>
          </a:p>
        </p:txBody>
      </p:sp>
      <p:sp>
        <p:nvSpPr>
          <p:cNvPr id="3" name="Slide Number Placeholder 2"/>
          <p:cNvSpPr>
            <a:spLocks noGrp="1"/>
          </p:cNvSpPr>
          <p:nvPr>
            <p:ph type="sldNum" sz="quarter" idx="12"/>
          </p:nvPr>
        </p:nvSpPr>
        <p:spPr/>
        <p:txBody>
          <a:bodyPr/>
          <a:lstStyle/>
          <a:p>
            <a:fld id="{CBDDA45A-3A67-4FF2-851C-5A467A0A7497}" type="slidenum">
              <a:rPr lang="en-IN" smtClean="0"/>
            </a:fld>
            <a:endParaRPr lang="en-IN"/>
          </a:p>
        </p:txBody>
      </p:sp>
      <p:sp>
        <p:nvSpPr>
          <p:cNvPr id="4" name="Title 3"/>
          <p:cNvSpPr>
            <a:spLocks noGrp="1"/>
          </p:cNvSpPr>
          <p:nvPr>
            <p:ph type="title"/>
          </p:nvPr>
        </p:nvSpPr>
        <p:spPr/>
        <p:txBody>
          <a:bodyPr>
            <a:normAutofit/>
          </a:bodyPr>
          <a:lstStyle/>
          <a:p>
            <a:r>
              <a:rPr lang="en-GB" dirty="0"/>
              <a:t>Edge Computing: The Telco View</a:t>
            </a:r>
            <a:endParaRPr lang="en-US" dirty="0"/>
          </a:p>
        </p:txBody>
      </p:sp>
      <p:pic>
        <p:nvPicPr>
          <p:cNvPr id="6" name="Picture 5"/>
          <p:cNvPicPr>
            <a:picLocks noChangeAspect="1"/>
          </p:cNvPicPr>
          <p:nvPr/>
        </p:nvPicPr>
        <p:blipFill>
          <a:blip r:embed="rId1"/>
          <a:stretch>
            <a:fillRect/>
          </a:stretch>
        </p:blipFill>
        <p:spPr>
          <a:xfrm>
            <a:off x="3491880" y="3140968"/>
            <a:ext cx="5184576" cy="337156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9"/>
            <a:ext cx="8190072" cy="1803656"/>
          </a:xfrm>
        </p:spPr>
        <p:txBody>
          <a:bodyPr>
            <a:normAutofit/>
          </a:bodyPr>
          <a:lstStyle/>
          <a:p>
            <a:pPr marL="109855" marR="100965" indent="0" algn="l">
              <a:buNone/>
            </a:pPr>
            <a:r>
              <a:rPr lang="en-GB" sz="2400" b="1" i="0" u="none" strike="noStrike" baseline="0" dirty="0">
                <a:solidFill>
                  <a:srgbClr val="000000"/>
                </a:solidFill>
              </a:rPr>
              <a:t>Goal is mainly to provide</a:t>
            </a:r>
            <a:endParaRPr lang="en-GB" sz="2400" b="1" i="0" u="none" strike="noStrike" baseline="0" dirty="0">
              <a:solidFill>
                <a:srgbClr val="000000"/>
              </a:solidFill>
            </a:endParaRPr>
          </a:p>
          <a:p>
            <a:pPr marR="0" algn="l"/>
            <a:r>
              <a:rPr lang="en-GB" sz="2400" b="0" i="0" u="none" strike="noStrike" baseline="0" dirty="0">
                <a:solidFill>
                  <a:srgbClr val="000000"/>
                </a:solidFill>
              </a:rPr>
              <a:t>Content Delivery Network (CDN) services</a:t>
            </a:r>
            <a:endParaRPr lang="en-GB" sz="2400" b="0" i="0" u="none" strike="noStrike" baseline="0" dirty="0">
              <a:solidFill>
                <a:srgbClr val="000000"/>
              </a:solidFill>
            </a:endParaRPr>
          </a:p>
          <a:p>
            <a:pPr marR="0" algn="l"/>
            <a:r>
              <a:rPr lang="en-GB" sz="2400" b="0" i="0" u="none" strike="noStrike" baseline="0" dirty="0">
                <a:solidFill>
                  <a:srgbClr val="000000"/>
                </a:solidFill>
              </a:rPr>
              <a:t>IoT data processing and aggregation for data in transit to the cloud</a:t>
            </a:r>
            <a:endParaRPr lang="en-GB" sz="2400" b="0" i="0" u="none" strike="noStrike" baseline="0" dirty="0">
              <a:solidFill>
                <a:srgbClr val="000000"/>
              </a:solidFill>
            </a:endParaRPr>
          </a:p>
        </p:txBody>
      </p:sp>
      <p:sp>
        <p:nvSpPr>
          <p:cNvPr id="3" name="Slide Number Placeholder 2"/>
          <p:cNvSpPr>
            <a:spLocks noGrp="1"/>
          </p:cNvSpPr>
          <p:nvPr>
            <p:ph type="sldNum" sz="quarter" idx="12"/>
          </p:nvPr>
        </p:nvSpPr>
        <p:spPr/>
        <p:txBody>
          <a:bodyPr/>
          <a:lstStyle/>
          <a:p>
            <a:fld id="{CBDDA45A-3A67-4FF2-851C-5A467A0A7497}" type="slidenum">
              <a:rPr lang="en-IN" sz="1050" smtClean="0"/>
            </a:fld>
            <a:endParaRPr lang="en-IN" sz="1050"/>
          </a:p>
        </p:txBody>
      </p:sp>
      <p:sp>
        <p:nvSpPr>
          <p:cNvPr id="4" name="Title 3"/>
          <p:cNvSpPr>
            <a:spLocks noGrp="1"/>
          </p:cNvSpPr>
          <p:nvPr>
            <p:ph type="title"/>
          </p:nvPr>
        </p:nvSpPr>
        <p:spPr>
          <a:xfrm>
            <a:off x="179512" y="274638"/>
            <a:ext cx="8712968" cy="1143000"/>
          </a:xfrm>
        </p:spPr>
        <p:txBody>
          <a:bodyPr>
            <a:noAutofit/>
          </a:bodyPr>
          <a:lstStyle/>
          <a:p>
            <a:r>
              <a:rPr lang="en-GB" sz="3200" dirty="0"/>
              <a:t>Edge Computing: The Cloud Provider View</a:t>
            </a:r>
            <a:endParaRPr lang="en-US" sz="3200" dirty="0"/>
          </a:p>
        </p:txBody>
      </p:sp>
      <p:pic>
        <p:nvPicPr>
          <p:cNvPr id="7" name="Picture 6"/>
          <p:cNvPicPr>
            <a:picLocks noChangeAspect="1"/>
          </p:cNvPicPr>
          <p:nvPr/>
        </p:nvPicPr>
        <p:blipFill>
          <a:blip r:embed="rId1"/>
          <a:stretch>
            <a:fillRect/>
          </a:stretch>
        </p:blipFill>
        <p:spPr>
          <a:xfrm>
            <a:off x="2957438" y="3068960"/>
            <a:ext cx="5719018" cy="3658489"/>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0</TotalTime>
  <Words>15459</Words>
  <Application>WPS Presentation</Application>
  <PresentationFormat>On-screen Show (4:3)</PresentationFormat>
  <Paragraphs>349</Paragraphs>
  <Slides>43</Slides>
  <Notes>9</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43</vt:i4>
      </vt:variant>
    </vt:vector>
  </HeadingPairs>
  <TitlesOfParts>
    <vt:vector size="61" baseType="lpstr">
      <vt:lpstr>Arial</vt:lpstr>
      <vt:lpstr>SimSun</vt:lpstr>
      <vt:lpstr>Wingdings</vt:lpstr>
      <vt:lpstr>Times New Roman</vt:lpstr>
      <vt:lpstr>Wingdings 3</vt:lpstr>
      <vt:lpstr>Symbol</vt:lpstr>
      <vt:lpstr>Verdana</vt:lpstr>
      <vt:lpstr>Wingdings 2</vt:lpstr>
      <vt:lpstr>Wingdings</vt:lpstr>
      <vt:lpstr>Sitka Small</vt:lpstr>
      <vt:lpstr>Microsoft YaHei</vt:lpstr>
      <vt:lpstr>Arial Unicode MS</vt:lpstr>
      <vt:lpstr>Calibri</vt:lpstr>
      <vt:lpstr>AmazonEmberBold</vt:lpstr>
      <vt:lpstr>AMGDT</vt:lpstr>
      <vt:lpstr>Times New Roman</vt:lpstr>
      <vt:lpstr>Myriad Web Pro</vt:lpstr>
      <vt:lpstr>Concourse</vt:lpstr>
      <vt:lpstr>Edge Computing</vt:lpstr>
      <vt:lpstr>What is Edge Computing</vt:lpstr>
      <vt:lpstr>PowerPoint 演示文稿</vt:lpstr>
      <vt:lpstr>Overview</vt:lpstr>
      <vt:lpstr>What exactly is Edge Computing</vt:lpstr>
      <vt:lpstr>....Continue</vt:lpstr>
      <vt:lpstr>PowerPoint 演示文稿</vt:lpstr>
      <vt:lpstr>Edge Computing: The Telco View</vt:lpstr>
      <vt:lpstr>Edge Computing: The Cloud Provider View</vt:lpstr>
      <vt:lpstr>Edge Computing: The “Appliance” View</vt:lpstr>
      <vt:lpstr>Features</vt:lpstr>
      <vt:lpstr>Concept</vt:lpstr>
      <vt:lpstr>Edge Computing Terms</vt:lpstr>
      <vt:lpstr>Network Edge</vt:lpstr>
      <vt:lpstr>IoT and Edge Computing</vt:lpstr>
      <vt:lpstr>PowerPoint 演示文稿</vt:lpstr>
      <vt:lpstr>PowerPoint 演示文稿</vt:lpstr>
      <vt:lpstr>Cloud Computing vs. Edge Computing vs. Fog Computing</vt:lpstr>
      <vt:lpstr>....Continue</vt:lpstr>
      <vt:lpstr>PowerPoint 演示文稿</vt:lpstr>
      <vt:lpstr>Why Edge Computing ?</vt:lpstr>
      <vt:lpstr>Why?</vt:lpstr>
      <vt:lpstr>Why?</vt:lpstr>
      <vt:lpstr>How does edge computing work?</vt:lpstr>
      <vt:lpstr>Comparison of Computing Models </vt:lpstr>
      <vt:lpstr>Edge computing – an example</vt:lpstr>
      <vt:lpstr>.......Continue</vt:lpstr>
      <vt:lpstr>Smart Home Devices</vt:lpstr>
      <vt:lpstr>Cloud Gaming Industry</vt:lpstr>
      <vt:lpstr>Edge Computing in Social Good</vt:lpstr>
      <vt:lpstr>Edge Computing Use Cases in Manufacturing</vt:lpstr>
      <vt:lpstr>Edge Computing in Healthcare</vt:lpstr>
      <vt:lpstr>PowerPoint 演示文稿</vt:lpstr>
      <vt:lpstr>PowerPoint 演示文稿</vt:lpstr>
      <vt:lpstr>Benefits</vt:lpstr>
      <vt:lpstr>.....Benefits</vt:lpstr>
      <vt:lpstr>....Benefits</vt:lpstr>
      <vt:lpstr>....benefits</vt:lpstr>
      <vt:lpstr>Key benefits (Summary)</vt:lpstr>
      <vt:lpstr>Security in Edge Computing</vt:lpstr>
      <vt:lpstr>Drawback</vt:lpstr>
      <vt:lpstr>PowerPoint 演示文稿</vt:lpstr>
      <vt:lpstr>How Edge Computing is Relevant for Industry 4.0?</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Edge Computing</dc:title>
  <dc:creator>rajendragupta</dc:creator>
  <cp:lastModifiedBy>MEHRIN FARZANA (2101013)</cp:lastModifiedBy>
  <cp:revision>110</cp:revision>
  <dcterms:created xsi:type="dcterms:W3CDTF">2020-09-30T06:42:00Z</dcterms:created>
  <dcterms:modified xsi:type="dcterms:W3CDTF">2025-01-05T15:55:05Z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B5AB29CB40734950ACC0C72709BAB513_12</vt:lpwstr>
  </property>
  <property fmtid="{D5CDD505-2E9C-101B-9397-08002B2CF9AE}" pid="3" name="KSOProductBuildVer">
    <vt:lpwstr>1033-12.2.0.19307</vt:lpwstr>
  </property>
</Properties>
</file>