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90" r:id="rId4"/>
    <p:sldId id="291" r:id="rId5"/>
    <p:sldId id="292" r:id="rId6"/>
    <p:sldId id="293" r:id="rId7"/>
    <p:sldId id="289" r:id="rId8"/>
    <p:sldId id="263" r:id="rId9"/>
    <p:sldId id="264" r:id="rId10"/>
    <p:sldId id="266" r:id="rId11"/>
    <p:sldId id="269" r:id="rId12"/>
    <p:sldId id="270" r:id="rId13"/>
    <p:sldId id="284" r:id="rId14"/>
    <p:sldId id="285" r:id="rId15"/>
    <p:sldId id="286" r:id="rId16"/>
    <p:sldId id="287" r:id="rId17"/>
    <p:sldId id="271" r:id="rId18"/>
    <p:sldId id="283" r:id="rId19"/>
    <p:sldId id="282" r:id="rId20"/>
    <p:sldId id="281" r:id="rId21"/>
    <p:sldId id="280" r:id="rId22"/>
    <p:sldId id="279" r:id="rId23"/>
    <p:sldId id="278" r:id="rId24"/>
    <p:sldId id="277" r:id="rId25"/>
    <p:sldId id="276" r:id="rId26"/>
    <p:sldId id="275" r:id="rId27"/>
    <p:sldId id="272" r:id="rId28"/>
    <p:sldId id="273" r:id="rId29"/>
    <p:sldId id="2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D309A5-7FFD-4B12-BD5B-8DC8B88B906B}"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4AEC4-79FE-417B-8E6D-DD468A642776}" type="slidenum">
              <a:rPr lang="en-US" smtClean="0"/>
              <a:t>‹#›</a:t>
            </a:fld>
            <a:endParaRPr lang="en-US"/>
          </a:p>
        </p:txBody>
      </p:sp>
    </p:spTree>
    <p:extLst>
      <p:ext uri="{BB962C8B-B14F-4D97-AF65-F5344CB8AC3E}">
        <p14:creationId xmlns:p14="http://schemas.microsoft.com/office/powerpoint/2010/main" val="706749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309A5-7FFD-4B12-BD5B-8DC8B88B906B}"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4AEC4-79FE-417B-8E6D-DD468A642776}" type="slidenum">
              <a:rPr lang="en-US" smtClean="0"/>
              <a:t>‹#›</a:t>
            </a:fld>
            <a:endParaRPr lang="en-US"/>
          </a:p>
        </p:txBody>
      </p:sp>
    </p:spTree>
    <p:extLst>
      <p:ext uri="{BB962C8B-B14F-4D97-AF65-F5344CB8AC3E}">
        <p14:creationId xmlns:p14="http://schemas.microsoft.com/office/powerpoint/2010/main" val="100505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309A5-7FFD-4B12-BD5B-8DC8B88B906B}"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4AEC4-79FE-417B-8E6D-DD468A642776}" type="slidenum">
              <a:rPr lang="en-US" smtClean="0"/>
              <a:t>‹#›</a:t>
            </a:fld>
            <a:endParaRPr lang="en-US"/>
          </a:p>
        </p:txBody>
      </p:sp>
    </p:spTree>
    <p:extLst>
      <p:ext uri="{BB962C8B-B14F-4D97-AF65-F5344CB8AC3E}">
        <p14:creationId xmlns:p14="http://schemas.microsoft.com/office/powerpoint/2010/main" val="255685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309A5-7FFD-4B12-BD5B-8DC8B88B906B}"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4AEC4-79FE-417B-8E6D-DD468A642776}" type="slidenum">
              <a:rPr lang="en-US" smtClean="0"/>
              <a:t>‹#›</a:t>
            </a:fld>
            <a:endParaRPr lang="en-US"/>
          </a:p>
        </p:txBody>
      </p:sp>
    </p:spTree>
    <p:extLst>
      <p:ext uri="{BB962C8B-B14F-4D97-AF65-F5344CB8AC3E}">
        <p14:creationId xmlns:p14="http://schemas.microsoft.com/office/powerpoint/2010/main" val="284548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D309A5-7FFD-4B12-BD5B-8DC8B88B906B}"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74AEC4-79FE-417B-8E6D-DD468A642776}" type="slidenum">
              <a:rPr lang="en-US" smtClean="0"/>
              <a:t>‹#›</a:t>
            </a:fld>
            <a:endParaRPr lang="en-US"/>
          </a:p>
        </p:txBody>
      </p:sp>
    </p:spTree>
    <p:extLst>
      <p:ext uri="{BB962C8B-B14F-4D97-AF65-F5344CB8AC3E}">
        <p14:creationId xmlns:p14="http://schemas.microsoft.com/office/powerpoint/2010/main" val="14559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D309A5-7FFD-4B12-BD5B-8DC8B88B906B}"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4AEC4-79FE-417B-8E6D-DD468A642776}" type="slidenum">
              <a:rPr lang="en-US" smtClean="0"/>
              <a:t>‹#›</a:t>
            </a:fld>
            <a:endParaRPr lang="en-US"/>
          </a:p>
        </p:txBody>
      </p:sp>
    </p:spTree>
    <p:extLst>
      <p:ext uri="{BB962C8B-B14F-4D97-AF65-F5344CB8AC3E}">
        <p14:creationId xmlns:p14="http://schemas.microsoft.com/office/powerpoint/2010/main" val="421908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D309A5-7FFD-4B12-BD5B-8DC8B88B906B}" type="datetimeFigureOut">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74AEC4-79FE-417B-8E6D-DD468A642776}" type="slidenum">
              <a:rPr lang="en-US" smtClean="0"/>
              <a:t>‹#›</a:t>
            </a:fld>
            <a:endParaRPr lang="en-US"/>
          </a:p>
        </p:txBody>
      </p:sp>
    </p:spTree>
    <p:extLst>
      <p:ext uri="{BB962C8B-B14F-4D97-AF65-F5344CB8AC3E}">
        <p14:creationId xmlns:p14="http://schemas.microsoft.com/office/powerpoint/2010/main" val="2405330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D309A5-7FFD-4B12-BD5B-8DC8B88B906B}"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74AEC4-79FE-417B-8E6D-DD468A642776}" type="slidenum">
              <a:rPr lang="en-US" smtClean="0"/>
              <a:t>‹#›</a:t>
            </a:fld>
            <a:endParaRPr lang="en-US"/>
          </a:p>
        </p:txBody>
      </p:sp>
    </p:spTree>
    <p:extLst>
      <p:ext uri="{BB962C8B-B14F-4D97-AF65-F5344CB8AC3E}">
        <p14:creationId xmlns:p14="http://schemas.microsoft.com/office/powerpoint/2010/main" val="220418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309A5-7FFD-4B12-BD5B-8DC8B88B906B}" type="datetimeFigureOut">
              <a:rPr lang="en-US" smtClean="0"/>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74AEC4-79FE-417B-8E6D-DD468A642776}" type="slidenum">
              <a:rPr lang="en-US" smtClean="0"/>
              <a:t>‹#›</a:t>
            </a:fld>
            <a:endParaRPr lang="en-US"/>
          </a:p>
        </p:txBody>
      </p:sp>
    </p:spTree>
    <p:extLst>
      <p:ext uri="{BB962C8B-B14F-4D97-AF65-F5344CB8AC3E}">
        <p14:creationId xmlns:p14="http://schemas.microsoft.com/office/powerpoint/2010/main" val="320622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D309A5-7FFD-4B12-BD5B-8DC8B88B906B}"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4AEC4-79FE-417B-8E6D-DD468A642776}" type="slidenum">
              <a:rPr lang="en-US" smtClean="0"/>
              <a:t>‹#›</a:t>
            </a:fld>
            <a:endParaRPr lang="en-US"/>
          </a:p>
        </p:txBody>
      </p:sp>
    </p:spTree>
    <p:extLst>
      <p:ext uri="{BB962C8B-B14F-4D97-AF65-F5344CB8AC3E}">
        <p14:creationId xmlns:p14="http://schemas.microsoft.com/office/powerpoint/2010/main" val="395047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D309A5-7FFD-4B12-BD5B-8DC8B88B906B}"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74AEC4-79FE-417B-8E6D-DD468A642776}" type="slidenum">
              <a:rPr lang="en-US" smtClean="0"/>
              <a:t>‹#›</a:t>
            </a:fld>
            <a:endParaRPr lang="en-US"/>
          </a:p>
        </p:txBody>
      </p:sp>
    </p:spTree>
    <p:extLst>
      <p:ext uri="{BB962C8B-B14F-4D97-AF65-F5344CB8AC3E}">
        <p14:creationId xmlns:p14="http://schemas.microsoft.com/office/powerpoint/2010/main" val="354702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309A5-7FFD-4B12-BD5B-8DC8B88B906B}" type="datetimeFigureOut">
              <a:rPr lang="en-US" smtClean="0"/>
              <a:t>8/18/2024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4AEC4-79FE-417B-8E6D-DD468A642776}" type="slidenum">
              <a:rPr lang="en-US" smtClean="0"/>
              <a:t>‹#›</a:t>
            </a:fld>
            <a:endParaRPr lang="en-US"/>
          </a:p>
        </p:txBody>
      </p:sp>
    </p:spTree>
    <p:extLst>
      <p:ext uri="{BB962C8B-B14F-4D97-AF65-F5344CB8AC3E}">
        <p14:creationId xmlns:p14="http://schemas.microsoft.com/office/powerpoint/2010/main" val="1919974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Lecture 1</a:t>
            </a:r>
            <a:endParaRPr lang="en-US" dirty="0"/>
          </a:p>
        </p:txBody>
      </p:sp>
      <p:sp>
        <p:nvSpPr>
          <p:cNvPr id="3" name="Subtitle 2"/>
          <p:cNvSpPr>
            <a:spLocks noGrp="1"/>
          </p:cNvSpPr>
          <p:nvPr>
            <p:ph type="subTitle" idx="1"/>
          </p:nvPr>
        </p:nvSpPr>
        <p:spPr/>
        <p:txBody>
          <a:bodyPr/>
          <a:lstStyle/>
          <a:p>
            <a:r>
              <a:rPr lang="en-GB" dirty="0" err="1" smtClean="0"/>
              <a:t>IoT</a:t>
            </a:r>
            <a:r>
              <a:rPr lang="en-GB" dirty="0" smtClean="0"/>
              <a:t> Architecture Lab</a:t>
            </a:r>
            <a:endParaRPr lang="en-US" dirty="0"/>
          </a:p>
        </p:txBody>
      </p:sp>
    </p:spTree>
    <p:extLst>
      <p:ext uri="{BB962C8B-B14F-4D97-AF65-F5344CB8AC3E}">
        <p14:creationId xmlns:p14="http://schemas.microsoft.com/office/powerpoint/2010/main" val="334143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307"/>
            <a:ext cx="10515600" cy="1325563"/>
          </a:xfrm>
        </p:spPr>
        <p:txBody>
          <a:bodyPr/>
          <a:lstStyle/>
          <a:p>
            <a:r>
              <a:rPr lang="en-GB" dirty="0" smtClean="0"/>
              <a:t>Why Arduino</a:t>
            </a:r>
            <a:endParaRPr lang="en-US" dirty="0"/>
          </a:p>
        </p:txBody>
      </p:sp>
      <p:sp>
        <p:nvSpPr>
          <p:cNvPr id="3" name="Content Placeholder 2"/>
          <p:cNvSpPr>
            <a:spLocks noGrp="1"/>
          </p:cNvSpPr>
          <p:nvPr>
            <p:ph idx="1"/>
          </p:nvPr>
        </p:nvSpPr>
        <p:spPr>
          <a:xfrm>
            <a:off x="561108" y="1326861"/>
            <a:ext cx="11118273" cy="4852266"/>
          </a:xfrm>
        </p:spPr>
        <p:txBody>
          <a:bodyPr>
            <a:normAutofit/>
          </a:bodyPr>
          <a:lstStyle/>
          <a:p>
            <a:r>
              <a:rPr lang="en-GB" dirty="0" smtClean="0"/>
              <a:t>Open source and extensible software- The Arduino software is published as open source tools, available for extension by experienced programmers. The language can be expanded through C++ libraries</a:t>
            </a:r>
          </a:p>
          <a:p>
            <a:r>
              <a:rPr lang="en-GB" dirty="0" smtClean="0"/>
              <a:t>Open source and extensible hardware -The Arduino is based on Atmel's ATMEGA8 and ATMEGA168 microcontrollers. The plans for the modules are published under a Creative Commons license, so experienced circuit designers can make their own version of the module, extending it and improving it.</a:t>
            </a:r>
          </a:p>
          <a:p>
            <a:r>
              <a:rPr lang="en-GB" dirty="0" smtClean="0"/>
              <a:t>Inexpensive</a:t>
            </a:r>
          </a:p>
          <a:p>
            <a:r>
              <a:rPr lang="en-GB" dirty="0" smtClean="0"/>
              <a:t>Cross-platform</a:t>
            </a:r>
          </a:p>
          <a:p>
            <a:r>
              <a:rPr lang="en-GB" dirty="0" smtClean="0"/>
              <a:t>Simple, clear programming environment</a:t>
            </a:r>
            <a:endParaRPr lang="en-US" dirty="0"/>
          </a:p>
        </p:txBody>
      </p:sp>
    </p:spTree>
    <p:extLst>
      <p:ext uri="{BB962C8B-B14F-4D97-AF65-F5344CB8AC3E}">
        <p14:creationId xmlns:p14="http://schemas.microsoft.com/office/powerpoint/2010/main" val="3533961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55" y="0"/>
            <a:ext cx="10515600" cy="1325563"/>
          </a:xfrm>
        </p:spPr>
        <p:txBody>
          <a:bodyPr/>
          <a:lstStyle/>
          <a:p>
            <a:r>
              <a:rPr lang="en-US" dirty="0" smtClean="0"/>
              <a:t>Arduino UNO board </a:t>
            </a:r>
            <a:endParaRPr lang="en-US" dirty="0"/>
          </a:p>
        </p:txBody>
      </p:sp>
      <p:pic>
        <p:nvPicPr>
          <p:cNvPr id="4" name="Content Placeholder 3"/>
          <p:cNvPicPr>
            <a:picLocks noGrp="1" noChangeAspect="1"/>
          </p:cNvPicPr>
          <p:nvPr>
            <p:ph idx="1"/>
          </p:nvPr>
        </p:nvPicPr>
        <p:blipFill>
          <a:blip r:embed="rId2"/>
          <a:stretch>
            <a:fillRect/>
          </a:stretch>
        </p:blipFill>
        <p:spPr>
          <a:xfrm>
            <a:off x="1233486" y="1219634"/>
            <a:ext cx="8714077" cy="5407452"/>
          </a:xfrm>
          <a:prstGeom prst="rect">
            <a:avLst/>
          </a:prstGeom>
        </p:spPr>
      </p:pic>
    </p:spTree>
    <p:extLst>
      <p:ext uri="{BB962C8B-B14F-4D97-AF65-F5344CB8AC3E}">
        <p14:creationId xmlns:p14="http://schemas.microsoft.com/office/powerpoint/2010/main" val="2584039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836" y="101889"/>
            <a:ext cx="10515600" cy="1325563"/>
          </a:xfrm>
        </p:spPr>
        <p:txBody>
          <a:bodyPr/>
          <a:lstStyle/>
          <a:p>
            <a:r>
              <a:rPr lang="en-GB" dirty="0" smtClean="0"/>
              <a:t>UNO Spec</a:t>
            </a:r>
            <a:endParaRPr lang="en-US" dirty="0"/>
          </a:p>
        </p:txBody>
      </p:sp>
      <p:pic>
        <p:nvPicPr>
          <p:cNvPr id="4" name="Picture 3"/>
          <p:cNvPicPr>
            <a:picLocks noChangeAspect="1"/>
          </p:cNvPicPr>
          <p:nvPr/>
        </p:nvPicPr>
        <p:blipFill>
          <a:blip r:embed="rId2"/>
          <a:stretch>
            <a:fillRect/>
          </a:stretch>
        </p:blipFill>
        <p:spPr>
          <a:xfrm>
            <a:off x="2640590" y="1266824"/>
            <a:ext cx="7921104" cy="5023139"/>
          </a:xfrm>
          <a:prstGeom prst="rect">
            <a:avLst/>
          </a:prstGeom>
        </p:spPr>
      </p:pic>
    </p:spTree>
    <p:extLst>
      <p:ext uri="{BB962C8B-B14F-4D97-AF65-F5344CB8AC3E}">
        <p14:creationId xmlns:p14="http://schemas.microsoft.com/office/powerpoint/2010/main" val="23925168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has</a:t>
            </a:r>
          </a:p>
        </p:txBody>
      </p:sp>
      <p:sp>
        <p:nvSpPr>
          <p:cNvPr id="3" name="Content Placeholder 2"/>
          <p:cNvSpPr>
            <a:spLocks noGrp="1"/>
          </p:cNvSpPr>
          <p:nvPr>
            <p:ph idx="1"/>
          </p:nvPr>
        </p:nvSpPr>
        <p:spPr/>
        <p:txBody>
          <a:bodyPr>
            <a:normAutofit lnSpcReduction="10000"/>
          </a:bodyPr>
          <a:lstStyle/>
          <a:p>
            <a:r>
              <a:rPr lang="en-GB" dirty="0"/>
              <a:t>Flash memory: it's a rewritable non-volatile memory. This means that its content will still be there if you turn off the power. It's a bit like the hard disk on the </a:t>
            </a:r>
            <a:r>
              <a:rPr lang="en-GB" dirty="0" smtClean="0"/>
              <a:t>Arduino </a:t>
            </a:r>
            <a:r>
              <a:rPr lang="en-GB" dirty="0"/>
              <a:t>board. Your program is stored here. code for writing and retrieving any data structure to EEPROM easily. </a:t>
            </a:r>
          </a:p>
          <a:p>
            <a:r>
              <a:rPr lang="en-GB" dirty="0" smtClean="0"/>
              <a:t>RAM</a:t>
            </a:r>
            <a:r>
              <a:rPr lang="en-GB" dirty="0"/>
              <a:t>: it's like the RAM in your computer. Its content disappears when you turn off the power, but it can be read and written really fast. Every normal variable in your sketch is held in RAM while your sketch runs. </a:t>
            </a:r>
          </a:p>
          <a:p>
            <a:r>
              <a:rPr lang="en-GB" dirty="0" smtClean="0"/>
              <a:t>EEPROM</a:t>
            </a:r>
            <a:r>
              <a:rPr lang="en-GB" dirty="0"/>
              <a:t>: it's an older technology to implement rewritable non-volatile memory. It's normally used to store settings and other parameters between resets. </a:t>
            </a:r>
            <a:endParaRPr lang="en-US" dirty="0"/>
          </a:p>
        </p:txBody>
      </p:sp>
    </p:spTree>
    <p:extLst>
      <p:ext uri="{BB962C8B-B14F-4D97-AF65-F5344CB8AC3E}">
        <p14:creationId xmlns:p14="http://schemas.microsoft.com/office/powerpoint/2010/main" val="84851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Power</a:t>
            </a:r>
            <a:endParaRPr lang="en-US" dirty="0"/>
          </a:p>
        </p:txBody>
      </p:sp>
      <p:sp>
        <p:nvSpPr>
          <p:cNvPr id="3" name="Content Placeholder 2"/>
          <p:cNvSpPr>
            <a:spLocks noGrp="1"/>
          </p:cNvSpPr>
          <p:nvPr>
            <p:ph idx="1"/>
          </p:nvPr>
        </p:nvSpPr>
        <p:spPr/>
        <p:txBody>
          <a:bodyPr>
            <a:normAutofit fontScale="92500"/>
          </a:bodyPr>
          <a:lstStyle/>
          <a:p>
            <a:r>
              <a:rPr lang="en-GB" dirty="0"/>
              <a:t>The Arduino Uno can be powered via the USB connection or with an external power supply. The power source is selected automatically</a:t>
            </a:r>
            <a:r>
              <a:rPr lang="en-GB" dirty="0" smtClean="0"/>
              <a:t>.</a:t>
            </a:r>
          </a:p>
          <a:p>
            <a:r>
              <a:rPr lang="en-GB" dirty="0" smtClean="0"/>
              <a:t>External </a:t>
            </a:r>
            <a:r>
              <a:rPr lang="en-GB" dirty="0"/>
              <a:t>(non-USB) power can come either from an </a:t>
            </a:r>
            <a:r>
              <a:rPr lang="en-GB" dirty="0" smtClean="0"/>
              <a:t>AC-</a:t>
            </a:r>
            <a:r>
              <a:rPr lang="en-GB" dirty="0" err="1" smtClean="0"/>
              <a:t>toDC</a:t>
            </a:r>
            <a:r>
              <a:rPr lang="en-GB" dirty="0" smtClean="0"/>
              <a:t> </a:t>
            </a:r>
            <a:r>
              <a:rPr lang="en-GB" dirty="0"/>
              <a:t>adapter (wall-wart) or battery. The adapter can be connected by plugging a 2.1mm </a:t>
            </a:r>
            <a:r>
              <a:rPr lang="en-GB" dirty="0" err="1"/>
              <a:t>center</a:t>
            </a:r>
            <a:r>
              <a:rPr lang="en-GB" dirty="0"/>
              <a:t>-positive plug into the board's power jack. Leads from a battery can be inserted in the </a:t>
            </a:r>
            <a:r>
              <a:rPr lang="en-GB" dirty="0" err="1"/>
              <a:t>Gnd</a:t>
            </a:r>
            <a:r>
              <a:rPr lang="en-GB" dirty="0"/>
              <a:t> and Vin pin headers of the POWER connector. </a:t>
            </a:r>
          </a:p>
          <a:p>
            <a:r>
              <a:rPr lang="en-GB" dirty="0" smtClean="0"/>
              <a:t>The </a:t>
            </a:r>
            <a:r>
              <a:rPr lang="en-GB" dirty="0"/>
              <a:t>board can operate on an external supply of 6 to 20 volts. If supplied with less than 7V, however, the 5V pin may supply less than five volts and the board may be unstable. If using more than 12V, the voltage regulator may overheat and damage the board. The recommended range is 7 to 12 volts</a:t>
            </a:r>
            <a:endParaRPr lang="en-US" dirty="0"/>
          </a:p>
        </p:txBody>
      </p:sp>
    </p:spTree>
    <p:extLst>
      <p:ext uri="{BB962C8B-B14F-4D97-AF65-F5344CB8AC3E}">
        <p14:creationId xmlns:p14="http://schemas.microsoft.com/office/powerpoint/2010/main" val="5025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Arduino Nano V3.0</a:t>
            </a:r>
            <a:endParaRPr lang="en-US" dirty="0"/>
          </a:p>
        </p:txBody>
      </p:sp>
      <p:pic>
        <p:nvPicPr>
          <p:cNvPr id="4" name="Content Placeholder 3"/>
          <p:cNvPicPr>
            <a:picLocks noGrp="1" noChangeAspect="1"/>
          </p:cNvPicPr>
          <p:nvPr>
            <p:ph idx="1"/>
          </p:nvPr>
        </p:nvPicPr>
        <p:blipFill>
          <a:blip r:embed="rId2"/>
          <a:stretch>
            <a:fillRect/>
          </a:stretch>
        </p:blipFill>
        <p:spPr>
          <a:xfrm>
            <a:off x="1205434" y="1825625"/>
            <a:ext cx="9781132" cy="4351338"/>
          </a:xfrm>
          <a:prstGeom prst="rect">
            <a:avLst/>
          </a:prstGeom>
        </p:spPr>
      </p:pic>
    </p:spTree>
    <p:extLst>
      <p:ext uri="{BB962C8B-B14F-4D97-AF65-F5344CB8AC3E}">
        <p14:creationId xmlns:p14="http://schemas.microsoft.com/office/powerpoint/2010/main" val="240791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Arduino Mega</a:t>
            </a:r>
            <a:endParaRPr lang="en-US" dirty="0"/>
          </a:p>
        </p:txBody>
      </p:sp>
      <p:pic>
        <p:nvPicPr>
          <p:cNvPr id="1030" name="Picture 6" descr="Arduino Uno Vs Nano Vs Me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39" y="2140854"/>
            <a:ext cx="6643976" cy="37394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7456610" y="2140854"/>
            <a:ext cx="4171950" cy="3590925"/>
          </a:xfrm>
          <a:prstGeom prst="rect">
            <a:avLst/>
          </a:prstGeom>
        </p:spPr>
      </p:pic>
    </p:spTree>
    <p:extLst>
      <p:ext uri="{BB962C8B-B14F-4D97-AF65-F5344CB8AC3E}">
        <p14:creationId xmlns:p14="http://schemas.microsoft.com/office/powerpoint/2010/main" val="2740623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 !</a:t>
            </a:r>
          </a:p>
        </p:txBody>
      </p:sp>
      <p:sp>
        <p:nvSpPr>
          <p:cNvPr id="3" name="Content Placeholder 2"/>
          <p:cNvSpPr>
            <a:spLocks noGrp="1"/>
          </p:cNvSpPr>
          <p:nvPr>
            <p:ph idx="1"/>
          </p:nvPr>
        </p:nvSpPr>
        <p:spPr/>
        <p:txBody>
          <a:bodyPr/>
          <a:lstStyle/>
          <a:p>
            <a:r>
              <a:rPr lang="en-GB" dirty="0"/>
              <a:t>Visit: http://arduino.cc/en/Main/Software </a:t>
            </a:r>
          </a:p>
          <a:p>
            <a:r>
              <a:rPr lang="en-GB" dirty="0" smtClean="0"/>
              <a:t>Download </a:t>
            </a:r>
            <a:r>
              <a:rPr lang="en-GB" dirty="0"/>
              <a:t>&amp; install the Arduino environment (IDE) for Windows, Mac, or Linux. (Latest version: 1.6</a:t>
            </a:r>
            <a:r>
              <a:rPr lang="en-GB" dirty="0" smtClean="0"/>
              <a:t>)</a:t>
            </a:r>
          </a:p>
          <a:p>
            <a:r>
              <a:rPr lang="en-US" dirty="0"/>
              <a:t>Launch the Arduino </a:t>
            </a:r>
            <a:r>
              <a:rPr lang="en-US" dirty="0" smtClean="0"/>
              <a:t>IDE</a:t>
            </a:r>
          </a:p>
          <a:p>
            <a:r>
              <a:rPr lang="en-GB" dirty="0"/>
              <a:t>Select your board (Tools&gt;&gt;board&gt;&gt;UNO) </a:t>
            </a:r>
            <a:endParaRPr lang="en-GB" dirty="0" smtClean="0"/>
          </a:p>
          <a:p>
            <a:r>
              <a:rPr lang="en-GB" dirty="0" smtClean="0"/>
              <a:t>Select Port No</a:t>
            </a:r>
            <a:endParaRPr lang="en-US" dirty="0"/>
          </a:p>
        </p:txBody>
      </p:sp>
    </p:spTree>
    <p:extLst>
      <p:ext uri="{BB962C8B-B14F-4D97-AF65-F5344CB8AC3E}">
        <p14:creationId xmlns:p14="http://schemas.microsoft.com/office/powerpoint/2010/main" val="1598847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0"/>
            <a:ext cx="10515600" cy="1325563"/>
          </a:xfrm>
        </p:spPr>
        <p:txBody>
          <a:bodyPr/>
          <a:lstStyle/>
          <a:p>
            <a:r>
              <a:rPr lang="en-US" dirty="0"/>
              <a:t>Arduino IDE </a:t>
            </a:r>
          </a:p>
        </p:txBody>
      </p:sp>
      <p:pic>
        <p:nvPicPr>
          <p:cNvPr id="4" name="Content Placeholder 3"/>
          <p:cNvPicPr>
            <a:picLocks noGrp="1" noChangeAspect="1"/>
          </p:cNvPicPr>
          <p:nvPr>
            <p:ph idx="1"/>
          </p:nvPr>
        </p:nvPicPr>
        <p:blipFill>
          <a:blip r:embed="rId2"/>
          <a:stretch>
            <a:fillRect/>
          </a:stretch>
        </p:blipFill>
        <p:spPr>
          <a:xfrm>
            <a:off x="3611562" y="852489"/>
            <a:ext cx="4884738" cy="5105102"/>
          </a:xfrm>
          <a:prstGeom prst="rect">
            <a:avLst/>
          </a:prstGeom>
        </p:spPr>
      </p:pic>
    </p:spTree>
    <p:extLst>
      <p:ext uri="{BB962C8B-B14F-4D97-AF65-F5344CB8AC3E}">
        <p14:creationId xmlns:p14="http://schemas.microsoft.com/office/powerpoint/2010/main" val="3416245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25612" y="327818"/>
            <a:ext cx="7900988" cy="5704247"/>
          </a:xfrm>
          <a:prstGeom prst="rect">
            <a:avLst/>
          </a:prstGeom>
        </p:spPr>
      </p:pic>
    </p:spTree>
    <p:extLst>
      <p:ext uri="{BB962C8B-B14F-4D97-AF65-F5344CB8AC3E}">
        <p14:creationId xmlns:p14="http://schemas.microsoft.com/office/powerpoint/2010/main" val="235759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Georgia" panose="02040502050405020303" pitchFamily="18" charset="0"/>
              </a:rPr>
              <a:t>IoT</a:t>
            </a:r>
            <a:r>
              <a:rPr lang="en-US" dirty="0" smtClean="0">
                <a:latin typeface="Georgia" panose="02040502050405020303" pitchFamily="18" charset="0"/>
              </a:rPr>
              <a:t> Architecture</a:t>
            </a:r>
            <a:endParaRPr lang="en-IN" dirty="0">
              <a:latin typeface="Georgia" panose="02040502050405020303" pitchFamily="18" charset="0"/>
            </a:endParaRPr>
          </a:p>
        </p:txBody>
      </p:sp>
      <p:pic>
        <p:nvPicPr>
          <p:cNvPr id="1026" name="Picture 2" descr="Architecture-of-I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225" y="1690688"/>
            <a:ext cx="6762750"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923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First Program ! Blink</a:t>
            </a:r>
          </a:p>
        </p:txBody>
      </p:sp>
      <p:sp>
        <p:nvSpPr>
          <p:cNvPr id="3" name="Content Placeholder 2"/>
          <p:cNvSpPr>
            <a:spLocks noGrp="1"/>
          </p:cNvSpPr>
          <p:nvPr>
            <p:ph idx="1"/>
          </p:nvPr>
        </p:nvSpPr>
        <p:spPr>
          <a:xfrm>
            <a:off x="711200" y="1508125"/>
            <a:ext cx="10515600" cy="4351338"/>
          </a:xfrm>
        </p:spPr>
        <p:txBody>
          <a:bodyPr/>
          <a:lstStyle/>
          <a:p>
            <a:r>
              <a:rPr lang="en-GB" dirty="0"/>
              <a:t>Now, you will learn how to make the built-in LED blink</a:t>
            </a:r>
            <a:endParaRPr lang="en-US" dirty="0"/>
          </a:p>
        </p:txBody>
      </p:sp>
      <p:pic>
        <p:nvPicPr>
          <p:cNvPr id="4" name="Picture 3"/>
          <p:cNvPicPr>
            <a:picLocks noChangeAspect="1"/>
          </p:cNvPicPr>
          <p:nvPr/>
        </p:nvPicPr>
        <p:blipFill>
          <a:blip r:embed="rId2"/>
          <a:stretch>
            <a:fillRect/>
          </a:stretch>
        </p:blipFill>
        <p:spPr>
          <a:xfrm>
            <a:off x="2789237" y="2198688"/>
            <a:ext cx="6748463" cy="3882827"/>
          </a:xfrm>
          <a:prstGeom prst="rect">
            <a:avLst/>
          </a:prstGeom>
        </p:spPr>
      </p:pic>
    </p:spTree>
    <p:extLst>
      <p:ext uri="{BB962C8B-B14F-4D97-AF65-F5344CB8AC3E}">
        <p14:creationId xmlns:p14="http://schemas.microsoft.com/office/powerpoint/2010/main" val="1295066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First Program ! Blink</a:t>
            </a:r>
          </a:p>
        </p:txBody>
      </p:sp>
      <p:sp>
        <p:nvSpPr>
          <p:cNvPr id="3" name="Content Placeholder 2"/>
          <p:cNvSpPr>
            <a:spLocks noGrp="1"/>
          </p:cNvSpPr>
          <p:nvPr>
            <p:ph idx="1"/>
          </p:nvPr>
        </p:nvSpPr>
        <p:spPr/>
        <p:txBody>
          <a:bodyPr/>
          <a:lstStyle/>
          <a:p>
            <a:r>
              <a:rPr lang="en-GB" dirty="0"/>
              <a:t>You might notice that your Arduino board's built-in LED already blinks when you connect it to a USB. </a:t>
            </a:r>
          </a:p>
          <a:p>
            <a:r>
              <a:rPr lang="en-GB" dirty="0" smtClean="0"/>
              <a:t>This </a:t>
            </a:r>
            <a:r>
              <a:rPr lang="en-GB" dirty="0"/>
              <a:t>is because Arduino boards are generally shipped with the 'Blink' sketch preinstalled. </a:t>
            </a:r>
          </a:p>
          <a:p>
            <a:r>
              <a:rPr lang="en-GB" dirty="0" smtClean="0"/>
              <a:t>We </a:t>
            </a:r>
            <a:r>
              <a:rPr lang="en-GB" dirty="0"/>
              <a:t>will do a simple variation to the program by changing the rate of the blink</a:t>
            </a:r>
            <a:endParaRPr lang="en-US" dirty="0"/>
          </a:p>
        </p:txBody>
      </p:sp>
    </p:spTree>
    <p:extLst>
      <p:ext uri="{BB962C8B-B14F-4D97-AF65-F5344CB8AC3E}">
        <p14:creationId xmlns:p14="http://schemas.microsoft.com/office/powerpoint/2010/main" val="1919554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87325"/>
            <a:ext cx="10515600" cy="1325563"/>
          </a:xfrm>
        </p:spPr>
        <p:txBody>
          <a:bodyPr/>
          <a:lstStyle/>
          <a:p>
            <a:r>
              <a:rPr lang="en-US" dirty="0"/>
              <a:t>Our First Program ! Blink</a:t>
            </a:r>
          </a:p>
        </p:txBody>
      </p:sp>
      <p:pic>
        <p:nvPicPr>
          <p:cNvPr id="4" name="Content Placeholder 3"/>
          <p:cNvPicPr>
            <a:picLocks noGrp="1" noChangeAspect="1"/>
          </p:cNvPicPr>
          <p:nvPr>
            <p:ph idx="1"/>
          </p:nvPr>
        </p:nvPicPr>
        <p:blipFill>
          <a:blip r:embed="rId2"/>
          <a:stretch>
            <a:fillRect/>
          </a:stretch>
        </p:blipFill>
        <p:spPr>
          <a:xfrm>
            <a:off x="2446337" y="1300956"/>
            <a:ext cx="6811963" cy="5088312"/>
          </a:xfrm>
          <a:prstGeom prst="rect">
            <a:avLst/>
          </a:prstGeom>
        </p:spPr>
      </p:pic>
    </p:spTree>
    <p:extLst>
      <p:ext uri="{BB962C8B-B14F-4D97-AF65-F5344CB8AC3E}">
        <p14:creationId xmlns:p14="http://schemas.microsoft.com/office/powerpoint/2010/main" val="4293816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0"/>
            <a:ext cx="10515600" cy="1325563"/>
          </a:xfrm>
        </p:spPr>
        <p:txBody>
          <a:bodyPr/>
          <a:lstStyle/>
          <a:p>
            <a:r>
              <a:rPr lang="en-US" dirty="0"/>
              <a:t>Understand the code</a:t>
            </a:r>
          </a:p>
        </p:txBody>
      </p:sp>
      <p:pic>
        <p:nvPicPr>
          <p:cNvPr id="4" name="Content Placeholder 3"/>
          <p:cNvPicPr>
            <a:picLocks noGrp="1" noChangeAspect="1"/>
          </p:cNvPicPr>
          <p:nvPr>
            <p:ph idx="1"/>
          </p:nvPr>
        </p:nvPicPr>
        <p:blipFill>
          <a:blip r:embed="rId2"/>
          <a:stretch>
            <a:fillRect/>
          </a:stretch>
        </p:blipFill>
        <p:spPr>
          <a:xfrm>
            <a:off x="3725862" y="1121568"/>
            <a:ext cx="4999038" cy="4941045"/>
          </a:xfrm>
          <a:prstGeom prst="rect">
            <a:avLst/>
          </a:prstGeom>
        </p:spPr>
      </p:pic>
    </p:spTree>
    <p:extLst>
      <p:ext uri="{BB962C8B-B14F-4D97-AF65-F5344CB8AC3E}">
        <p14:creationId xmlns:p14="http://schemas.microsoft.com/office/powerpoint/2010/main" val="2051081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code</a:t>
            </a:r>
          </a:p>
        </p:txBody>
      </p:sp>
      <p:sp>
        <p:nvSpPr>
          <p:cNvPr id="3" name="Content Placeholder 2"/>
          <p:cNvSpPr>
            <a:spLocks noGrp="1"/>
          </p:cNvSpPr>
          <p:nvPr>
            <p:ph idx="1"/>
          </p:nvPr>
        </p:nvSpPr>
        <p:spPr/>
        <p:txBody>
          <a:bodyPr/>
          <a:lstStyle/>
          <a:p>
            <a:r>
              <a:rPr lang="en-GB" dirty="0"/>
              <a:t>Make sure that Arduino is connected to your PC. </a:t>
            </a:r>
            <a:endParaRPr lang="en-GB" dirty="0" smtClean="0"/>
          </a:p>
          <a:p>
            <a:r>
              <a:rPr lang="en-GB" dirty="0" smtClean="0"/>
              <a:t> </a:t>
            </a:r>
            <a:r>
              <a:rPr lang="en-GB" dirty="0"/>
              <a:t>Click Upload and wait until the status is done. </a:t>
            </a:r>
            <a:endParaRPr lang="en-US" dirty="0"/>
          </a:p>
        </p:txBody>
      </p:sp>
    </p:spTree>
    <p:extLst>
      <p:ext uri="{BB962C8B-B14F-4D97-AF65-F5344CB8AC3E}">
        <p14:creationId xmlns:p14="http://schemas.microsoft.com/office/powerpoint/2010/main" val="309382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Ex1-Blink using External LED</a:t>
            </a:r>
          </a:p>
        </p:txBody>
      </p:sp>
      <p:sp>
        <p:nvSpPr>
          <p:cNvPr id="3" name="Content Placeholder 2"/>
          <p:cNvSpPr>
            <a:spLocks noGrp="1"/>
          </p:cNvSpPr>
          <p:nvPr>
            <p:ph idx="1"/>
          </p:nvPr>
        </p:nvSpPr>
        <p:spPr/>
        <p:txBody>
          <a:bodyPr/>
          <a:lstStyle/>
          <a:p>
            <a:r>
              <a:rPr lang="en-GB" dirty="0"/>
              <a:t>Connect a LED to any digital pin on your Arduino, and put a resistance (270 ohm) in series to limit the current passing through the </a:t>
            </a:r>
            <a:r>
              <a:rPr lang="en-GB" dirty="0" smtClean="0"/>
              <a:t>LED.</a:t>
            </a:r>
          </a:p>
          <a:p>
            <a:r>
              <a:rPr lang="en-GB" dirty="0" smtClean="0"/>
              <a:t>Make </a:t>
            </a:r>
            <a:r>
              <a:rPr lang="en-GB" dirty="0"/>
              <a:t>the necessary code changes. </a:t>
            </a:r>
          </a:p>
          <a:p>
            <a:r>
              <a:rPr lang="en-GB" dirty="0" smtClean="0"/>
              <a:t>Change </a:t>
            </a:r>
            <a:r>
              <a:rPr lang="en-GB" dirty="0"/>
              <a:t>the resistance value: 470 ohm, 1K, 10K, What is your observation? </a:t>
            </a:r>
            <a:endParaRPr lang="en-GB" dirty="0" smtClean="0"/>
          </a:p>
          <a:p>
            <a:pPr marL="0" indent="0">
              <a:buNone/>
            </a:pPr>
            <a:endParaRPr lang="en-GB" dirty="0" smtClean="0"/>
          </a:p>
          <a:p>
            <a:pPr marL="0" indent="0">
              <a:buNone/>
            </a:pPr>
            <a:r>
              <a:rPr lang="en-GB" dirty="0" smtClean="0"/>
              <a:t>Observation</a:t>
            </a:r>
            <a:r>
              <a:rPr lang="en-GB" dirty="0"/>
              <a:t>: The LED illumination decreases </a:t>
            </a:r>
            <a:r>
              <a:rPr lang="en-GB" dirty="0" smtClean="0"/>
              <a:t>as </a:t>
            </a:r>
            <a:r>
              <a:rPr lang="en-GB" dirty="0"/>
              <a:t>larger resistance is </a:t>
            </a:r>
            <a:r>
              <a:rPr lang="en-GB" dirty="0" smtClean="0"/>
              <a:t>used.</a:t>
            </a:r>
            <a:endParaRPr lang="en-US" dirty="0"/>
          </a:p>
        </p:txBody>
      </p:sp>
    </p:spTree>
    <p:extLst>
      <p:ext uri="{BB962C8B-B14F-4D97-AF65-F5344CB8AC3E}">
        <p14:creationId xmlns:p14="http://schemas.microsoft.com/office/powerpoint/2010/main" val="1693517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Ex1-Blink using External LED </a:t>
            </a:r>
          </a:p>
        </p:txBody>
      </p:sp>
      <p:pic>
        <p:nvPicPr>
          <p:cNvPr id="5" name="Picture 4"/>
          <p:cNvPicPr>
            <a:picLocks noChangeAspect="1"/>
          </p:cNvPicPr>
          <p:nvPr/>
        </p:nvPicPr>
        <p:blipFill>
          <a:blip r:embed="rId2"/>
          <a:stretch>
            <a:fillRect/>
          </a:stretch>
        </p:blipFill>
        <p:spPr>
          <a:xfrm>
            <a:off x="2998250" y="1690687"/>
            <a:ext cx="6455239" cy="4562923"/>
          </a:xfrm>
          <a:prstGeom prst="rect">
            <a:avLst/>
          </a:prstGeom>
        </p:spPr>
      </p:pic>
    </p:spTree>
    <p:extLst>
      <p:ext uri="{BB962C8B-B14F-4D97-AF65-F5344CB8AC3E}">
        <p14:creationId xmlns:p14="http://schemas.microsoft.com/office/powerpoint/2010/main" val="2783778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Ex2-LEDs </a:t>
            </a:r>
            <a:r>
              <a:rPr lang="en-US" dirty="0" smtClean="0"/>
              <a:t>Traffic</a:t>
            </a:r>
            <a:endParaRPr lang="en-US" dirty="0"/>
          </a:p>
        </p:txBody>
      </p:sp>
      <p:pic>
        <p:nvPicPr>
          <p:cNvPr id="4" name="Content Placeholder 3"/>
          <p:cNvPicPr>
            <a:picLocks noGrp="1" noChangeAspect="1"/>
          </p:cNvPicPr>
          <p:nvPr>
            <p:ph idx="1"/>
          </p:nvPr>
        </p:nvPicPr>
        <p:blipFill>
          <a:blip r:embed="rId2"/>
          <a:stretch>
            <a:fillRect/>
          </a:stretch>
        </p:blipFill>
        <p:spPr>
          <a:xfrm>
            <a:off x="2340061" y="1533525"/>
            <a:ext cx="8353339" cy="4838764"/>
          </a:xfrm>
          <a:prstGeom prst="rect">
            <a:avLst/>
          </a:prstGeom>
        </p:spPr>
      </p:pic>
    </p:spTree>
    <p:extLst>
      <p:ext uri="{BB962C8B-B14F-4D97-AF65-F5344CB8AC3E}">
        <p14:creationId xmlns:p14="http://schemas.microsoft.com/office/powerpoint/2010/main" val="1988826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Ex2-LEDs Traffic</a:t>
            </a:r>
          </a:p>
        </p:txBody>
      </p:sp>
      <p:pic>
        <p:nvPicPr>
          <p:cNvPr id="4" name="Content Placeholder 3"/>
          <p:cNvPicPr>
            <a:picLocks noGrp="1" noChangeAspect="1"/>
          </p:cNvPicPr>
          <p:nvPr>
            <p:ph idx="1"/>
          </p:nvPr>
        </p:nvPicPr>
        <p:blipFill>
          <a:blip r:embed="rId2"/>
          <a:stretch>
            <a:fillRect/>
          </a:stretch>
        </p:blipFill>
        <p:spPr>
          <a:xfrm>
            <a:off x="2174875" y="1690688"/>
            <a:ext cx="8377614" cy="4303712"/>
          </a:xfrm>
          <a:prstGeom prst="rect">
            <a:avLst/>
          </a:prstGeom>
        </p:spPr>
      </p:pic>
    </p:spTree>
    <p:extLst>
      <p:ext uri="{BB962C8B-B14F-4D97-AF65-F5344CB8AC3E}">
        <p14:creationId xmlns:p14="http://schemas.microsoft.com/office/powerpoint/2010/main" val="942616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GB" dirty="0" smtClean="0"/>
          </a:p>
          <a:p>
            <a:pPr marL="0" indent="0" algn="ctr">
              <a:buNone/>
            </a:pPr>
            <a:endParaRPr lang="en-GB" dirty="0"/>
          </a:p>
          <a:p>
            <a:pPr marL="0" indent="0" algn="ctr">
              <a:buNone/>
            </a:pPr>
            <a:endParaRPr lang="en-GB" dirty="0" smtClean="0"/>
          </a:p>
          <a:p>
            <a:pPr marL="0" indent="0" algn="ctr">
              <a:buNone/>
            </a:pPr>
            <a:r>
              <a:rPr lang="en-GB" sz="4000" dirty="0" smtClean="0">
                <a:solidFill>
                  <a:srgbClr val="FF0000"/>
                </a:solidFill>
              </a:rPr>
              <a:t>Thank You</a:t>
            </a:r>
            <a:endParaRPr lang="en-US" sz="4000" dirty="0">
              <a:solidFill>
                <a:srgbClr val="FF0000"/>
              </a:solidFill>
            </a:endParaRPr>
          </a:p>
        </p:txBody>
      </p:sp>
    </p:spTree>
    <p:extLst>
      <p:ext uri="{BB962C8B-B14F-4D97-AF65-F5344CB8AC3E}">
        <p14:creationId xmlns:p14="http://schemas.microsoft.com/office/powerpoint/2010/main" val="814952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174625"/>
            <a:ext cx="10515600" cy="1325563"/>
          </a:xfrm>
        </p:spPr>
        <p:txBody>
          <a:bodyPr/>
          <a:lstStyle/>
          <a:p>
            <a:r>
              <a:rPr lang="en-IN" b="1" dirty="0"/>
              <a:t>Overview of </a:t>
            </a:r>
            <a:r>
              <a:rPr lang="en-IN" b="1" dirty="0" err="1"/>
              <a:t>IoT</a:t>
            </a:r>
            <a:r>
              <a:rPr lang="en-IN" b="1" dirty="0"/>
              <a:t> </a:t>
            </a:r>
            <a:r>
              <a:rPr lang="en-IN" b="1" dirty="0" smtClean="0"/>
              <a:t>Architecture</a:t>
            </a:r>
            <a:endParaRPr lang="en-IN" dirty="0"/>
          </a:p>
        </p:txBody>
      </p:sp>
      <p:sp>
        <p:nvSpPr>
          <p:cNvPr id="3" name="Content Placeholder 2"/>
          <p:cNvSpPr>
            <a:spLocks noGrp="1"/>
          </p:cNvSpPr>
          <p:nvPr>
            <p:ph idx="1"/>
          </p:nvPr>
        </p:nvSpPr>
        <p:spPr>
          <a:xfrm>
            <a:off x="736600" y="1500188"/>
            <a:ext cx="10515600" cy="4351338"/>
          </a:xfrm>
        </p:spPr>
        <p:txBody>
          <a:bodyPr>
            <a:normAutofit/>
          </a:bodyPr>
          <a:lstStyle/>
          <a:p>
            <a:r>
              <a:rPr lang="en-IN" sz="2600" b="1" dirty="0" smtClean="0"/>
              <a:t>Sensors/Devices</a:t>
            </a:r>
            <a:r>
              <a:rPr lang="en-IN" sz="2600" dirty="0"/>
              <a:t>: Collection of data from the environment (e.g., temperature sensors, motion detectors, cameras).</a:t>
            </a:r>
          </a:p>
          <a:p>
            <a:r>
              <a:rPr lang="en-IN" sz="2600" b="1" dirty="0"/>
              <a:t>Connectivity</a:t>
            </a:r>
            <a:r>
              <a:rPr lang="en-IN" sz="2600" dirty="0"/>
              <a:t>: Methods for devices to communicate (e.g., Wi-Fi, Bluetooth, </a:t>
            </a:r>
            <a:r>
              <a:rPr lang="en-IN" sz="2600" dirty="0" err="1"/>
              <a:t>Zigbee</a:t>
            </a:r>
            <a:r>
              <a:rPr lang="en-IN" sz="2600" dirty="0"/>
              <a:t>, </a:t>
            </a:r>
            <a:r>
              <a:rPr lang="en-IN" sz="2600" dirty="0" err="1"/>
              <a:t>LoRaWAN</a:t>
            </a:r>
            <a:r>
              <a:rPr lang="en-IN" sz="2600" dirty="0"/>
              <a:t>).</a:t>
            </a:r>
          </a:p>
          <a:p>
            <a:r>
              <a:rPr lang="en-IN" sz="2600" b="1" dirty="0"/>
              <a:t>Edge Computing</a:t>
            </a:r>
            <a:r>
              <a:rPr lang="en-IN" sz="2600" dirty="0"/>
              <a:t>: Local processing at the edge devices to reduce latency and bandwidth usage.</a:t>
            </a:r>
          </a:p>
          <a:p>
            <a:r>
              <a:rPr lang="en-IN" sz="2600" b="1" dirty="0"/>
              <a:t>Cloud Computing</a:t>
            </a:r>
            <a:r>
              <a:rPr lang="en-IN" sz="2600" dirty="0"/>
              <a:t>: Centralized data storage, processing, and analysis.</a:t>
            </a:r>
          </a:p>
          <a:p>
            <a:r>
              <a:rPr lang="en-IN" sz="2600" b="1" dirty="0"/>
              <a:t>Data Analytics</a:t>
            </a:r>
            <a:r>
              <a:rPr lang="en-IN" sz="2600" dirty="0"/>
              <a:t>: Tools for </a:t>
            </a:r>
            <a:r>
              <a:rPr lang="en-IN" sz="2600" dirty="0" err="1"/>
              <a:t>analyzing</a:t>
            </a:r>
            <a:r>
              <a:rPr lang="en-IN" sz="2600" dirty="0"/>
              <a:t> the data collected to derive insights.</a:t>
            </a:r>
          </a:p>
          <a:p>
            <a:r>
              <a:rPr lang="en-IN" sz="2600" b="1" dirty="0"/>
              <a:t>User Interface</a:t>
            </a:r>
            <a:r>
              <a:rPr lang="en-IN" sz="2600" dirty="0"/>
              <a:t>: Dashboard or app for monitoring and interacting with the </a:t>
            </a:r>
            <a:r>
              <a:rPr lang="en-IN" sz="2600" dirty="0" err="1"/>
              <a:t>IoT</a:t>
            </a:r>
            <a:r>
              <a:rPr lang="en-IN" sz="2600" dirty="0"/>
              <a:t> devices.</a:t>
            </a:r>
          </a:p>
          <a:p>
            <a:endParaRPr lang="en-IN" dirty="0"/>
          </a:p>
        </p:txBody>
      </p:sp>
    </p:spTree>
    <p:extLst>
      <p:ext uri="{BB962C8B-B14F-4D97-AF65-F5344CB8AC3E}">
        <p14:creationId xmlns:p14="http://schemas.microsoft.com/office/powerpoint/2010/main" val="84919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Lab </a:t>
            </a:r>
            <a:r>
              <a:rPr lang="en-IN" b="1" dirty="0" smtClean="0"/>
              <a:t>Components</a:t>
            </a:r>
            <a:endParaRPr lang="en-IN" b="1" dirty="0"/>
          </a:p>
        </p:txBody>
      </p:sp>
      <p:sp>
        <p:nvSpPr>
          <p:cNvPr id="3" name="Content Placeholder 2"/>
          <p:cNvSpPr>
            <a:spLocks noGrp="1"/>
          </p:cNvSpPr>
          <p:nvPr>
            <p:ph idx="1"/>
          </p:nvPr>
        </p:nvSpPr>
        <p:spPr/>
        <p:txBody>
          <a:bodyPr>
            <a:normAutofit lnSpcReduction="10000"/>
          </a:bodyPr>
          <a:lstStyle/>
          <a:p>
            <a:r>
              <a:rPr lang="en-IN" b="1" dirty="0" smtClean="0"/>
              <a:t>Hardware</a:t>
            </a:r>
            <a:r>
              <a:rPr lang="en-IN" dirty="0"/>
              <a:t>: Sensors, actuators, microcontrollers (like </a:t>
            </a:r>
            <a:r>
              <a:rPr lang="en-IN" dirty="0" err="1"/>
              <a:t>Arduino</a:t>
            </a:r>
            <a:r>
              <a:rPr lang="en-IN" dirty="0"/>
              <a:t>, Raspberry Pi), gateways, etc.</a:t>
            </a:r>
          </a:p>
          <a:p>
            <a:r>
              <a:rPr lang="en-IN" b="1" dirty="0"/>
              <a:t>Software</a:t>
            </a:r>
            <a:r>
              <a:rPr lang="en-IN" dirty="0"/>
              <a:t>: Firmware for devices, middleware for data processing, and cloud platforms (like AWS </a:t>
            </a:r>
            <a:r>
              <a:rPr lang="en-IN" dirty="0" err="1"/>
              <a:t>IoT</a:t>
            </a:r>
            <a:r>
              <a:rPr lang="en-IN" dirty="0"/>
              <a:t>, Azure </a:t>
            </a:r>
            <a:r>
              <a:rPr lang="en-IN" dirty="0" err="1"/>
              <a:t>IoT</a:t>
            </a:r>
            <a:r>
              <a:rPr lang="en-IN" dirty="0"/>
              <a:t>).</a:t>
            </a:r>
          </a:p>
          <a:p>
            <a:r>
              <a:rPr lang="en-IN" b="1" dirty="0"/>
              <a:t>Connectivity Protocols</a:t>
            </a:r>
            <a:r>
              <a:rPr lang="en-IN" dirty="0"/>
              <a:t>: Testing different protocols like MQTT, </a:t>
            </a:r>
            <a:r>
              <a:rPr lang="en-IN" dirty="0" err="1"/>
              <a:t>CoAP</a:t>
            </a:r>
            <a:r>
              <a:rPr lang="en-IN" dirty="0"/>
              <a:t>, HTTP/HTTPS, etc.</a:t>
            </a:r>
          </a:p>
          <a:p>
            <a:r>
              <a:rPr lang="en-IN" b="1" dirty="0"/>
              <a:t>Security</a:t>
            </a:r>
            <a:r>
              <a:rPr lang="en-IN" dirty="0"/>
              <a:t>: Implementing and testing encryption, authentication, and other security measures.</a:t>
            </a:r>
          </a:p>
          <a:p>
            <a:r>
              <a:rPr lang="en-IN" b="1" dirty="0"/>
              <a:t>Simulation Tools</a:t>
            </a:r>
            <a:r>
              <a:rPr lang="en-IN" dirty="0"/>
              <a:t>: Tools to simulate </a:t>
            </a:r>
            <a:r>
              <a:rPr lang="en-IN" dirty="0" err="1"/>
              <a:t>IoT</a:t>
            </a:r>
            <a:r>
              <a:rPr lang="en-IN" dirty="0"/>
              <a:t> environments (e.g., Cisco Packet Tracer, </a:t>
            </a:r>
            <a:r>
              <a:rPr lang="en-IN" dirty="0" err="1"/>
              <a:t>Cooja</a:t>
            </a:r>
            <a:r>
              <a:rPr lang="en-IN" dirty="0"/>
              <a:t>).</a:t>
            </a:r>
          </a:p>
          <a:p>
            <a:endParaRPr lang="en-IN" dirty="0"/>
          </a:p>
        </p:txBody>
      </p:sp>
    </p:spTree>
    <p:extLst>
      <p:ext uri="{BB962C8B-B14F-4D97-AF65-F5344CB8AC3E}">
        <p14:creationId xmlns:p14="http://schemas.microsoft.com/office/powerpoint/2010/main" val="157710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00" y="250825"/>
            <a:ext cx="10515600" cy="1325563"/>
          </a:xfrm>
        </p:spPr>
        <p:txBody>
          <a:bodyPr/>
          <a:lstStyle/>
          <a:p>
            <a:r>
              <a:rPr lang="en-US" b="1" dirty="0"/>
              <a:t>Lab </a:t>
            </a:r>
            <a:r>
              <a:rPr lang="en-US" b="1" dirty="0" smtClean="0"/>
              <a:t>Exercises</a:t>
            </a:r>
            <a:endParaRPr lang="en-IN" dirty="0"/>
          </a:p>
        </p:txBody>
      </p:sp>
      <p:sp>
        <p:nvSpPr>
          <p:cNvPr id="3" name="Content Placeholder 2"/>
          <p:cNvSpPr>
            <a:spLocks noGrp="1"/>
          </p:cNvSpPr>
          <p:nvPr>
            <p:ph idx="1"/>
          </p:nvPr>
        </p:nvSpPr>
        <p:spPr>
          <a:xfrm>
            <a:off x="673100" y="1576388"/>
            <a:ext cx="10515600" cy="4351338"/>
          </a:xfrm>
        </p:spPr>
        <p:txBody>
          <a:bodyPr>
            <a:normAutofit fontScale="92500"/>
          </a:bodyPr>
          <a:lstStyle/>
          <a:p>
            <a:r>
              <a:rPr lang="en-US" b="1" dirty="0" smtClean="0"/>
              <a:t>Device </a:t>
            </a:r>
            <a:r>
              <a:rPr lang="en-US" b="1" dirty="0"/>
              <a:t>Integration</a:t>
            </a:r>
            <a:r>
              <a:rPr lang="en-US" dirty="0"/>
              <a:t>: Setting up and integrating different </a:t>
            </a:r>
            <a:r>
              <a:rPr lang="en-US" dirty="0" err="1"/>
              <a:t>IoT</a:t>
            </a:r>
            <a:r>
              <a:rPr lang="en-US" dirty="0"/>
              <a:t> devices.</a:t>
            </a:r>
          </a:p>
          <a:p>
            <a:r>
              <a:rPr lang="en-US" b="1" dirty="0"/>
              <a:t>Data Collection and Processing</a:t>
            </a:r>
            <a:r>
              <a:rPr lang="en-US" dirty="0"/>
              <a:t>: Capturing data from sensors, processing it at the edge, and sending it to the cloud.</a:t>
            </a:r>
          </a:p>
          <a:p>
            <a:r>
              <a:rPr lang="en-US" b="1" dirty="0"/>
              <a:t>Real-time Monitoring</a:t>
            </a:r>
            <a:r>
              <a:rPr lang="en-US" dirty="0"/>
              <a:t>: Setting up dashboards to monitor data in real-time.</a:t>
            </a:r>
          </a:p>
          <a:p>
            <a:r>
              <a:rPr lang="en-US" b="1" dirty="0"/>
              <a:t>Automation and Control</a:t>
            </a:r>
            <a:r>
              <a:rPr lang="en-US" dirty="0"/>
              <a:t>: Implementing automation scenarios where data triggers specific actions (e.g., turning on lights when motion is detected).</a:t>
            </a:r>
          </a:p>
          <a:p>
            <a:r>
              <a:rPr lang="en-US" b="1" dirty="0"/>
              <a:t>Security Implementation</a:t>
            </a:r>
            <a:r>
              <a:rPr lang="en-US" dirty="0"/>
              <a:t>: Encrypting communication, implementing secure boot, and setting up secure device management.</a:t>
            </a:r>
          </a:p>
          <a:p>
            <a:r>
              <a:rPr lang="en-US" b="1" dirty="0"/>
              <a:t>Performance Testing</a:t>
            </a:r>
            <a:r>
              <a:rPr lang="en-US" dirty="0"/>
              <a:t>: Evaluating the performance of the </a:t>
            </a:r>
            <a:r>
              <a:rPr lang="en-US" dirty="0" err="1"/>
              <a:t>IoT</a:t>
            </a:r>
            <a:r>
              <a:rPr lang="en-US" dirty="0"/>
              <a:t> system under different loads.</a:t>
            </a:r>
          </a:p>
          <a:p>
            <a:endParaRPr lang="en-IN" dirty="0"/>
          </a:p>
        </p:txBody>
      </p:sp>
    </p:spTree>
    <p:extLst>
      <p:ext uri="{BB962C8B-B14F-4D97-AF65-F5344CB8AC3E}">
        <p14:creationId xmlns:p14="http://schemas.microsoft.com/office/powerpoint/2010/main" val="368615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Tools and Platforms</a:t>
            </a:r>
            <a:br>
              <a:rPr lang="en-IN" b="1" dirty="0"/>
            </a:br>
            <a:endParaRPr lang="en-IN" dirty="0"/>
          </a:p>
        </p:txBody>
      </p:sp>
      <p:sp>
        <p:nvSpPr>
          <p:cNvPr id="3" name="Content Placeholder 2"/>
          <p:cNvSpPr>
            <a:spLocks noGrp="1"/>
          </p:cNvSpPr>
          <p:nvPr>
            <p:ph idx="1"/>
          </p:nvPr>
        </p:nvSpPr>
        <p:spPr/>
        <p:txBody>
          <a:bodyPr/>
          <a:lstStyle/>
          <a:p>
            <a:r>
              <a:rPr lang="en-IN" b="1" dirty="0" smtClean="0"/>
              <a:t>Development </a:t>
            </a:r>
            <a:r>
              <a:rPr lang="en-IN" b="1" dirty="0"/>
              <a:t>Kits</a:t>
            </a:r>
            <a:r>
              <a:rPr lang="en-IN" dirty="0"/>
              <a:t>: ESP32, Raspberry Pi, </a:t>
            </a:r>
            <a:r>
              <a:rPr lang="en-IN" dirty="0" err="1"/>
              <a:t>Arduino</a:t>
            </a:r>
            <a:r>
              <a:rPr lang="en-IN" dirty="0"/>
              <a:t>.</a:t>
            </a:r>
          </a:p>
          <a:p>
            <a:r>
              <a:rPr lang="en-IN" b="1" dirty="0"/>
              <a:t>Cloud Platforms</a:t>
            </a:r>
            <a:r>
              <a:rPr lang="en-IN" dirty="0"/>
              <a:t>: AWS </a:t>
            </a:r>
            <a:r>
              <a:rPr lang="en-IN" dirty="0" err="1"/>
              <a:t>IoT</a:t>
            </a:r>
            <a:r>
              <a:rPr lang="en-IN" dirty="0"/>
              <a:t> Core, Google Cloud </a:t>
            </a:r>
            <a:r>
              <a:rPr lang="en-IN" dirty="0" err="1"/>
              <a:t>IoT</a:t>
            </a:r>
            <a:r>
              <a:rPr lang="en-IN" dirty="0"/>
              <a:t>, Azure </a:t>
            </a:r>
            <a:r>
              <a:rPr lang="en-IN" dirty="0" err="1"/>
              <a:t>IoT</a:t>
            </a:r>
            <a:r>
              <a:rPr lang="en-IN" dirty="0"/>
              <a:t> Hub.</a:t>
            </a:r>
          </a:p>
          <a:p>
            <a:r>
              <a:rPr lang="en-IN" b="1" dirty="0"/>
              <a:t>Data Analytics Tools</a:t>
            </a:r>
            <a:r>
              <a:rPr lang="en-IN" dirty="0"/>
              <a:t>: MATLAB, Python libraries (Pandas, </a:t>
            </a:r>
            <a:r>
              <a:rPr lang="en-IN" dirty="0" err="1"/>
              <a:t>NumPy</a:t>
            </a:r>
            <a:r>
              <a:rPr lang="en-IN" dirty="0"/>
              <a:t>), </a:t>
            </a:r>
            <a:r>
              <a:rPr lang="en-IN" dirty="0" err="1"/>
              <a:t>IoT</a:t>
            </a:r>
            <a:r>
              <a:rPr lang="en-IN" dirty="0"/>
              <a:t> analytics platforms.</a:t>
            </a:r>
          </a:p>
          <a:p>
            <a:r>
              <a:rPr lang="en-IN" b="1" dirty="0"/>
              <a:t>Simulation and Visualization</a:t>
            </a:r>
            <a:r>
              <a:rPr lang="en-IN" dirty="0"/>
              <a:t>: MATLAB Simulink, Node-RED, </a:t>
            </a:r>
            <a:r>
              <a:rPr lang="en-IN" dirty="0" err="1"/>
              <a:t>Grafana</a:t>
            </a:r>
            <a:r>
              <a:rPr lang="en-IN" dirty="0"/>
              <a:t> for dashboards.</a:t>
            </a:r>
          </a:p>
          <a:p>
            <a:endParaRPr lang="en-IN" dirty="0"/>
          </a:p>
        </p:txBody>
      </p:sp>
    </p:spTree>
    <p:extLst>
      <p:ext uri="{BB962C8B-B14F-4D97-AF65-F5344CB8AC3E}">
        <p14:creationId xmlns:p14="http://schemas.microsoft.com/office/powerpoint/2010/main" val="312544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Modern Application of </a:t>
            </a:r>
            <a:r>
              <a:rPr lang="en-US" dirty="0" err="1" smtClean="0">
                <a:latin typeface="Georgia" panose="02040502050405020303" pitchFamily="18" charset="0"/>
              </a:rPr>
              <a:t>IoT</a:t>
            </a:r>
            <a:endParaRPr lang="en-IN" dirty="0">
              <a:latin typeface="Georgia" panose="02040502050405020303" pitchFamily="18" charset="0"/>
            </a:endParaRPr>
          </a:p>
        </p:txBody>
      </p:sp>
      <p:sp>
        <p:nvSpPr>
          <p:cNvPr id="3" name="Rectangle 2"/>
          <p:cNvSpPr/>
          <p:nvPr/>
        </p:nvSpPr>
        <p:spPr>
          <a:xfrm>
            <a:off x="838200" y="1690688"/>
            <a:ext cx="7035800" cy="4329112"/>
          </a:xfrm>
          <a:prstGeom prst="rect">
            <a:avLst/>
          </a:prstGeom>
        </p:spPr>
        <p:txBody>
          <a:bodyPr wrap="square">
            <a:spAutoFit/>
          </a:bodyPr>
          <a:lstStyle/>
          <a:p>
            <a:pPr marL="285750" indent="-285750" fontAlgn="base">
              <a:buFont typeface="Wingdings" panose="05000000000000000000" pitchFamily="2" charset="2"/>
              <a:buChar char="§"/>
            </a:pPr>
            <a:r>
              <a:rPr lang="en-IN" dirty="0" smtClean="0">
                <a:solidFill>
                  <a:srgbClr val="273239"/>
                </a:solidFill>
                <a:latin typeface="Nunito"/>
              </a:rPr>
              <a:t>Smart </a:t>
            </a:r>
            <a:r>
              <a:rPr lang="en-IN" dirty="0">
                <a:solidFill>
                  <a:srgbClr val="273239"/>
                </a:solidFill>
                <a:latin typeface="Nunito"/>
              </a:rPr>
              <a:t>Grids and energy saving</a:t>
            </a:r>
          </a:p>
          <a:p>
            <a:pPr marL="285750" indent="-285750" fontAlgn="base">
              <a:buFont typeface="Wingdings" panose="05000000000000000000" pitchFamily="2" charset="2"/>
              <a:buChar char="§"/>
            </a:pPr>
            <a:r>
              <a:rPr lang="en-IN" dirty="0">
                <a:solidFill>
                  <a:srgbClr val="273239"/>
                </a:solidFill>
                <a:latin typeface="Nunito"/>
              </a:rPr>
              <a:t>Smart cities</a:t>
            </a:r>
          </a:p>
          <a:p>
            <a:pPr marL="285750" indent="-285750" fontAlgn="base">
              <a:buFont typeface="Wingdings" panose="05000000000000000000" pitchFamily="2" charset="2"/>
              <a:buChar char="§"/>
            </a:pPr>
            <a:r>
              <a:rPr lang="en-IN" dirty="0">
                <a:solidFill>
                  <a:srgbClr val="273239"/>
                </a:solidFill>
                <a:latin typeface="Nunito"/>
              </a:rPr>
              <a:t>Smart homes/Home automation</a:t>
            </a:r>
          </a:p>
          <a:p>
            <a:pPr marL="285750" indent="-285750" fontAlgn="base">
              <a:buFont typeface="Wingdings" panose="05000000000000000000" pitchFamily="2" charset="2"/>
              <a:buChar char="§"/>
            </a:pPr>
            <a:r>
              <a:rPr lang="en-IN" dirty="0">
                <a:solidFill>
                  <a:srgbClr val="273239"/>
                </a:solidFill>
                <a:latin typeface="Nunito"/>
              </a:rPr>
              <a:t>Healthcare</a:t>
            </a:r>
          </a:p>
          <a:p>
            <a:pPr marL="285750" indent="-285750" fontAlgn="base">
              <a:buFont typeface="Wingdings" panose="05000000000000000000" pitchFamily="2" charset="2"/>
              <a:buChar char="§"/>
            </a:pPr>
            <a:r>
              <a:rPr lang="en-IN" dirty="0">
                <a:solidFill>
                  <a:srgbClr val="273239"/>
                </a:solidFill>
                <a:latin typeface="Nunito"/>
              </a:rPr>
              <a:t>Earthquake detection</a:t>
            </a:r>
          </a:p>
          <a:p>
            <a:pPr marL="285750" indent="-285750" fontAlgn="base">
              <a:buFont typeface="Wingdings" panose="05000000000000000000" pitchFamily="2" charset="2"/>
              <a:buChar char="§"/>
            </a:pPr>
            <a:r>
              <a:rPr lang="en-IN" dirty="0">
                <a:solidFill>
                  <a:srgbClr val="273239"/>
                </a:solidFill>
                <a:latin typeface="Nunito"/>
              </a:rPr>
              <a:t>Radiation detection/hazardous gas detection</a:t>
            </a:r>
          </a:p>
          <a:p>
            <a:pPr marL="285750" indent="-285750" fontAlgn="base">
              <a:buFont typeface="Wingdings" panose="05000000000000000000" pitchFamily="2" charset="2"/>
              <a:buChar char="§"/>
            </a:pPr>
            <a:r>
              <a:rPr lang="en-IN" dirty="0">
                <a:solidFill>
                  <a:srgbClr val="273239"/>
                </a:solidFill>
                <a:latin typeface="Nunito"/>
              </a:rPr>
              <a:t>Smartphone detection</a:t>
            </a:r>
          </a:p>
          <a:p>
            <a:pPr marL="285750" indent="-285750" fontAlgn="base">
              <a:buFont typeface="Wingdings" panose="05000000000000000000" pitchFamily="2" charset="2"/>
              <a:buChar char="§"/>
            </a:pPr>
            <a:r>
              <a:rPr lang="en-IN" dirty="0">
                <a:solidFill>
                  <a:srgbClr val="273239"/>
                </a:solidFill>
                <a:latin typeface="Nunito"/>
              </a:rPr>
              <a:t>Water flow monitoring</a:t>
            </a:r>
          </a:p>
          <a:p>
            <a:pPr marL="285750" indent="-285750" fontAlgn="base">
              <a:buFont typeface="Wingdings" panose="05000000000000000000" pitchFamily="2" charset="2"/>
              <a:buChar char="§"/>
            </a:pPr>
            <a:r>
              <a:rPr lang="en-IN" dirty="0">
                <a:solidFill>
                  <a:srgbClr val="273239"/>
                </a:solidFill>
                <a:latin typeface="Nunito"/>
              </a:rPr>
              <a:t>Traffic monitoring</a:t>
            </a:r>
          </a:p>
          <a:p>
            <a:pPr marL="285750" indent="-285750" fontAlgn="base">
              <a:buFont typeface="Wingdings" panose="05000000000000000000" pitchFamily="2" charset="2"/>
              <a:buChar char="§"/>
            </a:pPr>
            <a:r>
              <a:rPr lang="en-IN" dirty="0">
                <a:solidFill>
                  <a:srgbClr val="273239"/>
                </a:solidFill>
                <a:latin typeface="Nunito"/>
              </a:rPr>
              <a:t>Smart door lock protection system</a:t>
            </a:r>
          </a:p>
          <a:p>
            <a:pPr marL="285750" indent="-285750" fontAlgn="base">
              <a:buFont typeface="Wingdings" panose="05000000000000000000" pitchFamily="2" charset="2"/>
              <a:buChar char="§"/>
            </a:pPr>
            <a:r>
              <a:rPr lang="en-IN" dirty="0">
                <a:solidFill>
                  <a:srgbClr val="273239"/>
                </a:solidFill>
                <a:latin typeface="Nunito"/>
              </a:rPr>
              <a:t>Robots and Drones</a:t>
            </a:r>
          </a:p>
          <a:p>
            <a:pPr marL="285750" indent="-285750" fontAlgn="base">
              <a:buFont typeface="Wingdings" panose="05000000000000000000" pitchFamily="2" charset="2"/>
              <a:buChar char="§"/>
            </a:pPr>
            <a:r>
              <a:rPr lang="en-IN" dirty="0">
                <a:solidFill>
                  <a:srgbClr val="273239"/>
                </a:solidFill>
                <a:latin typeface="Nunito"/>
              </a:rPr>
              <a:t>Healthcare and Hospitals, Telemedicine applications</a:t>
            </a:r>
          </a:p>
          <a:p>
            <a:pPr marL="285750" indent="-285750" fontAlgn="base">
              <a:buFont typeface="Wingdings" panose="05000000000000000000" pitchFamily="2" charset="2"/>
              <a:buChar char="§"/>
            </a:pPr>
            <a:r>
              <a:rPr lang="en-IN" dirty="0">
                <a:solidFill>
                  <a:srgbClr val="273239"/>
                </a:solidFill>
                <a:latin typeface="Nunito"/>
              </a:rPr>
              <a:t>Biochip Transponders (For animals in farms)</a:t>
            </a:r>
          </a:p>
          <a:p>
            <a:pPr marL="285750" indent="-285750" fontAlgn="base">
              <a:buFont typeface="Wingdings" panose="05000000000000000000" pitchFamily="2" charset="2"/>
              <a:buChar char="§"/>
            </a:pPr>
            <a:r>
              <a:rPr lang="en-IN" dirty="0">
                <a:solidFill>
                  <a:srgbClr val="273239"/>
                </a:solidFill>
                <a:latin typeface="Nunito"/>
              </a:rPr>
              <a:t>Heart monitoring implants (Example Pacemaker, ECG real time tracking)</a:t>
            </a:r>
            <a:endParaRPr lang="en-IN" b="0" i="0" dirty="0">
              <a:solidFill>
                <a:srgbClr val="273239"/>
              </a:solidFill>
              <a:effectLst/>
              <a:latin typeface="Nunito"/>
            </a:endParaRPr>
          </a:p>
        </p:txBody>
      </p:sp>
    </p:spTree>
    <p:extLst>
      <p:ext uri="{BB962C8B-B14F-4D97-AF65-F5344CB8AC3E}">
        <p14:creationId xmlns:p14="http://schemas.microsoft.com/office/powerpoint/2010/main" val="3922610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Arduino?</a:t>
            </a:r>
            <a:endParaRPr lang="en-US" dirty="0"/>
          </a:p>
        </p:txBody>
      </p:sp>
      <p:sp>
        <p:nvSpPr>
          <p:cNvPr id="3" name="Content Placeholder 2"/>
          <p:cNvSpPr>
            <a:spLocks noGrp="1"/>
          </p:cNvSpPr>
          <p:nvPr>
            <p:ph idx="1"/>
          </p:nvPr>
        </p:nvSpPr>
        <p:spPr/>
        <p:txBody>
          <a:bodyPr/>
          <a:lstStyle/>
          <a:p>
            <a:pPr algn="just"/>
            <a:r>
              <a:rPr lang="en-GB" dirty="0" smtClean="0"/>
              <a:t>An Arduino board consists of an Atmel 8-bit AVR microcontroller with complementary components that facilitate programming and incorporation into other circuits.</a:t>
            </a:r>
          </a:p>
          <a:p>
            <a:pPr algn="just"/>
            <a:r>
              <a:rPr lang="en-GB" dirty="0" smtClean="0"/>
              <a:t>It's an open-source physical computing platform based on a simple microcontroller board, and a development environment for writing software for the board</a:t>
            </a:r>
            <a:endParaRPr lang="en-US" dirty="0"/>
          </a:p>
        </p:txBody>
      </p:sp>
      <p:pic>
        <p:nvPicPr>
          <p:cNvPr id="4" name="Picture 3"/>
          <p:cNvPicPr>
            <a:picLocks noChangeAspect="1"/>
          </p:cNvPicPr>
          <p:nvPr/>
        </p:nvPicPr>
        <p:blipFill>
          <a:blip r:embed="rId2"/>
          <a:stretch>
            <a:fillRect/>
          </a:stretch>
        </p:blipFill>
        <p:spPr>
          <a:xfrm>
            <a:off x="5098905" y="3945876"/>
            <a:ext cx="3851132" cy="2770380"/>
          </a:xfrm>
          <a:prstGeom prst="rect">
            <a:avLst/>
          </a:prstGeom>
        </p:spPr>
      </p:pic>
    </p:spTree>
    <p:extLst>
      <p:ext uri="{BB962C8B-B14F-4D97-AF65-F5344CB8AC3E}">
        <p14:creationId xmlns:p14="http://schemas.microsoft.com/office/powerpoint/2010/main" val="3694084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Arduino?</a:t>
            </a:r>
            <a:endParaRPr lang="en-US" dirty="0"/>
          </a:p>
        </p:txBody>
      </p:sp>
      <p:pic>
        <p:nvPicPr>
          <p:cNvPr id="5" name="Picture 4"/>
          <p:cNvPicPr>
            <a:picLocks noChangeAspect="1"/>
          </p:cNvPicPr>
          <p:nvPr/>
        </p:nvPicPr>
        <p:blipFill>
          <a:blip r:embed="rId2"/>
          <a:stretch>
            <a:fillRect/>
          </a:stretch>
        </p:blipFill>
        <p:spPr>
          <a:xfrm>
            <a:off x="1865384" y="1547379"/>
            <a:ext cx="8677925" cy="4871388"/>
          </a:xfrm>
          <a:prstGeom prst="rect">
            <a:avLst/>
          </a:prstGeom>
        </p:spPr>
      </p:pic>
    </p:spTree>
    <p:extLst>
      <p:ext uri="{BB962C8B-B14F-4D97-AF65-F5344CB8AC3E}">
        <p14:creationId xmlns:p14="http://schemas.microsoft.com/office/powerpoint/2010/main" val="2033007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1067</Words>
  <Application>Microsoft Office PowerPoint</Application>
  <PresentationFormat>Widescreen</PresentationFormat>
  <Paragraphs>96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Georgia</vt:lpstr>
      <vt:lpstr>Nunito</vt:lpstr>
      <vt:lpstr>Wingdings</vt:lpstr>
      <vt:lpstr>Office Theme</vt:lpstr>
      <vt:lpstr>Lecture 1</vt:lpstr>
      <vt:lpstr>IoT Architecture</vt:lpstr>
      <vt:lpstr>Overview of IoT Architecture</vt:lpstr>
      <vt:lpstr>Lab Components</vt:lpstr>
      <vt:lpstr>Lab Exercises</vt:lpstr>
      <vt:lpstr>Tools and Platforms </vt:lpstr>
      <vt:lpstr>Modern Application of IoT</vt:lpstr>
      <vt:lpstr>What is Arduino?</vt:lpstr>
      <vt:lpstr>What is Arduino?</vt:lpstr>
      <vt:lpstr>Why Arduino</vt:lpstr>
      <vt:lpstr>Arduino UNO board </vt:lpstr>
      <vt:lpstr>UNO Spec</vt:lpstr>
      <vt:lpstr>Arduino has</vt:lpstr>
      <vt:lpstr>Power</vt:lpstr>
      <vt:lpstr>Arduino Nano V3.0</vt:lpstr>
      <vt:lpstr>Arduino Mega</vt:lpstr>
      <vt:lpstr>Getting Started !</vt:lpstr>
      <vt:lpstr>Arduino IDE </vt:lpstr>
      <vt:lpstr>PowerPoint Presentation</vt:lpstr>
      <vt:lpstr>Our First Program ! Blink</vt:lpstr>
      <vt:lpstr>Our First Program ! Blink</vt:lpstr>
      <vt:lpstr>Our First Program ! Blink</vt:lpstr>
      <vt:lpstr>Understand the code</vt:lpstr>
      <vt:lpstr>Run the code</vt:lpstr>
      <vt:lpstr>Ex1-Blink using External LED</vt:lpstr>
      <vt:lpstr>Ex1-Blink using External LED </vt:lpstr>
      <vt:lpstr>Ex2-LEDs Traffic</vt:lpstr>
      <vt:lpstr>Ex2-LEDs Traffic</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User</dc:creator>
  <cp:lastModifiedBy>Suman Saha</cp:lastModifiedBy>
  <cp:revision>16</cp:revision>
  <dcterms:created xsi:type="dcterms:W3CDTF">2022-04-04T08:32:56Z</dcterms:created>
  <dcterms:modified xsi:type="dcterms:W3CDTF">2024-08-18T06:54:18Z</dcterms:modified>
</cp:coreProperties>
</file>