
<file path=[Content_Types].xml><?xml version="1.0" encoding="utf-8"?>
<Types xmlns="http://schemas.openxmlformats.org/package/2006/content-types">
  <Default Extension="png" ContentType="image/png"/>
  <Default Extension="wdp" ContentType="image/vnd.ms-photo"/>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4"/>
  </p:notesMasterIdLst>
  <p:handoutMasterIdLst>
    <p:handoutMasterId r:id="rId28"/>
  </p:handoutMasterIdLst>
  <p:sldIdLst>
    <p:sldId id="257" r:id="rId3"/>
    <p:sldId id="312" r:id="rId5"/>
    <p:sldId id="259" r:id="rId6"/>
    <p:sldId id="265" r:id="rId7"/>
    <p:sldId id="263" r:id="rId8"/>
    <p:sldId id="331" r:id="rId9"/>
    <p:sldId id="264" r:id="rId10"/>
    <p:sldId id="320" r:id="rId11"/>
    <p:sldId id="322" r:id="rId12"/>
    <p:sldId id="321" r:id="rId13"/>
    <p:sldId id="336" r:id="rId14"/>
    <p:sldId id="323" r:id="rId15"/>
    <p:sldId id="324" r:id="rId16"/>
    <p:sldId id="332" r:id="rId17"/>
    <p:sldId id="328" r:id="rId18"/>
    <p:sldId id="326" r:id="rId19"/>
    <p:sldId id="327" r:id="rId20"/>
    <p:sldId id="333" r:id="rId21"/>
    <p:sldId id="267" r:id="rId22"/>
    <p:sldId id="337" r:id="rId23"/>
    <p:sldId id="338" r:id="rId24"/>
    <p:sldId id="335" r:id="rId25"/>
    <p:sldId id="279" r:id="rId26"/>
    <p:sldId id="278" r:id="rId27"/>
  </p:sldIdLst>
  <p:sldSz cx="9144000" cy="5143500" type="screen16x9"/>
  <p:notesSz cx="6858000" cy="9144000"/>
  <p:embeddedFontLst>
    <p:embeddedFont>
      <p:font typeface="Poppins" panose="00000500000000000000"/>
      <p:regular r:id="rId32"/>
    </p:embeddedFont>
    <p:embeddedFont>
      <p:font typeface="Archivo"/>
      <p:regular r:id="rId33"/>
    </p:embeddedFont>
    <p:embeddedFont>
      <p:font typeface="Nunito Light"/>
      <p:regular r:id="rId34"/>
    </p:embeddedFont>
    <p:embeddedFont>
      <p:font typeface="Bebas Neue" panose="020B0606020202050201"/>
      <p:regular r:id="rId35"/>
    </p:embeddedFont>
    <p:embeddedFont>
      <p:font typeface="Raleway"/>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AC40"/>
    <a:srgbClr val="FFFFFF"/>
    <a:srgbClr val="E8F1DF"/>
    <a:srgbClr val="D2EFAE"/>
    <a:srgbClr val="90BC5A"/>
    <a:srgbClr val="FFF1CC"/>
    <a:srgbClr val="BDD69E"/>
    <a:srgbClr val="D3E4BF"/>
    <a:srgbClr val="BCD79E"/>
    <a:srgbClr val="FFE5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75207E2-0C8F-4B0D-924F-12A41457D7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5196" autoAdjust="0"/>
  </p:normalViewPr>
  <p:slideViewPr>
    <p:cSldViewPr snapToGrid="0">
      <p:cViewPr varScale="1">
        <p:scale>
          <a:sx n="97" d="100"/>
          <a:sy n="97" d="100"/>
        </p:scale>
        <p:origin x="970"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font" Target="fonts/font5.fntdata"/><Relationship Id="rId35" Type="http://schemas.openxmlformats.org/officeDocument/2006/relationships/font" Target="fonts/font4.fntdata"/><Relationship Id="rId34" Type="http://schemas.openxmlformats.org/officeDocument/2006/relationships/font" Target="fonts/font3.fntdata"/><Relationship Id="rId33" Type="http://schemas.openxmlformats.org/officeDocument/2006/relationships/font" Target="fonts/font2.fntdata"/><Relationship Id="rId32" Type="http://schemas.openxmlformats.org/officeDocument/2006/relationships/font" Target="fonts/font1.fntdata"/><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fld>
            <a:endParaRPr lang="en-US">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fld>
            <a:endParaRPr lang="en-US">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27f1648fd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f1648fd5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2804325be90_2_1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804325be90_2_1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5"/>
        <p:cNvGrpSpPr/>
        <p:nvPr/>
      </p:nvGrpSpPr>
      <p:grpSpPr>
        <a:xfrm>
          <a:off x="0" y="0"/>
          <a:ext cx="0" cy="0"/>
          <a:chOff x="0" y="0"/>
          <a:chExt cx="0" cy="0"/>
        </a:xfrm>
      </p:grpSpPr>
      <p:sp>
        <p:nvSpPr>
          <p:cNvPr id="916" name="Google Shape;916;g2804325be90_2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804325be90_2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g2804325be90_2_17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804325be90_2_1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
        <p:cNvGrpSpPr/>
        <p:nvPr/>
      </p:nvGrpSpPr>
      <p:grpSpPr>
        <a:xfrm>
          <a:off x="0" y="0"/>
          <a:ext cx="0" cy="0"/>
          <a:chOff x="0" y="0"/>
          <a:chExt cx="0" cy="0"/>
        </a:xfrm>
      </p:grpSpPr>
      <p:sp>
        <p:nvSpPr>
          <p:cNvPr id="210" name="Google Shape;210;g27f1648fd5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f1648fd5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0"/>
        <p:cNvGrpSpPr/>
        <p:nvPr/>
      </p:nvGrpSpPr>
      <p:grpSpPr>
        <a:xfrm>
          <a:off x="0" y="0"/>
          <a:ext cx="0" cy="0"/>
          <a:chOff x="0" y="0"/>
          <a:chExt cx="0" cy="0"/>
        </a:xfrm>
      </p:grpSpPr>
      <p:sp>
        <p:nvSpPr>
          <p:cNvPr id="501" name="Google Shape;501;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9"/>
        <p:cNvGrpSpPr/>
        <p:nvPr/>
      </p:nvGrpSpPr>
      <p:grpSpPr>
        <a:xfrm>
          <a:off x="0" y="0"/>
          <a:ext cx="0" cy="0"/>
          <a:chOff x="0" y="0"/>
          <a:chExt cx="0" cy="0"/>
        </a:xfrm>
      </p:grpSpPr>
      <p:sp>
        <p:nvSpPr>
          <p:cNvPr id="540" name="Google Shape;540;g2804325be90_2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804325be90_2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35"/>
        <p:cNvGrpSpPr/>
        <p:nvPr/>
      </p:nvGrpSpPr>
      <p:grpSpPr>
        <a:xfrm>
          <a:off x="0" y="0"/>
          <a:ext cx="0" cy="0"/>
          <a:chOff x="0" y="0"/>
          <a:chExt cx="0" cy="0"/>
        </a:xfrm>
      </p:grpSpPr>
      <p:sp>
        <p:nvSpPr>
          <p:cNvPr id="636" name="Google Shape;636;g54dda1946d_4_2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54dda1946d_4_2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25"/>
        <p:cNvGrpSpPr/>
        <p:nvPr/>
      </p:nvGrpSpPr>
      <p:grpSpPr>
        <a:xfrm>
          <a:off x="0" y="0"/>
          <a:ext cx="0" cy="0"/>
          <a:chOff x="0" y="0"/>
          <a:chExt cx="0" cy="0"/>
        </a:xfrm>
      </p:grpSpPr>
      <p:sp>
        <p:nvSpPr>
          <p:cNvPr id="626" name="Google Shape;626;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6"/>
        <p:cNvGrpSpPr/>
        <p:nvPr/>
      </p:nvGrpSpPr>
      <p:grpSpPr>
        <a:xfrm>
          <a:off x="0" y="0"/>
          <a:ext cx="0" cy="0"/>
          <a:chOff x="0" y="0"/>
          <a:chExt cx="0" cy="0"/>
        </a:xfrm>
      </p:grpSpPr>
      <p:sp>
        <p:nvSpPr>
          <p:cNvPr id="317" name="Google Shape;317;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5"/>
        <p:cNvGrpSpPr/>
        <p:nvPr/>
      </p:nvGrpSpPr>
      <p:grpSpPr>
        <a:xfrm>
          <a:off x="0" y="0"/>
          <a:ext cx="0" cy="0"/>
          <a:chOff x="0" y="0"/>
          <a:chExt cx="0" cy="0"/>
        </a:xfrm>
      </p:grpSpPr>
      <p:sp>
        <p:nvSpPr>
          <p:cNvPr id="916" name="Google Shape;916;g2804325be90_2_1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2804325be90_2_1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3"/>
        <p:cNvGrpSpPr/>
        <p:nvPr/>
      </p:nvGrpSpPr>
      <p:grpSpPr>
        <a:xfrm>
          <a:off x="0" y="0"/>
          <a:ext cx="0" cy="0"/>
          <a:chOff x="0" y="0"/>
          <a:chExt cx="0" cy="0"/>
        </a:xfrm>
      </p:grpSpPr>
      <p:sp>
        <p:nvSpPr>
          <p:cNvPr id="274" name="Google Shape;27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1" name="Google Shape;31;p6"/>
          <p:cNvPicPr preferRelativeResize="0"/>
          <p:nvPr/>
        </p:nvPicPr>
        <p:blipFill rotWithShape="1">
          <a:blip r:embed="rId2"/>
          <a:srcRect t="61776"/>
          <a:stretch>
            <a:fillRect/>
          </a:stretch>
        </p:blipFill>
        <p:spPr>
          <a:xfrm flipH="1">
            <a:off x="25" y="4878926"/>
            <a:ext cx="9144003" cy="264574"/>
          </a:xfrm>
          <a:prstGeom prst="rect">
            <a:avLst/>
          </a:prstGeom>
          <a:noFill/>
          <a:ln>
            <a:noFill/>
          </a:ln>
        </p:spPr>
      </p:pic>
      <p:sp>
        <p:nvSpPr>
          <p:cNvPr id="32" name="Google Shape;32;p6"/>
          <p:cNvSpPr/>
          <p:nvPr/>
        </p:nvSpPr>
        <p:spPr>
          <a:xfrm rot="-5400000" flipH="1">
            <a:off x="6164623" y="-2882478"/>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25"/>
          <p:cNvSpPr txBox="1">
            <a:spLocks noGrp="1"/>
          </p:cNvSpPr>
          <p:nvPr>
            <p:ph type="subTitle" idx="1"/>
          </p:nvPr>
        </p:nvSpPr>
        <p:spPr>
          <a:xfrm>
            <a:off x="93762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2" name="Google Shape;122;p25"/>
          <p:cNvSpPr txBox="1">
            <a:spLocks noGrp="1"/>
          </p:cNvSpPr>
          <p:nvPr>
            <p:ph type="subTitle" idx="2"/>
          </p:nvPr>
        </p:nvSpPr>
        <p:spPr>
          <a:xfrm>
            <a:off x="3484347"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3" name="Google Shape;123;p25"/>
          <p:cNvSpPr txBox="1">
            <a:spLocks noGrp="1"/>
          </p:cNvSpPr>
          <p:nvPr>
            <p:ph type="subTitle" idx="3"/>
          </p:nvPr>
        </p:nvSpPr>
        <p:spPr>
          <a:xfrm>
            <a:off x="6031075" y="2664950"/>
            <a:ext cx="2175300" cy="1311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24" name="Google Shape;124;p25"/>
          <p:cNvSpPr txBox="1">
            <a:spLocks noGrp="1"/>
          </p:cNvSpPr>
          <p:nvPr>
            <p:ph type="subTitle" idx="4"/>
          </p:nvPr>
        </p:nvSpPr>
        <p:spPr>
          <a:xfrm>
            <a:off x="93762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25" name="Google Shape;125;p25"/>
          <p:cNvSpPr txBox="1">
            <a:spLocks noGrp="1"/>
          </p:cNvSpPr>
          <p:nvPr>
            <p:ph type="subTitle" idx="5"/>
          </p:nvPr>
        </p:nvSpPr>
        <p:spPr>
          <a:xfrm>
            <a:off x="3484350"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26" name="Google Shape;126;p25"/>
          <p:cNvSpPr txBox="1">
            <a:spLocks noGrp="1"/>
          </p:cNvSpPr>
          <p:nvPr>
            <p:ph type="subTitle" idx="6"/>
          </p:nvPr>
        </p:nvSpPr>
        <p:spPr>
          <a:xfrm>
            <a:off x="6031075" y="2252455"/>
            <a:ext cx="2175300" cy="457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panose="020B0606020202050201"/>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127" name="Google Shape;127;p25"/>
          <p:cNvPicPr preferRelativeResize="0"/>
          <p:nvPr/>
        </p:nvPicPr>
        <p:blipFill rotWithShape="1">
          <a:blip r:embed="rId2"/>
          <a:srcRect t="61776"/>
          <a:stretch>
            <a:fillRect/>
          </a:stretch>
        </p:blipFill>
        <p:spPr>
          <a:xfrm flipH="1">
            <a:off x="25" y="4344050"/>
            <a:ext cx="9144003" cy="799451"/>
          </a:xfrm>
          <a:prstGeom prst="rect">
            <a:avLst/>
          </a:prstGeom>
          <a:noFill/>
          <a:ln>
            <a:noFill/>
          </a:ln>
        </p:spPr>
      </p:pic>
      <p:sp>
        <p:nvSpPr>
          <p:cNvPr id="128" name="Google Shape;128;p25"/>
          <p:cNvSpPr/>
          <p:nvPr/>
        </p:nvSpPr>
        <p:spPr>
          <a:xfrm rot="-5400000">
            <a:off x="5608776"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40"/>
        <p:cNvGrpSpPr/>
        <p:nvPr/>
      </p:nvGrpSpPr>
      <p:grpSpPr>
        <a:xfrm>
          <a:off x="0" y="0"/>
          <a:ext cx="0" cy="0"/>
          <a:chOff x="0" y="0"/>
          <a:chExt cx="0" cy="0"/>
        </a:xfrm>
      </p:grpSpPr>
      <p:sp>
        <p:nvSpPr>
          <p:cNvPr id="141" name="Google Shape;14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 name="Google Shape;142;p27"/>
          <p:cNvSpPr txBox="1">
            <a:spLocks noGrp="1"/>
          </p:cNvSpPr>
          <p:nvPr>
            <p:ph type="subTitle" idx="1"/>
          </p:nvPr>
        </p:nvSpPr>
        <p:spPr>
          <a:xfrm>
            <a:off x="872900"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3" name="Google Shape;143;p27"/>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4" name="Google Shape;144;p27"/>
          <p:cNvSpPr txBox="1">
            <a:spLocks noGrp="1"/>
          </p:cNvSpPr>
          <p:nvPr>
            <p:ph type="subTitle" idx="3"/>
          </p:nvPr>
        </p:nvSpPr>
        <p:spPr>
          <a:xfrm>
            <a:off x="872900"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5" name="Google Shape;145;p27"/>
          <p:cNvSpPr txBox="1">
            <a:spLocks noGrp="1"/>
          </p:cNvSpPr>
          <p:nvPr>
            <p:ph type="subTitle" idx="4"/>
          </p:nvPr>
        </p:nvSpPr>
        <p:spPr>
          <a:xfrm>
            <a:off x="3442349"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6" name="Google Shape;146;p27"/>
          <p:cNvSpPr txBox="1">
            <a:spLocks noGrp="1"/>
          </p:cNvSpPr>
          <p:nvPr>
            <p:ph type="subTitle" idx="5"/>
          </p:nvPr>
        </p:nvSpPr>
        <p:spPr>
          <a:xfrm>
            <a:off x="6011798"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7" name="Google Shape;147;p27"/>
          <p:cNvSpPr txBox="1">
            <a:spLocks noGrp="1"/>
          </p:cNvSpPr>
          <p:nvPr>
            <p:ph type="subTitle" idx="6"/>
          </p:nvPr>
        </p:nvSpPr>
        <p:spPr>
          <a:xfrm>
            <a:off x="6011798"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48" name="Google Shape;148;p27"/>
          <p:cNvSpPr txBox="1">
            <a:spLocks noGrp="1"/>
          </p:cNvSpPr>
          <p:nvPr>
            <p:ph type="subTitle" idx="7"/>
          </p:nvPr>
        </p:nvSpPr>
        <p:spPr>
          <a:xfrm>
            <a:off x="872903"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49" name="Google Shape;149;p27"/>
          <p:cNvSpPr txBox="1">
            <a:spLocks noGrp="1"/>
          </p:cNvSpPr>
          <p:nvPr>
            <p:ph type="subTitle" idx="8"/>
          </p:nvPr>
        </p:nvSpPr>
        <p:spPr>
          <a:xfrm>
            <a:off x="3442352"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50" name="Google Shape;150;p27"/>
          <p:cNvSpPr txBox="1">
            <a:spLocks noGrp="1"/>
          </p:cNvSpPr>
          <p:nvPr>
            <p:ph type="subTitle" idx="9"/>
          </p:nvPr>
        </p:nvSpPr>
        <p:spPr>
          <a:xfrm>
            <a:off x="6011797"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51" name="Google Shape;151;p27"/>
          <p:cNvSpPr txBox="1">
            <a:spLocks noGrp="1"/>
          </p:cNvSpPr>
          <p:nvPr>
            <p:ph type="subTitle" idx="13"/>
          </p:nvPr>
        </p:nvSpPr>
        <p:spPr>
          <a:xfrm>
            <a:off x="872903" y="2803907"/>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52" name="Google Shape;152;p27"/>
          <p:cNvSpPr txBox="1">
            <a:spLocks noGrp="1"/>
          </p:cNvSpPr>
          <p:nvPr>
            <p:ph type="subTitle" idx="14"/>
          </p:nvPr>
        </p:nvSpPr>
        <p:spPr>
          <a:xfrm>
            <a:off x="3442352" y="2803907"/>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53" name="Google Shape;153;p27"/>
          <p:cNvSpPr txBox="1">
            <a:spLocks noGrp="1"/>
          </p:cNvSpPr>
          <p:nvPr>
            <p:ph type="subTitle" idx="15"/>
          </p:nvPr>
        </p:nvSpPr>
        <p:spPr>
          <a:xfrm>
            <a:off x="6011797" y="2803907"/>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pic>
        <p:nvPicPr>
          <p:cNvPr id="154" name="Google Shape;154;p27"/>
          <p:cNvPicPr preferRelativeResize="0"/>
          <p:nvPr/>
        </p:nvPicPr>
        <p:blipFill rotWithShape="1">
          <a:blip r:embed="rId2"/>
          <a:srcRect t="61776"/>
          <a:stretch>
            <a:fillRect/>
          </a:stretch>
        </p:blipFill>
        <p:spPr>
          <a:xfrm>
            <a:off x="25" y="4344050"/>
            <a:ext cx="9144003" cy="799451"/>
          </a:xfrm>
          <a:prstGeom prst="rect">
            <a:avLst/>
          </a:prstGeom>
          <a:noFill/>
          <a:ln>
            <a:noFill/>
          </a:ln>
        </p:spPr>
      </p:pic>
      <p:sp>
        <p:nvSpPr>
          <p:cNvPr id="155" name="Google Shape;155;p27"/>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28"/>
          <p:cNvSpPr txBox="1">
            <a:spLocks noGrp="1"/>
          </p:cNvSpPr>
          <p:nvPr>
            <p:ph type="subTitle" idx="1"/>
          </p:nvPr>
        </p:nvSpPr>
        <p:spPr>
          <a:xfrm>
            <a:off x="872903"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59" name="Google Shape;159;p28"/>
          <p:cNvSpPr txBox="1">
            <a:spLocks noGrp="1"/>
          </p:cNvSpPr>
          <p:nvPr>
            <p:ph type="subTitle" idx="2"/>
          </p:nvPr>
        </p:nvSpPr>
        <p:spPr>
          <a:xfrm>
            <a:off x="3442351"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0" name="Google Shape;160;p28"/>
          <p:cNvSpPr txBox="1">
            <a:spLocks noGrp="1"/>
          </p:cNvSpPr>
          <p:nvPr>
            <p:ph type="subTitle" idx="3"/>
          </p:nvPr>
        </p:nvSpPr>
        <p:spPr>
          <a:xfrm>
            <a:off x="2157627"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1" name="Google Shape;161;p28"/>
          <p:cNvSpPr txBox="1">
            <a:spLocks noGrp="1"/>
          </p:cNvSpPr>
          <p:nvPr>
            <p:ph type="subTitle" idx="4"/>
          </p:nvPr>
        </p:nvSpPr>
        <p:spPr>
          <a:xfrm>
            <a:off x="6011798" y="1710151"/>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2" name="Google Shape;162;p28"/>
          <p:cNvSpPr txBox="1">
            <a:spLocks noGrp="1"/>
          </p:cNvSpPr>
          <p:nvPr>
            <p:ph type="subTitle" idx="5"/>
          </p:nvPr>
        </p:nvSpPr>
        <p:spPr>
          <a:xfrm>
            <a:off x="4727074" y="3135650"/>
            <a:ext cx="2259300" cy="8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63" name="Google Shape;163;p28"/>
          <p:cNvSpPr txBox="1">
            <a:spLocks noGrp="1"/>
          </p:cNvSpPr>
          <p:nvPr>
            <p:ph type="subTitle" idx="6"/>
          </p:nvPr>
        </p:nvSpPr>
        <p:spPr>
          <a:xfrm>
            <a:off x="872903"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64" name="Google Shape;164;p28"/>
          <p:cNvSpPr txBox="1">
            <a:spLocks noGrp="1"/>
          </p:cNvSpPr>
          <p:nvPr>
            <p:ph type="subTitle" idx="7"/>
          </p:nvPr>
        </p:nvSpPr>
        <p:spPr>
          <a:xfrm>
            <a:off x="3442350"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65" name="Google Shape;165;p28"/>
          <p:cNvSpPr txBox="1">
            <a:spLocks noGrp="1"/>
          </p:cNvSpPr>
          <p:nvPr>
            <p:ph type="subTitle" idx="8"/>
          </p:nvPr>
        </p:nvSpPr>
        <p:spPr>
          <a:xfrm>
            <a:off x="6011797" y="1381625"/>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66" name="Google Shape;166;p28"/>
          <p:cNvSpPr txBox="1">
            <a:spLocks noGrp="1"/>
          </p:cNvSpPr>
          <p:nvPr>
            <p:ph type="subTitle" idx="9"/>
          </p:nvPr>
        </p:nvSpPr>
        <p:spPr>
          <a:xfrm>
            <a:off x="2157626"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sp>
        <p:nvSpPr>
          <p:cNvPr id="167" name="Google Shape;167;p28"/>
          <p:cNvSpPr txBox="1">
            <a:spLocks noGrp="1"/>
          </p:cNvSpPr>
          <p:nvPr>
            <p:ph type="subTitle" idx="13"/>
          </p:nvPr>
        </p:nvSpPr>
        <p:spPr>
          <a:xfrm>
            <a:off x="4727074" y="2803900"/>
            <a:ext cx="22593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Raleway"/>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000"/>
              <a:buFont typeface="Raleway"/>
              <a:buNone/>
              <a:defRPr sz="2000" b="1">
                <a:latin typeface="Raleway"/>
                <a:ea typeface="Raleway"/>
                <a:cs typeface="Raleway"/>
                <a:sym typeface="Raleway"/>
              </a:defRPr>
            </a:lvl2pPr>
            <a:lvl3pPr lvl="2" algn="ctr" rtl="0">
              <a:lnSpc>
                <a:spcPct val="100000"/>
              </a:lnSpc>
              <a:spcBef>
                <a:spcPts val="0"/>
              </a:spcBef>
              <a:spcAft>
                <a:spcPts val="0"/>
              </a:spcAft>
              <a:buSzPts val="2000"/>
              <a:buFont typeface="Raleway"/>
              <a:buNone/>
              <a:defRPr sz="2000" b="1">
                <a:latin typeface="Raleway"/>
                <a:ea typeface="Raleway"/>
                <a:cs typeface="Raleway"/>
                <a:sym typeface="Raleway"/>
              </a:defRPr>
            </a:lvl3pPr>
            <a:lvl4pPr lvl="3" algn="ctr" rtl="0">
              <a:lnSpc>
                <a:spcPct val="100000"/>
              </a:lnSpc>
              <a:spcBef>
                <a:spcPts val="0"/>
              </a:spcBef>
              <a:spcAft>
                <a:spcPts val="0"/>
              </a:spcAft>
              <a:buSzPts val="2000"/>
              <a:buFont typeface="Raleway"/>
              <a:buNone/>
              <a:defRPr sz="2000" b="1">
                <a:latin typeface="Raleway"/>
                <a:ea typeface="Raleway"/>
                <a:cs typeface="Raleway"/>
                <a:sym typeface="Raleway"/>
              </a:defRPr>
            </a:lvl4pPr>
            <a:lvl5pPr lvl="4" algn="ctr" rtl="0">
              <a:lnSpc>
                <a:spcPct val="100000"/>
              </a:lnSpc>
              <a:spcBef>
                <a:spcPts val="0"/>
              </a:spcBef>
              <a:spcAft>
                <a:spcPts val="0"/>
              </a:spcAft>
              <a:buSzPts val="2000"/>
              <a:buFont typeface="Raleway"/>
              <a:buNone/>
              <a:defRPr sz="2000" b="1">
                <a:latin typeface="Raleway"/>
                <a:ea typeface="Raleway"/>
                <a:cs typeface="Raleway"/>
                <a:sym typeface="Raleway"/>
              </a:defRPr>
            </a:lvl5pPr>
            <a:lvl6pPr lvl="5" algn="ctr" rtl="0">
              <a:lnSpc>
                <a:spcPct val="100000"/>
              </a:lnSpc>
              <a:spcBef>
                <a:spcPts val="0"/>
              </a:spcBef>
              <a:spcAft>
                <a:spcPts val="0"/>
              </a:spcAft>
              <a:buSzPts val="2000"/>
              <a:buFont typeface="Raleway"/>
              <a:buNone/>
              <a:defRPr sz="2000" b="1">
                <a:latin typeface="Raleway"/>
                <a:ea typeface="Raleway"/>
                <a:cs typeface="Raleway"/>
                <a:sym typeface="Raleway"/>
              </a:defRPr>
            </a:lvl6pPr>
            <a:lvl7pPr lvl="6" algn="ctr" rtl="0">
              <a:lnSpc>
                <a:spcPct val="100000"/>
              </a:lnSpc>
              <a:spcBef>
                <a:spcPts val="0"/>
              </a:spcBef>
              <a:spcAft>
                <a:spcPts val="0"/>
              </a:spcAft>
              <a:buSzPts val="2000"/>
              <a:buFont typeface="Raleway"/>
              <a:buNone/>
              <a:defRPr sz="2000" b="1">
                <a:latin typeface="Raleway"/>
                <a:ea typeface="Raleway"/>
                <a:cs typeface="Raleway"/>
                <a:sym typeface="Raleway"/>
              </a:defRPr>
            </a:lvl7pPr>
            <a:lvl8pPr lvl="7" algn="ctr" rtl="0">
              <a:lnSpc>
                <a:spcPct val="100000"/>
              </a:lnSpc>
              <a:spcBef>
                <a:spcPts val="0"/>
              </a:spcBef>
              <a:spcAft>
                <a:spcPts val="0"/>
              </a:spcAft>
              <a:buSzPts val="2000"/>
              <a:buFont typeface="Raleway"/>
              <a:buNone/>
              <a:defRPr sz="2000" b="1">
                <a:latin typeface="Raleway"/>
                <a:ea typeface="Raleway"/>
                <a:cs typeface="Raleway"/>
                <a:sym typeface="Raleway"/>
              </a:defRPr>
            </a:lvl8pPr>
            <a:lvl9pPr lvl="8" algn="ctr" rtl="0">
              <a:lnSpc>
                <a:spcPct val="100000"/>
              </a:lnSpc>
              <a:spcBef>
                <a:spcPts val="0"/>
              </a:spcBef>
              <a:spcAft>
                <a:spcPts val="0"/>
              </a:spcAft>
              <a:buSzPts val="2000"/>
              <a:buFont typeface="Raleway"/>
              <a:buNone/>
              <a:defRPr sz="2000" b="1">
                <a:latin typeface="Raleway"/>
                <a:ea typeface="Raleway"/>
                <a:cs typeface="Raleway"/>
                <a:sym typeface="Raleway"/>
              </a:defRPr>
            </a:lvl9pPr>
          </a:lstStyle>
          <a:p/>
        </p:txBody>
      </p:sp>
      <p:pic>
        <p:nvPicPr>
          <p:cNvPr id="168" name="Google Shape;168;p28"/>
          <p:cNvPicPr preferRelativeResize="0"/>
          <p:nvPr/>
        </p:nvPicPr>
        <p:blipFill rotWithShape="1">
          <a:blip r:embed="rId2"/>
          <a:srcRect t="61776"/>
          <a:stretch>
            <a:fillRect/>
          </a:stretch>
        </p:blipFill>
        <p:spPr>
          <a:xfrm>
            <a:off x="25" y="4344050"/>
            <a:ext cx="9144003" cy="799451"/>
          </a:xfrm>
          <a:prstGeom prst="rect">
            <a:avLst/>
          </a:prstGeom>
          <a:noFill/>
          <a:ln>
            <a:noFill/>
          </a:ln>
        </p:spPr>
      </p:pic>
      <p:sp>
        <p:nvSpPr>
          <p:cNvPr id="169" name="Google Shape;169;p28"/>
          <p:cNvSpPr/>
          <p:nvPr/>
        </p:nvSpPr>
        <p:spPr>
          <a:xfrm rot="-5400000">
            <a:off x="4937451"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srcRect t="10127" b="45416"/>
          <a:stretch>
            <a:fillRect/>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srcRect t="10127" b="45416"/>
          <a:stretch>
            <a:fillRect/>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srcRect l="39171" r="5368"/>
          <a:stretch>
            <a:fillRect/>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7"/>
          <p:cNvSpPr txBox="1">
            <a:spLocks noGrp="1"/>
          </p:cNvSpPr>
          <p:nvPr>
            <p:ph type="subTitle" idx="1"/>
          </p:nvPr>
        </p:nvSpPr>
        <p:spPr>
          <a:xfrm>
            <a:off x="720000" y="1700300"/>
            <a:ext cx="4294800" cy="1910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p:txBody>
      </p:sp>
      <p:sp>
        <p:nvSpPr>
          <p:cNvPr id="36" name="Google Shape;36;p7"/>
          <p:cNvSpPr/>
          <p:nvPr/>
        </p:nvSpPr>
        <p:spPr>
          <a:xfrm rot="5400000">
            <a:off x="-1678050" y="395463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135550" y="1208313"/>
            <a:ext cx="4872900" cy="165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100">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43" name="Google Shape;43;p9"/>
          <p:cNvSpPr txBox="1">
            <a:spLocks noGrp="1"/>
          </p:cNvSpPr>
          <p:nvPr>
            <p:ph type="subTitle" idx="1"/>
          </p:nvPr>
        </p:nvSpPr>
        <p:spPr>
          <a:xfrm>
            <a:off x="2135550" y="3264088"/>
            <a:ext cx="4872900" cy="671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376250" y="2092425"/>
            <a:ext cx="4391400" cy="151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72" name="Google Shape;72;p15"/>
          <p:cNvSpPr txBox="1">
            <a:spLocks noGrp="1"/>
          </p:cNvSpPr>
          <p:nvPr>
            <p:ph type="title" idx="2" hasCustomPrompt="1"/>
          </p:nvPr>
        </p:nvSpPr>
        <p:spPr>
          <a:xfrm>
            <a:off x="3790850" y="10387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 name="Google Shape;73;p15"/>
          <p:cNvSpPr/>
          <p:nvPr/>
        </p:nvSpPr>
        <p:spPr>
          <a:xfrm rot="-7673915">
            <a:off x="6697485" y="-3048286"/>
            <a:ext cx="5215501" cy="511372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872400" y="1637550"/>
            <a:ext cx="2928300" cy="106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 name="Google Shape;83;p18"/>
          <p:cNvSpPr txBox="1">
            <a:spLocks noGrp="1"/>
          </p:cNvSpPr>
          <p:nvPr>
            <p:ph type="subTitle" idx="1"/>
          </p:nvPr>
        </p:nvSpPr>
        <p:spPr>
          <a:xfrm>
            <a:off x="872400" y="2700750"/>
            <a:ext cx="2928300" cy="805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pic>
        <p:nvPicPr>
          <p:cNvPr id="84" name="Google Shape;84;p18"/>
          <p:cNvPicPr preferRelativeResize="0"/>
          <p:nvPr/>
        </p:nvPicPr>
        <p:blipFill rotWithShape="1">
          <a:blip r:embed="rId2"/>
          <a:srcRect l="39171" r="5368"/>
          <a:stretch>
            <a:fillRect/>
          </a:stretch>
        </p:blipFill>
        <p:spPr>
          <a:xfrm>
            <a:off x="6138774" y="0"/>
            <a:ext cx="3005225" cy="5143499"/>
          </a:xfrm>
          <a:prstGeom prst="rect">
            <a:avLst/>
          </a:prstGeom>
          <a:noFill/>
          <a:ln>
            <a:noFill/>
          </a:ln>
        </p:spPr>
      </p:pic>
      <p:sp>
        <p:nvSpPr>
          <p:cNvPr id="85" name="Google Shape;85;p18"/>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89600" y="1501200"/>
            <a:ext cx="29166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 name="Google Shape;88;p19"/>
          <p:cNvSpPr txBox="1">
            <a:spLocks noGrp="1"/>
          </p:cNvSpPr>
          <p:nvPr>
            <p:ph type="subTitle" idx="1"/>
          </p:nvPr>
        </p:nvSpPr>
        <p:spPr>
          <a:xfrm>
            <a:off x="4989750" y="2562000"/>
            <a:ext cx="29166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pic>
        <p:nvPicPr>
          <p:cNvPr id="89" name="Google Shape;89;p19"/>
          <p:cNvPicPr preferRelativeResize="0"/>
          <p:nvPr/>
        </p:nvPicPr>
        <p:blipFill rotWithShape="1">
          <a:blip r:embed="rId2"/>
          <a:srcRect l="39171" r="5368"/>
          <a:stretch>
            <a:fillRect/>
          </a:stretch>
        </p:blipFill>
        <p:spPr>
          <a:xfrm flipH="1">
            <a:off x="-19251" y="0"/>
            <a:ext cx="3005225" cy="5143499"/>
          </a:xfrm>
          <a:prstGeom prst="rect">
            <a:avLst/>
          </a:prstGeom>
          <a:noFill/>
          <a:ln>
            <a:noFill/>
          </a:ln>
        </p:spPr>
      </p:pic>
      <p:sp>
        <p:nvSpPr>
          <p:cNvPr id="90" name="Google Shape;90;p19"/>
          <p:cNvSpPr/>
          <p:nvPr/>
        </p:nvSpPr>
        <p:spPr>
          <a:xfrm rot="10800000" flipH="1">
            <a:off x="-978420" y="-2034614"/>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101"/>
        <p:cNvGrpSpPr/>
        <p:nvPr/>
      </p:nvGrpSpPr>
      <p:grpSpPr>
        <a:xfrm>
          <a:off x="0" y="0"/>
          <a:ext cx="0" cy="0"/>
          <a:chOff x="0" y="0"/>
          <a:chExt cx="0" cy="0"/>
        </a:xfrm>
      </p:grpSpPr>
      <p:sp>
        <p:nvSpPr>
          <p:cNvPr id="102" name="Google Shape;10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03" name="Google Shape;103;p22"/>
          <p:cNvPicPr preferRelativeResize="0"/>
          <p:nvPr/>
        </p:nvPicPr>
        <p:blipFill rotWithShape="1">
          <a:blip r:embed="rId2"/>
          <a:srcRect t="61776"/>
          <a:stretch>
            <a:fillRect/>
          </a:stretch>
        </p:blipFill>
        <p:spPr>
          <a:xfrm flipH="1">
            <a:off x="25" y="4878926"/>
            <a:ext cx="9144003" cy="264574"/>
          </a:xfrm>
          <a:prstGeom prst="rect">
            <a:avLst/>
          </a:prstGeom>
          <a:noFill/>
          <a:ln>
            <a:noFill/>
          </a:ln>
        </p:spPr>
      </p:pic>
      <p:sp>
        <p:nvSpPr>
          <p:cNvPr id="104" name="Google Shape;104;p22"/>
          <p:cNvSpPr/>
          <p:nvPr/>
        </p:nvSpPr>
        <p:spPr>
          <a:xfrm rot="5400000">
            <a:off x="-1810077" y="3134979"/>
            <a:ext cx="4099350" cy="401935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7" name="Google Shape;107;p23"/>
          <p:cNvSpPr txBox="1">
            <a:spLocks noGrp="1"/>
          </p:cNvSpPr>
          <p:nvPr>
            <p:ph type="subTitle" idx="1"/>
          </p:nvPr>
        </p:nvSpPr>
        <p:spPr>
          <a:xfrm>
            <a:off x="5012625" y="2743300"/>
            <a:ext cx="2460900" cy="158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8" name="Google Shape;108;p23"/>
          <p:cNvSpPr txBox="1">
            <a:spLocks noGrp="1"/>
          </p:cNvSpPr>
          <p:nvPr>
            <p:ph type="subTitle" idx="2"/>
          </p:nvPr>
        </p:nvSpPr>
        <p:spPr>
          <a:xfrm>
            <a:off x="1670450" y="2743300"/>
            <a:ext cx="2460900" cy="1587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109" name="Google Shape;109;p23"/>
          <p:cNvSpPr txBox="1">
            <a:spLocks noGrp="1"/>
          </p:cNvSpPr>
          <p:nvPr>
            <p:ph type="subTitle" idx="3"/>
          </p:nvPr>
        </p:nvSpPr>
        <p:spPr>
          <a:xfrm>
            <a:off x="1670450" y="2287087"/>
            <a:ext cx="2460900" cy="49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sp>
        <p:nvSpPr>
          <p:cNvPr id="110" name="Google Shape;110;p23"/>
          <p:cNvSpPr txBox="1">
            <a:spLocks noGrp="1"/>
          </p:cNvSpPr>
          <p:nvPr>
            <p:ph type="subTitle" idx="4"/>
          </p:nvPr>
        </p:nvSpPr>
        <p:spPr>
          <a:xfrm>
            <a:off x="5012649" y="2287087"/>
            <a:ext cx="2460900" cy="495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panose="020B0606020202050201"/>
              <a:buNone/>
              <a:defRPr sz="2200" b="1">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lvl="1"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2pPr>
            <a:lvl3pPr lvl="2"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3pPr>
            <a:lvl4pPr lvl="3"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4pPr>
            <a:lvl5pPr lvl="4"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5pPr>
            <a:lvl6pPr lvl="5"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6pPr>
            <a:lvl7pPr lvl="6"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7pPr>
            <a:lvl8pPr lvl="7"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8pPr>
            <a:lvl9pPr lvl="8" algn="ctr" rtl="0">
              <a:lnSpc>
                <a:spcPct val="100000"/>
              </a:lnSpc>
              <a:spcBef>
                <a:spcPts val="0"/>
              </a:spcBef>
              <a:spcAft>
                <a:spcPts val="0"/>
              </a:spcAft>
              <a:buSzPts val="2400"/>
              <a:buFont typeface="Bebas Neue" panose="020B0606020202050201"/>
              <a:buNone/>
              <a:defRPr sz="2400">
                <a:latin typeface="Bebas Neue" panose="020B0606020202050201"/>
                <a:ea typeface="Bebas Neue" panose="020B0606020202050201"/>
                <a:cs typeface="Bebas Neue" panose="020B0606020202050201"/>
                <a:sym typeface="Bebas Neue" panose="020B0606020202050201"/>
              </a:defRPr>
            </a:lvl9pPr>
          </a:lstStyle>
          <a:p/>
        </p:txBody>
      </p:sp>
      <p:pic>
        <p:nvPicPr>
          <p:cNvPr id="111" name="Google Shape;111;p23"/>
          <p:cNvPicPr preferRelativeResize="0"/>
          <p:nvPr/>
        </p:nvPicPr>
        <p:blipFill rotWithShape="1">
          <a:blip r:embed="rId2"/>
          <a:srcRect t="61776"/>
          <a:stretch>
            <a:fillRect/>
          </a:stretch>
        </p:blipFill>
        <p:spPr>
          <a:xfrm flipH="1">
            <a:off x="25" y="4878926"/>
            <a:ext cx="9144003" cy="264574"/>
          </a:xfrm>
          <a:prstGeom prst="rect">
            <a:avLst/>
          </a:prstGeom>
          <a:noFill/>
          <a:ln>
            <a:noFill/>
          </a:ln>
        </p:spPr>
      </p:pic>
      <p:sp>
        <p:nvSpPr>
          <p:cNvPr id="112" name="Google Shape;112;p23"/>
          <p:cNvSpPr/>
          <p:nvPr/>
        </p:nvSpPr>
        <p:spPr>
          <a:xfrm rot="-5400000" flipH="1">
            <a:off x="7089950" y="-260121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9.xml"/><Relationship Id="rId3" Type="http://schemas.openxmlformats.org/officeDocument/2006/relationships/image" Target="../media/image20.png"/><Relationship Id="rId2" Type="http://schemas.microsoft.com/office/2007/relationships/hdphoto" Target="../media/image19.wdp"/><Relationship Id="rId1" Type="http://schemas.openxmlformats.org/officeDocument/2006/relationships/image" Target="../media/image1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9.xml"/><Relationship Id="rId2" Type="http://schemas.openxmlformats.org/officeDocument/2006/relationships/image" Target="../media/image21.png"/><Relationship Id="rId1" Type="http://schemas.openxmlformats.org/officeDocument/2006/relationships/hyperlink" Target="https://xmpp.org/rfcs/rfc6120.html"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8.xml"/><Relationship Id="rId1" Type="http://schemas.openxmlformats.org/officeDocument/2006/relationships/image" Target="../media/image29.GI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2.xml"/><Relationship Id="rId8" Type="http://schemas.openxmlformats.org/officeDocument/2006/relationships/slideLayout" Target="../slideLayouts/slideLayout5.xml"/><Relationship Id="rId7" Type="http://schemas.openxmlformats.org/officeDocument/2006/relationships/hyperlink" Target="https://www.wallarm.com/what/extensible-messaging-presence-protocol" TargetMode="External"/><Relationship Id="rId6" Type="http://schemas.openxmlformats.org/officeDocument/2006/relationships/hyperlink" Target="https://sceyt.com/blog/xmpp-extensible-essaging-and-presence-protocol" TargetMode="External"/><Relationship Id="rId5" Type="http://schemas.openxmlformats.org/officeDocument/2006/relationships/hyperlink" Target="https://www.pubnub.com/guides/xmpp/" TargetMode="External"/><Relationship Id="rId4" Type="http://schemas.openxmlformats.org/officeDocument/2006/relationships/hyperlink" Target="https://www.cometchat.com/blog/xmpp-extensible-messaging-presence-protocol" TargetMode="External"/><Relationship Id="rId3" Type="http://schemas.openxmlformats.org/officeDocument/2006/relationships/hyperlink" Target="https://xmpp.org/about/faq/" TargetMode="External"/><Relationship Id="rId2" Type="http://schemas.openxmlformats.org/officeDocument/2006/relationships/image" Target="../media/image32.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33.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3.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0.xml"/><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9.xml"/><Relationship Id="rId3" Type="http://schemas.openxmlformats.org/officeDocument/2006/relationships/image" Target="../media/image15.png"/><Relationship Id="rId2" Type="http://schemas.microsoft.com/office/2007/relationships/hdphoto" Target="../media/image14.wdp"/><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9.xml"/><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4" name="Google Shape;332;p28"/>
          <p:cNvSpPr txBox="1"/>
          <p:nvPr/>
        </p:nvSpPr>
        <p:spPr>
          <a:xfrm>
            <a:off x="1560950" y="1699433"/>
            <a:ext cx="6022097" cy="123377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Maven Pro Black"/>
              <a:buNone/>
              <a:defRPr sz="2200" b="0" i="0" u="none" strike="noStrike" cap="none">
                <a:solidFill>
                  <a:schemeClr val="dk1"/>
                </a:solidFill>
                <a:latin typeface="Maven Pro Black"/>
                <a:ea typeface="Maven Pro Black"/>
                <a:cs typeface="Maven Pro Black"/>
                <a:sym typeface="Maven Pro Black"/>
              </a:defRPr>
            </a:lvl1pPr>
            <a:lvl2pPr marR="0" lvl="1"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2pPr>
            <a:lvl3pPr marR="0" lvl="2"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3pPr>
            <a:lvl4pPr marR="0" lvl="3"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4pPr>
            <a:lvl5pPr marR="0" lvl="4"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5pPr>
            <a:lvl6pPr marR="0" lvl="5"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6pPr>
            <a:lvl7pPr marR="0" lvl="6"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7pPr>
            <a:lvl8pPr marR="0" lvl="7"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8pPr>
            <a:lvl9pPr marR="0" lvl="8" algn="l" rtl="0">
              <a:lnSpc>
                <a:spcPct val="100000"/>
              </a:lnSpc>
              <a:spcBef>
                <a:spcPts val="0"/>
              </a:spcBef>
              <a:spcAft>
                <a:spcPts val="0"/>
              </a:spcAft>
              <a:buClr>
                <a:schemeClr val="dk1"/>
              </a:buClr>
              <a:buSzPts val="2800"/>
              <a:buFont typeface="Bebas Neue" panose="020B0606020202050201"/>
              <a:buNone/>
              <a:defRPr sz="2800" b="0" i="0" u="none" strike="noStrike" cap="none">
                <a:solidFill>
                  <a:schemeClr val="dk1"/>
                </a:solidFill>
                <a:latin typeface="Bebas Neue" panose="020B0606020202050201"/>
                <a:ea typeface="Bebas Neue" panose="020B0606020202050201"/>
                <a:cs typeface="Bebas Neue" panose="020B0606020202050201"/>
                <a:sym typeface="Bebas Neue" panose="020B0606020202050201"/>
              </a:defRPr>
            </a:lvl9pPr>
          </a:lstStyle>
          <a:p>
            <a:r>
              <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COURSE CODE- IRE 211</a:t>
            </a:r>
            <a:br>
              <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COURSE TITLE-IOT ARCHITECTURE AND TECHNOLOGIES</a:t>
            </a:r>
            <a:br>
              <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br>
            <a:r>
              <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PRESENTATION TITLE- XMPP</a:t>
            </a:r>
            <a:endPar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TEAM- </a:t>
            </a:r>
            <a:r>
              <a:rPr lang="en-US" sz="2000" b="1" i="0" u="none" strike="noStrike"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3-WAY HANDSHAKE</a:t>
            </a:r>
            <a:endParaRPr lang="en-US" sz="2000"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5" name="Picture 4"/>
          <p:cNvPicPr>
            <a:picLocks noChangeAspect="1"/>
          </p:cNvPicPr>
          <p:nvPr/>
        </p:nvPicPr>
        <p:blipFill>
          <a:blip r:embed="rId1"/>
          <a:srcRect b="38396"/>
          <a:stretch>
            <a:fillRect/>
          </a:stretch>
        </p:blipFill>
        <p:spPr>
          <a:xfrm>
            <a:off x="3463955" y="109314"/>
            <a:ext cx="2216090" cy="698978"/>
          </a:xfrm>
          <a:prstGeom prst="rect">
            <a:avLst/>
          </a:prstGeom>
        </p:spPr>
      </p:pic>
      <p:sp>
        <p:nvSpPr>
          <p:cNvPr id="6" name="Google Shape;332;p28"/>
          <p:cNvSpPr txBox="1"/>
          <p:nvPr/>
        </p:nvSpPr>
        <p:spPr>
          <a:xfrm>
            <a:off x="2610845" y="910722"/>
            <a:ext cx="3922305" cy="79579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Space Grotesk"/>
              <a:buNone/>
              <a:defRPr sz="5000" b="1" i="0" u="none" strike="noStrike" cap="none">
                <a:solidFill>
                  <a:schemeClr val="dk1"/>
                </a:solidFill>
                <a:latin typeface="Space Grotesk"/>
                <a:ea typeface="Space Grotesk"/>
                <a:cs typeface="Space Grotesk"/>
                <a:sym typeface="Space Grotesk"/>
              </a:defRPr>
            </a:lvl1pPr>
            <a:lvl2pPr marR="0" lvl="1"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2pPr>
            <a:lvl3pPr marR="0" lvl="2"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3pPr>
            <a:lvl4pPr marR="0" lvl="3"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4pPr>
            <a:lvl5pPr marR="0" lvl="4"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5pPr>
            <a:lvl6pPr marR="0" lvl="5"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6pPr>
            <a:lvl7pPr marR="0" lvl="6"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7pPr>
            <a:lvl8pPr marR="0" lvl="7"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8pPr>
            <a:lvl9pPr marR="0" lvl="8"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9pPr>
          </a:lstStyle>
          <a:p>
            <a:r>
              <a:rPr lang="en-US" sz="4800" dirty="0">
                <a:ln w="22225">
                  <a:noFill/>
                  <a:prstDash val="solid"/>
                </a:ln>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PRESENTATION</a:t>
            </a:r>
            <a:endParaRPr lang="en-US" sz="4800" dirty="0">
              <a:ln w="22225">
                <a:noFill/>
                <a:prstDash val="solid"/>
              </a:ln>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2" name="Group 1"/>
          <p:cNvGrpSpPr/>
          <p:nvPr/>
        </p:nvGrpSpPr>
        <p:grpSpPr>
          <a:xfrm>
            <a:off x="1476528" y="2933212"/>
            <a:ext cx="6415782" cy="1926057"/>
            <a:chOff x="1484026" y="2826096"/>
            <a:chExt cx="6415782" cy="1926057"/>
          </a:xfrm>
        </p:grpSpPr>
        <p:grpSp>
          <p:nvGrpSpPr>
            <p:cNvPr id="7" name="Group 6"/>
            <p:cNvGrpSpPr/>
            <p:nvPr/>
          </p:nvGrpSpPr>
          <p:grpSpPr>
            <a:xfrm>
              <a:off x="1491518" y="2826096"/>
              <a:ext cx="6400796" cy="1834358"/>
              <a:chOff x="1371600" y="3155430"/>
              <a:chExt cx="6400796" cy="1484026"/>
            </a:xfrm>
          </p:grpSpPr>
          <p:sp>
            <p:nvSpPr>
              <p:cNvPr id="8" name="Rectangle 7"/>
              <p:cNvSpPr/>
              <p:nvPr/>
            </p:nvSpPr>
            <p:spPr>
              <a:xfrm>
                <a:off x="1371600" y="3155430"/>
                <a:ext cx="3200400" cy="1484026"/>
              </a:xfrm>
              <a:prstGeom prst="rect">
                <a:avLst/>
              </a:prstGeom>
              <a:noFill/>
              <a:ln>
                <a:solidFill>
                  <a:srgbClr val="4949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 name="Rectangle 8"/>
              <p:cNvSpPr/>
              <p:nvPr/>
            </p:nvSpPr>
            <p:spPr>
              <a:xfrm>
                <a:off x="4571996" y="3155430"/>
                <a:ext cx="3200400" cy="1484026"/>
              </a:xfrm>
              <a:prstGeom prst="rect">
                <a:avLst/>
              </a:prstGeom>
              <a:noFill/>
              <a:ln>
                <a:solidFill>
                  <a:srgbClr val="49494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10" name="Google Shape;332;p28"/>
            <p:cNvSpPr txBox="1"/>
            <p:nvPr/>
          </p:nvSpPr>
          <p:spPr>
            <a:xfrm>
              <a:off x="1484026" y="3268127"/>
              <a:ext cx="3200394" cy="14840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Space Grotesk"/>
                <a:buNone/>
                <a:defRPr sz="5000" b="1" i="0" u="none" strike="noStrike" cap="none">
                  <a:solidFill>
                    <a:schemeClr val="dk1"/>
                  </a:solidFill>
                  <a:latin typeface="Space Grotesk"/>
                  <a:ea typeface="Space Grotesk"/>
                  <a:cs typeface="Space Grotesk"/>
                  <a:sym typeface="Space Grotesk"/>
                </a:defRPr>
              </a:lvl1pPr>
              <a:lvl2pPr marR="0" lvl="1"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2pPr>
              <a:lvl3pPr marR="0" lvl="2"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3pPr>
              <a:lvl4pPr marR="0" lvl="3"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4pPr>
              <a:lvl5pPr marR="0" lvl="4"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5pPr>
              <a:lvl6pPr marR="0" lvl="5"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6pPr>
              <a:lvl7pPr marR="0" lvl="6"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7pPr>
              <a:lvl8pPr marR="0" lvl="7"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8pPr>
              <a:lvl9pPr marR="0" lvl="8"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9pPr>
            </a:lstStyle>
            <a:p>
              <a:pPr>
                <a:lnSpc>
                  <a:spcPct val="200000"/>
                </a:lnSpc>
              </a:pPr>
              <a:r>
                <a:rPr lang="en-GB" sz="16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PRESENTED BY:</a:t>
              </a:r>
              <a:endParaRPr lang="en-GB" sz="16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1.IFTY IMAM BIN RAZZAK</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ID:2101014</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2.MD.SHAHIDUL ISLAM </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ID:2101012</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MD.ZUNAID HOSSAIN</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ID:2101017</a:t>
              </a:r>
              <a:endParaRPr lang="en-US"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Google Shape;332;p28"/>
            <p:cNvSpPr txBox="1"/>
            <p:nvPr/>
          </p:nvSpPr>
          <p:spPr>
            <a:xfrm>
              <a:off x="4699408" y="3200671"/>
              <a:ext cx="3200400" cy="8094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Space Grotesk"/>
                <a:buNone/>
                <a:defRPr sz="5000" b="1" i="0" u="none" strike="noStrike" cap="none">
                  <a:solidFill>
                    <a:schemeClr val="dk1"/>
                  </a:solidFill>
                  <a:latin typeface="Space Grotesk"/>
                  <a:ea typeface="Space Grotesk"/>
                  <a:cs typeface="Space Grotesk"/>
                  <a:sym typeface="Space Grotesk"/>
                </a:defRPr>
              </a:lvl1pPr>
              <a:lvl2pPr marR="0" lvl="1"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2pPr>
              <a:lvl3pPr marR="0" lvl="2"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3pPr>
              <a:lvl4pPr marR="0" lvl="3"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4pPr>
              <a:lvl5pPr marR="0" lvl="4"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5pPr>
              <a:lvl6pPr marR="0" lvl="5"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6pPr>
              <a:lvl7pPr marR="0" lvl="6"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7pPr>
              <a:lvl8pPr marR="0" lvl="7"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8pPr>
              <a:lvl9pPr marR="0" lvl="8" algn="ctr" rtl="0">
                <a:lnSpc>
                  <a:spcPct val="100000"/>
                </a:lnSpc>
                <a:spcBef>
                  <a:spcPts val="0"/>
                </a:spcBef>
                <a:spcAft>
                  <a:spcPts val="0"/>
                </a:spcAft>
                <a:buClr>
                  <a:srgbClr val="191919"/>
                </a:buClr>
                <a:buSzPts val="5200"/>
                <a:buFont typeface="Space Grotesk"/>
                <a:buNone/>
                <a:defRPr sz="5200" b="1" i="0" u="none" strike="noStrike" cap="none">
                  <a:solidFill>
                    <a:srgbClr val="191919"/>
                  </a:solidFill>
                  <a:latin typeface="Space Grotesk"/>
                  <a:ea typeface="Space Grotesk"/>
                  <a:cs typeface="Space Grotesk"/>
                  <a:sym typeface="Space Grotesk"/>
                </a:defRPr>
              </a:lvl9pPr>
            </a:lstStyle>
            <a:p>
              <a:pPr algn="r">
                <a:lnSpc>
                  <a:spcPct val="200000"/>
                </a:lnSpc>
              </a:pPr>
              <a:r>
                <a:rPr lang="en-GB" sz="16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INSTRUTED BY:</a:t>
              </a:r>
              <a:endParaRPr lang="en-GB" sz="16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r"/>
              <a:r>
                <a:rPr lang="en-US" sz="16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SAURAV CHANDRA DAS</a:t>
              </a:r>
              <a:endParaRPr lang="en-US" sz="16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r"/>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LECTURER </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gn="r"/>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DEPARTMENT OF IRE,BDU</a:t>
              </a:r>
              <a:endParaRPr lang="en-US"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4" name="Google Shape;269;p46"/>
          <p:cNvSpPr txBox="1">
            <a:spLocks noGrp="1"/>
          </p:cNvSpPr>
          <p:nvPr>
            <p:ph type="title"/>
          </p:nvPr>
        </p:nvSpPr>
        <p:spPr>
          <a:xfrm>
            <a:off x="1112090" y="437164"/>
            <a:ext cx="84710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XMPP </a:t>
            </a:r>
            <a:r>
              <a:rPr lang="en-US" sz="3200" dirty="0">
                <a:solidFill>
                  <a:srgbClr val="8ED835"/>
                </a:solidFill>
              </a:rPr>
              <a:t>ARCHITECTURE</a:t>
            </a:r>
            <a:endParaRPr lang="en-GB" sz="3200" dirty="0">
              <a:solidFill>
                <a:srgbClr val="8ED835"/>
              </a:solidFill>
            </a:endParaRPr>
          </a:p>
        </p:txBody>
      </p:sp>
      <p:grpSp>
        <p:nvGrpSpPr>
          <p:cNvPr id="5" name="Group 4"/>
          <p:cNvGrpSpPr/>
          <p:nvPr/>
        </p:nvGrpSpPr>
        <p:grpSpPr>
          <a:xfrm>
            <a:off x="1226127" y="1240419"/>
            <a:ext cx="6691745" cy="3235079"/>
            <a:chOff x="1226124" y="1108454"/>
            <a:chExt cx="6691745" cy="3235079"/>
          </a:xfrm>
        </p:grpSpPr>
        <p:pic>
          <p:nvPicPr>
            <p:cNvPr id="4" name="Picture 3"/>
            <p:cNvPicPr>
              <a:picLocks noChangeAspect="1"/>
            </p:cNvPicPr>
            <p:nvPr/>
          </p:nvPicPr>
          <p:blipFill>
            <a:blip r:embed="rId1">
              <a:extLst>
                <a:ext uri="{BEBA8EAE-BF5A-486C-A8C5-ECC9F3942E4B}">
                  <a14:imgProps xmlns:a14="http://schemas.microsoft.com/office/drawing/2010/main">
                    <a14:imgLayer r:embed="rId2">
                      <a14:imgEffect>
                        <a14:brightnessContrast bright="20000"/>
                      </a14:imgEffect>
                    </a14:imgLayer>
                  </a14:imgProps>
                </a:ext>
              </a:extLst>
            </a:blip>
            <a:srcRect l="2909" t="5017" r="4064" b="17558"/>
            <a:stretch>
              <a:fillRect/>
            </a:stretch>
          </p:blipFill>
          <p:spPr>
            <a:xfrm>
              <a:off x="1226124" y="1108454"/>
              <a:ext cx="6691745" cy="2926126"/>
            </a:xfrm>
            <a:prstGeom prst="rect">
              <a:avLst/>
            </a:prstGeom>
          </p:spPr>
        </p:pic>
        <p:sp>
          <p:nvSpPr>
            <p:cNvPr id="3" name="Google Shape;269;p46"/>
            <p:cNvSpPr txBox="1"/>
            <p:nvPr/>
          </p:nvSpPr>
          <p:spPr>
            <a:xfrm>
              <a:off x="3521037" y="3969381"/>
              <a:ext cx="2101917" cy="3741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Poppins" panose="00000500000000000000"/>
                <a:buNone/>
                <a:defRPr sz="30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1pPr>
              <a:lvl2pPr marR="0" lvl="1"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R="0" lvl="2"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R="0" lvl="3"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R="0" lvl="4"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R="0" lvl="5"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R="0" lvl="6"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R="0" lvl="7"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R="0" lvl="8" algn="l"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r>
                <a:rPr lang="en-US" sz="1400"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Architecture</a:t>
              </a:r>
              <a:endParaRPr lang="en-GB" sz="1400"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pic>
        <p:nvPicPr>
          <p:cNvPr id="6" name="Picture 5"/>
          <p:cNvPicPr>
            <a:picLocks noChangeAspect="1"/>
          </p:cNvPicPr>
          <p:nvPr/>
        </p:nvPicPr>
        <p:blipFill>
          <a:blip r:embed="rId3"/>
          <a:stretch>
            <a:fillRect/>
          </a:stretch>
        </p:blipFill>
        <p:spPr>
          <a:xfrm>
            <a:off x="332246" y="421924"/>
            <a:ext cx="912559" cy="803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4" name="Google Shape;269;p46"/>
          <p:cNvSpPr txBox="1">
            <a:spLocks noGrp="1"/>
          </p:cNvSpPr>
          <p:nvPr>
            <p:ph type="title"/>
          </p:nvPr>
        </p:nvSpPr>
        <p:spPr>
          <a:xfrm>
            <a:off x="1112090" y="437164"/>
            <a:ext cx="84710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XMPP </a:t>
            </a:r>
            <a:r>
              <a:rPr lang="en-US" sz="3200" dirty="0">
                <a:solidFill>
                  <a:srgbClr val="8ED835"/>
                </a:solidFill>
              </a:rPr>
              <a:t>IMPLEMENTATION STACK</a:t>
            </a:r>
            <a:endParaRPr lang="en-GB" sz="3200" dirty="0">
              <a:solidFill>
                <a:srgbClr val="8ED835"/>
              </a:solidFill>
            </a:endParaRPr>
          </a:p>
        </p:txBody>
      </p:sp>
      <p:grpSp>
        <p:nvGrpSpPr>
          <p:cNvPr id="23" name="Group 22"/>
          <p:cNvGrpSpPr/>
          <p:nvPr/>
        </p:nvGrpSpPr>
        <p:grpSpPr>
          <a:xfrm>
            <a:off x="1311241" y="1217026"/>
            <a:ext cx="6521518" cy="3468489"/>
            <a:chOff x="1169239" y="1116360"/>
            <a:chExt cx="6521518" cy="3468489"/>
          </a:xfrm>
        </p:grpSpPr>
        <p:sp>
          <p:nvSpPr>
            <p:cNvPr id="8" name="Rectangle 7"/>
            <p:cNvSpPr/>
            <p:nvPr/>
          </p:nvSpPr>
          <p:spPr>
            <a:xfrm>
              <a:off x="1169239" y="4103156"/>
              <a:ext cx="2300581" cy="481693"/>
            </a:xfrm>
            <a:prstGeom prst="rect">
              <a:avLst/>
            </a:prstGeom>
            <a:solidFill>
              <a:srgbClr val="8ED83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Core</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 name="Rectangle 8"/>
            <p:cNvSpPr/>
            <p:nvPr/>
          </p:nvSpPr>
          <p:spPr>
            <a:xfrm>
              <a:off x="3469821" y="4103156"/>
              <a:ext cx="4220936" cy="481693"/>
            </a:xfrm>
            <a:prstGeom prst="rect">
              <a:avLst/>
            </a:prstGeom>
            <a:solidFill>
              <a:srgbClr val="90BC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i="0"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1"/>
                </a:rPr>
                <a:t>https://xmpp.org/rfcs/rfc6120.html</a:t>
              </a:r>
              <a:endParaRPr lang="en-US" sz="1200" b="1"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 name="Rectangle 9"/>
            <p:cNvSpPr/>
            <p:nvPr/>
          </p:nvSpPr>
          <p:spPr>
            <a:xfrm>
              <a:off x="1169239" y="3491696"/>
              <a:ext cx="6521517" cy="481693"/>
            </a:xfrm>
            <a:prstGeom prst="rect">
              <a:avLst/>
            </a:prstGeom>
            <a:solidFill>
              <a:srgbClr val="78AC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DNS Resolution </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1" name="Rectangle 10"/>
            <p:cNvSpPr/>
            <p:nvPr/>
          </p:nvSpPr>
          <p:spPr>
            <a:xfrm>
              <a:off x="1917633" y="3035534"/>
              <a:ext cx="5046504" cy="481693"/>
            </a:xfrm>
            <a:prstGeom prst="rect">
              <a:avLst/>
            </a:prstGeom>
            <a:solidFill>
              <a:srgbClr val="90BC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TCP Connection </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2" name="Rectangle 11"/>
            <p:cNvSpPr/>
            <p:nvPr/>
          </p:nvSpPr>
          <p:spPr>
            <a:xfrm>
              <a:off x="2452392" y="2559037"/>
              <a:ext cx="4004196" cy="481693"/>
            </a:xfrm>
            <a:prstGeom prst="rect">
              <a:avLst/>
            </a:prstGeom>
            <a:solidFill>
              <a:srgbClr val="BDD69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TLS</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3" name="Rectangle 12"/>
            <p:cNvSpPr/>
            <p:nvPr/>
          </p:nvSpPr>
          <p:spPr>
            <a:xfrm>
              <a:off x="2825907" y="2084966"/>
              <a:ext cx="3257165" cy="481693"/>
            </a:xfrm>
            <a:prstGeom prst="rect">
              <a:avLst/>
            </a:prstGeom>
            <a:solidFill>
              <a:srgbClr val="D2EFA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SASL</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5" name="Rectangle 14"/>
            <p:cNvSpPr/>
            <p:nvPr/>
          </p:nvSpPr>
          <p:spPr>
            <a:xfrm>
              <a:off x="3223917" y="1601109"/>
              <a:ext cx="2433935" cy="48169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Resource Binding </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6" name="Rectangle 15"/>
            <p:cNvSpPr/>
            <p:nvPr/>
          </p:nvSpPr>
          <p:spPr>
            <a:xfrm>
              <a:off x="3697785" y="1116360"/>
              <a:ext cx="1497080" cy="481693"/>
            </a:xfrm>
            <a:prstGeom prst="rect">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Send Message</a:t>
              </a:r>
              <a:endParaRPr lang="en-US" sz="1600" b="1" dirty="0">
                <a:solidFill>
                  <a:schemeClr val="bg2">
                    <a:lumMod val="1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cxnSp>
        <p:nvCxnSpPr>
          <p:cNvPr id="25" name="Straight Arrow Connector 24"/>
          <p:cNvCxnSpPr/>
          <p:nvPr/>
        </p:nvCxnSpPr>
        <p:spPr>
          <a:xfrm flipV="1">
            <a:off x="754561" y="1139631"/>
            <a:ext cx="2577677" cy="2869211"/>
          </a:xfrm>
          <a:prstGeom prst="straightConnector1">
            <a:avLst/>
          </a:prstGeom>
          <a:ln w="76200">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2"/>
          <a:stretch>
            <a:fillRect/>
          </a:stretch>
        </p:blipFill>
        <p:spPr>
          <a:xfrm>
            <a:off x="247012" y="367439"/>
            <a:ext cx="987573" cy="9124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5" name="Google Shape;262;p45"/>
          <p:cNvSpPr txBox="1">
            <a:spLocks noGrp="1"/>
          </p:cNvSpPr>
          <p:nvPr>
            <p:ph type="title"/>
          </p:nvPr>
        </p:nvSpPr>
        <p:spPr>
          <a:xfrm>
            <a:off x="1090238" y="264851"/>
            <a:ext cx="4367859" cy="572700"/>
          </a:xfrm>
          <a:prstGeom prst="rect">
            <a:avLst/>
          </a:prstGeom>
        </p:spPr>
        <p:txBody>
          <a:bodyPr spcFirstLastPara="1" wrap="square" lIns="91425" tIns="91425" rIns="91425" bIns="91425" anchor="t" anchorCtr="0">
            <a:noAutofit/>
          </a:bodyPr>
          <a:lstStyle/>
          <a:p>
            <a:r>
              <a:rPr lang="en-US" sz="3200" b="1" dirty="0"/>
              <a:t>KEY FEATURES OF </a:t>
            </a:r>
            <a:r>
              <a:rPr lang="en-US" sz="3200" b="1" dirty="0">
                <a:solidFill>
                  <a:srgbClr val="8ED835"/>
                </a:solidFill>
              </a:rPr>
              <a:t>XMPP</a:t>
            </a:r>
            <a:endParaRPr lang="en-US" sz="3200" b="1" dirty="0">
              <a:solidFill>
                <a:srgbClr val="8ED835"/>
              </a:solidFill>
            </a:endParaRPr>
          </a:p>
        </p:txBody>
      </p:sp>
      <p:sp>
        <p:nvSpPr>
          <p:cNvPr id="6" name="Google Shape;264;p45"/>
          <p:cNvSpPr txBox="1"/>
          <p:nvPr/>
        </p:nvSpPr>
        <p:spPr>
          <a:xfrm>
            <a:off x="422820" y="869918"/>
            <a:ext cx="8605585" cy="4135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Asynchronous Messaging</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Persistent Connection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Decentralization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Gateways</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Multi-User Chat (MUC)</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File Transfer</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Publish-Subscribe (PubSub)</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Presence Subscription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End-to-End Encryption</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algn="just">
              <a:spcBef>
                <a:spcPts val="1200"/>
              </a:spcBef>
              <a:spcAft>
                <a:spcPts val="600"/>
              </a:spcAft>
            </a:pPr>
            <a:r>
              <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Additional Features:</a:t>
            </a:r>
            <a:endPar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gn="just">
              <a:buSzPts val="1000"/>
              <a:buFont typeface="Times New Roman" panose="02020603050405020304" pitchFamily="18" charset="0"/>
              <a:buChar char=""/>
              <a:tabLst>
                <a:tab pos="457200" algn="l"/>
              </a:tabLst>
            </a:pPr>
            <a:r>
              <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Instant Messaging: </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Transfer messages between two users.</a:t>
            </a:r>
            <a:endPar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gn="just">
              <a:buSzPts val="1000"/>
              <a:buFont typeface="Times New Roman" panose="02020603050405020304" pitchFamily="18" charset="0"/>
              <a:buChar char=""/>
              <a:tabLst>
                <a:tab pos="457200" algn="l"/>
              </a:tabLst>
            </a:pPr>
            <a:r>
              <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Delivery Receipts: </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Confirm message delivery.</a:t>
            </a:r>
            <a:endPar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gn="just">
              <a:buSzPts val="1000"/>
              <a:buFont typeface="Times New Roman" panose="02020603050405020304" pitchFamily="18" charset="0"/>
              <a:buChar char=""/>
              <a:tabLst>
                <a:tab pos="457200" algn="l"/>
              </a:tabLst>
            </a:pPr>
            <a:r>
              <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Typing Indicators: </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Show when someone is typing.</a:t>
            </a:r>
            <a:endPar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gn="just">
              <a:buSzPts val="1000"/>
              <a:buFont typeface="Times New Roman" panose="02020603050405020304" pitchFamily="18" charset="0"/>
              <a:buChar char=""/>
              <a:tabLst>
                <a:tab pos="457200" algn="l"/>
              </a:tabLst>
            </a:pPr>
            <a:r>
              <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Message Archive Management: </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Store and retrieve past messages.</a:t>
            </a:r>
            <a:endPar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gn="just">
              <a:buSzPts val="1000"/>
              <a:buFont typeface="Times New Roman" panose="02020603050405020304" pitchFamily="18" charset="0"/>
              <a:buChar char=""/>
              <a:tabLst>
                <a:tab pos="457200" algn="l"/>
              </a:tabLst>
            </a:pPr>
            <a:r>
              <a:rPr lang="en-US" sz="1600" b="1"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User Permissions: </a:t>
            </a:r>
            <a:r>
              <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Manage access within group channels.</a:t>
            </a:r>
            <a:endParaRPr lang="en-US" sz="1600" kern="1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334736" y="206682"/>
            <a:ext cx="959361" cy="87871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0"/>
          <p:cNvSpPr txBox="1">
            <a:spLocks noGrp="1"/>
          </p:cNvSpPr>
          <p:nvPr>
            <p:ph type="title"/>
          </p:nvPr>
        </p:nvSpPr>
        <p:spPr>
          <a:xfrm>
            <a:off x="964769" y="401724"/>
            <a:ext cx="506432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XMPP PROTOCOL </a:t>
            </a:r>
            <a:r>
              <a:rPr lang="en-US" sz="3200" dirty="0">
                <a:solidFill>
                  <a:srgbClr val="8ED835"/>
                </a:solidFill>
              </a:rPr>
              <a:t>EXAMPLES</a:t>
            </a:r>
            <a:endParaRPr lang="en-US" sz="3200" dirty="0">
              <a:solidFill>
                <a:srgbClr val="8ED835"/>
              </a:solidFill>
            </a:endParaRPr>
          </a:p>
        </p:txBody>
      </p:sp>
      <p:sp>
        <p:nvSpPr>
          <p:cNvPr id="24" name="Google Shape;264;p45"/>
          <p:cNvSpPr txBox="1"/>
          <p:nvPr/>
        </p:nvSpPr>
        <p:spPr>
          <a:xfrm>
            <a:off x="318555" y="1008891"/>
            <a:ext cx="8922087" cy="41350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1pPr>
            <a:lvl2pPr marL="914400" marR="0" lvl="1"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2pPr>
            <a:lvl3pPr marL="1371600" marR="0" lvl="2"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3pPr>
            <a:lvl4pPr marL="1828800" marR="0" lvl="3"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4pPr>
            <a:lvl5pPr marL="2286000" marR="0" lvl="4"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5pPr>
            <a:lvl6pPr marL="2743200" marR="0" lvl="5"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6pPr>
            <a:lvl7pPr marL="3200400" marR="0" lvl="6"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7pPr>
            <a:lvl8pPr marL="3657600" marR="0" lvl="7"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8pPr>
            <a:lvl9pPr marL="4114800" marR="0" lvl="8" indent="-304800" algn="ctr" rtl="0">
              <a:lnSpc>
                <a:spcPct val="100000"/>
              </a:lnSpc>
              <a:spcBef>
                <a:spcPts val="0"/>
              </a:spcBef>
              <a:spcAft>
                <a:spcPts val="0"/>
              </a:spcAft>
              <a:buClr>
                <a:schemeClr val="dk1"/>
              </a:buClr>
              <a:buSzPts val="1200"/>
              <a:buFont typeface="Archivo"/>
              <a:buNone/>
              <a:defRPr sz="1200" b="0" i="0" u="none" strike="noStrike" cap="none">
                <a:solidFill>
                  <a:schemeClr val="dk1"/>
                </a:solidFill>
                <a:latin typeface="Archivo"/>
                <a:ea typeface="Archivo"/>
                <a:cs typeface="Archivo"/>
                <a:sym typeface="Archivo"/>
              </a:defRPr>
            </a:lvl9pPr>
          </a:lstStyle>
          <a:p>
            <a:pPr marL="0" indent="0"/>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enjoys the reputation of a core element for many communication apps that we use presently. Some of the most famed apps, developed using XMPP, are as mentioned below. </a:t>
            </a:r>
            <a:endPar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endPar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GB" sz="1600"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WhatsApp</a:t>
            </a:r>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is built using a proprietary XMPP. </a:t>
            </a:r>
            <a:endPar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amazing chat capability of </a:t>
            </a:r>
            <a:r>
              <a:rPr lang="en-GB" sz="1600"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Zoom</a:t>
            </a:r>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is all because of XMPP. </a:t>
            </a:r>
            <a:endPar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buFont typeface="+mj-lt"/>
              <a:buAutoNum type="arabicPeriod"/>
            </a:pPr>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For instant push notification delivery, </a:t>
            </a:r>
            <a:r>
              <a:rPr lang="en-GB" sz="1600"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Apple</a:t>
            </a:r>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uses XMPP both in the iPhone and Mac. </a:t>
            </a:r>
            <a:endPar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endPar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indent="0"/>
            <a:r>
              <a:rPr lang="en-GB"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For development of highly functional chat apps, XMPP is one of the multiple choices offered. However, it continues to grow as a preferred one for many because of its distinctive features and multiple benefits that it brings on the table.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2" name="Group 1"/>
          <p:cNvGrpSpPr/>
          <p:nvPr/>
        </p:nvGrpSpPr>
        <p:grpSpPr>
          <a:xfrm>
            <a:off x="2633779" y="3350716"/>
            <a:ext cx="3876441" cy="1167763"/>
            <a:chOff x="2572796" y="3050934"/>
            <a:chExt cx="3876441" cy="1167763"/>
          </a:xfrm>
        </p:grpSpPr>
        <p:pic>
          <p:nvPicPr>
            <p:cNvPr id="3" name="Picture 2"/>
            <p:cNvPicPr>
              <a:picLocks noChangeAspect="1"/>
            </p:cNvPicPr>
            <p:nvPr/>
          </p:nvPicPr>
          <p:blipFill>
            <a:blip r:embed="rId1"/>
            <a:stretch>
              <a:fillRect/>
            </a:stretch>
          </p:blipFill>
          <p:spPr>
            <a:xfrm>
              <a:off x="3735288" y="3050934"/>
              <a:ext cx="1167763" cy="1167763"/>
            </a:xfrm>
            <a:prstGeom prst="rect">
              <a:avLst/>
            </a:prstGeom>
          </p:spPr>
        </p:pic>
        <p:pic>
          <p:nvPicPr>
            <p:cNvPr id="5" name="Picture 4"/>
            <p:cNvPicPr>
              <a:picLocks noChangeAspect="1"/>
            </p:cNvPicPr>
            <p:nvPr/>
          </p:nvPicPr>
          <p:blipFill>
            <a:blip r:embed="rId2"/>
            <a:stretch>
              <a:fillRect/>
            </a:stretch>
          </p:blipFill>
          <p:spPr>
            <a:xfrm>
              <a:off x="2572796" y="3348466"/>
              <a:ext cx="572700" cy="572700"/>
            </a:xfrm>
            <a:prstGeom prst="rect">
              <a:avLst/>
            </a:prstGeom>
          </p:spPr>
        </p:pic>
        <p:pic>
          <p:nvPicPr>
            <p:cNvPr id="7" name="Picture 6"/>
            <p:cNvPicPr>
              <a:picLocks noChangeAspect="1"/>
            </p:cNvPicPr>
            <p:nvPr/>
          </p:nvPicPr>
          <p:blipFill>
            <a:blip r:embed="rId3"/>
            <a:stretch>
              <a:fillRect/>
            </a:stretch>
          </p:blipFill>
          <p:spPr>
            <a:xfrm>
              <a:off x="5281473" y="3298362"/>
              <a:ext cx="1167764" cy="665026"/>
            </a:xfrm>
            <a:prstGeom prst="rect">
              <a:avLst/>
            </a:prstGeom>
          </p:spPr>
        </p:pic>
      </p:grpSp>
      <p:pic>
        <p:nvPicPr>
          <p:cNvPr id="6" name="Picture 5"/>
          <p:cNvPicPr>
            <a:picLocks noChangeAspect="1"/>
          </p:cNvPicPr>
          <p:nvPr/>
        </p:nvPicPr>
        <p:blipFill>
          <a:blip r:embed="rId4"/>
          <a:stretch>
            <a:fillRect/>
          </a:stretch>
        </p:blipFill>
        <p:spPr>
          <a:xfrm>
            <a:off x="200024" y="382245"/>
            <a:ext cx="820447" cy="7739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3" name="TextBox 2"/>
          <p:cNvSpPr txBox="1"/>
          <p:nvPr/>
        </p:nvSpPr>
        <p:spPr>
          <a:xfrm>
            <a:off x="200024" y="1001850"/>
            <a:ext cx="9043036" cy="3318216"/>
          </a:xfrm>
          <a:prstGeom prst="rect">
            <a:avLst/>
          </a:prstGeom>
          <a:noFill/>
        </p:spPr>
        <p:txBody>
          <a:bodyPr wrap="square">
            <a:spAutoFit/>
          </a:bodyPr>
          <a:lstStyle/>
          <a:p>
            <a:pPr>
              <a:lnSpc>
                <a:spcPts val="2100"/>
              </a:lnSpc>
            </a:pPr>
            <a:r>
              <a:rPr lang="en-GB" sz="160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is a widely used protocol for real-time communication, particularly in instant messaging, voice-over IP, and social networking applications. Here are some of the common XMPP protocols:</a:t>
            </a:r>
            <a:endParaRPr lang="en-GB" sz="160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 XMPP Core: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Defines the basic structure, messaging, presence, and roster management in XMPP.</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 XMPP IM: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Handles instant messaging features like message sending, acknowledgments, and buddy lists.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3. XMPP Presence: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Manages user availability status (online, offline, busy, etc.) and activity sharing.</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4. XMPP MUC: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Enables group chats with features like room moderation, roles, and presence updates.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Google Shape;703;p65"/>
          <p:cNvSpPr txBox="1">
            <a:spLocks noGrp="1"/>
          </p:cNvSpPr>
          <p:nvPr>
            <p:ph type="title"/>
          </p:nvPr>
        </p:nvSpPr>
        <p:spPr>
          <a:xfrm>
            <a:off x="928570" y="480787"/>
            <a:ext cx="4882116"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dirty="0">
                <a:solidFill>
                  <a:schemeClr val="dk1"/>
                </a:solidFill>
                <a:ea typeface="Times New Roman" panose="02020603050405020304" pitchFamily="18" charset="0"/>
                <a:sym typeface="Times New Roman" panose="02020603050405020304" pitchFamily="18" charset="0"/>
              </a:rPr>
              <a:t>COMMON PROTOCOLS </a:t>
            </a:r>
            <a:r>
              <a:rPr lang="en-US" sz="2800" b="1" dirty="0">
                <a:solidFill>
                  <a:srgbClr val="8ED835"/>
                </a:solidFill>
                <a:ea typeface="Times New Roman" panose="02020603050405020304" pitchFamily="18" charset="0"/>
                <a:sym typeface="Times New Roman" panose="02020603050405020304" pitchFamily="18" charset="0"/>
              </a:rPr>
              <a:t>OF XMPP</a:t>
            </a:r>
            <a:endParaRPr lang="en-US" sz="2400" dirty="0">
              <a:solidFill>
                <a:srgbClr val="8ED835"/>
              </a:solidFill>
            </a:endParaRPr>
          </a:p>
        </p:txBody>
      </p:sp>
      <p:pic>
        <p:nvPicPr>
          <p:cNvPr id="9" name="Picture 8"/>
          <p:cNvPicPr>
            <a:picLocks noChangeAspect="1"/>
          </p:cNvPicPr>
          <p:nvPr/>
        </p:nvPicPr>
        <p:blipFill>
          <a:blip r:embed="rId1"/>
          <a:stretch>
            <a:fillRect/>
          </a:stretch>
        </p:blipFill>
        <p:spPr>
          <a:xfrm>
            <a:off x="270969" y="367649"/>
            <a:ext cx="713654" cy="769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3" name="TextBox 2"/>
          <p:cNvSpPr txBox="1"/>
          <p:nvPr/>
        </p:nvSpPr>
        <p:spPr>
          <a:xfrm>
            <a:off x="200024" y="1085201"/>
            <a:ext cx="8783955" cy="2779607"/>
          </a:xfrm>
          <a:prstGeom prst="rect">
            <a:avLst/>
          </a:prstGeom>
          <a:noFill/>
        </p:spPr>
        <p:txBody>
          <a:bodyPr wrap="square">
            <a:spAutoFit/>
          </a:bodyPr>
          <a:lstStyle/>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5. XMPP PubSub: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Facilitates publishing and subscribing to data streams or notifications.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6. XMPP File Transfer: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Standardizes secure file sharing via in-band or out-of-band methods.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7. XMPP Jingle: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Supports negotiation and transport for voice and video calls over XMPP.</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8. XMPP XEPs: </a:t>
            </a:r>
            <a:endPar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spcAft>
                <a:spcPts val="600"/>
              </a:spcAft>
            </a:pP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Adds functionalities like encryption, geolocation, and avatars through extensions.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Google Shape;703;p65"/>
          <p:cNvSpPr txBox="1">
            <a:spLocks noGrp="1"/>
          </p:cNvSpPr>
          <p:nvPr>
            <p:ph type="title"/>
          </p:nvPr>
        </p:nvSpPr>
        <p:spPr>
          <a:xfrm>
            <a:off x="200024" y="491152"/>
            <a:ext cx="4882116"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800" b="1" dirty="0">
                <a:solidFill>
                  <a:schemeClr val="dk1"/>
                </a:solidFill>
                <a:ea typeface="Times New Roman" panose="02020603050405020304" pitchFamily="18" charset="0"/>
                <a:sym typeface="Times New Roman" panose="02020603050405020304" pitchFamily="18" charset="0"/>
              </a:rPr>
              <a:t>COMMON PROTOCOLS </a:t>
            </a:r>
            <a:r>
              <a:rPr lang="en-US" sz="2800" b="1" dirty="0">
                <a:solidFill>
                  <a:srgbClr val="8ED835"/>
                </a:solidFill>
                <a:ea typeface="Times New Roman" panose="02020603050405020304" pitchFamily="18" charset="0"/>
                <a:sym typeface="Times New Roman" panose="02020603050405020304" pitchFamily="18" charset="0"/>
              </a:rPr>
              <a:t>OF XMPP</a:t>
            </a:r>
            <a:endParaRPr lang="en-US" sz="2400" dirty="0">
              <a:solidFill>
                <a:srgbClr val="8ED835"/>
              </a:solidFill>
            </a:endParaRPr>
          </a:p>
        </p:txBody>
      </p: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3" name="TextBox 2"/>
          <p:cNvSpPr txBox="1"/>
          <p:nvPr/>
        </p:nvSpPr>
        <p:spPr>
          <a:xfrm>
            <a:off x="244629" y="1169326"/>
            <a:ext cx="8783955" cy="2510303"/>
          </a:xfrm>
          <a:prstGeom prst="rect">
            <a:avLst/>
          </a:prstGeom>
          <a:noFill/>
        </p:spPr>
        <p:txBody>
          <a:bodyPr wrap="square">
            <a:spAutoFit/>
          </a:bodyPr>
          <a:lstStyle/>
          <a:p>
            <a:pPr>
              <a:lnSpc>
                <a:spcPts val="2100"/>
              </a:lnSpc>
            </a:pPr>
            <a:r>
              <a:rPr lang="en-GB" sz="160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Integrating XMPP with other protocols can enhance the functionality and versatility of your software. By enabling communication and data exchange between XMPP and other protocols, you can create seamless user experiences and improve interoperability.</a:t>
            </a:r>
            <a:endParaRPr lang="en-GB" sz="160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285750" indent="-285750">
              <a:lnSpc>
                <a:spcPts val="2100"/>
              </a:lnSpc>
              <a:buFont typeface="Times New Roman" panose="02020603050405020304" pitchFamily="18" charset="0"/>
              <a:buChar char="•"/>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Gateway or Transport Integration: </a:t>
            </a: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Create a bridge between XMPP and other protocols (e.g., IRC, SMS) for cross-platform communication.</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285750" indent="-285750">
              <a:lnSpc>
                <a:spcPts val="2100"/>
              </a:lnSpc>
              <a:buFont typeface="Times New Roman" panose="02020603050405020304" pitchFamily="18" charset="0"/>
              <a:buChar char="•"/>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Protocol Bridging Libraries: </a:t>
            </a: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Use libraries like Smack to simplify and unify interactions between XMPP and other protocols.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285750" indent="-285750">
              <a:lnSpc>
                <a:spcPts val="2100"/>
              </a:lnSpc>
              <a:buFont typeface="Times New Roman" panose="02020603050405020304" pitchFamily="18" charset="0"/>
              <a:buChar char="•"/>
            </a:pPr>
            <a:r>
              <a:rPr lang="en-GB" sz="1600" b="1" i="0" dirty="0">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Webhooks and APIs: </a:t>
            </a:r>
            <a:r>
              <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Leverage webhooks or APIs to send and receive data, enabling real-time interaction between XMPP and external systems.</a:t>
            </a:r>
            <a:endParaRPr lang="en-GB" sz="1600"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Google Shape;703;p65"/>
          <p:cNvSpPr txBox="1">
            <a:spLocks noGrp="1"/>
          </p:cNvSpPr>
          <p:nvPr>
            <p:ph type="title"/>
          </p:nvPr>
        </p:nvSpPr>
        <p:spPr>
          <a:xfrm>
            <a:off x="939376" y="621231"/>
            <a:ext cx="8441056"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800" b="1" dirty="0">
                <a:solidFill>
                  <a:schemeClr val="dk1"/>
                </a:solidFill>
                <a:ea typeface="Times New Roman" panose="02020603050405020304" pitchFamily="18" charset="0"/>
                <a:sym typeface="Times New Roman" panose="02020603050405020304" pitchFamily="18" charset="0"/>
              </a:rPr>
              <a:t>HOW TO INTEGRATE </a:t>
            </a:r>
            <a:r>
              <a:rPr lang="en-GB" sz="2800" b="1" dirty="0">
                <a:solidFill>
                  <a:srgbClr val="8ED835"/>
                </a:solidFill>
                <a:ea typeface="Times New Roman" panose="02020603050405020304" pitchFamily="18" charset="0"/>
                <a:sym typeface="Times New Roman" panose="02020603050405020304" pitchFamily="18" charset="0"/>
              </a:rPr>
              <a:t>XMPP WITH OTHER PROTOCOLS</a:t>
            </a:r>
            <a:endParaRPr lang="en-GB" sz="2800" b="1" dirty="0">
              <a:solidFill>
                <a:srgbClr val="8ED835"/>
              </a:solidFill>
              <a:ea typeface="Times New Roman" panose="02020603050405020304" pitchFamily="18" charset="0"/>
              <a:sym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244629" y="545265"/>
            <a:ext cx="758980" cy="74253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3" name="Title 2"/>
          <p:cNvSpPr>
            <a:spLocks noGrp="1"/>
          </p:cNvSpPr>
          <p:nvPr>
            <p:ph type="title"/>
          </p:nvPr>
        </p:nvSpPr>
        <p:spPr>
          <a:xfrm>
            <a:off x="217080" y="467507"/>
            <a:ext cx="9384120" cy="572700"/>
          </a:xfrm>
        </p:spPr>
        <p:txBody>
          <a:bodyPr/>
          <a:lstStyle/>
          <a:p>
            <a:r>
              <a:rPr lang="en-GB" sz="3200" b="1" dirty="0">
                <a:solidFill>
                  <a:schemeClr val="dk1"/>
                </a:solidFill>
                <a:ea typeface="Times New Roman" panose="02020603050405020304" pitchFamily="18" charset="0"/>
                <a:sym typeface="Times New Roman" panose="02020603050405020304" pitchFamily="18" charset="0"/>
              </a:rPr>
              <a:t>HOW TO INTEGRATE </a:t>
            </a:r>
            <a:r>
              <a:rPr lang="en-GB" sz="3200" b="1" dirty="0">
                <a:solidFill>
                  <a:srgbClr val="8ED835"/>
                </a:solidFill>
                <a:ea typeface="Times New Roman" panose="02020603050405020304" pitchFamily="18" charset="0"/>
                <a:sym typeface="Times New Roman" panose="02020603050405020304" pitchFamily="18" charset="0"/>
              </a:rPr>
              <a:t>XMPP WITH OTHER PROTOCOLS</a:t>
            </a:r>
            <a:endParaRPr lang="en-US" dirty="0"/>
          </a:p>
        </p:txBody>
      </p:sp>
      <p:pic>
        <p:nvPicPr>
          <p:cNvPr id="4" name="Picture 3"/>
          <p:cNvPicPr>
            <a:picLocks noChangeAspect="1"/>
          </p:cNvPicPr>
          <p:nvPr/>
        </p:nvPicPr>
        <p:blipFill>
          <a:blip r:embed="rId1"/>
          <a:stretch>
            <a:fillRect/>
          </a:stretch>
        </p:blipFill>
        <p:spPr>
          <a:xfrm>
            <a:off x="2357437" y="1186437"/>
            <a:ext cx="4429125" cy="3409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3" name="TextBox 2"/>
          <p:cNvSpPr txBox="1"/>
          <p:nvPr/>
        </p:nvSpPr>
        <p:spPr>
          <a:xfrm>
            <a:off x="200025" y="1086503"/>
            <a:ext cx="8943975" cy="2500813"/>
          </a:xfrm>
          <a:prstGeom prst="rect">
            <a:avLst/>
          </a:prstGeom>
          <a:noFill/>
        </p:spPr>
        <p:txBody>
          <a:bodyPr wrap="square">
            <a:spAutoFit/>
          </a:bodyPr>
          <a:lstStyle/>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Following are the benefits or advantages of XMPP protocol:</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GB"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Extensible :</a:t>
            </a: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It can be customized to individual user requirements.</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GB"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Messaging : </a:t>
            </a: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Short messages are used for fast communication between user and server.</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GB"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Presence : </a:t>
            </a: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is reactive to presence of user and his/her status.</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GB"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Protocol : </a:t>
            </a: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is an open platform which is constantly evolving.</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r>
              <a:rPr lang="en-GB" b="1" dirty="0">
                <a:solidFill>
                  <a:srgbClr val="8ED835"/>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Secured : </a:t>
            </a: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uses TLS and SASL to provide secured end to end connection.</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offers persistent connection.</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is decentralized in nature as no central XMPP servers are needed.</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allows servers with different architectures to communicate.</a:t>
            </a:r>
            <a:endParaRPr lang="en-GB"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 name="Google Shape;703;p65"/>
          <p:cNvSpPr txBox="1">
            <a:spLocks noGrp="1"/>
          </p:cNvSpPr>
          <p:nvPr>
            <p:ph type="title"/>
          </p:nvPr>
        </p:nvSpPr>
        <p:spPr>
          <a:xfrm>
            <a:off x="894037" y="493074"/>
            <a:ext cx="8049938"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800" b="1" dirty="0">
                <a:solidFill>
                  <a:schemeClr val="dk1"/>
                </a:solidFill>
                <a:ea typeface="Times New Roman" panose="02020603050405020304" pitchFamily="18" charset="0"/>
                <a:sym typeface="Times New Roman" panose="02020603050405020304" pitchFamily="18" charset="0"/>
              </a:rPr>
              <a:t>BENEFITS OR ADVANTAGES OF </a:t>
            </a:r>
            <a:r>
              <a:rPr lang="en-GB" sz="2800" b="1" dirty="0">
                <a:solidFill>
                  <a:srgbClr val="8ED835"/>
                </a:solidFill>
                <a:ea typeface="Times New Roman" panose="02020603050405020304" pitchFamily="18" charset="0"/>
                <a:sym typeface="Times New Roman" panose="02020603050405020304" pitchFamily="18" charset="0"/>
              </a:rPr>
              <a:t>XMPP PROTOCOL</a:t>
            </a:r>
            <a:endParaRPr lang="en-GB" sz="2800" b="1" dirty="0">
              <a:solidFill>
                <a:srgbClr val="8ED835"/>
              </a:solidFill>
              <a:ea typeface="Times New Roman" panose="02020603050405020304" pitchFamily="18" charset="0"/>
              <a:sym typeface="Times New Roman" panose="02020603050405020304" pitchFamily="18" charset="0"/>
            </a:endParaRPr>
          </a:p>
        </p:txBody>
      </p:sp>
      <p:pic>
        <p:nvPicPr>
          <p:cNvPr id="11" name="Picture 10"/>
          <p:cNvPicPr>
            <a:picLocks noChangeAspect="1"/>
          </p:cNvPicPr>
          <p:nvPr/>
        </p:nvPicPr>
        <p:blipFill>
          <a:blip r:embed="rId1"/>
          <a:stretch>
            <a:fillRect/>
          </a:stretch>
        </p:blipFill>
        <p:spPr>
          <a:xfrm>
            <a:off x="200025" y="396914"/>
            <a:ext cx="782600" cy="75396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2" name="TextBox 1"/>
          <p:cNvSpPr txBox="1"/>
          <p:nvPr/>
        </p:nvSpPr>
        <p:spPr>
          <a:xfrm>
            <a:off x="200025" y="1316964"/>
            <a:ext cx="8943975" cy="1423595"/>
          </a:xfrm>
          <a:prstGeom prst="rect">
            <a:avLst/>
          </a:prstGeom>
          <a:noFill/>
        </p:spPr>
        <p:txBody>
          <a:bodyPr wrap="square">
            <a:spAutoFit/>
          </a:bodyPr>
          <a:lstStyle/>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Following are the drawbacks or disadvantages of XMPP protocol:</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➨It does not have QoS mechanism as used by MQTT protocol.</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➨Streaming XML has overhead due to text-based communication compare to binary based communication.</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➨XML content transports asynchronously.</a:t>
            </a:r>
            <a:endPar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a:lnSpc>
                <a:spcPts val="2100"/>
              </a:lnSpc>
            </a:pPr>
            <a:r>
              <a:rPr lang="en-GB"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➨Server may overload with presence and instant messaging.</a:t>
            </a:r>
            <a:endParaRPr lang="en-GB" b="0"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Google Shape;703;p65"/>
          <p:cNvSpPr txBox="1">
            <a:spLocks noGrp="1"/>
          </p:cNvSpPr>
          <p:nvPr>
            <p:ph type="title"/>
          </p:nvPr>
        </p:nvSpPr>
        <p:spPr>
          <a:xfrm>
            <a:off x="946618" y="759600"/>
            <a:ext cx="8068302"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800" b="1" dirty="0">
                <a:solidFill>
                  <a:schemeClr val="dk1"/>
                </a:solidFill>
                <a:ea typeface="Times New Roman" panose="02020603050405020304" pitchFamily="18" charset="0"/>
                <a:sym typeface="Times New Roman" panose="02020603050405020304" pitchFamily="18" charset="0"/>
              </a:rPr>
              <a:t>DRAWBACKS OR DISADVANTAGES OF </a:t>
            </a:r>
            <a:r>
              <a:rPr lang="en-GB" sz="2800" b="1" dirty="0">
                <a:solidFill>
                  <a:srgbClr val="8ED835"/>
                </a:solidFill>
                <a:ea typeface="Times New Roman" panose="02020603050405020304" pitchFamily="18" charset="0"/>
                <a:sym typeface="Times New Roman" panose="02020603050405020304" pitchFamily="18" charset="0"/>
              </a:rPr>
              <a:t>XMPP PROTOCOL</a:t>
            </a:r>
            <a:endParaRPr lang="en-GB" sz="2800" b="1" dirty="0">
              <a:solidFill>
                <a:srgbClr val="8ED835"/>
              </a:solidFill>
              <a:ea typeface="Times New Roman" panose="02020603050405020304" pitchFamily="18" charset="0"/>
              <a:sym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00025" y="611301"/>
            <a:ext cx="848376" cy="8430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0"/>
          <p:cNvSpPr txBox="1">
            <a:spLocks noGrp="1"/>
          </p:cNvSpPr>
          <p:nvPr>
            <p:ph type="title"/>
          </p:nvPr>
        </p:nvSpPr>
        <p:spPr>
          <a:xfrm>
            <a:off x="282564" y="157377"/>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000" dirty="0"/>
              <a:t>TABLE OF </a:t>
            </a:r>
            <a:r>
              <a:rPr lang="en-US" sz="4000" dirty="0">
                <a:solidFill>
                  <a:srgbClr val="92D050"/>
                </a:solidFill>
              </a:rPr>
              <a:t>CONTENTS</a:t>
            </a:r>
            <a:endParaRPr lang="en-US" sz="4000" dirty="0">
              <a:solidFill>
                <a:srgbClr val="92D050"/>
              </a:solidFill>
            </a:endParaRPr>
          </a:p>
        </p:txBody>
      </p:sp>
      <p:graphicFrame>
        <p:nvGraphicFramePr>
          <p:cNvPr id="214" name="Google Shape;214;p40"/>
          <p:cNvGraphicFramePr/>
          <p:nvPr/>
        </p:nvGraphicFramePr>
        <p:xfrm>
          <a:off x="356228" y="835522"/>
          <a:ext cx="8431543" cy="3948745"/>
        </p:xfrm>
        <a:graphic>
          <a:graphicData uri="http://schemas.openxmlformats.org/drawingml/2006/table">
            <a:tbl>
              <a:tblPr>
                <a:noFill/>
                <a:tableStyleId>{E75207E2-0C8F-4B0D-924F-12A41457D727}</a:tableStyleId>
              </a:tblPr>
              <a:tblGrid>
                <a:gridCol w="3454868"/>
                <a:gridCol w="4976675"/>
              </a:tblGrid>
              <a:tr h="287085">
                <a:tc>
                  <a:txBody>
                    <a:bodyPr/>
                    <a:lstStyle/>
                    <a:p>
                      <a:pPr marL="0" lvl="0" indent="0" algn="l" rtl="0">
                        <a:spcBef>
                          <a:spcPts val="0"/>
                        </a:spcBef>
                        <a:spcAft>
                          <a:spcPts val="0"/>
                        </a:spcAft>
                        <a:buNone/>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1.WHAT IS XMPP?</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"INTRODUCTION TO XMPP: A FOUNDATION FOR REAL-TIME COMMUNICATION"</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lvl="0" indent="0" algn="l" rtl="0">
                        <a:spcBef>
                          <a:spcPts val="0"/>
                        </a:spcBef>
                        <a:spcAft>
                          <a:spcPts val="0"/>
                        </a:spcAft>
                        <a:buNone/>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2.ATTRIBUTES OF XMPP</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rtl="0">
                        <a:lnSpc>
                          <a:spcPct val="100000"/>
                        </a:lnSpc>
                        <a:spcBef>
                          <a:spcPts val="0"/>
                        </a:spcBef>
                        <a:spcAft>
                          <a:spcPts val="1600"/>
                        </a:spcAft>
                        <a:buNone/>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"KEY ATTRIBUTES OF XMPP: WHAT MAKES IT UNIQUE?"</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Times New Roman" panose="02020603050405020304" pitchFamily="18" charset="0"/>
                        <a:buNone/>
                        <a:defRPr/>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3.XMPP STANZAS</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Times New Roman" panose="02020603050405020304" pitchFamily="18" charset="0"/>
                        <a:buNone/>
                        <a:defRPr/>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STANZAS: BUILDING BLOCKS OF COMMUNICATION”</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Times New Roman" panose="02020603050405020304" pitchFamily="18" charset="0"/>
                        <a:buNone/>
                        <a:defRPr/>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4.HOW XMPP WORKS</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Times New Roman" panose="02020603050405020304" pitchFamily="18" charset="0"/>
                        <a:buNone/>
                        <a:defRPr/>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"UNDERSTANDING THE OPERATIONAL FLOW OF XMPP"</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9044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Times New Roman" panose="02020603050405020304" pitchFamily="18" charset="0"/>
                        <a:buNone/>
                        <a:defRPr/>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5.ESTABLISHING CLIENT-SERVER SESSIONS IN XMPP</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Times New Roman" panose="02020603050405020304" pitchFamily="18" charset="0"/>
                        <a:buNone/>
                        <a:defRPr/>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"CONNECTING CLIENTS TO SERVERS IN THE XMPP ECOSYSTEM"</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Times New Roman" panose="02020603050405020304" pitchFamily="18" charset="0"/>
                        <a:buNone/>
                        <a:defRPr/>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6.MESSAGE SENDING</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Times New Roman" panose="02020603050405020304" pitchFamily="18" charset="0"/>
                        <a:buNone/>
                        <a:defRPr/>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"MECHANISMS OF REAL-TIME MESSAGING IN XMPP"</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lvl="0" indent="0" algn="l" rtl="0">
                        <a:spcBef>
                          <a:spcPts val="0"/>
                        </a:spcBef>
                        <a:spcAft>
                          <a:spcPts val="0"/>
                        </a:spcAft>
                        <a:buNone/>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7.XMPP ARCHITECTURE</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ED835"/>
                    </a:solidFill>
                  </a:tcPr>
                </a:tc>
                <a:tc>
                  <a:txBody>
                    <a:bodyPr/>
                    <a:lstStyle/>
                    <a:p>
                      <a:pPr marL="0" lvl="0" indent="0" algn="l" rtl="0">
                        <a:spcBef>
                          <a:spcPts val="0"/>
                        </a:spcBef>
                        <a:spcAft>
                          <a:spcPts val="1600"/>
                        </a:spcAft>
                        <a:buNone/>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"UNDERSTANDING THE ARCHITECTURE OF XMPP”</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lvl="0" indent="0" algn="l" rtl="0">
                        <a:spcBef>
                          <a:spcPts val="0"/>
                        </a:spcBef>
                        <a:spcAft>
                          <a:spcPts val="0"/>
                        </a:spcAft>
                        <a:buNone/>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8.XMPP IMPLEMENTATION STACK</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rgbClr val="8ED835"/>
                    </a:solidFill>
                  </a:tcPr>
                </a:tc>
                <a:tc>
                  <a:txBody>
                    <a:bodyPr/>
                    <a:lstStyle/>
                    <a:p>
                      <a:pPr marL="0" lvl="0" indent="0" algn="l" rtl="0">
                        <a:spcBef>
                          <a:spcPts val="0"/>
                        </a:spcBef>
                        <a:spcAft>
                          <a:spcPts val="1600"/>
                        </a:spcAft>
                        <a:buNone/>
                      </a:pPr>
                      <a:r>
                        <a:rPr lang="en-US" sz="900" b="1" u="none"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IMPLEMENTATION STACK”</a:t>
                      </a:r>
                      <a:endParaRPr lang="en-GB" sz="900" b="1" u="none"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r h="287085">
                <a:tc>
                  <a:txBody>
                    <a:bodyPr/>
                    <a:lstStyle/>
                    <a:p>
                      <a:pPr marL="0" lvl="0" indent="0" algn="l" rtl="0">
                        <a:spcBef>
                          <a:spcPts val="0"/>
                        </a:spcBef>
                        <a:spcAft>
                          <a:spcPts val="0"/>
                        </a:spcAft>
                        <a:buNone/>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9.FEATURES OF XMPP</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US"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"POWERFUL FEATURES OF XMPP"</a:t>
                      </a:r>
                      <a:endParaRPr lang="en-US"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lgn="ctr">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r>
              <a:tr h="2870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Times New Roman" panose="02020603050405020304" pitchFamily="18" charset="0"/>
                        <a:buNone/>
                        <a:defRPr/>
                      </a:pPr>
                      <a:r>
                        <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10.EXAMPLE OF XMPP PROTOCOL IN ACTION</a:t>
                      </a:r>
                      <a:endPar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Times New Roman" panose="02020603050405020304" pitchFamily="18" charset="0"/>
                        <a:buNone/>
                        <a:defRPr/>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"PRACTICAL EXAMPLE: XMPP IN REAL-WORLD APPLICATIONS"</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r>
              <a:tr h="287085">
                <a:tc>
                  <a:txBody>
                    <a:bodyPr/>
                    <a:lstStyle/>
                    <a:p>
                      <a:pPr marL="0" lvl="0" indent="0" algn="l" rtl="0">
                        <a:spcBef>
                          <a:spcPts val="0"/>
                        </a:spcBef>
                        <a:spcAft>
                          <a:spcPts val="0"/>
                        </a:spcAft>
                        <a:buNone/>
                      </a:pPr>
                      <a:r>
                        <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11.HOW TO INTEGRATE XMPP WITH OTHER PROTOCOLS</a:t>
                      </a:r>
                      <a:endPar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INTEGRATION: BRIDGING WITH OTHER PROTOCOLS"</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r>
              <a:tr h="287085">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Times New Roman" panose="02020603050405020304" pitchFamily="18" charset="0"/>
                        <a:buNone/>
                        <a:defRPr/>
                      </a:pPr>
                      <a:r>
                        <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12.COMMON PROTOCOLS OF XMPP</a:t>
                      </a:r>
                      <a:endParaRPr lang="en-US"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"EXPLORING COMMON PROTOCOLS IN XMPP""</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r>
              <a:tr h="279428">
                <a:tc>
                  <a:txBody>
                    <a:bodyPr/>
                    <a:lstStyle/>
                    <a:p>
                      <a:pPr marL="0" lvl="0" indent="0" algn="l" rtl="0">
                        <a:spcBef>
                          <a:spcPts val="0"/>
                        </a:spcBef>
                        <a:spcAft>
                          <a:spcPts val="0"/>
                        </a:spcAft>
                        <a:buNone/>
                      </a:pPr>
                      <a:r>
                        <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13.ADVANTAGES  OF XMPP</a:t>
                      </a:r>
                      <a:endPar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solidFill>
                      <a:schemeClr val="lt2"/>
                    </a:solidFill>
                  </a:tcPr>
                </a:tc>
                <a:tc>
                  <a:txBody>
                    <a:bodyPr/>
                    <a:lstStyle/>
                    <a:p>
                      <a:pPr marL="0" lvl="0" indent="0" algn="l" rtl="0">
                        <a:spcBef>
                          <a:spcPts val="0"/>
                        </a:spcBef>
                        <a:spcAft>
                          <a:spcPts val="1600"/>
                        </a:spcAft>
                        <a:buNone/>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"PROS AND CONS OF XMPP"</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lgn="ctr">
                      <a:solidFill>
                        <a:schemeClr val="dk2"/>
                      </a:solidFill>
                      <a:prstDash val="solid"/>
                      <a:round/>
                      <a:headEnd type="none" w="sm" len="sm"/>
                      <a:tailEnd type="none" w="sm" len="sm"/>
                    </a:lnB>
                  </a:tcPr>
                </a:tc>
              </a:tr>
              <a:tr h="220934">
                <a:tc>
                  <a:txBody>
                    <a:bodyPr/>
                    <a:lstStyle/>
                    <a:p>
                      <a:pPr marL="0" lvl="0" indent="0" algn="l" rtl="0">
                        <a:spcBef>
                          <a:spcPts val="0"/>
                        </a:spcBef>
                        <a:spcAft>
                          <a:spcPts val="0"/>
                        </a:spcAft>
                        <a:buNone/>
                      </a:pPr>
                      <a:r>
                        <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14.DISADVANTAGES OF XMPP</a:t>
                      </a:r>
                      <a:endParaRPr lang="en-GB" sz="900" b="1" u="sng"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b">
                    <a:lnL w="9525" cap="flat" cmpd="sng">
                      <a:solidFill>
                        <a:schemeClr val="dk2"/>
                      </a:solidFill>
                      <a:prstDash val="solid"/>
                      <a:round/>
                      <a:headEnd type="none" w="sm" len="sm"/>
                      <a:tailEnd type="none" w="sm" len="sm"/>
                    </a:lnL>
                    <a:lnR w="9525" cap="flat" cmpd="sng" algn="ctr">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marR="0" lvl="0" indent="0" algn="l" defTabSz="914400" rtl="0" eaLnBrk="1" fontAlgn="auto" latinLnBrk="0" hangingPunct="1">
                        <a:lnSpc>
                          <a:spcPct val="100000"/>
                        </a:lnSpc>
                        <a:spcBef>
                          <a:spcPts val="0"/>
                        </a:spcBef>
                        <a:spcAft>
                          <a:spcPts val="1600"/>
                        </a:spcAft>
                        <a:buClr>
                          <a:srgbClr val="000000"/>
                        </a:buClr>
                        <a:buSzTx/>
                        <a:buFont typeface="Times New Roman" panose="02020603050405020304" pitchFamily="18" charset="0"/>
                        <a:buNone/>
                        <a:defRPr/>
                      </a:pPr>
                      <a:r>
                        <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"PROS AND CONS OF XMPP"</a:t>
                      </a:r>
                      <a:endParaRPr lang="en-GB" sz="900" b="1" dirty="0">
                        <a:solidFill>
                          <a:schemeClr val="dk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txBody>
                  <a:tcPr marL="91425" marR="91425" marT="0" marB="0" anchor="ctr">
                    <a:lnL w="9525" cap="flat" cmpd="sng" algn="ctr">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2" name="TextBox 1"/>
          <p:cNvSpPr txBox="1"/>
          <p:nvPr/>
        </p:nvSpPr>
        <p:spPr>
          <a:xfrm>
            <a:off x="345608" y="851881"/>
            <a:ext cx="8452781" cy="2893100"/>
          </a:xfrm>
          <a:prstGeom prst="rect">
            <a:avLst/>
          </a:prstGeom>
          <a:noFill/>
        </p:spPr>
        <p:txBody>
          <a:bodyPr wrap="square">
            <a:spAutoFit/>
          </a:bodyPr>
          <a:lstStyle/>
          <a:p>
            <a:pPr marL="0" marR="0" algn="just"/>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company has implemented a real-time communication system using a protocol based on a client-server architecture. In this system:</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buSzPts val="1000"/>
              <a:buFont typeface="Times New Roman" panose="02020603050405020304" pitchFamily="18" charset="0"/>
              <a:buChar char=""/>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Each user is assigned a unique identifier in the format user@domain.com/resource to enable message routing.</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buSzPts val="1000"/>
              <a:buFont typeface="Times New Roman" panose="02020603050405020304" pitchFamily="18" charset="0"/>
              <a:buChar char=""/>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Messages are sent by the client to the server, which then routes them to the intended recipient.</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buSzPts val="1000"/>
              <a:buFont typeface="Times New Roman" panose="02020603050405020304" pitchFamily="18" charset="0"/>
              <a:buChar char=""/>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architecture supports server-to-server communication, allowing users on different domains to exchange messages.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algn="just"/>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To initiate communication, clients establish a persistent TCP connection with the server. Once connected, the protocol uses structured XML streams for communication, ensuring that data is transmitted efficiently.</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algn="just"/>
            <a:r>
              <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Questions: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buFont typeface="+mj-lt"/>
              <a:buAutoNum type="arabicPeriod"/>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How does the client-server architecture of this protocol enable reliable message delivery and routing? Explain the role of unique identifiers (user@domain.com/resource) in this process. </a:t>
            </a:r>
            <a:r>
              <a:rPr lang="en-US" i="1"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(9 Marks)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buFont typeface="+mj-lt"/>
              <a:buAutoNum type="arabicPeriod"/>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Describe the advantages of server-to-server communication in this protocol. How does it enable scalability and decentralization across multiple domains? </a:t>
            </a:r>
            <a:r>
              <a:rPr lang="en-US" i="1"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(9 Marks)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Google Shape;703;p65"/>
          <p:cNvSpPr txBox="1">
            <a:spLocks noGrp="1"/>
          </p:cNvSpPr>
          <p:nvPr>
            <p:ph type="title"/>
          </p:nvPr>
        </p:nvSpPr>
        <p:spPr>
          <a:xfrm>
            <a:off x="3548149" y="308808"/>
            <a:ext cx="2047697"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800" dirty="0">
                <a:ea typeface="Times New Roman" panose="02020603050405020304" pitchFamily="18" charset="0"/>
                <a:sym typeface="Times New Roman" panose="02020603050405020304" pitchFamily="18" charset="0"/>
              </a:rPr>
              <a:t>QUESTION 01</a:t>
            </a:r>
            <a:endParaRPr lang="en-GB" sz="2800" b="1" dirty="0">
              <a:solidFill>
                <a:srgbClr val="8ED835"/>
              </a:solidFill>
              <a:ea typeface="Times New Roman" panose="02020603050405020304" pitchFamily="18" charset="0"/>
              <a:sym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2" name="TextBox 1"/>
          <p:cNvSpPr txBox="1"/>
          <p:nvPr/>
        </p:nvSpPr>
        <p:spPr>
          <a:xfrm>
            <a:off x="345608" y="883412"/>
            <a:ext cx="8452781" cy="3077637"/>
          </a:xfrm>
          <a:prstGeom prst="rect">
            <a:avLst/>
          </a:prstGeom>
          <a:noFill/>
        </p:spPr>
        <p:txBody>
          <a:bodyPr wrap="square">
            <a:spAutoFit/>
          </a:bodyPr>
          <a:lstStyle/>
          <a:p>
            <a:pPr marL="0" marR="0" algn="just">
              <a:lnSpc>
                <a:spcPct val="107000"/>
              </a:lnSpc>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team is developing a communication platform for a multinational company. The platform must support features such as real-time messaging, group chats, file sharing, and video calls between users. The system uses a protocol that enables asynchronous messaging, decentralization, and persistent TCP connections for efficient communication.</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algn="just">
              <a:lnSpc>
                <a:spcPct val="107000"/>
              </a:lnSpc>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For text and file-based interactions, the protocol uses unique identifiers for each user and manages message delivery through a client-server architecture. Additionally, for video calls, the system leverages XML stanzas for session negotiation and employs extensions to handle voice and video data securely using encryption mechanisms.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algn="just">
              <a:lnSpc>
                <a:spcPct val="107000"/>
              </a:lnSpc>
            </a:pPr>
            <a:r>
              <a:rPr lang="en-US" b="1"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Questions: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lnSpc>
                <a:spcPct val="107000"/>
              </a:lnSpc>
              <a:buFont typeface="+mj-lt"/>
              <a:buAutoNum type="arabicPeriod"/>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Which protocol is most likely being used for this communication platform? Explain how its features like persistent connection, multi-user chat, and file transfer make it suitable for real-time messaging and group collaboration. </a:t>
            </a:r>
            <a:r>
              <a:rPr lang="en-US" i="1"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(9 Marks)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marR="0" lvl="0" indent="-342900" algn="just">
              <a:lnSpc>
                <a:spcPct val="107000"/>
              </a:lnSpc>
              <a:buFont typeface="+mj-lt"/>
              <a:buAutoNum type="arabicPeriod"/>
              <a:tabLst>
                <a:tab pos="457200" algn="l"/>
              </a:tabLst>
            </a:pPr>
            <a:r>
              <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How does this protocol handle video and voice communication? Describe the role of session negotiation, XML stanzas, and encryption in ensuring seamless and secure calls. </a:t>
            </a:r>
            <a:r>
              <a:rPr lang="en-US" i="1"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(9 Marks)</a:t>
            </a:r>
            <a:endParaRPr lang="en-US" kern="100" dirty="0">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 name="Google Shape;703;p65"/>
          <p:cNvSpPr txBox="1">
            <a:spLocks noGrp="1"/>
          </p:cNvSpPr>
          <p:nvPr>
            <p:ph type="title"/>
          </p:nvPr>
        </p:nvSpPr>
        <p:spPr>
          <a:xfrm>
            <a:off x="3477206" y="411283"/>
            <a:ext cx="2189586" cy="47212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GB" sz="2800" dirty="0">
                <a:ea typeface="Times New Roman" panose="02020603050405020304" pitchFamily="18" charset="0"/>
                <a:sym typeface="Times New Roman" panose="02020603050405020304" pitchFamily="18" charset="0"/>
              </a:rPr>
              <a:t>QUESTION 02</a:t>
            </a:r>
            <a:endParaRPr lang="en-GB" sz="2800" b="1" dirty="0">
              <a:solidFill>
                <a:srgbClr val="8ED835"/>
              </a:solidFill>
              <a:ea typeface="Times New Roman" panose="02020603050405020304" pitchFamily="18" charset="0"/>
              <a:sym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pic>
        <p:nvPicPr>
          <p:cNvPr id="543" name="Google Shape;543;p53"/>
          <p:cNvPicPr preferRelativeResize="0"/>
          <p:nvPr/>
        </p:nvPicPr>
        <p:blipFill rotWithShape="1">
          <a:blip r:embed="rId1"/>
          <a:srcRect t="10127" b="45416"/>
          <a:stretch>
            <a:fillRect/>
          </a:stretch>
        </p:blipFill>
        <p:spPr>
          <a:xfrm rot="10800000" flipH="1">
            <a:off x="0" y="3301076"/>
            <a:ext cx="9144003" cy="1900699"/>
          </a:xfrm>
          <a:prstGeom prst="rect">
            <a:avLst/>
          </a:prstGeom>
          <a:noFill/>
          <a:ln>
            <a:noFill/>
          </a:ln>
        </p:spPr>
      </p:pic>
      <p:sp>
        <p:nvSpPr>
          <p:cNvPr id="546" name="Google Shape;546;p53"/>
          <p:cNvSpPr/>
          <p:nvPr/>
        </p:nvSpPr>
        <p:spPr>
          <a:xfrm rot="5400000" flipH="1">
            <a:off x="-1894565" y="2756963"/>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10" name="Google Shape;633;p61"/>
          <p:cNvSpPr txBox="1">
            <a:spLocks noGrp="1"/>
          </p:cNvSpPr>
          <p:nvPr>
            <p:ph type="title"/>
          </p:nvPr>
        </p:nvSpPr>
        <p:spPr>
          <a:xfrm>
            <a:off x="2316282" y="400559"/>
            <a:ext cx="4511436" cy="10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6600" dirty="0">
                <a:solidFill>
                  <a:srgbClr val="3A3E5F"/>
                </a:solidFill>
              </a:rPr>
              <a:t>REFERENCES</a:t>
            </a:r>
            <a:endParaRPr lang="en-US" sz="6600" dirty="0">
              <a:solidFill>
                <a:srgbClr val="3A3E5F"/>
              </a:solidFill>
            </a:endParaRPr>
          </a:p>
        </p:txBody>
      </p:sp>
      <p:pic>
        <p:nvPicPr>
          <p:cNvPr id="11" name="Picture 10"/>
          <p:cNvPicPr>
            <a:picLocks noChangeAspect="1"/>
          </p:cNvPicPr>
          <p:nvPr/>
        </p:nvPicPr>
        <p:blipFill>
          <a:blip r:embed="rId2"/>
          <a:stretch>
            <a:fillRect/>
          </a:stretch>
        </p:blipFill>
        <p:spPr>
          <a:xfrm>
            <a:off x="1150484" y="267640"/>
            <a:ext cx="1326639" cy="1326639"/>
          </a:xfrm>
          <a:prstGeom prst="rect">
            <a:avLst/>
          </a:prstGeom>
        </p:spPr>
      </p:pic>
      <p:sp>
        <p:nvSpPr>
          <p:cNvPr id="12" name="TextBox 11"/>
          <p:cNvSpPr txBox="1"/>
          <p:nvPr/>
        </p:nvSpPr>
        <p:spPr>
          <a:xfrm>
            <a:off x="1150484" y="1782585"/>
            <a:ext cx="6843032" cy="1960152"/>
          </a:xfrm>
          <a:prstGeom prst="rect">
            <a:avLst/>
          </a:prstGeom>
          <a:noFill/>
        </p:spPr>
        <p:txBody>
          <a:bodyPr wrap="square">
            <a:spAutoFit/>
          </a:bodyPr>
          <a:lstStyle/>
          <a:p>
            <a:pPr marL="342900" indent="-342900">
              <a:lnSpc>
                <a:spcPts val="2100"/>
              </a:lnSpc>
              <a:buFont typeface="+mj-lt"/>
              <a:buAutoNum type="arabicPeriod"/>
            </a:pPr>
            <a:r>
              <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3"/>
              </a:rPr>
              <a:t>https://www.geeksforgeeks.org/xmpp-protocol/</a:t>
            </a: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2100"/>
              </a:lnSpc>
              <a:buFont typeface="+mj-lt"/>
              <a:buAutoNum type="arabicPeriod"/>
            </a:pPr>
            <a:r>
              <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3"/>
              </a:rPr>
              <a:t>https://xmpp.org/about/faq/</a:t>
            </a: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2100"/>
              </a:lnSpc>
              <a:buFont typeface="+mj-lt"/>
              <a:buAutoNum type="arabicPeriod"/>
            </a:pPr>
            <a:r>
              <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4"/>
              </a:rPr>
              <a:t>https://www.cometchat.com/blog/xmpp-extensible-messaging-presence-protocol</a:t>
            </a: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2100"/>
              </a:lnSpc>
              <a:buFont typeface="+mj-lt"/>
              <a:buAutoNum type="arabicPeriod"/>
            </a:pPr>
            <a:r>
              <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5"/>
              </a:rPr>
              <a:t>https://www.pubnub.com/guides/xmpp/</a:t>
            </a: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2100"/>
              </a:lnSpc>
              <a:buFont typeface="+mj-lt"/>
              <a:buAutoNum type="arabicPeriod"/>
            </a:pPr>
            <a:r>
              <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6"/>
              </a:rPr>
              <a:t>https://sceyt.com/blog/xmpp-extensible-essaging-and-presence-protocol</a:t>
            </a: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2100"/>
              </a:lnSpc>
              <a:buFont typeface="+mj-lt"/>
              <a:buAutoNum type="arabicPeriod"/>
            </a:pPr>
            <a:r>
              <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hlinkClick r:id="rId7"/>
              </a:rPr>
              <a:t>https://www.wallarm.com/what/extensible-messaging-presence-protocol</a:t>
            </a: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342900" indent="-342900">
              <a:lnSpc>
                <a:spcPts val="2100"/>
              </a:lnSpc>
              <a:buFont typeface="+mj-lt"/>
              <a:buAutoNum type="arabicPeriod"/>
            </a:pPr>
            <a:endParaRPr lang="en-GB" sz="1300" b="1" i="0" dirty="0">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41" name="Google Shape;641;p62"/>
          <p:cNvSpPr/>
          <p:nvPr/>
        </p:nvSpPr>
        <p:spPr>
          <a:xfrm>
            <a:off x="5271579" y="891931"/>
            <a:ext cx="1664618" cy="3176204"/>
          </a:xfrm>
          <a:custGeom>
            <a:avLst/>
            <a:gdLst/>
            <a:ahLst/>
            <a:cxnLst/>
            <a:rect l="l" t="t" r="r" b="b"/>
            <a:pathLst>
              <a:path w="84552" h="161331" extrusionOk="0">
                <a:moveTo>
                  <a:pt x="1" y="1"/>
                </a:moveTo>
                <a:lnTo>
                  <a:pt x="1" y="161331"/>
                </a:lnTo>
                <a:lnTo>
                  <a:pt x="84551" y="161331"/>
                </a:lnTo>
                <a:lnTo>
                  <a:pt x="845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642" name="Google Shape;642;p62"/>
          <p:cNvGrpSpPr/>
          <p:nvPr/>
        </p:nvGrpSpPr>
        <p:grpSpPr>
          <a:xfrm>
            <a:off x="5186401" y="709411"/>
            <a:ext cx="1834973" cy="3724678"/>
            <a:chOff x="5186401" y="494525"/>
            <a:chExt cx="1834973" cy="3724678"/>
          </a:xfrm>
        </p:grpSpPr>
        <p:sp>
          <p:nvSpPr>
            <p:cNvPr id="643" name="Google Shape;643;p62"/>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44" name="Google Shape;644;p62"/>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grpSp>
        <p:nvGrpSpPr>
          <p:cNvPr id="4" name="Group 3"/>
          <p:cNvGrpSpPr/>
          <p:nvPr/>
        </p:nvGrpSpPr>
        <p:grpSpPr>
          <a:xfrm>
            <a:off x="5271579" y="891931"/>
            <a:ext cx="1642747" cy="3176204"/>
            <a:chOff x="5298135" y="891931"/>
            <a:chExt cx="1642747" cy="3176204"/>
          </a:xfrm>
        </p:grpSpPr>
        <p:sp>
          <p:nvSpPr>
            <p:cNvPr id="3" name="Rectangle 2"/>
            <p:cNvSpPr/>
            <p:nvPr/>
          </p:nvSpPr>
          <p:spPr>
            <a:xfrm>
              <a:off x="5298135" y="891931"/>
              <a:ext cx="1638062" cy="317620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645" name="Google Shape;645;p62"/>
            <p:cNvPicPr preferRelativeResize="0"/>
            <p:nvPr/>
          </p:nvPicPr>
          <p:blipFill>
            <a:blip r:embed="rId1"/>
            <a:srcRect l="12959" r="16135"/>
            <a:stretch>
              <a:fillRect/>
            </a:stretch>
          </p:blipFill>
          <p:spPr>
            <a:xfrm>
              <a:off x="5298135" y="1596952"/>
              <a:ext cx="1642747" cy="1949596"/>
            </a:xfrm>
            <a:prstGeom prst="rect">
              <a:avLst/>
            </a:prstGeom>
            <a:noFill/>
            <a:ln>
              <a:noFill/>
            </a:ln>
          </p:spPr>
        </p:pic>
      </p:grpSp>
      <p:sp>
        <p:nvSpPr>
          <p:cNvPr id="9" name="Google Shape;925;p73"/>
          <p:cNvSpPr txBox="1">
            <a:spLocks noGrp="1"/>
          </p:cNvSpPr>
          <p:nvPr>
            <p:ph type="title"/>
          </p:nvPr>
        </p:nvSpPr>
        <p:spPr>
          <a:xfrm>
            <a:off x="168744" y="2042400"/>
            <a:ext cx="5264628"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6600" dirty="0"/>
              <a:t>QUESTIONS?</a:t>
            </a:r>
            <a:endParaRPr lang="en-US" sz="6600" dirty="0"/>
          </a:p>
        </p:txBody>
      </p: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33" name="Google Shape;633;p61"/>
          <p:cNvSpPr txBox="1">
            <a:spLocks noGrp="1"/>
          </p:cNvSpPr>
          <p:nvPr>
            <p:ph type="title"/>
          </p:nvPr>
        </p:nvSpPr>
        <p:spPr>
          <a:xfrm>
            <a:off x="4426519" y="2369673"/>
            <a:ext cx="4511436" cy="1060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8000" dirty="0">
                <a:solidFill>
                  <a:srgbClr val="3A3E5F"/>
                </a:solidFill>
              </a:rPr>
              <a:t>THANKS!</a:t>
            </a:r>
            <a:endParaRPr lang="en-US" sz="8000" dirty="0">
              <a:solidFill>
                <a:srgbClr val="3A3E5F"/>
              </a:solidFill>
            </a:endParaRPr>
          </a:p>
        </p:txBody>
      </p:sp>
      <p:grpSp>
        <p:nvGrpSpPr>
          <p:cNvPr id="12" name="Group 11"/>
          <p:cNvGrpSpPr/>
          <p:nvPr/>
        </p:nvGrpSpPr>
        <p:grpSpPr>
          <a:xfrm>
            <a:off x="838519" y="1208725"/>
            <a:ext cx="3733481" cy="2984133"/>
            <a:chOff x="838519" y="1208725"/>
            <a:chExt cx="3733481" cy="2984133"/>
          </a:xfrm>
        </p:grpSpPr>
        <p:grpSp>
          <p:nvGrpSpPr>
            <p:cNvPr id="9" name="Group 8"/>
            <p:cNvGrpSpPr/>
            <p:nvPr/>
          </p:nvGrpSpPr>
          <p:grpSpPr>
            <a:xfrm>
              <a:off x="993541" y="1563703"/>
              <a:ext cx="3432984" cy="2496295"/>
              <a:chOff x="993541" y="1563703"/>
              <a:chExt cx="3432984" cy="2496295"/>
            </a:xfrm>
          </p:grpSpPr>
          <p:sp>
            <p:nvSpPr>
              <p:cNvPr id="5" name="Google Shape;618;p60"/>
              <p:cNvSpPr/>
              <p:nvPr/>
            </p:nvSpPr>
            <p:spPr>
              <a:xfrm>
                <a:off x="2297144" y="3707562"/>
                <a:ext cx="825878" cy="352436"/>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 name="Google Shape;619;p60"/>
              <p:cNvSpPr/>
              <p:nvPr/>
            </p:nvSpPr>
            <p:spPr>
              <a:xfrm>
                <a:off x="993541" y="1563703"/>
                <a:ext cx="3432984" cy="2165184"/>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7" name="Google Shape;620;p60"/>
              <p:cNvSpPr/>
              <p:nvPr/>
            </p:nvSpPr>
            <p:spPr>
              <a:xfrm>
                <a:off x="1100728" y="1656285"/>
                <a:ext cx="3218604" cy="1980012"/>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8" name="Google Shape;621;p60"/>
            <p:cNvSpPr/>
            <p:nvPr/>
          </p:nvSpPr>
          <p:spPr>
            <a:xfrm>
              <a:off x="2207394" y="3947173"/>
              <a:ext cx="1004558" cy="11282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1" name="Picture 10"/>
            <p:cNvPicPr>
              <a:picLocks noChangeAspect="1"/>
            </p:cNvPicPr>
            <p:nvPr/>
          </p:nvPicPr>
          <p:blipFill>
            <a:blip r:embed="rId1"/>
            <a:stretch>
              <a:fillRect/>
            </a:stretch>
          </p:blipFill>
          <p:spPr>
            <a:xfrm>
              <a:off x="838519" y="1208725"/>
              <a:ext cx="3733481" cy="2984133"/>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2"/>
          <p:cNvPicPr preferRelativeResize="0"/>
          <p:nvPr/>
        </p:nvPicPr>
        <p:blipFill rotWithShape="1">
          <a:blip r:embed="rId1"/>
          <a:srcRect t="32564"/>
          <a:stretch>
            <a:fillRect/>
          </a:stretch>
        </p:blipFill>
        <p:spPr>
          <a:xfrm rot="10800000">
            <a:off x="11450" y="-746826"/>
            <a:ext cx="9144003" cy="3468499"/>
          </a:xfrm>
          <a:prstGeom prst="rect">
            <a:avLst/>
          </a:prstGeom>
          <a:noFill/>
          <a:ln>
            <a:noFill/>
          </a:ln>
        </p:spPr>
      </p:pic>
      <p:sp>
        <p:nvSpPr>
          <p:cNvPr id="240" name="Google Shape;240;p42"/>
          <p:cNvSpPr txBox="1">
            <a:spLocks noGrp="1"/>
          </p:cNvSpPr>
          <p:nvPr>
            <p:ph type="title"/>
          </p:nvPr>
        </p:nvSpPr>
        <p:spPr>
          <a:xfrm>
            <a:off x="2147001" y="1034217"/>
            <a:ext cx="4872900" cy="165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XMPP</a:t>
            </a:r>
            <a:endParaRPr dirty="0"/>
          </a:p>
        </p:txBody>
      </p:sp>
      <p:sp>
        <p:nvSpPr>
          <p:cNvPr id="241" name="Google Shape;241;p42"/>
          <p:cNvSpPr txBox="1">
            <a:spLocks noGrp="1"/>
          </p:cNvSpPr>
          <p:nvPr>
            <p:ph type="subTitle" idx="1"/>
          </p:nvPr>
        </p:nvSpPr>
        <p:spPr>
          <a:xfrm>
            <a:off x="1084655" y="3440673"/>
            <a:ext cx="6974691" cy="868091"/>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400" b="1" dirty="0">
                <a:solidFill>
                  <a:schemeClr val="tx1"/>
                </a:solidFill>
              </a:rPr>
              <a:t>XMPP or </a:t>
            </a:r>
            <a:r>
              <a:rPr lang="en-GB" sz="1400" b="1" dirty="0">
                <a:solidFill>
                  <a:srgbClr val="78AC40"/>
                </a:solidFill>
              </a:rPr>
              <a:t>e</a:t>
            </a:r>
            <a:r>
              <a:rPr lang="en-GB" sz="1400" b="1" dirty="0">
                <a:solidFill>
                  <a:srgbClr val="3A3E5F"/>
                </a:solidFill>
              </a:rPr>
              <a:t>X</a:t>
            </a:r>
            <a:r>
              <a:rPr lang="en-GB" sz="1400" b="1" dirty="0">
                <a:solidFill>
                  <a:srgbClr val="78AC40"/>
                </a:solidFill>
              </a:rPr>
              <a:t>tensible Messaging and Presence Protocol</a:t>
            </a:r>
            <a:r>
              <a:rPr lang="en-GB" sz="1400" b="1" dirty="0">
                <a:solidFill>
                  <a:schemeClr val="tx1"/>
                </a:solidFill>
              </a:rPr>
              <a:t>, is an open standard</a:t>
            </a:r>
            <a:endParaRPr lang="en-GB" sz="1400" b="1" dirty="0">
              <a:solidFill>
                <a:schemeClr val="tx1"/>
              </a:solidFill>
            </a:endParaRPr>
          </a:p>
          <a:p>
            <a:pPr marL="0" lvl="0" indent="0" rtl="0">
              <a:spcBef>
                <a:spcPts val="0"/>
              </a:spcBef>
              <a:spcAft>
                <a:spcPts val="0"/>
              </a:spcAft>
              <a:buNone/>
            </a:pPr>
            <a:r>
              <a:rPr lang="en-GB" sz="1400" b="1" dirty="0">
                <a:solidFill>
                  <a:schemeClr val="tx1"/>
                </a:solidFill>
              </a:rPr>
              <a:t>( Publicly available without a license and can be used freely in commercial projects) communications protocol based on XML (Extensible Markup Language). </a:t>
            </a:r>
            <a:endParaRPr sz="1400" b="1" dirty="0">
              <a:solidFill>
                <a:schemeClr val="tx1"/>
              </a:solidFill>
            </a:endParaRPr>
          </a:p>
        </p:txBody>
      </p:sp>
      <p:sp>
        <p:nvSpPr>
          <p:cNvPr id="242" name="Google Shape;242;p42"/>
          <p:cNvSpPr/>
          <p:nvPr/>
        </p:nvSpPr>
        <p:spPr>
          <a:xfrm rot="8100000" flipH="1">
            <a:off x="-211658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243" name="Google Shape;243;p42"/>
          <p:cNvSpPr/>
          <p:nvPr/>
        </p:nvSpPr>
        <p:spPr>
          <a:xfrm rot="-8100000">
            <a:off x="606832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8" name="Google Shape;248;p43"/>
          <p:cNvSpPr txBox="1"/>
          <p:nvPr/>
        </p:nvSpPr>
        <p:spPr>
          <a:xfrm>
            <a:off x="1766328" y="2945982"/>
            <a:ext cx="3338309" cy="4363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panose="00000500000000000000"/>
              <a:buNone/>
              <a:defRPr sz="10100" b="1" i="0" u="none" strike="noStrike" cap="none">
                <a:solidFill>
                  <a:schemeClr val="lt1"/>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2pPr>
            <a:lvl3pPr marR="0" lvl="2"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3pPr>
            <a:lvl4pPr marR="0" lvl="3"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4pPr>
            <a:lvl5pPr marR="0" lvl="4"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5pPr>
            <a:lvl6pPr marR="0" lvl="5"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6pPr>
            <a:lvl7pPr marR="0" lvl="6"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7pPr>
            <a:lvl8pPr marR="0" lvl="7"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8pPr>
            <a:lvl9pPr marR="0" lvl="8" algn="ctr" rtl="0">
              <a:lnSpc>
                <a:spcPct val="100000"/>
              </a:lnSpc>
              <a:spcBef>
                <a:spcPts val="0"/>
              </a:spcBef>
              <a:spcAft>
                <a:spcPts val="0"/>
              </a:spcAft>
              <a:buClr>
                <a:schemeClr val="dk1"/>
              </a:buClr>
              <a:buSzPts val="3500"/>
              <a:buFont typeface="Poppins" panose="00000500000000000000"/>
              <a:buNone/>
              <a:defRPr sz="3500" b="1" i="0" u="none" strike="noStrike" cap="none">
                <a:solidFill>
                  <a:schemeClr val="dk1"/>
                </a:solidFill>
                <a:latin typeface="Poppins" panose="00000500000000000000"/>
                <a:ea typeface="Poppins" panose="00000500000000000000"/>
                <a:cs typeface="Poppins" panose="00000500000000000000"/>
                <a:sym typeface="Poppins" panose="00000500000000000000"/>
              </a:defRPr>
            </a:lvl9pPr>
          </a:lstStyle>
          <a:p>
            <a:pPr algn="l"/>
            <a:r>
              <a:rPr lang="en-US" sz="32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WHAT IS </a:t>
            </a:r>
            <a:r>
              <a:rPr lang="en-US" sz="32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a:t>
            </a:r>
            <a:endParaRPr lang="en-US" sz="3200"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1008284" y="2810136"/>
            <a:ext cx="838473" cy="790560"/>
          </a:xfrm>
          <a:prstGeom prst="rect">
            <a:avLst/>
          </a:prstGeom>
        </p:spPr>
      </p:pic>
      <p:pic>
        <p:nvPicPr>
          <p:cNvPr id="13" name="Picture 12"/>
          <p:cNvPicPr>
            <a:picLocks noChangeAspect="1"/>
          </p:cNvPicPr>
          <p:nvPr/>
        </p:nvPicPr>
        <p:blipFill>
          <a:blip r:embed="rId3"/>
          <a:srcRect b="26039"/>
          <a:stretch>
            <a:fillRect/>
          </a:stretch>
        </p:blipFill>
        <p:spPr>
          <a:xfrm>
            <a:off x="3731899" y="0"/>
            <a:ext cx="1680202" cy="124270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8"/>
          <p:cNvSpPr txBox="1">
            <a:spLocks noGrp="1"/>
          </p:cNvSpPr>
          <p:nvPr>
            <p:ph type="title"/>
          </p:nvPr>
        </p:nvSpPr>
        <p:spPr>
          <a:xfrm>
            <a:off x="757236" y="884705"/>
            <a:ext cx="762952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latin typeface="Times New Roman" panose="02020603050405020304" pitchFamily="18" charset="0"/>
              </a:rPr>
              <a:t>To get a better understanding of what </a:t>
            </a:r>
            <a:r>
              <a:rPr lang="en-GB" sz="1800" dirty="0">
                <a:solidFill>
                  <a:srgbClr val="8ED835"/>
                </a:solidFill>
                <a:latin typeface="Times New Roman" panose="02020603050405020304" pitchFamily="18" charset="0"/>
              </a:rPr>
              <a:t>XMPP</a:t>
            </a:r>
            <a:r>
              <a:rPr lang="en-GB" sz="1800" dirty="0">
                <a:latin typeface="Times New Roman" panose="02020603050405020304" pitchFamily="18" charset="0"/>
              </a:rPr>
              <a:t> can do, let's break down what exactly e</a:t>
            </a:r>
            <a:r>
              <a:rPr lang="en-GB" sz="1800" dirty="0">
                <a:solidFill>
                  <a:srgbClr val="8ED835"/>
                </a:solidFill>
                <a:latin typeface="Times New Roman" panose="02020603050405020304" pitchFamily="18" charset="0"/>
              </a:rPr>
              <a:t>X</a:t>
            </a:r>
            <a:r>
              <a:rPr lang="en-GB" sz="1800" dirty="0">
                <a:latin typeface="Times New Roman" panose="02020603050405020304" pitchFamily="18" charset="0"/>
              </a:rPr>
              <a:t>tensible Messaging and Presence Protocol means.</a:t>
            </a:r>
            <a:endParaRPr lang="en-GB" sz="1800" dirty="0">
              <a:solidFill>
                <a:schemeClr val="accent1"/>
              </a:solidFill>
              <a:latin typeface="Times New Roman" panose="02020603050405020304" pitchFamily="18" charset="0"/>
            </a:endParaRPr>
          </a:p>
        </p:txBody>
      </p:sp>
      <p:sp>
        <p:nvSpPr>
          <p:cNvPr id="321" name="Google Shape;321;p48"/>
          <p:cNvSpPr txBox="1">
            <a:spLocks noGrp="1"/>
          </p:cNvSpPr>
          <p:nvPr>
            <p:ph type="subTitle" idx="1"/>
          </p:nvPr>
        </p:nvSpPr>
        <p:spPr>
          <a:xfrm>
            <a:off x="844502" y="2942858"/>
            <a:ext cx="2303663" cy="9102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XMPP is an open-source project which can be changed or extended according to the need.</a:t>
            </a:r>
            <a:endParaRPr lang="en-GB" dirty="0"/>
          </a:p>
        </p:txBody>
      </p:sp>
      <p:sp>
        <p:nvSpPr>
          <p:cNvPr id="322" name="Google Shape;322;p48"/>
          <p:cNvSpPr txBox="1">
            <a:spLocks noGrp="1"/>
          </p:cNvSpPr>
          <p:nvPr>
            <p:ph type="subTitle" idx="2"/>
          </p:nvPr>
        </p:nvSpPr>
        <p:spPr>
          <a:xfrm>
            <a:off x="3378200" y="2929542"/>
            <a:ext cx="2366326" cy="91020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XMPP is designed for sending messages in real time. It has very efficient push mechanism compared to other protocols.</a:t>
            </a:r>
            <a:endParaRPr lang="en-GB" dirty="0"/>
          </a:p>
        </p:txBody>
      </p:sp>
      <p:sp>
        <p:nvSpPr>
          <p:cNvPr id="323" name="Google Shape;323;p48"/>
          <p:cNvSpPr txBox="1">
            <a:spLocks noGrp="1"/>
          </p:cNvSpPr>
          <p:nvPr>
            <p:ph type="subTitle" idx="3"/>
          </p:nvPr>
        </p:nvSpPr>
        <p:spPr>
          <a:xfrm>
            <a:off x="5926510" y="2942858"/>
            <a:ext cx="2175300" cy="76030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It determines whether you are online/offline/busy. It indicates the state.</a:t>
            </a:r>
            <a:endParaRPr dirty="0"/>
          </a:p>
        </p:txBody>
      </p:sp>
      <p:sp>
        <p:nvSpPr>
          <p:cNvPr id="324" name="Google Shape;324;p48"/>
          <p:cNvSpPr txBox="1">
            <a:spLocks noGrp="1"/>
          </p:cNvSpPr>
          <p:nvPr>
            <p:ph type="subTitle" idx="4"/>
          </p:nvPr>
        </p:nvSpPr>
        <p:spPr>
          <a:xfrm>
            <a:off x="937625" y="2520079"/>
            <a:ext cx="217530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b="1" dirty="0">
                <a:solidFill>
                  <a:schemeClr val="tx1"/>
                </a:solidFill>
                <a:cs typeface="Times New Roman" panose="02020603050405020304" pitchFamily="18" charset="0"/>
              </a:rPr>
              <a:t>e</a:t>
            </a:r>
            <a:r>
              <a:rPr lang="en-GB" sz="3200" b="1" dirty="0">
                <a:solidFill>
                  <a:srgbClr val="8ED835"/>
                </a:solidFill>
                <a:cs typeface="Times New Roman" panose="02020603050405020304" pitchFamily="18" charset="0"/>
              </a:rPr>
              <a:t>X</a:t>
            </a:r>
            <a:r>
              <a:rPr lang="en-GB" sz="3200" b="1" dirty="0">
                <a:solidFill>
                  <a:schemeClr val="tx1"/>
                </a:solidFill>
                <a:cs typeface="Times New Roman" panose="02020603050405020304" pitchFamily="18" charset="0"/>
              </a:rPr>
              <a:t>TENSIBLE</a:t>
            </a:r>
            <a:endParaRPr lang="en-GB" sz="2800" dirty="0"/>
          </a:p>
        </p:txBody>
      </p:sp>
      <p:sp>
        <p:nvSpPr>
          <p:cNvPr id="325" name="Google Shape;325;p48"/>
          <p:cNvSpPr txBox="1">
            <a:spLocks noGrp="1"/>
          </p:cNvSpPr>
          <p:nvPr>
            <p:ph type="subTitle" idx="5"/>
          </p:nvPr>
        </p:nvSpPr>
        <p:spPr>
          <a:xfrm>
            <a:off x="3484350" y="2520079"/>
            <a:ext cx="217530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b="1" dirty="0">
                <a:solidFill>
                  <a:schemeClr val="tx1"/>
                </a:solidFill>
                <a:cs typeface="Times New Roman" panose="02020603050405020304" pitchFamily="18" charset="0"/>
              </a:rPr>
              <a:t>MESSAGING</a:t>
            </a:r>
            <a:endParaRPr lang="en-GB" sz="2800" dirty="0"/>
          </a:p>
        </p:txBody>
      </p:sp>
      <p:sp>
        <p:nvSpPr>
          <p:cNvPr id="326" name="Google Shape;326;p48"/>
          <p:cNvSpPr txBox="1">
            <a:spLocks noGrp="1"/>
          </p:cNvSpPr>
          <p:nvPr>
            <p:ph type="subTitle" idx="6"/>
          </p:nvPr>
        </p:nvSpPr>
        <p:spPr>
          <a:xfrm>
            <a:off x="6031075" y="2520079"/>
            <a:ext cx="2175300" cy="45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b="1" dirty="0">
                <a:solidFill>
                  <a:schemeClr val="tx1"/>
                </a:solidFill>
                <a:cs typeface="Times New Roman" panose="02020603050405020304" pitchFamily="18" charset="0"/>
              </a:rPr>
              <a:t>PRESENCE</a:t>
            </a:r>
            <a:endParaRPr lang="en-GB" sz="2800" dirty="0"/>
          </a:p>
        </p:txBody>
      </p:sp>
      <p:grpSp>
        <p:nvGrpSpPr>
          <p:cNvPr id="368" name="Google Shape;368;p48"/>
          <p:cNvGrpSpPr/>
          <p:nvPr/>
        </p:nvGrpSpPr>
        <p:grpSpPr>
          <a:xfrm>
            <a:off x="3630560" y="1828275"/>
            <a:ext cx="478265" cy="460405"/>
            <a:chOff x="3557953" y="1637645"/>
            <a:chExt cx="478265" cy="460405"/>
          </a:xfrm>
        </p:grpSpPr>
        <p:sp>
          <p:nvSpPr>
            <p:cNvPr id="369" name="Google Shape;369;p48"/>
            <p:cNvSpPr/>
            <p:nvPr/>
          </p:nvSpPr>
          <p:spPr>
            <a:xfrm>
              <a:off x="3649825" y="1652438"/>
              <a:ext cx="372136" cy="310312"/>
            </a:xfrm>
            <a:custGeom>
              <a:avLst/>
              <a:gdLst/>
              <a:ahLst/>
              <a:cxnLst/>
              <a:rect l="l" t="t" r="r" b="b"/>
              <a:pathLst>
                <a:path w="11396" h="9502" extrusionOk="0">
                  <a:moveTo>
                    <a:pt x="596" y="0"/>
                  </a:moveTo>
                  <a:cubicBezTo>
                    <a:pt x="406" y="0"/>
                    <a:pt x="239" y="167"/>
                    <a:pt x="239" y="357"/>
                  </a:cubicBezTo>
                  <a:lnTo>
                    <a:pt x="1" y="2310"/>
                  </a:lnTo>
                  <a:lnTo>
                    <a:pt x="1" y="9144"/>
                  </a:lnTo>
                  <a:cubicBezTo>
                    <a:pt x="1" y="9335"/>
                    <a:pt x="168" y="9501"/>
                    <a:pt x="358" y="9501"/>
                  </a:cubicBezTo>
                  <a:lnTo>
                    <a:pt x="11038" y="9501"/>
                  </a:lnTo>
                  <a:cubicBezTo>
                    <a:pt x="11229" y="9501"/>
                    <a:pt x="11395" y="9335"/>
                    <a:pt x="11395" y="9144"/>
                  </a:cubicBezTo>
                  <a:lnTo>
                    <a:pt x="11395" y="357"/>
                  </a:lnTo>
                  <a:cubicBezTo>
                    <a:pt x="11395" y="167"/>
                    <a:pt x="11229" y="0"/>
                    <a:pt x="11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0" name="Google Shape;370;p48"/>
            <p:cNvSpPr/>
            <p:nvPr/>
          </p:nvSpPr>
          <p:spPr>
            <a:xfrm>
              <a:off x="3989537" y="1646593"/>
              <a:ext cx="40068" cy="316549"/>
            </a:xfrm>
            <a:custGeom>
              <a:avLst/>
              <a:gdLst/>
              <a:ahLst/>
              <a:cxnLst/>
              <a:rect l="l" t="t" r="r" b="b"/>
              <a:pathLst>
                <a:path w="1227" h="9693" extrusionOk="0">
                  <a:moveTo>
                    <a:pt x="1" y="0"/>
                  </a:moveTo>
                  <a:cubicBezTo>
                    <a:pt x="191" y="0"/>
                    <a:pt x="358" y="120"/>
                    <a:pt x="358" y="310"/>
                  </a:cubicBezTo>
                  <a:lnTo>
                    <a:pt x="358" y="9335"/>
                  </a:lnTo>
                  <a:cubicBezTo>
                    <a:pt x="358" y="9525"/>
                    <a:pt x="191" y="9692"/>
                    <a:pt x="1" y="9692"/>
                  </a:cubicBezTo>
                  <a:lnTo>
                    <a:pt x="870" y="9692"/>
                  </a:lnTo>
                  <a:cubicBezTo>
                    <a:pt x="1060" y="9692"/>
                    <a:pt x="1227" y="9525"/>
                    <a:pt x="1227" y="9335"/>
                  </a:cubicBezTo>
                  <a:lnTo>
                    <a:pt x="1227" y="2501"/>
                  </a:lnTo>
                  <a:lnTo>
                    <a:pt x="977" y="310"/>
                  </a:lnTo>
                  <a:cubicBezTo>
                    <a:pt x="989" y="108"/>
                    <a:pt x="822" y="0"/>
                    <a:pt x="632"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1" name="Google Shape;371;p48"/>
            <p:cNvSpPr/>
            <p:nvPr/>
          </p:nvSpPr>
          <p:spPr>
            <a:xfrm>
              <a:off x="3647444" y="1644633"/>
              <a:ext cx="376414" cy="83244"/>
            </a:xfrm>
            <a:custGeom>
              <a:avLst/>
              <a:gdLst/>
              <a:ahLst/>
              <a:cxnLst/>
              <a:rect l="l" t="t" r="r" b="b"/>
              <a:pathLst>
                <a:path w="11527" h="2549" extrusionOk="0">
                  <a:moveTo>
                    <a:pt x="358" y="1"/>
                  </a:moveTo>
                  <a:cubicBezTo>
                    <a:pt x="168" y="1"/>
                    <a:pt x="1" y="168"/>
                    <a:pt x="1" y="358"/>
                  </a:cubicBezTo>
                  <a:lnTo>
                    <a:pt x="1" y="2549"/>
                  </a:lnTo>
                  <a:lnTo>
                    <a:pt x="11526" y="2549"/>
                  </a:lnTo>
                  <a:lnTo>
                    <a:pt x="11526" y="358"/>
                  </a:lnTo>
                  <a:cubicBezTo>
                    <a:pt x="11526" y="168"/>
                    <a:pt x="11359" y="1"/>
                    <a:pt x="11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2" name="Google Shape;372;p48"/>
            <p:cNvSpPr/>
            <p:nvPr/>
          </p:nvSpPr>
          <p:spPr>
            <a:xfrm>
              <a:off x="3989537" y="1644633"/>
              <a:ext cx="40068" cy="83244"/>
            </a:xfrm>
            <a:custGeom>
              <a:avLst/>
              <a:gdLst/>
              <a:ahLst/>
              <a:cxnLst/>
              <a:rect l="l" t="t" r="r" b="b"/>
              <a:pathLst>
                <a:path w="1227" h="2549" extrusionOk="0">
                  <a:moveTo>
                    <a:pt x="1" y="1"/>
                  </a:moveTo>
                  <a:cubicBezTo>
                    <a:pt x="191" y="1"/>
                    <a:pt x="358" y="168"/>
                    <a:pt x="358" y="358"/>
                  </a:cubicBezTo>
                  <a:lnTo>
                    <a:pt x="358" y="2549"/>
                  </a:lnTo>
                  <a:lnTo>
                    <a:pt x="1227" y="2549"/>
                  </a:lnTo>
                  <a:lnTo>
                    <a:pt x="1227" y="358"/>
                  </a:lnTo>
                  <a:cubicBezTo>
                    <a:pt x="1227" y="168"/>
                    <a:pt x="1060" y="1"/>
                    <a:pt x="87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3" name="Google Shape;373;p48"/>
            <p:cNvSpPr/>
            <p:nvPr/>
          </p:nvSpPr>
          <p:spPr>
            <a:xfrm>
              <a:off x="3571490" y="1781496"/>
              <a:ext cx="371745" cy="310344"/>
            </a:xfrm>
            <a:custGeom>
              <a:avLst/>
              <a:gdLst/>
              <a:ahLst/>
              <a:cxnLst/>
              <a:rect l="l" t="t" r="r" b="b"/>
              <a:pathLst>
                <a:path w="11384" h="9503" extrusionOk="0">
                  <a:moveTo>
                    <a:pt x="596" y="1"/>
                  </a:moveTo>
                  <a:cubicBezTo>
                    <a:pt x="394" y="1"/>
                    <a:pt x="239" y="168"/>
                    <a:pt x="239" y="358"/>
                  </a:cubicBezTo>
                  <a:lnTo>
                    <a:pt x="1" y="2311"/>
                  </a:lnTo>
                  <a:lnTo>
                    <a:pt x="1" y="9145"/>
                  </a:lnTo>
                  <a:cubicBezTo>
                    <a:pt x="1" y="9335"/>
                    <a:pt x="156" y="9502"/>
                    <a:pt x="358" y="9502"/>
                  </a:cubicBezTo>
                  <a:lnTo>
                    <a:pt x="11026" y="9502"/>
                  </a:lnTo>
                  <a:cubicBezTo>
                    <a:pt x="11217" y="9502"/>
                    <a:pt x="11383" y="9335"/>
                    <a:pt x="11383" y="9145"/>
                  </a:cubicBezTo>
                  <a:lnTo>
                    <a:pt x="11383" y="358"/>
                  </a:lnTo>
                  <a:cubicBezTo>
                    <a:pt x="11383" y="168"/>
                    <a:pt x="11217" y="1"/>
                    <a:pt x="11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4" name="Google Shape;374;p48"/>
            <p:cNvSpPr/>
            <p:nvPr/>
          </p:nvSpPr>
          <p:spPr>
            <a:xfrm>
              <a:off x="3910215" y="1775292"/>
              <a:ext cx="40100" cy="316549"/>
            </a:xfrm>
            <a:custGeom>
              <a:avLst/>
              <a:gdLst/>
              <a:ahLst/>
              <a:cxnLst/>
              <a:rect l="l" t="t" r="r" b="b"/>
              <a:pathLst>
                <a:path w="1228" h="9693" extrusionOk="0">
                  <a:moveTo>
                    <a:pt x="1" y="0"/>
                  </a:moveTo>
                  <a:cubicBezTo>
                    <a:pt x="191" y="0"/>
                    <a:pt x="358" y="119"/>
                    <a:pt x="358" y="322"/>
                  </a:cubicBezTo>
                  <a:lnTo>
                    <a:pt x="358" y="9335"/>
                  </a:lnTo>
                  <a:cubicBezTo>
                    <a:pt x="358" y="9525"/>
                    <a:pt x="191" y="9692"/>
                    <a:pt x="1" y="9692"/>
                  </a:cubicBezTo>
                  <a:lnTo>
                    <a:pt x="870" y="9692"/>
                  </a:lnTo>
                  <a:cubicBezTo>
                    <a:pt x="1060" y="9692"/>
                    <a:pt x="1227" y="9525"/>
                    <a:pt x="1227" y="9335"/>
                  </a:cubicBezTo>
                  <a:lnTo>
                    <a:pt x="1227" y="2501"/>
                  </a:lnTo>
                  <a:lnTo>
                    <a:pt x="989" y="322"/>
                  </a:lnTo>
                  <a:cubicBezTo>
                    <a:pt x="989" y="108"/>
                    <a:pt x="822" y="0"/>
                    <a:pt x="632" y="0"/>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5" name="Google Shape;375;p48"/>
            <p:cNvSpPr/>
            <p:nvPr/>
          </p:nvSpPr>
          <p:spPr>
            <a:xfrm>
              <a:off x="3568514" y="1773724"/>
              <a:ext cx="376022" cy="83244"/>
            </a:xfrm>
            <a:custGeom>
              <a:avLst/>
              <a:gdLst/>
              <a:ahLst/>
              <a:cxnLst/>
              <a:rect l="l" t="t" r="r" b="b"/>
              <a:pathLst>
                <a:path w="11515" h="2549" extrusionOk="0">
                  <a:moveTo>
                    <a:pt x="358" y="1"/>
                  </a:moveTo>
                  <a:cubicBezTo>
                    <a:pt x="156" y="1"/>
                    <a:pt x="1" y="167"/>
                    <a:pt x="1" y="370"/>
                  </a:cubicBezTo>
                  <a:lnTo>
                    <a:pt x="1" y="2549"/>
                  </a:lnTo>
                  <a:lnTo>
                    <a:pt x="11514" y="2549"/>
                  </a:lnTo>
                  <a:lnTo>
                    <a:pt x="11514" y="370"/>
                  </a:lnTo>
                  <a:cubicBezTo>
                    <a:pt x="11514" y="156"/>
                    <a:pt x="11348" y="1"/>
                    <a:pt x="111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6" name="Google Shape;376;p48"/>
            <p:cNvSpPr/>
            <p:nvPr/>
          </p:nvSpPr>
          <p:spPr>
            <a:xfrm>
              <a:off x="3910215" y="1773724"/>
              <a:ext cx="40100" cy="83244"/>
            </a:xfrm>
            <a:custGeom>
              <a:avLst/>
              <a:gdLst/>
              <a:ahLst/>
              <a:cxnLst/>
              <a:rect l="l" t="t" r="r" b="b"/>
              <a:pathLst>
                <a:path w="1228" h="2549" extrusionOk="0">
                  <a:moveTo>
                    <a:pt x="1" y="1"/>
                  </a:moveTo>
                  <a:cubicBezTo>
                    <a:pt x="203" y="1"/>
                    <a:pt x="358" y="167"/>
                    <a:pt x="358" y="370"/>
                  </a:cubicBezTo>
                  <a:lnTo>
                    <a:pt x="358" y="2549"/>
                  </a:lnTo>
                  <a:lnTo>
                    <a:pt x="1227" y="2549"/>
                  </a:lnTo>
                  <a:lnTo>
                    <a:pt x="1227" y="370"/>
                  </a:lnTo>
                  <a:cubicBezTo>
                    <a:pt x="1227" y="156"/>
                    <a:pt x="1060" y="1"/>
                    <a:pt x="870" y="1"/>
                  </a:cubicBezTo>
                  <a:close/>
                </a:path>
              </a:pathLst>
            </a:custGeom>
            <a:solidFill>
              <a:srgbClr val="3A3E5F">
                <a:alpha val="1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7" name="Google Shape;377;p48"/>
            <p:cNvSpPr/>
            <p:nvPr/>
          </p:nvSpPr>
          <p:spPr>
            <a:xfrm>
              <a:off x="3606938" y="1883776"/>
              <a:ext cx="300589" cy="182392"/>
            </a:xfrm>
            <a:custGeom>
              <a:avLst/>
              <a:gdLst/>
              <a:ahLst/>
              <a:cxnLst/>
              <a:rect l="l" t="t" r="r" b="b"/>
              <a:pathLst>
                <a:path w="9205" h="5585" extrusionOk="0">
                  <a:moveTo>
                    <a:pt x="287" y="0"/>
                  </a:moveTo>
                  <a:cubicBezTo>
                    <a:pt x="144" y="0"/>
                    <a:pt x="1" y="119"/>
                    <a:pt x="1" y="286"/>
                  </a:cubicBezTo>
                  <a:lnTo>
                    <a:pt x="1" y="5299"/>
                  </a:lnTo>
                  <a:cubicBezTo>
                    <a:pt x="1" y="5453"/>
                    <a:pt x="120" y="5584"/>
                    <a:pt x="287" y="5584"/>
                  </a:cubicBezTo>
                  <a:lnTo>
                    <a:pt x="8919" y="5584"/>
                  </a:lnTo>
                  <a:cubicBezTo>
                    <a:pt x="9085" y="5584"/>
                    <a:pt x="9204" y="5453"/>
                    <a:pt x="9204" y="5299"/>
                  </a:cubicBezTo>
                  <a:lnTo>
                    <a:pt x="9204" y="286"/>
                  </a:lnTo>
                  <a:cubicBezTo>
                    <a:pt x="9204" y="131"/>
                    <a:pt x="9085" y="0"/>
                    <a:pt x="89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8" name="Google Shape;378;p48"/>
            <p:cNvSpPr/>
            <p:nvPr/>
          </p:nvSpPr>
          <p:spPr>
            <a:xfrm>
              <a:off x="3805258" y="1670236"/>
              <a:ext cx="32296" cy="32037"/>
            </a:xfrm>
            <a:custGeom>
              <a:avLst/>
              <a:gdLst/>
              <a:ahLst/>
              <a:cxnLst/>
              <a:rect l="l" t="t" r="r" b="b"/>
              <a:pathLst>
                <a:path w="989" h="981" extrusionOk="0">
                  <a:moveTo>
                    <a:pt x="436" y="1"/>
                  </a:moveTo>
                  <a:cubicBezTo>
                    <a:pt x="397" y="1"/>
                    <a:pt x="357" y="5"/>
                    <a:pt x="321" y="27"/>
                  </a:cubicBezTo>
                  <a:cubicBezTo>
                    <a:pt x="143" y="98"/>
                    <a:pt x="0" y="277"/>
                    <a:pt x="0" y="479"/>
                  </a:cubicBezTo>
                  <a:cubicBezTo>
                    <a:pt x="0" y="705"/>
                    <a:pt x="143" y="884"/>
                    <a:pt x="321" y="955"/>
                  </a:cubicBezTo>
                  <a:cubicBezTo>
                    <a:pt x="357" y="977"/>
                    <a:pt x="393" y="981"/>
                    <a:pt x="431" y="981"/>
                  </a:cubicBezTo>
                  <a:cubicBezTo>
                    <a:pt x="457" y="981"/>
                    <a:pt x="483" y="979"/>
                    <a:pt x="512" y="979"/>
                  </a:cubicBezTo>
                  <a:cubicBezTo>
                    <a:pt x="798" y="979"/>
                    <a:pt x="988" y="777"/>
                    <a:pt x="988" y="503"/>
                  </a:cubicBezTo>
                  <a:cubicBezTo>
                    <a:pt x="988" y="217"/>
                    <a:pt x="798" y="27"/>
                    <a:pt x="512" y="3"/>
                  </a:cubicBezTo>
                  <a:cubicBezTo>
                    <a:pt x="488" y="3"/>
                    <a:pt x="462" y="1"/>
                    <a:pt x="4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79" name="Google Shape;379;p48"/>
            <p:cNvSpPr/>
            <p:nvPr/>
          </p:nvSpPr>
          <p:spPr>
            <a:xfrm>
              <a:off x="3738771" y="1670236"/>
              <a:ext cx="32296" cy="32037"/>
            </a:xfrm>
            <a:custGeom>
              <a:avLst/>
              <a:gdLst/>
              <a:ahLst/>
              <a:cxnLst/>
              <a:rect l="l" t="t" r="r" b="b"/>
              <a:pathLst>
                <a:path w="989" h="981" extrusionOk="0">
                  <a:moveTo>
                    <a:pt x="432" y="1"/>
                  </a:moveTo>
                  <a:cubicBezTo>
                    <a:pt x="390" y="1"/>
                    <a:pt x="345" y="5"/>
                    <a:pt x="310" y="27"/>
                  </a:cubicBezTo>
                  <a:cubicBezTo>
                    <a:pt x="131" y="98"/>
                    <a:pt x="0" y="277"/>
                    <a:pt x="0" y="479"/>
                  </a:cubicBezTo>
                  <a:cubicBezTo>
                    <a:pt x="0" y="705"/>
                    <a:pt x="131" y="884"/>
                    <a:pt x="310" y="955"/>
                  </a:cubicBezTo>
                  <a:cubicBezTo>
                    <a:pt x="345" y="977"/>
                    <a:pt x="381" y="981"/>
                    <a:pt x="422" y="981"/>
                  </a:cubicBezTo>
                  <a:cubicBezTo>
                    <a:pt x="449" y="981"/>
                    <a:pt x="479" y="979"/>
                    <a:pt x="512" y="979"/>
                  </a:cubicBezTo>
                  <a:cubicBezTo>
                    <a:pt x="786" y="979"/>
                    <a:pt x="988" y="777"/>
                    <a:pt x="988" y="503"/>
                  </a:cubicBezTo>
                  <a:cubicBezTo>
                    <a:pt x="988" y="217"/>
                    <a:pt x="774" y="27"/>
                    <a:pt x="512" y="3"/>
                  </a:cubicBezTo>
                  <a:cubicBezTo>
                    <a:pt x="488" y="3"/>
                    <a:pt x="461" y="1"/>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0" name="Google Shape;380;p48"/>
            <p:cNvSpPr/>
            <p:nvPr/>
          </p:nvSpPr>
          <p:spPr>
            <a:xfrm>
              <a:off x="3671891" y="1670236"/>
              <a:ext cx="31904" cy="32037"/>
            </a:xfrm>
            <a:custGeom>
              <a:avLst/>
              <a:gdLst/>
              <a:ahLst/>
              <a:cxnLst/>
              <a:rect l="l" t="t" r="r" b="b"/>
              <a:pathLst>
                <a:path w="977" h="981" extrusionOk="0">
                  <a:moveTo>
                    <a:pt x="425" y="1"/>
                  </a:moveTo>
                  <a:cubicBezTo>
                    <a:pt x="385" y="1"/>
                    <a:pt x="345" y="5"/>
                    <a:pt x="310" y="27"/>
                  </a:cubicBezTo>
                  <a:cubicBezTo>
                    <a:pt x="131" y="98"/>
                    <a:pt x="0" y="277"/>
                    <a:pt x="0" y="479"/>
                  </a:cubicBezTo>
                  <a:cubicBezTo>
                    <a:pt x="0" y="705"/>
                    <a:pt x="131" y="884"/>
                    <a:pt x="310" y="955"/>
                  </a:cubicBezTo>
                  <a:cubicBezTo>
                    <a:pt x="345" y="977"/>
                    <a:pt x="381" y="981"/>
                    <a:pt x="419" y="981"/>
                  </a:cubicBezTo>
                  <a:cubicBezTo>
                    <a:pt x="445" y="981"/>
                    <a:pt x="472" y="979"/>
                    <a:pt x="500" y="979"/>
                  </a:cubicBezTo>
                  <a:cubicBezTo>
                    <a:pt x="786" y="979"/>
                    <a:pt x="976" y="777"/>
                    <a:pt x="976" y="503"/>
                  </a:cubicBezTo>
                  <a:cubicBezTo>
                    <a:pt x="976" y="217"/>
                    <a:pt x="786" y="27"/>
                    <a:pt x="500" y="3"/>
                  </a:cubicBezTo>
                  <a:cubicBezTo>
                    <a:pt x="476" y="3"/>
                    <a:pt x="451" y="1"/>
                    <a:pt x="4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1" name="Google Shape;381;p48"/>
            <p:cNvSpPr/>
            <p:nvPr/>
          </p:nvSpPr>
          <p:spPr>
            <a:xfrm>
              <a:off x="3726329" y="1799131"/>
              <a:ext cx="31904" cy="31841"/>
            </a:xfrm>
            <a:custGeom>
              <a:avLst/>
              <a:gdLst/>
              <a:ahLst/>
              <a:cxnLst/>
              <a:rect l="l" t="t" r="r" b="b"/>
              <a:pathLst>
                <a:path w="977" h="975" extrusionOk="0">
                  <a:moveTo>
                    <a:pt x="391" y="1"/>
                  </a:moveTo>
                  <a:cubicBezTo>
                    <a:pt x="363" y="1"/>
                    <a:pt x="335" y="5"/>
                    <a:pt x="310" y="20"/>
                  </a:cubicBezTo>
                  <a:cubicBezTo>
                    <a:pt x="131" y="92"/>
                    <a:pt x="0" y="271"/>
                    <a:pt x="0" y="485"/>
                  </a:cubicBezTo>
                  <a:cubicBezTo>
                    <a:pt x="0" y="699"/>
                    <a:pt x="131" y="878"/>
                    <a:pt x="310" y="949"/>
                  </a:cubicBezTo>
                  <a:cubicBezTo>
                    <a:pt x="345" y="971"/>
                    <a:pt x="381" y="975"/>
                    <a:pt x="419" y="975"/>
                  </a:cubicBezTo>
                  <a:cubicBezTo>
                    <a:pt x="445" y="975"/>
                    <a:pt x="472" y="973"/>
                    <a:pt x="500" y="973"/>
                  </a:cubicBezTo>
                  <a:cubicBezTo>
                    <a:pt x="786" y="973"/>
                    <a:pt x="976" y="782"/>
                    <a:pt x="976" y="497"/>
                  </a:cubicBezTo>
                  <a:cubicBezTo>
                    <a:pt x="976" y="211"/>
                    <a:pt x="786" y="20"/>
                    <a:pt x="500" y="9"/>
                  </a:cubicBezTo>
                  <a:cubicBezTo>
                    <a:pt x="466" y="9"/>
                    <a:pt x="428" y="1"/>
                    <a:pt x="3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2" name="Google Shape;382;p48"/>
            <p:cNvSpPr/>
            <p:nvPr/>
          </p:nvSpPr>
          <p:spPr>
            <a:xfrm>
              <a:off x="3659449" y="1799131"/>
              <a:ext cx="32296" cy="31841"/>
            </a:xfrm>
            <a:custGeom>
              <a:avLst/>
              <a:gdLst/>
              <a:ahLst/>
              <a:cxnLst/>
              <a:rect l="l" t="t" r="r" b="b"/>
              <a:pathLst>
                <a:path w="989" h="975" extrusionOk="0">
                  <a:moveTo>
                    <a:pt x="403" y="1"/>
                  </a:moveTo>
                  <a:cubicBezTo>
                    <a:pt x="375" y="1"/>
                    <a:pt x="347" y="5"/>
                    <a:pt x="322" y="20"/>
                  </a:cubicBezTo>
                  <a:cubicBezTo>
                    <a:pt x="143" y="92"/>
                    <a:pt x="0" y="271"/>
                    <a:pt x="0" y="485"/>
                  </a:cubicBezTo>
                  <a:cubicBezTo>
                    <a:pt x="0" y="699"/>
                    <a:pt x="143" y="878"/>
                    <a:pt x="322" y="949"/>
                  </a:cubicBezTo>
                  <a:cubicBezTo>
                    <a:pt x="357" y="971"/>
                    <a:pt x="393" y="975"/>
                    <a:pt x="431" y="975"/>
                  </a:cubicBezTo>
                  <a:cubicBezTo>
                    <a:pt x="457" y="975"/>
                    <a:pt x="484" y="973"/>
                    <a:pt x="512" y="973"/>
                  </a:cubicBezTo>
                  <a:cubicBezTo>
                    <a:pt x="798" y="973"/>
                    <a:pt x="988" y="782"/>
                    <a:pt x="988" y="497"/>
                  </a:cubicBezTo>
                  <a:cubicBezTo>
                    <a:pt x="988" y="211"/>
                    <a:pt x="798" y="20"/>
                    <a:pt x="512" y="9"/>
                  </a:cubicBezTo>
                  <a:cubicBezTo>
                    <a:pt x="478" y="9"/>
                    <a:pt x="440" y="1"/>
                    <a:pt x="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3" name="Google Shape;383;p48"/>
            <p:cNvSpPr/>
            <p:nvPr/>
          </p:nvSpPr>
          <p:spPr>
            <a:xfrm>
              <a:off x="3592961" y="1799131"/>
              <a:ext cx="32296" cy="31841"/>
            </a:xfrm>
            <a:custGeom>
              <a:avLst/>
              <a:gdLst/>
              <a:ahLst/>
              <a:cxnLst/>
              <a:rect l="l" t="t" r="r" b="b"/>
              <a:pathLst>
                <a:path w="989" h="975" extrusionOk="0">
                  <a:moveTo>
                    <a:pt x="396" y="1"/>
                  </a:moveTo>
                  <a:cubicBezTo>
                    <a:pt x="365" y="1"/>
                    <a:pt x="335" y="5"/>
                    <a:pt x="310" y="20"/>
                  </a:cubicBezTo>
                  <a:cubicBezTo>
                    <a:pt x="131" y="92"/>
                    <a:pt x="0" y="271"/>
                    <a:pt x="0" y="485"/>
                  </a:cubicBezTo>
                  <a:cubicBezTo>
                    <a:pt x="0" y="699"/>
                    <a:pt x="131" y="878"/>
                    <a:pt x="310" y="949"/>
                  </a:cubicBezTo>
                  <a:cubicBezTo>
                    <a:pt x="345" y="971"/>
                    <a:pt x="381" y="975"/>
                    <a:pt x="422" y="975"/>
                  </a:cubicBezTo>
                  <a:cubicBezTo>
                    <a:pt x="449" y="975"/>
                    <a:pt x="479" y="973"/>
                    <a:pt x="512" y="973"/>
                  </a:cubicBezTo>
                  <a:cubicBezTo>
                    <a:pt x="786" y="973"/>
                    <a:pt x="988" y="782"/>
                    <a:pt x="988" y="497"/>
                  </a:cubicBezTo>
                  <a:cubicBezTo>
                    <a:pt x="988" y="211"/>
                    <a:pt x="774" y="20"/>
                    <a:pt x="512" y="9"/>
                  </a:cubicBezTo>
                  <a:cubicBezTo>
                    <a:pt x="478" y="9"/>
                    <a:pt x="436"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4" name="Google Shape;384;p48"/>
            <p:cNvSpPr/>
            <p:nvPr/>
          </p:nvSpPr>
          <p:spPr>
            <a:xfrm>
              <a:off x="3599949" y="1876396"/>
              <a:ext cx="314957" cy="196370"/>
            </a:xfrm>
            <a:custGeom>
              <a:avLst/>
              <a:gdLst/>
              <a:ahLst/>
              <a:cxnLst/>
              <a:rect l="l" t="t" r="r" b="b"/>
              <a:pathLst>
                <a:path w="9645" h="6013" extrusionOk="0">
                  <a:moveTo>
                    <a:pt x="8656" y="429"/>
                  </a:moveTo>
                  <a:lnTo>
                    <a:pt x="4823" y="2762"/>
                  </a:lnTo>
                  <a:lnTo>
                    <a:pt x="989" y="429"/>
                  </a:lnTo>
                  <a:close/>
                  <a:moveTo>
                    <a:pt x="9204" y="595"/>
                  </a:moveTo>
                  <a:lnTo>
                    <a:pt x="9204" y="5417"/>
                  </a:lnTo>
                  <a:lnTo>
                    <a:pt x="5239" y="3012"/>
                  </a:lnTo>
                  <a:lnTo>
                    <a:pt x="9204" y="595"/>
                  </a:lnTo>
                  <a:close/>
                  <a:moveTo>
                    <a:pt x="4834" y="3262"/>
                  </a:moveTo>
                  <a:lnTo>
                    <a:pt x="8656" y="5584"/>
                  </a:lnTo>
                  <a:lnTo>
                    <a:pt x="989" y="5584"/>
                  </a:lnTo>
                  <a:lnTo>
                    <a:pt x="4834" y="3262"/>
                  </a:lnTo>
                  <a:close/>
                  <a:moveTo>
                    <a:pt x="501" y="0"/>
                  </a:moveTo>
                  <a:cubicBezTo>
                    <a:pt x="239" y="0"/>
                    <a:pt x="1" y="226"/>
                    <a:pt x="1" y="512"/>
                  </a:cubicBezTo>
                  <a:lnTo>
                    <a:pt x="1" y="2643"/>
                  </a:lnTo>
                  <a:cubicBezTo>
                    <a:pt x="1" y="2762"/>
                    <a:pt x="84" y="2846"/>
                    <a:pt x="203" y="2846"/>
                  </a:cubicBezTo>
                  <a:cubicBezTo>
                    <a:pt x="322" y="2846"/>
                    <a:pt x="405" y="2762"/>
                    <a:pt x="405" y="2643"/>
                  </a:cubicBezTo>
                  <a:lnTo>
                    <a:pt x="405" y="595"/>
                  </a:lnTo>
                  <a:lnTo>
                    <a:pt x="4382" y="3012"/>
                  </a:lnTo>
                  <a:lnTo>
                    <a:pt x="405" y="5417"/>
                  </a:lnTo>
                  <a:lnTo>
                    <a:pt x="405" y="3572"/>
                  </a:lnTo>
                  <a:cubicBezTo>
                    <a:pt x="405" y="3453"/>
                    <a:pt x="322" y="3369"/>
                    <a:pt x="203" y="3369"/>
                  </a:cubicBezTo>
                  <a:cubicBezTo>
                    <a:pt x="84" y="3369"/>
                    <a:pt x="1" y="3453"/>
                    <a:pt x="1" y="3572"/>
                  </a:cubicBezTo>
                  <a:lnTo>
                    <a:pt x="1" y="5513"/>
                  </a:lnTo>
                  <a:cubicBezTo>
                    <a:pt x="1" y="5798"/>
                    <a:pt x="215" y="6013"/>
                    <a:pt x="501" y="6013"/>
                  </a:cubicBezTo>
                  <a:lnTo>
                    <a:pt x="9133" y="6013"/>
                  </a:lnTo>
                  <a:cubicBezTo>
                    <a:pt x="9395" y="6013"/>
                    <a:pt x="9633" y="5798"/>
                    <a:pt x="9633" y="5513"/>
                  </a:cubicBezTo>
                  <a:lnTo>
                    <a:pt x="9633" y="488"/>
                  </a:lnTo>
                  <a:cubicBezTo>
                    <a:pt x="9645" y="345"/>
                    <a:pt x="9561" y="214"/>
                    <a:pt x="9466" y="119"/>
                  </a:cubicBezTo>
                  <a:cubicBezTo>
                    <a:pt x="9371" y="48"/>
                    <a:pt x="9252" y="0"/>
                    <a:pt x="9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5" name="Google Shape;385;p48"/>
            <p:cNvSpPr/>
            <p:nvPr/>
          </p:nvSpPr>
          <p:spPr>
            <a:xfrm>
              <a:off x="3557953" y="1637645"/>
              <a:ext cx="478265" cy="460405"/>
            </a:xfrm>
            <a:custGeom>
              <a:avLst/>
              <a:gdLst/>
              <a:ahLst/>
              <a:cxnLst/>
              <a:rect l="l" t="t" r="r" b="b"/>
              <a:pathLst>
                <a:path w="14646" h="14098" extrusionOk="0">
                  <a:moveTo>
                    <a:pt x="14217" y="3001"/>
                  </a:moveTo>
                  <a:lnTo>
                    <a:pt x="14217" y="9621"/>
                  </a:lnTo>
                  <a:cubicBezTo>
                    <a:pt x="14217" y="9680"/>
                    <a:pt x="14157" y="9740"/>
                    <a:pt x="14086" y="9740"/>
                  </a:cubicBezTo>
                  <a:lnTo>
                    <a:pt x="12240" y="9740"/>
                  </a:lnTo>
                  <a:lnTo>
                    <a:pt x="12240" y="4537"/>
                  </a:lnTo>
                  <a:cubicBezTo>
                    <a:pt x="12240" y="4215"/>
                    <a:pt x="11978" y="3965"/>
                    <a:pt x="11669" y="3965"/>
                  </a:cubicBezTo>
                  <a:lnTo>
                    <a:pt x="8633" y="3965"/>
                  </a:lnTo>
                  <a:cubicBezTo>
                    <a:pt x="8514" y="3965"/>
                    <a:pt x="8430" y="4061"/>
                    <a:pt x="8430" y="4168"/>
                  </a:cubicBezTo>
                  <a:cubicBezTo>
                    <a:pt x="8430" y="4299"/>
                    <a:pt x="8514" y="4382"/>
                    <a:pt x="8633" y="4382"/>
                  </a:cubicBezTo>
                  <a:lnTo>
                    <a:pt x="11669" y="4382"/>
                  </a:lnTo>
                  <a:cubicBezTo>
                    <a:pt x="11740" y="4382"/>
                    <a:pt x="11824" y="4442"/>
                    <a:pt x="11824" y="4537"/>
                  </a:cubicBezTo>
                  <a:lnTo>
                    <a:pt x="11824" y="6513"/>
                  </a:lnTo>
                  <a:lnTo>
                    <a:pt x="417" y="6513"/>
                  </a:lnTo>
                  <a:lnTo>
                    <a:pt x="417" y="4537"/>
                  </a:lnTo>
                  <a:cubicBezTo>
                    <a:pt x="417" y="4454"/>
                    <a:pt x="477" y="4382"/>
                    <a:pt x="572" y="4382"/>
                  </a:cubicBezTo>
                  <a:lnTo>
                    <a:pt x="7680" y="4382"/>
                  </a:lnTo>
                  <a:cubicBezTo>
                    <a:pt x="7799" y="4382"/>
                    <a:pt x="7894" y="4299"/>
                    <a:pt x="7894" y="4168"/>
                  </a:cubicBezTo>
                  <a:cubicBezTo>
                    <a:pt x="7894" y="4061"/>
                    <a:pt x="7799" y="3965"/>
                    <a:pt x="7680" y="3965"/>
                  </a:cubicBezTo>
                  <a:lnTo>
                    <a:pt x="2846" y="3965"/>
                  </a:lnTo>
                  <a:lnTo>
                    <a:pt x="2846" y="3001"/>
                  </a:lnTo>
                  <a:close/>
                  <a:moveTo>
                    <a:pt x="11788" y="6918"/>
                  </a:moveTo>
                  <a:lnTo>
                    <a:pt x="11788" y="13538"/>
                  </a:lnTo>
                  <a:cubicBezTo>
                    <a:pt x="11788" y="13621"/>
                    <a:pt x="11728" y="13681"/>
                    <a:pt x="11657" y="13681"/>
                  </a:cubicBezTo>
                  <a:lnTo>
                    <a:pt x="572" y="13681"/>
                  </a:lnTo>
                  <a:cubicBezTo>
                    <a:pt x="489" y="13681"/>
                    <a:pt x="417" y="13621"/>
                    <a:pt x="417" y="13538"/>
                  </a:cubicBezTo>
                  <a:lnTo>
                    <a:pt x="417" y="6918"/>
                  </a:lnTo>
                  <a:close/>
                  <a:moveTo>
                    <a:pt x="3013" y="1"/>
                  </a:moveTo>
                  <a:cubicBezTo>
                    <a:pt x="2691" y="1"/>
                    <a:pt x="2441" y="263"/>
                    <a:pt x="2441" y="572"/>
                  </a:cubicBezTo>
                  <a:lnTo>
                    <a:pt x="2441" y="3953"/>
                  </a:lnTo>
                  <a:lnTo>
                    <a:pt x="572" y="3953"/>
                  </a:lnTo>
                  <a:cubicBezTo>
                    <a:pt x="251" y="3953"/>
                    <a:pt x="1" y="4203"/>
                    <a:pt x="1" y="4513"/>
                  </a:cubicBezTo>
                  <a:lnTo>
                    <a:pt x="1" y="13538"/>
                  </a:lnTo>
                  <a:cubicBezTo>
                    <a:pt x="1" y="13848"/>
                    <a:pt x="251" y="14098"/>
                    <a:pt x="572" y="14098"/>
                  </a:cubicBezTo>
                  <a:lnTo>
                    <a:pt x="11657" y="14098"/>
                  </a:lnTo>
                  <a:cubicBezTo>
                    <a:pt x="11966" y="14098"/>
                    <a:pt x="12216" y="13848"/>
                    <a:pt x="12216" y="13538"/>
                  </a:cubicBezTo>
                  <a:lnTo>
                    <a:pt x="12216" y="10157"/>
                  </a:lnTo>
                  <a:lnTo>
                    <a:pt x="14062" y="10157"/>
                  </a:lnTo>
                  <a:cubicBezTo>
                    <a:pt x="14383" y="10157"/>
                    <a:pt x="14633" y="9907"/>
                    <a:pt x="14633" y="9597"/>
                  </a:cubicBezTo>
                  <a:lnTo>
                    <a:pt x="14633" y="572"/>
                  </a:lnTo>
                  <a:cubicBezTo>
                    <a:pt x="14645" y="263"/>
                    <a:pt x="14395" y="13"/>
                    <a:pt x="14086" y="13"/>
                  </a:cubicBezTo>
                  <a:lnTo>
                    <a:pt x="11883" y="13"/>
                  </a:lnTo>
                  <a:cubicBezTo>
                    <a:pt x="11764" y="13"/>
                    <a:pt x="11669" y="96"/>
                    <a:pt x="11669" y="215"/>
                  </a:cubicBezTo>
                  <a:cubicBezTo>
                    <a:pt x="11669" y="334"/>
                    <a:pt x="11764" y="429"/>
                    <a:pt x="11883" y="429"/>
                  </a:cubicBezTo>
                  <a:lnTo>
                    <a:pt x="14086" y="429"/>
                  </a:lnTo>
                  <a:cubicBezTo>
                    <a:pt x="14157" y="429"/>
                    <a:pt x="14229" y="489"/>
                    <a:pt x="14229" y="572"/>
                  </a:cubicBezTo>
                  <a:lnTo>
                    <a:pt x="14229" y="2549"/>
                  </a:lnTo>
                  <a:lnTo>
                    <a:pt x="2858" y="2549"/>
                  </a:lnTo>
                  <a:lnTo>
                    <a:pt x="2858" y="572"/>
                  </a:lnTo>
                  <a:cubicBezTo>
                    <a:pt x="2858" y="501"/>
                    <a:pt x="2918" y="429"/>
                    <a:pt x="3013" y="429"/>
                  </a:cubicBezTo>
                  <a:lnTo>
                    <a:pt x="10954" y="429"/>
                  </a:lnTo>
                  <a:cubicBezTo>
                    <a:pt x="11073" y="429"/>
                    <a:pt x="11169" y="334"/>
                    <a:pt x="11169" y="215"/>
                  </a:cubicBezTo>
                  <a:cubicBezTo>
                    <a:pt x="11169" y="96"/>
                    <a:pt x="11073" y="1"/>
                    <a:pt x="10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6" name="Google Shape;386;p48"/>
            <p:cNvSpPr/>
            <p:nvPr/>
          </p:nvSpPr>
          <p:spPr>
            <a:xfrm>
              <a:off x="3798237" y="1662529"/>
              <a:ext cx="47480" cy="47876"/>
            </a:xfrm>
            <a:custGeom>
              <a:avLst/>
              <a:gdLst/>
              <a:ahLst/>
              <a:cxnLst/>
              <a:rect l="l" t="t" r="r" b="b"/>
              <a:pathLst>
                <a:path w="1454" h="1466" extrusionOk="0">
                  <a:moveTo>
                    <a:pt x="727" y="441"/>
                  </a:moveTo>
                  <a:cubicBezTo>
                    <a:pt x="894" y="441"/>
                    <a:pt x="1025" y="572"/>
                    <a:pt x="1025" y="739"/>
                  </a:cubicBezTo>
                  <a:cubicBezTo>
                    <a:pt x="1025" y="894"/>
                    <a:pt x="894" y="1036"/>
                    <a:pt x="727" y="1036"/>
                  </a:cubicBezTo>
                  <a:cubicBezTo>
                    <a:pt x="560" y="1036"/>
                    <a:pt x="429" y="894"/>
                    <a:pt x="429" y="739"/>
                  </a:cubicBezTo>
                  <a:cubicBezTo>
                    <a:pt x="429" y="572"/>
                    <a:pt x="560" y="441"/>
                    <a:pt x="727" y="441"/>
                  </a:cubicBezTo>
                  <a:close/>
                  <a:moveTo>
                    <a:pt x="727" y="1"/>
                  </a:moveTo>
                  <a:cubicBezTo>
                    <a:pt x="322" y="1"/>
                    <a:pt x="1" y="334"/>
                    <a:pt x="1" y="739"/>
                  </a:cubicBezTo>
                  <a:cubicBezTo>
                    <a:pt x="1" y="1132"/>
                    <a:pt x="322" y="1465"/>
                    <a:pt x="727" y="1465"/>
                  </a:cubicBezTo>
                  <a:cubicBezTo>
                    <a:pt x="1132" y="1465"/>
                    <a:pt x="1453" y="1132"/>
                    <a:pt x="1453" y="739"/>
                  </a:cubicBezTo>
                  <a:cubicBezTo>
                    <a:pt x="1453" y="334"/>
                    <a:pt x="1132"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7" name="Google Shape;387;p48"/>
            <p:cNvSpPr/>
            <p:nvPr/>
          </p:nvSpPr>
          <p:spPr>
            <a:xfrm>
              <a:off x="3731358" y="1662529"/>
              <a:ext cx="47872" cy="47876"/>
            </a:xfrm>
            <a:custGeom>
              <a:avLst/>
              <a:gdLst/>
              <a:ahLst/>
              <a:cxnLst/>
              <a:rect l="l" t="t" r="r" b="b"/>
              <a:pathLst>
                <a:path w="1466" h="1466" extrusionOk="0">
                  <a:moveTo>
                    <a:pt x="715" y="441"/>
                  </a:moveTo>
                  <a:cubicBezTo>
                    <a:pt x="882" y="441"/>
                    <a:pt x="1013" y="572"/>
                    <a:pt x="1013" y="739"/>
                  </a:cubicBezTo>
                  <a:cubicBezTo>
                    <a:pt x="1013" y="894"/>
                    <a:pt x="882" y="1036"/>
                    <a:pt x="715" y="1036"/>
                  </a:cubicBezTo>
                  <a:cubicBezTo>
                    <a:pt x="560" y="1036"/>
                    <a:pt x="418" y="894"/>
                    <a:pt x="418" y="739"/>
                  </a:cubicBezTo>
                  <a:cubicBezTo>
                    <a:pt x="418" y="572"/>
                    <a:pt x="560" y="441"/>
                    <a:pt x="715" y="441"/>
                  </a:cubicBezTo>
                  <a:close/>
                  <a:moveTo>
                    <a:pt x="739" y="1"/>
                  </a:moveTo>
                  <a:cubicBezTo>
                    <a:pt x="334" y="1"/>
                    <a:pt x="1" y="334"/>
                    <a:pt x="1" y="739"/>
                  </a:cubicBezTo>
                  <a:cubicBezTo>
                    <a:pt x="1" y="1132"/>
                    <a:pt x="334" y="1465"/>
                    <a:pt x="739" y="1465"/>
                  </a:cubicBezTo>
                  <a:cubicBezTo>
                    <a:pt x="1132" y="1465"/>
                    <a:pt x="1465" y="1132"/>
                    <a:pt x="1465" y="739"/>
                  </a:cubicBezTo>
                  <a:cubicBezTo>
                    <a:pt x="1465" y="334"/>
                    <a:pt x="1132" y="1"/>
                    <a:pt x="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8" name="Google Shape;388;p48"/>
            <p:cNvSpPr/>
            <p:nvPr/>
          </p:nvSpPr>
          <p:spPr>
            <a:xfrm>
              <a:off x="3664870" y="1662529"/>
              <a:ext cx="47872" cy="47876"/>
            </a:xfrm>
            <a:custGeom>
              <a:avLst/>
              <a:gdLst/>
              <a:ahLst/>
              <a:cxnLst/>
              <a:rect l="l" t="t" r="r" b="b"/>
              <a:pathLst>
                <a:path w="1466" h="1466" extrusionOk="0">
                  <a:moveTo>
                    <a:pt x="715" y="441"/>
                  </a:moveTo>
                  <a:cubicBezTo>
                    <a:pt x="882" y="441"/>
                    <a:pt x="1013" y="572"/>
                    <a:pt x="1013" y="739"/>
                  </a:cubicBezTo>
                  <a:cubicBezTo>
                    <a:pt x="1013" y="894"/>
                    <a:pt x="882" y="1036"/>
                    <a:pt x="715" y="1036"/>
                  </a:cubicBezTo>
                  <a:cubicBezTo>
                    <a:pt x="549" y="1036"/>
                    <a:pt x="418" y="894"/>
                    <a:pt x="418" y="739"/>
                  </a:cubicBezTo>
                  <a:cubicBezTo>
                    <a:pt x="418" y="572"/>
                    <a:pt x="549" y="441"/>
                    <a:pt x="715" y="441"/>
                  </a:cubicBezTo>
                  <a:close/>
                  <a:moveTo>
                    <a:pt x="727" y="1"/>
                  </a:moveTo>
                  <a:cubicBezTo>
                    <a:pt x="310" y="1"/>
                    <a:pt x="1" y="334"/>
                    <a:pt x="1" y="739"/>
                  </a:cubicBezTo>
                  <a:cubicBezTo>
                    <a:pt x="1" y="1132"/>
                    <a:pt x="334" y="1465"/>
                    <a:pt x="727" y="1465"/>
                  </a:cubicBezTo>
                  <a:cubicBezTo>
                    <a:pt x="1132" y="1465"/>
                    <a:pt x="1465" y="1132"/>
                    <a:pt x="1465" y="739"/>
                  </a:cubicBezTo>
                  <a:cubicBezTo>
                    <a:pt x="1465" y="334"/>
                    <a:pt x="1132" y="1"/>
                    <a:pt x="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89" name="Google Shape;389;p48"/>
            <p:cNvSpPr/>
            <p:nvPr/>
          </p:nvSpPr>
          <p:spPr>
            <a:xfrm>
              <a:off x="3718916" y="1791620"/>
              <a:ext cx="47480" cy="47484"/>
            </a:xfrm>
            <a:custGeom>
              <a:avLst/>
              <a:gdLst/>
              <a:ahLst/>
              <a:cxnLst/>
              <a:rect l="l" t="t" r="r" b="b"/>
              <a:pathLst>
                <a:path w="1454" h="1454" extrusionOk="0">
                  <a:moveTo>
                    <a:pt x="727" y="429"/>
                  </a:moveTo>
                  <a:cubicBezTo>
                    <a:pt x="894" y="429"/>
                    <a:pt x="1025" y="560"/>
                    <a:pt x="1025" y="727"/>
                  </a:cubicBezTo>
                  <a:cubicBezTo>
                    <a:pt x="1025" y="893"/>
                    <a:pt x="894" y="1024"/>
                    <a:pt x="727" y="1024"/>
                  </a:cubicBezTo>
                  <a:cubicBezTo>
                    <a:pt x="560" y="1024"/>
                    <a:pt x="429" y="882"/>
                    <a:pt x="429" y="727"/>
                  </a:cubicBezTo>
                  <a:cubicBezTo>
                    <a:pt x="429" y="560"/>
                    <a:pt x="560" y="429"/>
                    <a:pt x="727" y="429"/>
                  </a:cubicBezTo>
                  <a:close/>
                  <a:moveTo>
                    <a:pt x="727" y="0"/>
                  </a:moveTo>
                  <a:cubicBezTo>
                    <a:pt x="322" y="0"/>
                    <a:pt x="1" y="322"/>
                    <a:pt x="1" y="727"/>
                  </a:cubicBezTo>
                  <a:cubicBezTo>
                    <a:pt x="1" y="1132"/>
                    <a:pt x="322" y="1453"/>
                    <a:pt x="727" y="1453"/>
                  </a:cubicBezTo>
                  <a:cubicBezTo>
                    <a:pt x="1132" y="1453"/>
                    <a:pt x="1453" y="1132"/>
                    <a:pt x="1453" y="727"/>
                  </a:cubicBezTo>
                  <a:cubicBezTo>
                    <a:pt x="1453" y="322"/>
                    <a:pt x="1132"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90" name="Google Shape;390;p48"/>
            <p:cNvSpPr/>
            <p:nvPr/>
          </p:nvSpPr>
          <p:spPr>
            <a:xfrm>
              <a:off x="3652428" y="1791620"/>
              <a:ext cx="47480" cy="47484"/>
            </a:xfrm>
            <a:custGeom>
              <a:avLst/>
              <a:gdLst/>
              <a:ahLst/>
              <a:cxnLst/>
              <a:rect l="l" t="t" r="r" b="b"/>
              <a:pathLst>
                <a:path w="1454" h="1454" extrusionOk="0">
                  <a:moveTo>
                    <a:pt x="727" y="429"/>
                  </a:moveTo>
                  <a:cubicBezTo>
                    <a:pt x="894" y="429"/>
                    <a:pt x="1025" y="560"/>
                    <a:pt x="1025" y="727"/>
                  </a:cubicBezTo>
                  <a:cubicBezTo>
                    <a:pt x="1025" y="893"/>
                    <a:pt x="894" y="1024"/>
                    <a:pt x="727" y="1024"/>
                  </a:cubicBezTo>
                  <a:cubicBezTo>
                    <a:pt x="560" y="1024"/>
                    <a:pt x="429" y="882"/>
                    <a:pt x="429" y="727"/>
                  </a:cubicBezTo>
                  <a:cubicBezTo>
                    <a:pt x="429" y="560"/>
                    <a:pt x="560" y="429"/>
                    <a:pt x="727" y="429"/>
                  </a:cubicBezTo>
                  <a:close/>
                  <a:moveTo>
                    <a:pt x="727" y="0"/>
                  </a:moveTo>
                  <a:cubicBezTo>
                    <a:pt x="322" y="0"/>
                    <a:pt x="1" y="322"/>
                    <a:pt x="1" y="727"/>
                  </a:cubicBezTo>
                  <a:cubicBezTo>
                    <a:pt x="1" y="1132"/>
                    <a:pt x="322" y="1453"/>
                    <a:pt x="727" y="1453"/>
                  </a:cubicBezTo>
                  <a:cubicBezTo>
                    <a:pt x="1132" y="1453"/>
                    <a:pt x="1453" y="1132"/>
                    <a:pt x="1453" y="727"/>
                  </a:cubicBezTo>
                  <a:cubicBezTo>
                    <a:pt x="1442" y="322"/>
                    <a:pt x="1132" y="0"/>
                    <a:pt x="7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91" name="Google Shape;391;p48"/>
            <p:cNvSpPr/>
            <p:nvPr/>
          </p:nvSpPr>
          <p:spPr>
            <a:xfrm>
              <a:off x="3585189" y="1791620"/>
              <a:ext cx="47840" cy="47484"/>
            </a:xfrm>
            <a:custGeom>
              <a:avLst/>
              <a:gdLst/>
              <a:ahLst/>
              <a:cxnLst/>
              <a:rect l="l" t="t" r="r" b="b"/>
              <a:pathLst>
                <a:path w="1465" h="1454" extrusionOk="0">
                  <a:moveTo>
                    <a:pt x="726" y="429"/>
                  </a:moveTo>
                  <a:cubicBezTo>
                    <a:pt x="893" y="429"/>
                    <a:pt x="1024" y="560"/>
                    <a:pt x="1024" y="727"/>
                  </a:cubicBezTo>
                  <a:cubicBezTo>
                    <a:pt x="1024" y="893"/>
                    <a:pt x="893" y="1024"/>
                    <a:pt x="726" y="1024"/>
                  </a:cubicBezTo>
                  <a:cubicBezTo>
                    <a:pt x="572" y="1024"/>
                    <a:pt x="429" y="882"/>
                    <a:pt x="429" y="727"/>
                  </a:cubicBezTo>
                  <a:cubicBezTo>
                    <a:pt x="429" y="560"/>
                    <a:pt x="572" y="429"/>
                    <a:pt x="726" y="429"/>
                  </a:cubicBezTo>
                  <a:close/>
                  <a:moveTo>
                    <a:pt x="726" y="0"/>
                  </a:moveTo>
                  <a:cubicBezTo>
                    <a:pt x="333" y="0"/>
                    <a:pt x="0" y="322"/>
                    <a:pt x="0" y="727"/>
                  </a:cubicBezTo>
                  <a:cubicBezTo>
                    <a:pt x="0" y="1132"/>
                    <a:pt x="333" y="1453"/>
                    <a:pt x="726" y="1453"/>
                  </a:cubicBezTo>
                  <a:cubicBezTo>
                    <a:pt x="1131" y="1453"/>
                    <a:pt x="1465" y="1132"/>
                    <a:pt x="1465" y="727"/>
                  </a:cubicBezTo>
                  <a:cubicBezTo>
                    <a:pt x="1465" y="322"/>
                    <a:pt x="1131" y="0"/>
                    <a:pt x="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pic>
        <p:nvPicPr>
          <p:cNvPr id="3" name="Picture 2"/>
          <p:cNvPicPr>
            <a:picLocks noChangeAspect="1"/>
          </p:cNvPicPr>
          <p:nvPr/>
        </p:nvPicPr>
        <p:blipFill>
          <a:blip r:embed="rId1"/>
          <a:stretch>
            <a:fillRect/>
          </a:stretch>
        </p:blipFill>
        <p:spPr>
          <a:xfrm>
            <a:off x="6135639" y="1751095"/>
            <a:ext cx="578672" cy="578672"/>
          </a:xfrm>
          <a:prstGeom prst="rect">
            <a:avLst/>
          </a:prstGeom>
        </p:spPr>
      </p:pic>
      <p:pic>
        <p:nvPicPr>
          <p:cNvPr id="5" name="Picture 4"/>
          <p:cNvPicPr>
            <a:picLocks noChangeAspect="1"/>
          </p:cNvPicPr>
          <p:nvPr/>
        </p:nvPicPr>
        <p:blipFill>
          <a:blip r:embed="rId2"/>
          <a:stretch>
            <a:fillRect/>
          </a:stretch>
        </p:blipFill>
        <p:spPr>
          <a:xfrm>
            <a:off x="1059111" y="1871278"/>
            <a:ext cx="464008" cy="464008"/>
          </a:xfrm>
          <a:prstGeom prst="rect">
            <a:avLst/>
          </a:prstGeom>
        </p:spPr>
      </p:pic>
      <p:cxnSp>
        <p:nvCxnSpPr>
          <p:cNvPr id="2" name="Google Shape;942;p34"/>
          <p:cNvCxnSpPr/>
          <p:nvPr/>
        </p:nvCxnSpPr>
        <p:spPr>
          <a:xfrm flipV="1">
            <a:off x="1013249" y="2926907"/>
            <a:ext cx="1966171" cy="62"/>
          </a:xfrm>
          <a:prstGeom prst="straightConnector1">
            <a:avLst/>
          </a:prstGeom>
          <a:noFill/>
          <a:ln w="19050" cap="flat" cmpd="sng">
            <a:solidFill>
              <a:srgbClr val="8ED835"/>
            </a:solidFill>
            <a:prstDash val="solid"/>
            <a:round/>
            <a:headEnd type="none" w="med" len="med"/>
            <a:tailEnd type="none" w="med" len="med"/>
          </a:ln>
        </p:spPr>
      </p:cxnSp>
      <p:cxnSp>
        <p:nvCxnSpPr>
          <p:cNvPr id="7" name="Google Shape;942;p34"/>
          <p:cNvCxnSpPr/>
          <p:nvPr/>
        </p:nvCxnSpPr>
        <p:spPr>
          <a:xfrm flipV="1">
            <a:off x="3578278" y="2926845"/>
            <a:ext cx="1966171" cy="62"/>
          </a:xfrm>
          <a:prstGeom prst="straightConnector1">
            <a:avLst/>
          </a:prstGeom>
          <a:noFill/>
          <a:ln w="19050" cap="flat" cmpd="sng">
            <a:solidFill>
              <a:schemeClr val="lt2"/>
            </a:solidFill>
            <a:prstDash val="solid"/>
            <a:round/>
            <a:headEnd type="none" w="med" len="med"/>
            <a:tailEnd type="none" w="med" len="med"/>
          </a:ln>
        </p:spPr>
      </p:cxnSp>
      <p:cxnSp>
        <p:nvCxnSpPr>
          <p:cNvPr id="8" name="Google Shape;942;p34"/>
          <p:cNvCxnSpPr/>
          <p:nvPr/>
        </p:nvCxnSpPr>
        <p:spPr>
          <a:xfrm flipV="1">
            <a:off x="6135639" y="2926783"/>
            <a:ext cx="1966171" cy="62"/>
          </a:xfrm>
          <a:prstGeom prst="straightConnector1">
            <a:avLst/>
          </a:prstGeom>
          <a:noFill/>
          <a:ln w="19050" cap="flat" cmpd="sng">
            <a:solidFill>
              <a:schemeClr val="lt2"/>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1043375" y="358083"/>
            <a:ext cx="382043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t>ATTRIBUTES OF </a:t>
            </a:r>
            <a:r>
              <a:rPr lang="en-GB" sz="3200" dirty="0">
                <a:solidFill>
                  <a:srgbClr val="92D050"/>
                </a:solidFill>
              </a:rPr>
              <a:t>XMPP</a:t>
            </a:r>
            <a:endParaRPr lang="en-GB" sz="3200" dirty="0">
              <a:solidFill>
                <a:srgbClr val="92D050"/>
              </a:solidFill>
            </a:endParaRPr>
          </a:p>
        </p:txBody>
      </p:sp>
      <p:sp>
        <p:nvSpPr>
          <p:cNvPr id="270" name="Google Shape;270;p46"/>
          <p:cNvSpPr txBox="1">
            <a:spLocks noGrp="1"/>
          </p:cNvSpPr>
          <p:nvPr>
            <p:ph type="subTitle" idx="1"/>
          </p:nvPr>
        </p:nvSpPr>
        <p:spPr>
          <a:xfrm>
            <a:off x="310689" y="930783"/>
            <a:ext cx="6035867" cy="3601973"/>
          </a:xfrm>
          <a:prstGeom prst="rect">
            <a:avLst/>
          </a:prstGeom>
        </p:spPr>
        <p:txBody>
          <a:bodyPr spcFirstLastPara="1" wrap="square" lIns="91425" tIns="91425" rIns="91425" bIns="91425" anchor="t" anchorCtr="0">
            <a:noAutofit/>
          </a:bodyPr>
          <a:lstStyle/>
          <a:p>
            <a:pPr marL="285750" indent="-285750">
              <a:buSzPts val="1100"/>
            </a:pPr>
            <a:r>
              <a:rPr lang="en-GB" sz="1600" dirty="0"/>
              <a:t>It is used to build chat system.</a:t>
            </a:r>
            <a:endParaRPr lang="en-GB" sz="1600" dirty="0"/>
          </a:p>
          <a:p>
            <a:pPr marL="285750" indent="-285750">
              <a:buSzPts val="1100"/>
            </a:pPr>
            <a:r>
              <a:rPr lang="en-GB" sz="1600" dirty="0"/>
              <a:t>It’s </a:t>
            </a:r>
            <a:r>
              <a:rPr lang="en-GB" sz="1600" b="1" dirty="0">
                <a:solidFill>
                  <a:srgbClr val="92D050"/>
                </a:solidFill>
              </a:rPr>
              <a:t>Decentralized</a:t>
            </a:r>
            <a:r>
              <a:rPr lang="en-GB" sz="1600" b="1" dirty="0">
                <a:solidFill>
                  <a:srgbClr val="0BA391"/>
                </a:solidFill>
              </a:rPr>
              <a:t>.</a:t>
            </a:r>
            <a:endParaRPr lang="en-GB" sz="1600" b="1" dirty="0">
              <a:solidFill>
                <a:srgbClr val="0BA391"/>
              </a:solidFill>
            </a:endParaRPr>
          </a:p>
          <a:p>
            <a:pPr marL="285750" indent="-285750">
              <a:buSzPts val="1100"/>
            </a:pPr>
            <a:r>
              <a:rPr lang="en-GB" sz="1600" dirty="0"/>
              <a:t>It supports the </a:t>
            </a:r>
            <a:r>
              <a:rPr lang="en-GB" sz="1600" b="1" dirty="0">
                <a:solidFill>
                  <a:srgbClr val="92D050"/>
                </a:solidFill>
              </a:rPr>
              <a:t>Asynchronous</a:t>
            </a:r>
            <a:r>
              <a:rPr lang="en-GB" sz="1600" dirty="0"/>
              <a:t> exchange of data/information. </a:t>
            </a:r>
            <a:endParaRPr lang="en-GB" sz="1600" dirty="0"/>
          </a:p>
          <a:p>
            <a:pPr marL="285750" indent="-285750">
              <a:buSzPts val="1100"/>
            </a:pPr>
            <a:r>
              <a:rPr lang="en-GB" sz="1600" dirty="0"/>
              <a:t>Transmits tiny pieces of the data instead of forwarding the big chunks directly.</a:t>
            </a:r>
            <a:endParaRPr lang="en-GB" sz="1600" dirty="0"/>
          </a:p>
          <a:p>
            <a:pPr marL="285750" indent="-285750">
              <a:buSzPts val="1100"/>
            </a:pPr>
            <a:r>
              <a:rPr lang="en-GB" sz="1600" dirty="0"/>
              <a:t>It works over </a:t>
            </a:r>
            <a:r>
              <a:rPr lang="en-GB" sz="1600" b="1" dirty="0">
                <a:solidFill>
                  <a:srgbClr val="8ED835"/>
                </a:solidFill>
              </a:rPr>
              <a:t>TCP</a:t>
            </a:r>
            <a:r>
              <a:rPr lang="en-GB" sz="1600" dirty="0">
                <a:solidFill>
                  <a:srgbClr val="0BA391"/>
                </a:solidFill>
              </a:rPr>
              <a:t>.</a:t>
            </a:r>
            <a:endParaRPr lang="en-GB" sz="1600" dirty="0">
              <a:solidFill>
                <a:srgbClr val="0BA391"/>
              </a:solidFill>
            </a:endParaRPr>
          </a:p>
          <a:p>
            <a:pPr marL="285750" indent="-285750">
              <a:buSzPts val="1100"/>
            </a:pPr>
            <a:r>
              <a:rPr lang="en-GB" sz="1600" dirty="0"/>
              <a:t>Network configuration and components (hardware/software) has no role to play in the XMPP-based data transmission.</a:t>
            </a:r>
            <a:endParaRPr lang="en-GB" sz="1600" dirty="0"/>
          </a:p>
          <a:p>
            <a:pPr marL="285750" indent="-285750">
              <a:buSzPts val="1100"/>
            </a:pPr>
            <a:r>
              <a:rPr lang="en-GB" sz="1600" dirty="0"/>
              <a:t>It is designed for </a:t>
            </a:r>
            <a:r>
              <a:rPr lang="en-GB" sz="1600" b="1" dirty="0">
                <a:solidFill>
                  <a:srgbClr val="92D050"/>
                </a:solidFill>
              </a:rPr>
              <a:t>Client-Server Model.</a:t>
            </a:r>
            <a:endParaRPr lang="en-GB" sz="1600" b="1" dirty="0">
              <a:solidFill>
                <a:srgbClr val="92D050"/>
              </a:solidFill>
            </a:endParaRPr>
          </a:p>
          <a:p>
            <a:pPr marL="285750" indent="-285750">
              <a:buSzPts val="1100"/>
            </a:pPr>
            <a:r>
              <a:rPr lang="en-GB" sz="1600" dirty="0"/>
              <a:t>It uses 3 statuses, namely ‘offline’, ‘busy’, or ‘online’, to talk about the status of a user or network.</a:t>
            </a:r>
            <a:endParaRPr lang="en-GB" sz="1600" dirty="0"/>
          </a:p>
          <a:p>
            <a:pPr marL="285750" indent="-285750">
              <a:buSzPts val="1100"/>
            </a:pPr>
            <a:r>
              <a:rPr lang="en-GB" sz="1600" dirty="0"/>
              <a:t>It transfers data back and forth between two end-points.</a:t>
            </a:r>
            <a:endParaRPr sz="1600" dirty="0"/>
          </a:p>
        </p:txBody>
      </p:sp>
      <p:pic>
        <p:nvPicPr>
          <p:cNvPr id="271" name="Google Shape;271;p46"/>
          <p:cNvPicPr preferRelativeResize="0"/>
          <p:nvPr/>
        </p:nvPicPr>
        <p:blipFill rotWithShape="1">
          <a:blip r:embed="rId1"/>
          <a:srcRect t="18916"/>
          <a:stretch>
            <a:fillRect/>
          </a:stretch>
        </p:blipFill>
        <p:spPr>
          <a:xfrm rot="-5400000">
            <a:off x="4788813" y="767088"/>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10689" y="327603"/>
            <a:ext cx="910829" cy="844052"/>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3" name="Title 2"/>
          <p:cNvSpPr>
            <a:spLocks noGrp="1"/>
          </p:cNvSpPr>
          <p:nvPr>
            <p:ph type="title"/>
          </p:nvPr>
        </p:nvSpPr>
        <p:spPr>
          <a:xfrm>
            <a:off x="902187" y="347620"/>
            <a:ext cx="2822636" cy="572700"/>
          </a:xfrm>
        </p:spPr>
        <p:txBody>
          <a:bodyPr/>
          <a:lstStyle/>
          <a:p>
            <a:r>
              <a:rPr lang="en-US" sz="3200" b="1" dirty="0">
                <a:solidFill>
                  <a:schemeClr val="dk1"/>
                </a:solidFill>
                <a:ea typeface="Times New Roman" panose="02020603050405020304" pitchFamily="18" charset="0"/>
                <a:sym typeface="Times New Roman" panose="02020603050405020304" pitchFamily="18" charset="0"/>
              </a:rPr>
              <a:t>XMPP </a:t>
            </a:r>
            <a:r>
              <a:rPr lang="en-US" sz="3200" b="1" dirty="0">
                <a:solidFill>
                  <a:srgbClr val="92D050"/>
                </a:solidFill>
                <a:ea typeface="Times New Roman" panose="02020603050405020304" pitchFamily="18" charset="0"/>
                <a:sym typeface="Times New Roman" panose="02020603050405020304" pitchFamily="18" charset="0"/>
              </a:rPr>
              <a:t>STANZAS</a:t>
            </a:r>
            <a:endParaRPr lang="en-US" sz="3200" dirty="0">
              <a:solidFill>
                <a:srgbClr val="92D050"/>
              </a:solidFill>
            </a:endParaRPr>
          </a:p>
        </p:txBody>
      </p:sp>
      <p:grpSp>
        <p:nvGrpSpPr>
          <p:cNvPr id="101" name="Group 100"/>
          <p:cNvGrpSpPr/>
          <p:nvPr/>
        </p:nvGrpSpPr>
        <p:grpSpPr>
          <a:xfrm>
            <a:off x="602411" y="1489798"/>
            <a:ext cx="7939177" cy="2937095"/>
            <a:chOff x="493689" y="1349296"/>
            <a:chExt cx="7939177" cy="2937095"/>
          </a:xfrm>
        </p:grpSpPr>
        <p:cxnSp>
          <p:nvCxnSpPr>
            <p:cNvPr id="87" name="Google Shape;2144;p49"/>
            <p:cNvCxnSpPr/>
            <p:nvPr/>
          </p:nvCxnSpPr>
          <p:spPr>
            <a:xfrm rot="5400000">
              <a:off x="4512200" y="1849562"/>
              <a:ext cx="766116" cy="739730"/>
            </a:xfrm>
            <a:prstGeom prst="bentConnector3">
              <a:avLst>
                <a:gd name="adj1" fmla="val -18629"/>
              </a:avLst>
            </a:prstGeom>
            <a:noFill/>
            <a:ln w="19050" cap="flat" cmpd="sng">
              <a:solidFill>
                <a:srgbClr val="3A3E5F"/>
              </a:solidFill>
              <a:prstDash val="solid"/>
              <a:round/>
              <a:headEnd type="none" w="med" len="med"/>
              <a:tailEnd type="diamond" w="med" len="med"/>
            </a:ln>
          </p:spPr>
        </p:cxnSp>
        <p:grpSp>
          <p:nvGrpSpPr>
            <p:cNvPr id="99" name="Group 98"/>
            <p:cNvGrpSpPr/>
            <p:nvPr/>
          </p:nvGrpSpPr>
          <p:grpSpPr>
            <a:xfrm>
              <a:off x="493689" y="1349296"/>
              <a:ext cx="7939177" cy="2937095"/>
              <a:chOff x="501257" y="1052116"/>
              <a:chExt cx="7939177" cy="2937095"/>
            </a:xfrm>
          </p:grpSpPr>
          <p:sp>
            <p:nvSpPr>
              <p:cNvPr id="56" name="Google Shape;2139;p49"/>
              <p:cNvSpPr/>
              <p:nvPr/>
            </p:nvSpPr>
            <p:spPr>
              <a:xfrm>
                <a:off x="3413630" y="2344958"/>
                <a:ext cx="2223000" cy="448800"/>
              </a:xfrm>
              <a:prstGeom prst="rect">
                <a:avLst/>
              </a:prstGeom>
              <a:solidFill>
                <a:srgbClr val="8ED8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MESSAGE STANZA</a:t>
                </a:r>
                <a:endParaRPr lang="en-US" sz="21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9" name="Google Shape;2142;p49"/>
              <p:cNvSpPr/>
              <p:nvPr/>
            </p:nvSpPr>
            <p:spPr>
              <a:xfrm>
                <a:off x="6147374" y="2340219"/>
                <a:ext cx="2223000" cy="448800"/>
              </a:xfrm>
              <a:prstGeom prst="rect">
                <a:avLst/>
              </a:prstGeom>
              <a:solidFill>
                <a:srgbClr val="8ED8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IQ STANZA</a:t>
                </a:r>
                <a:endParaRPr lang="en-US" sz="21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60" name="Google Shape;2143;p49"/>
              <p:cNvSpPr/>
              <p:nvPr/>
            </p:nvSpPr>
            <p:spPr>
              <a:xfrm>
                <a:off x="571318" y="2347350"/>
                <a:ext cx="2223000" cy="448800"/>
              </a:xfrm>
              <a:prstGeom prst="rect">
                <a:avLst/>
              </a:prstGeom>
              <a:solidFill>
                <a:srgbClr val="8ED8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PRESENCE STANZA</a:t>
                </a:r>
                <a:endParaRPr lang="en-US" sz="2100" b="1"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cxnSp>
            <p:nvCxnSpPr>
              <p:cNvPr id="61" name="Google Shape;2144;p49"/>
              <p:cNvCxnSpPr>
                <a:stCxn id="54" idx="1"/>
                <a:endCxn id="60" idx="0"/>
              </p:cNvCxnSpPr>
              <p:nvPr/>
            </p:nvCxnSpPr>
            <p:spPr>
              <a:xfrm rot="10800000" flipV="1">
                <a:off x="1682819" y="1324216"/>
                <a:ext cx="1736737" cy="1023134"/>
              </a:xfrm>
              <a:prstGeom prst="bentConnector2">
                <a:avLst/>
              </a:prstGeom>
              <a:noFill/>
              <a:ln w="19050" cap="flat" cmpd="sng">
                <a:solidFill>
                  <a:srgbClr val="3A3E5F"/>
                </a:solidFill>
                <a:prstDash val="solid"/>
                <a:round/>
                <a:headEnd type="none" w="med" len="med"/>
                <a:tailEnd type="diamond" w="med" len="med"/>
              </a:ln>
            </p:spPr>
          </p:cxnSp>
          <p:cxnSp>
            <p:nvCxnSpPr>
              <p:cNvPr id="84" name="Google Shape;2144;p49"/>
              <p:cNvCxnSpPr/>
              <p:nvPr/>
            </p:nvCxnSpPr>
            <p:spPr>
              <a:xfrm rot="10800000" flipH="1" flipV="1">
                <a:off x="5631304" y="1314623"/>
                <a:ext cx="1736737" cy="1023134"/>
              </a:xfrm>
              <a:prstGeom prst="bentConnector2">
                <a:avLst/>
              </a:prstGeom>
              <a:noFill/>
              <a:ln w="19050" cap="flat" cmpd="sng">
                <a:solidFill>
                  <a:srgbClr val="3A3E5F"/>
                </a:solidFill>
                <a:prstDash val="solid"/>
                <a:round/>
                <a:headEnd type="none" w="med" len="med"/>
                <a:tailEnd type="diamond" w="med" len="med"/>
              </a:ln>
            </p:spPr>
          </p:cxnSp>
          <p:sp>
            <p:nvSpPr>
              <p:cNvPr id="91" name="TextBox 90"/>
              <p:cNvSpPr txBox="1"/>
              <p:nvPr/>
            </p:nvSpPr>
            <p:spPr>
              <a:xfrm>
                <a:off x="501257" y="2819660"/>
                <a:ext cx="2363121" cy="116955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pPr>
                <a:r>
                  <a:rPr kumimoji="0" lang="en-GB" altLang="en-US" sz="1400" b="1"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Presence Stanza </a:t>
                </a:r>
                <a:r>
                  <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is used to share Presence information between a client and the contacts of the clints (roaster).</a:t>
                </a:r>
                <a:endPar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3" name="TextBox 92"/>
              <p:cNvSpPr txBox="1"/>
              <p:nvPr/>
            </p:nvSpPr>
            <p:spPr>
              <a:xfrm>
                <a:off x="3343569" y="2868218"/>
                <a:ext cx="2363121" cy="73866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pPr>
                <a:r>
                  <a:rPr kumimoji="0" lang="en-GB" altLang="en-US" sz="1400" b="1"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Message Stanza </a:t>
                </a:r>
                <a:r>
                  <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is used to share chat messages between two parties.</a:t>
                </a:r>
                <a:endPar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94" name="TextBox 93"/>
              <p:cNvSpPr txBox="1"/>
              <p:nvPr/>
            </p:nvSpPr>
            <p:spPr>
              <a:xfrm>
                <a:off x="6077313" y="2879086"/>
                <a:ext cx="2363121" cy="95410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pPr>
                <a:r>
                  <a:rPr kumimoji="0" lang="en-GB" altLang="en-US" sz="1400" b="1"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IQ </a:t>
                </a:r>
                <a:r>
                  <a:rPr lang="en-GB" altLang="en-US" b="1"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(Info/Query) Stanza</a:t>
                </a:r>
                <a:r>
                  <a:rPr kumimoji="0" lang="en-GB" altLang="en-US" sz="1400" b="1"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is used to share information between XMPP server and the client.</a:t>
                </a:r>
                <a:endPar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54" name="Google Shape;2137;p49"/>
              <p:cNvSpPr/>
              <p:nvPr/>
            </p:nvSpPr>
            <p:spPr>
              <a:xfrm>
                <a:off x="3419555" y="1052116"/>
                <a:ext cx="2223000" cy="544200"/>
              </a:xfrm>
              <a:prstGeom prst="rect">
                <a:avLst/>
              </a:prstGeom>
              <a:solidFill>
                <a:srgbClr val="8ED8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b="1" dirty="0">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STANZAS</a:t>
                </a:r>
                <a:endParaRPr lang="en-US" sz="2100" b="1" dirty="0">
                  <a:solidFill>
                    <a:schemeClr val="lt1"/>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grpSp>
      <p:sp>
        <p:nvSpPr>
          <p:cNvPr id="98" name="TextBox 97"/>
          <p:cNvSpPr txBox="1"/>
          <p:nvPr/>
        </p:nvSpPr>
        <p:spPr>
          <a:xfrm>
            <a:off x="214478" y="950932"/>
            <a:ext cx="8929522" cy="307777"/>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pPr>
            <a:r>
              <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most basic unit of communication in XMPP is called a stanza. there are 3 type of stanzas used in XMPP.</a:t>
            </a:r>
            <a:endParaRPr kumimoji="0" lang="en-GB" altLang="en-US" sz="14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138652" y="319820"/>
            <a:ext cx="927518" cy="85951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4" name="Google Shape;269;p46"/>
          <p:cNvSpPr txBox="1">
            <a:spLocks noGrp="1"/>
          </p:cNvSpPr>
          <p:nvPr>
            <p:ph type="title"/>
          </p:nvPr>
        </p:nvSpPr>
        <p:spPr>
          <a:xfrm>
            <a:off x="1125669" y="521414"/>
            <a:ext cx="5748571"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t>HOW </a:t>
            </a:r>
            <a:r>
              <a:rPr lang="en-US" sz="3200" dirty="0">
                <a:solidFill>
                  <a:srgbClr val="92D050"/>
                </a:solidFill>
              </a:rPr>
              <a:t>XMPP WORKS</a:t>
            </a:r>
            <a:endParaRPr lang="en-GB" sz="3200" dirty="0">
              <a:solidFill>
                <a:srgbClr val="92D050"/>
              </a:solidFill>
            </a:endParaRPr>
          </a:p>
        </p:txBody>
      </p:sp>
      <p:sp>
        <p:nvSpPr>
          <p:cNvPr id="18" name="Rectangle 2"/>
          <p:cNvSpPr>
            <a:spLocks noChangeArrowheads="1"/>
          </p:cNvSpPr>
          <p:nvPr/>
        </p:nvSpPr>
        <p:spPr bwMode="auto">
          <a:xfrm>
            <a:off x="352586" y="1100107"/>
            <a:ext cx="8438828"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r>
              <a:rPr kumimoji="0" lang="en-US" altLang="en-US" sz="1600" b="1"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Client-Server Architecture:</a:t>
            </a:r>
            <a:endParaRPr kumimoji="0" lang="en-US" altLang="en-US" sz="1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uses a client-server model to send messages.</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 message is sent to the XMPP server first, which then routes it to the correct recipient.</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ts val="1200"/>
              </a:spcBef>
              <a:spcAft>
                <a:spcPct val="0"/>
              </a:spcAft>
              <a:buClrTx/>
              <a:buSzTx/>
            </a:pPr>
            <a:r>
              <a:rPr kumimoji="0" lang="en-US" altLang="en-US" sz="1600" b="1"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Unique Identifier (Jabber ID):</a:t>
            </a:r>
            <a:endParaRPr kumimoji="0" lang="en-US" altLang="en-US" sz="1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Every client has a unique ID called a </a:t>
            </a:r>
            <a:r>
              <a:rPr kumimoji="0" lang="en-US" altLang="en-US" sz="1600" b="1"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Jabber ID (JID)</a:t>
            </a:r>
            <a:r>
              <a:rPr kumimoji="0" lang="en-US" altLang="en-US" sz="1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t>
            </a:r>
            <a:endParaRPr kumimoji="0" lang="en-US" altLang="en-US" sz="1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Format: </a:t>
            </a:r>
            <a:r>
              <a:rPr kumimoji="0" lang="en-US" altLang="en-US" sz="1600" b="1"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user@domain.com/resource.</a:t>
            </a:r>
            <a:endParaRPr kumimoji="0" lang="en-US" altLang="en-US" sz="1600" b="1"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457200" eaLnBrk="0" fontAlgn="base" hangingPunct="0">
              <a:spcBef>
                <a:spcPct val="0"/>
              </a:spcBef>
              <a:spcAft>
                <a:spcPct val="0"/>
              </a:spcAft>
              <a:buClrTx/>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user:</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Username of the person.</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domain.com:</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The domain of the XMPP server.</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resource:</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Device type (optional, e.g., mobile or web).</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R="0" lvl="0" indent="0" algn="l" defTabSz="914400" rtl="0" eaLnBrk="0" fontAlgn="base" latinLnBrk="0" hangingPunct="0">
              <a:lnSpc>
                <a:spcPct val="100000"/>
              </a:lnSpc>
              <a:spcBef>
                <a:spcPts val="1200"/>
              </a:spcBef>
              <a:spcAft>
                <a:spcPct val="0"/>
              </a:spcAft>
              <a:buClrTx/>
              <a:buSzTx/>
            </a:pPr>
            <a:r>
              <a:rPr kumimoji="0" lang="en-US" altLang="en-US" sz="1600" b="1"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Message Routing:</a:t>
            </a:r>
            <a:endParaRPr kumimoji="0" lang="en-US" altLang="en-US" sz="1600" b="0" i="0" u="none" strike="noStrike" cap="none" normalizeH="0" baseline="0" dirty="0">
              <a:ln>
                <a:noFill/>
              </a:ln>
              <a:solidFill>
                <a:srgbClr val="92D050"/>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server uses the JID to route messages to the right client.</a:t>
            </a: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251394" y="521414"/>
            <a:ext cx="975468" cy="8090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13" name="Picture 12"/>
          <p:cNvPicPr>
            <a:picLocks noChangeAspect="1"/>
          </p:cNvPicPr>
          <p:nvPr/>
        </p:nvPicPr>
        <p:blipFill>
          <a:blip r:embed="rId1">
            <a:extLst>
              <a:ext uri="{BEBA8EAE-BF5A-486C-A8C5-ECC9F3942E4B}">
                <a14:imgProps xmlns:a14="http://schemas.microsoft.com/office/drawing/2010/main">
                  <a14:imgLayer r:embed="rId2">
                    <a14:imgEffect>
                      <a14:brightnessContrast bright="20000" contrast="-40000"/>
                    </a14:imgEffect>
                  </a14:imgLayer>
                </a14:imgProps>
              </a:ext>
            </a:extLst>
          </a:blip>
          <a:srcRect l="11824" t="2712" r="13536" b="7797"/>
          <a:stretch>
            <a:fillRect/>
          </a:stretch>
        </p:blipFill>
        <p:spPr>
          <a:xfrm>
            <a:off x="5226388" y="894748"/>
            <a:ext cx="3800176" cy="3700498"/>
          </a:xfrm>
          <a:prstGeom prst="rect">
            <a:avLst/>
          </a:prstGeom>
        </p:spPr>
      </p:pic>
      <p:sp>
        <p:nvSpPr>
          <p:cNvPr id="14" name="Google Shape;269;p46"/>
          <p:cNvSpPr txBox="1">
            <a:spLocks noGrp="1"/>
          </p:cNvSpPr>
          <p:nvPr>
            <p:ph type="title"/>
          </p:nvPr>
        </p:nvSpPr>
        <p:spPr>
          <a:xfrm>
            <a:off x="922291" y="386554"/>
            <a:ext cx="847103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ESTABLISHING</a:t>
            </a:r>
            <a:r>
              <a:rPr lang="en-US" sz="2400" dirty="0">
                <a:solidFill>
                  <a:srgbClr val="92D050"/>
                </a:solidFill>
              </a:rPr>
              <a:t> CLIENT-SERVER </a:t>
            </a:r>
            <a:r>
              <a:rPr lang="en-US" sz="2400" dirty="0">
                <a:solidFill>
                  <a:srgbClr val="3A3E5F"/>
                </a:solidFill>
              </a:rPr>
              <a:t>SESSIONS IN XMPP</a:t>
            </a:r>
            <a:endParaRPr lang="en-GB" sz="4000" dirty="0">
              <a:solidFill>
                <a:srgbClr val="3A3E5F"/>
              </a:solidFill>
            </a:endParaRPr>
          </a:p>
        </p:txBody>
      </p:sp>
      <p:sp>
        <p:nvSpPr>
          <p:cNvPr id="2" name="Rectangle 2"/>
          <p:cNvSpPr>
            <a:spLocks noChangeArrowheads="1"/>
          </p:cNvSpPr>
          <p:nvPr/>
        </p:nvSpPr>
        <p:spPr bwMode="auto">
          <a:xfrm>
            <a:off x="174354" y="1467725"/>
            <a:ext cx="54902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defTabSz="914400" rtl="0" eaLnBrk="0" fontAlgn="base" latinLnBrk="0" hangingPunct="0">
              <a:lnSpc>
                <a:spcPct val="100000"/>
              </a:lnSpc>
              <a:spcBef>
                <a:spcPct val="0"/>
              </a:spcBef>
              <a:spcAft>
                <a:spcPct val="0"/>
              </a:spcAft>
              <a:buClrTx/>
              <a:buSzTx/>
              <a:buFont typeface="Times New Roman" panose="02020603050405020304" pitchFamily="18" charset="0"/>
              <a:buChar char="•"/>
            </a:pPr>
            <a:r>
              <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The client opens a </a:t>
            </a:r>
            <a:r>
              <a:rPr kumimoji="0" lang="en-GB" altLang="en-US" sz="1600" b="1" i="0" u="none" strike="noStrike" cap="none" normalizeH="0" baseline="0" dirty="0">
                <a:ln>
                  <a:noFill/>
                </a:ln>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TCP Connection </a:t>
            </a:r>
            <a:r>
              <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with the server.</a:t>
            </a:r>
            <a:endPar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Times New Roman" panose="02020603050405020304" pitchFamily="18" charset="0"/>
              <a:buChar char="•"/>
            </a:pPr>
            <a:r>
              <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After a TCP connection is established with the XMPP server, the </a:t>
            </a:r>
            <a:r>
              <a:rPr kumimoji="0" lang="en-GB" altLang="en-US" sz="1600" b="1" i="0" u="none" strike="noStrike" cap="none" normalizeH="0" baseline="0" dirty="0">
                <a:ln>
                  <a:noFill/>
                </a:ln>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Stream Negotiation And Authentication</a:t>
            </a:r>
            <a:r>
              <a:rPr kumimoji="0" lang="en-GB" altLang="en-US" sz="1600" i="0" u="none" strike="noStrike" cap="none" normalizeH="0" baseline="0" dirty="0">
                <a:ln>
                  <a:noFill/>
                </a:ln>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a:t>
            </a:r>
            <a:r>
              <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process begins.</a:t>
            </a:r>
            <a:endPar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Times New Roman" panose="02020603050405020304" pitchFamily="18" charset="0"/>
              <a:buChar char="•"/>
            </a:pPr>
            <a:r>
              <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This involves multiple packet exchanges between the client and server to set up the session.</a:t>
            </a:r>
            <a:endParaRPr kumimoji="0" lang="en-GB" altLang="en-US" sz="1600" i="0" u="none" strike="noStrike" cap="none" normalizeH="0" baseline="0" dirty="0">
              <a:ln>
                <a:noFill/>
              </a:ln>
              <a:solidFill>
                <a:srgbClr val="3A3E5F"/>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pPr>
            <a:endParaRPr lang="en-GB" altLang="en-US"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Times New Roman" panose="02020603050405020304" pitchFamily="18" charset="0"/>
              <a:buChar char="Ø"/>
            </a:pPr>
            <a:r>
              <a:rPr kumimoji="0" lang="en-GB" altLang="en-US" sz="1600" b="1" i="0" u="none" strike="noStrike" cap="none" normalizeH="0" baseline="0" dirty="0">
                <a:ln>
                  <a:noFill/>
                </a:ln>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Downside: The negotiation process adds latency, especially in poor network conditions with unstable connections and low bandwidth.</a:t>
            </a:r>
            <a:endParaRPr kumimoji="0" lang="en-US" altLang="en-US" sz="1600" b="1" i="0" u="none" strike="noStrike" cap="none" normalizeH="0" baseline="0" dirty="0">
              <a:ln>
                <a:noFill/>
              </a:ln>
              <a:solidFill>
                <a:srgbClr val="8ED835"/>
              </a:solidFill>
              <a:effectLst/>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63427" y="337079"/>
            <a:ext cx="933041" cy="78415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14" name="Google Shape;269;p46"/>
          <p:cNvSpPr txBox="1">
            <a:spLocks noGrp="1"/>
          </p:cNvSpPr>
          <p:nvPr>
            <p:ph type="title"/>
          </p:nvPr>
        </p:nvSpPr>
        <p:spPr>
          <a:xfrm>
            <a:off x="1095761" y="408981"/>
            <a:ext cx="3476238" cy="572700"/>
          </a:xfrm>
          <a:prstGeom prst="rect">
            <a:avLst/>
          </a:prstGeom>
        </p:spPr>
        <p:txBody>
          <a:bodyPr spcFirstLastPara="1" wrap="square" lIns="91425" tIns="91425" rIns="91425" bIns="91425" anchor="t" anchorCtr="0">
            <a:noAutofit/>
          </a:bodyPr>
          <a:lstStyle/>
          <a:p>
            <a:r>
              <a:rPr lang="en-GB" sz="3200" b="1" dirty="0">
                <a:solidFill>
                  <a:srgbClr val="3A3E5F"/>
                </a:solidFill>
                <a:cs typeface="Times New Roman" panose="02020603050405020304" pitchFamily="18" charset="0"/>
              </a:rPr>
              <a:t>MESSAGE </a:t>
            </a:r>
            <a:r>
              <a:rPr lang="en-GB" sz="3200" b="1" dirty="0">
                <a:solidFill>
                  <a:srgbClr val="92D050"/>
                </a:solidFill>
                <a:cs typeface="Times New Roman" panose="02020603050405020304" pitchFamily="18" charset="0"/>
              </a:rPr>
              <a:t>SENDING</a:t>
            </a:r>
            <a:endParaRPr lang="en-GB" sz="3200" b="1" dirty="0">
              <a:solidFill>
                <a:srgbClr val="92D050"/>
              </a:solidFill>
              <a:cs typeface="Times New Roman" panose="02020603050405020304" pitchFamily="18" charset="0"/>
            </a:endParaRPr>
          </a:p>
        </p:txBody>
      </p:sp>
      <p:sp>
        <p:nvSpPr>
          <p:cNvPr id="5" name="Rectangle 2"/>
          <p:cNvSpPr>
            <a:spLocks noChangeArrowheads="1"/>
          </p:cNvSpPr>
          <p:nvPr/>
        </p:nvSpPr>
        <p:spPr bwMode="auto">
          <a:xfrm>
            <a:off x="336483" y="974880"/>
            <a:ext cx="68618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indent="-285750">
              <a:buFont typeface="Times New Roman" panose="02020603050405020304" pitchFamily="18" charset="0"/>
              <a:buChar char="•"/>
            </a:pPr>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Once a session is established, clients can send and receive messages.</a:t>
            </a:r>
            <a:endPar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nvGrpSpPr>
          <p:cNvPr id="7" name="Group 6"/>
          <p:cNvGrpSpPr/>
          <p:nvPr/>
        </p:nvGrpSpPr>
        <p:grpSpPr>
          <a:xfrm>
            <a:off x="1592578" y="1429081"/>
            <a:ext cx="6355081" cy="1780383"/>
            <a:chOff x="1592578" y="1284301"/>
            <a:chExt cx="6355081" cy="1780383"/>
          </a:xfrm>
        </p:grpSpPr>
        <p:pic>
          <p:nvPicPr>
            <p:cNvPr id="9" name="Picture 8"/>
            <p:cNvPicPr>
              <a:picLocks noChangeAspect="1"/>
            </p:cNvPicPr>
            <p:nvPr/>
          </p:nvPicPr>
          <p:blipFill>
            <a:blip r:embed="rId1"/>
            <a:srcRect l="1273" t="5819" r="1419" b="8047"/>
            <a:stretch>
              <a:fillRect/>
            </a:stretch>
          </p:blipFill>
          <p:spPr>
            <a:xfrm>
              <a:off x="1592578" y="1284301"/>
              <a:ext cx="6355081" cy="1457218"/>
            </a:xfrm>
            <a:prstGeom prst="rect">
              <a:avLst/>
            </a:prstGeom>
          </p:spPr>
        </p:pic>
        <p:sp>
          <p:nvSpPr>
            <p:cNvPr id="2" name="Rectangle 2"/>
            <p:cNvSpPr>
              <a:spLocks noChangeArrowheads="1"/>
            </p:cNvSpPr>
            <p:nvPr/>
          </p:nvSpPr>
          <p:spPr bwMode="auto">
            <a:xfrm>
              <a:off x="3300559" y="2756907"/>
              <a:ext cx="29391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GB" b="1"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Example of an XMPP message</a:t>
              </a:r>
              <a:endParaRPr lang="en-GB" b="1" dirty="0">
                <a:solidFill>
                  <a:schemeClr val="tx1">
                    <a:lumMod val="50000"/>
                  </a:schemeClr>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grpSp>
      <p:sp>
        <p:nvSpPr>
          <p:cNvPr id="6" name="TextBox 5"/>
          <p:cNvSpPr txBox="1"/>
          <p:nvPr/>
        </p:nvSpPr>
        <p:spPr>
          <a:xfrm>
            <a:off x="336483" y="3224853"/>
            <a:ext cx="8471032" cy="584775"/>
          </a:xfrm>
          <a:prstGeom prst="rect">
            <a:avLst/>
          </a:prstGeom>
          <a:noFill/>
        </p:spPr>
        <p:txBody>
          <a:bodyPr wrap="square">
            <a:spAutoFit/>
          </a:bodyPr>
          <a:lstStyle/>
          <a:p>
            <a:pPr marL="285750" indent="-285750">
              <a:buFont typeface="Times New Roman" panose="02020603050405020304" pitchFamily="18" charset="0"/>
              <a:buChar char="•"/>
            </a:pPr>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This is an example of an </a:t>
            </a:r>
            <a:r>
              <a:rPr lang="en-GB" sz="1600" b="1" dirty="0">
                <a:solidFill>
                  <a:srgbClr val="92D050"/>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XMPP Message Stanza</a:t>
            </a:r>
            <a:r>
              <a:rPr lang="en-GB"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rPr>
              <a:t>, which is used for communication between clients in the XMPP protocol.</a:t>
            </a:r>
            <a:endParaRPr lang="en-US" sz="1600" dirty="0">
              <a:solidFill>
                <a:srgbClr val="3A3E5F"/>
              </a:solidFill>
              <a:latin typeface="Times New Roman" panose="02020603050405020304" pitchFamily="18" charset="0"/>
              <a:ea typeface="Times New Roman" panose="02020603050405020304" pitchFamily="18" charset="0"/>
              <a:cs typeface="Times New Roman" panose="02020603050405020304" pitchFamily="18" charset="0"/>
              <a:sym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0098" y="391010"/>
            <a:ext cx="954341" cy="8041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reveal/>
      </p:transition>
    </mc:Choice>
    <mc:Fallback>
      <p:transition spd="slow">
        <p:fade/>
      </p:transition>
    </mc:Fallback>
  </mc:AlternateContent>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10471</Words>
  <Application>WPS Presentation</Application>
  <PresentationFormat>On-screen Show (16:9)</PresentationFormat>
  <Paragraphs>294</Paragraphs>
  <Slides>24</Slides>
  <Notes>24</Notes>
  <HiddenSlides>0</HiddenSlides>
  <MMClips>0</MMClips>
  <ScaleCrop>false</ScaleCrop>
  <HeadingPairs>
    <vt:vector size="6" baseType="variant">
      <vt:variant>
        <vt:lpstr>已用的字体</vt:lpstr>
      </vt:variant>
      <vt:variant>
        <vt:i4>26</vt:i4>
      </vt:variant>
      <vt:variant>
        <vt:lpstr>主题</vt:lpstr>
      </vt:variant>
      <vt:variant>
        <vt:i4>1</vt:i4>
      </vt:variant>
      <vt:variant>
        <vt:lpstr>幻灯片标题</vt:lpstr>
      </vt:variant>
      <vt:variant>
        <vt:i4>24</vt:i4>
      </vt:variant>
    </vt:vector>
  </HeadingPairs>
  <TitlesOfParts>
    <vt:vector size="51" baseType="lpstr">
      <vt:lpstr>Arial</vt:lpstr>
      <vt:lpstr>SimSun</vt:lpstr>
      <vt:lpstr>Wingdings</vt:lpstr>
      <vt:lpstr>Arial</vt:lpstr>
      <vt:lpstr>Poppins</vt:lpstr>
      <vt:lpstr>Archivo</vt:lpstr>
      <vt:lpstr>Nunito Light</vt:lpstr>
      <vt:lpstr>Bebas Neue</vt:lpstr>
      <vt:lpstr>Raleway</vt:lpstr>
      <vt:lpstr>Maven Pro Black</vt:lpstr>
      <vt:lpstr>AMGDT</vt:lpstr>
      <vt:lpstr>Oswald</vt:lpstr>
      <vt:lpstr>Poppins</vt:lpstr>
      <vt:lpstr>Space Grotesk</vt:lpstr>
      <vt:lpstr>Nunito</vt:lpstr>
      <vt:lpstr>Nunito </vt:lpstr>
      <vt:lpstr>Archivo</vt:lpstr>
      <vt:lpstr>Nunito Black</vt:lpstr>
      <vt:lpstr>Nunito SemiBold</vt:lpstr>
      <vt:lpstr>Oswald</vt:lpstr>
      <vt:lpstr>Cambria</vt:lpstr>
      <vt:lpstr>Microsoft YaHei</vt:lpstr>
      <vt:lpstr>Arial Unicode MS</vt:lpstr>
      <vt:lpstr>Calibri</vt:lpstr>
      <vt:lpstr>Symbol</vt:lpstr>
      <vt:lpstr>Times New Roman</vt:lpstr>
      <vt:lpstr>Cybersecurity Industry by Slidesgo</vt:lpstr>
      <vt:lpstr>PowerPoint 演示文稿</vt:lpstr>
      <vt:lpstr>TABLE OF CONTENTS</vt:lpstr>
      <vt:lpstr>XMPP</vt:lpstr>
      <vt:lpstr>To get a better understanding of what XMPP can do, let's break down what exactly eXtensible Messaging and Presence Protocol means.</vt:lpstr>
      <vt:lpstr>ATTRIBUTES OF XMPP</vt:lpstr>
      <vt:lpstr>XMPP STANZAS</vt:lpstr>
      <vt:lpstr>HOW XMPP WORKS</vt:lpstr>
      <vt:lpstr>ESTABLISHING CLIENT-SERVER SESSIONS IN XMPP</vt:lpstr>
      <vt:lpstr>MESSAGE SENDING</vt:lpstr>
      <vt:lpstr>XMPP ARCHITECTURE</vt:lpstr>
      <vt:lpstr>XMPP IMPLEMENTATION STACK</vt:lpstr>
      <vt:lpstr>KEY FEATURES OF XMPP</vt:lpstr>
      <vt:lpstr>XMPP PROTOCOL EXAMPLES</vt:lpstr>
      <vt:lpstr>COMMON PROTOCOLS OF XMPP</vt:lpstr>
      <vt:lpstr>COMMON PROTOCOLS OF XMPP</vt:lpstr>
      <vt:lpstr>HOW TO INTEGRATE XMPP WITH OTHER PROTOCOLS</vt:lpstr>
      <vt:lpstr>HOW TO INTEGRATE XMPP WITH OTHER PROTOCOLS</vt:lpstr>
      <vt:lpstr>BENEFITS OR ADVANTAGES OF XMPP PROTOCOL</vt:lpstr>
      <vt:lpstr>DRAWBACKS OR DISADVANTAGES OF XMPP PROTOCOL</vt:lpstr>
      <vt:lpstr>QUESTION 01</vt:lpstr>
      <vt:lpstr>QUESTION 02</vt:lpstr>
      <vt:lpstr>REFERENCES</vt:lpstr>
      <vt:lpstr>QUESTIONS?</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MEHRIN FARZANA (2101013)</cp:lastModifiedBy>
  <cp:revision>19</cp:revision>
  <dcterms:created xsi:type="dcterms:W3CDTF">2024-12-23T12:41:53Z</dcterms:created>
  <dcterms:modified xsi:type="dcterms:W3CDTF">2024-12-24T01:05:03Z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E82F70D12733486AB0DD3CFFC5235DB4_12</vt:lpwstr>
  </property>
  <property fmtid="{D5CDD505-2E9C-101B-9397-08002B2CF9AE}" pid="3" name="KSOProductBuildVer">
    <vt:lpwstr>1033-12.2.0.19307</vt:lpwstr>
  </property>
</Properties>
</file>