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715000" cx="9144000"/>
  <p:notesSz cx="6858000" cy="9144000"/>
  <p:embeddedFontLst>
    <p:embeddedFont>
      <p:font typeface="PT Sans Narrow"/>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0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21CCE9-7CAC-4B0A-B563-848FBEB704AF}">
  <a:tblStyle styleId="{2821CCE9-7CAC-4B0A-B563-848FBEB704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0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2834b700ee_0_1269: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2834b700ee_0_1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293d696827_0_8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293d69682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293d696827_0_9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293d69682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293d696827_0_10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293d69682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293d696827_0_11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293d69682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293d696827_0_12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293d69682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2834b700ee_0_1274: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2834b700ee_0_1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293d696827_0_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293d69682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293d696827_0_2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293d69682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293d696827_0_3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293d69682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293d696827_0_4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293d69682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293d696827_0_5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293d69682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293d696827_0_6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293d69682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293d696827_0_6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293d69682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529875"/>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509168"/>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135572"/>
            <a:ext cx="7136668" cy="169332"/>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4410067"/>
            <a:ext cx="7136668" cy="169332"/>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946405"/>
            <a:ext cx="7136700" cy="11361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3166710"/>
            <a:ext cx="4870500" cy="8808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606333"/>
            <a:ext cx="9144000" cy="10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449833"/>
            <a:ext cx="8520600" cy="1709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3328500"/>
            <a:ext cx="8520600" cy="11907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857667"/>
            <a:ext cx="9144000" cy="285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905333"/>
            <a:ext cx="8571300" cy="10467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606333"/>
            <a:ext cx="9144000" cy="108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94472"/>
            <a:ext cx="8520600" cy="7860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407028"/>
            <a:ext cx="8520600" cy="36696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94472"/>
            <a:ext cx="8520600" cy="7860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406861"/>
            <a:ext cx="3999900" cy="36696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406861"/>
            <a:ext cx="3999900" cy="36696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94472"/>
            <a:ext cx="8520600" cy="7860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617333"/>
            <a:ext cx="2808000" cy="839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544000"/>
            <a:ext cx="2808000" cy="3532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84833"/>
            <a:ext cx="5613600" cy="4545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715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9950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155194"/>
            <a:ext cx="4045200" cy="1862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3029861"/>
            <a:ext cx="4045200" cy="13722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804667"/>
            <a:ext cx="3837000" cy="41058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700806"/>
            <a:ext cx="5998800" cy="6654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94472"/>
            <a:ext cx="8520600" cy="786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407028"/>
            <a:ext cx="8520600" cy="36696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5181352"/>
            <a:ext cx="548700" cy="4374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411175" y="382975"/>
            <a:ext cx="8282400" cy="7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400"/>
              <a:t>Operating System and Unix Programming Sessional</a:t>
            </a:r>
            <a:endParaRPr sz="3400"/>
          </a:p>
        </p:txBody>
      </p:sp>
      <p:sp>
        <p:nvSpPr>
          <p:cNvPr id="67" name="Google Shape;67;p13"/>
          <p:cNvSpPr txBox="1"/>
          <p:nvPr>
            <p:ph idx="1" type="subTitle"/>
          </p:nvPr>
        </p:nvSpPr>
        <p:spPr>
          <a:xfrm>
            <a:off x="2136750" y="3323932"/>
            <a:ext cx="4870500" cy="880800"/>
          </a:xfrm>
          <a:prstGeom prst="rect">
            <a:avLst/>
          </a:prstGeom>
        </p:spPr>
        <p:txBody>
          <a:bodyPr anchorCtr="0" anchor="ctr" bIns="91425" lIns="91425" spcFirstLastPara="1" rIns="91425" wrap="square" tIns="91425">
            <a:normAutofit lnSpcReduction="10000"/>
          </a:bodyPr>
          <a:lstStyle/>
          <a:p>
            <a:pPr indent="0" lvl="0" marL="0" rtl="0" algn="ctr">
              <a:spcBef>
                <a:spcPts val="0"/>
              </a:spcBef>
              <a:spcAft>
                <a:spcPts val="0"/>
              </a:spcAft>
              <a:buNone/>
            </a:pPr>
            <a:r>
              <a:rPr lang="en">
                <a:latin typeface="PT Sans Narrow"/>
                <a:ea typeface="PT Sans Narrow"/>
                <a:cs typeface="PT Sans Narrow"/>
                <a:sym typeface="PT Sans Narrow"/>
              </a:rPr>
              <a:t>Md Rafiqul Islam</a:t>
            </a:r>
            <a:endParaRPr>
              <a:latin typeface="PT Sans Narrow"/>
              <a:ea typeface="PT Sans Narrow"/>
              <a:cs typeface="PT Sans Narrow"/>
              <a:sym typeface="PT Sans Narrow"/>
            </a:endParaRPr>
          </a:p>
          <a:p>
            <a:pPr indent="0" lvl="0" marL="0" rtl="0" algn="ctr">
              <a:spcBef>
                <a:spcPts val="0"/>
              </a:spcBef>
              <a:spcAft>
                <a:spcPts val="0"/>
              </a:spcAft>
              <a:buNone/>
            </a:pPr>
            <a:r>
              <a:rPr lang="en">
                <a:latin typeface="PT Sans Narrow"/>
                <a:ea typeface="PT Sans Narrow"/>
                <a:cs typeface="PT Sans Narrow"/>
                <a:sym typeface="PT Sans Narrow"/>
              </a:rPr>
              <a:t>Lecturer, Dept of IoT and Robotics, BDU</a:t>
            </a:r>
            <a:endParaRPr>
              <a:latin typeface="PT Sans Narrow"/>
              <a:ea typeface="PT Sans Narrow"/>
              <a:cs typeface="PT Sans Narrow"/>
              <a:sym typeface="PT Sans Narrow"/>
            </a:endParaRPr>
          </a:p>
        </p:txBody>
      </p:sp>
      <p:sp>
        <p:nvSpPr>
          <p:cNvPr id="68" name="Google Shape;68;p13"/>
          <p:cNvSpPr txBox="1"/>
          <p:nvPr/>
        </p:nvSpPr>
        <p:spPr>
          <a:xfrm>
            <a:off x="835025" y="1564900"/>
            <a:ext cx="6924600" cy="150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rgbClr val="38761D"/>
                </a:solidFill>
                <a:latin typeface="PT Sans Narrow"/>
                <a:ea typeface="PT Sans Narrow"/>
                <a:cs typeface="PT Sans Narrow"/>
                <a:sym typeface="PT Sans Narrow"/>
              </a:rPr>
              <a:t>Topic: Linux/Unix Commands for Beginners</a:t>
            </a:r>
            <a:endParaRPr b="1" sz="3000">
              <a:solidFill>
                <a:srgbClr val="38761D"/>
              </a:solidFill>
              <a:latin typeface="PT Sans Narrow"/>
              <a:ea typeface="PT Sans Narrow"/>
              <a:cs typeface="PT Sans Narrow"/>
              <a:sym typeface="PT Sans Narrow"/>
            </a:endParaRPr>
          </a:p>
          <a:p>
            <a:pPr indent="0" lvl="0" marL="0" rtl="0" algn="ctr">
              <a:spcBef>
                <a:spcPts val="0"/>
              </a:spcBef>
              <a:spcAft>
                <a:spcPts val="0"/>
              </a:spcAft>
              <a:buNone/>
            </a:pPr>
            <a:r>
              <a:rPr b="1" lang="en" sz="3000">
                <a:solidFill>
                  <a:srgbClr val="38761D"/>
                </a:solidFill>
                <a:latin typeface="PT Sans Narrow"/>
                <a:ea typeface="PT Sans Narrow"/>
                <a:cs typeface="PT Sans Narrow"/>
                <a:sym typeface="PT Sans Narrow"/>
              </a:rPr>
              <a:t>Sessional - 01</a:t>
            </a:r>
            <a:endParaRPr b="1" sz="3000">
              <a:solidFill>
                <a:srgbClr val="38761D"/>
              </a:solidFill>
              <a:latin typeface="PT Sans Narrow"/>
              <a:ea typeface="PT Sans Narrow"/>
              <a:cs typeface="PT Sans Narrow"/>
              <a:sym typeface="PT Sans Narrow"/>
            </a:endParaRPr>
          </a:p>
        </p:txBody>
      </p:sp>
      <p:sp>
        <p:nvSpPr>
          <p:cNvPr id="69" name="Google Shape;69;p13"/>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494476"/>
            <a:ext cx="8520600" cy="7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900"/>
              <a:t>View Permissions</a:t>
            </a:r>
            <a:endParaRPr sz="3900"/>
          </a:p>
        </p:txBody>
      </p:sp>
      <p:sp>
        <p:nvSpPr>
          <p:cNvPr id="134" name="Google Shape;134;p22"/>
          <p:cNvSpPr txBox="1"/>
          <p:nvPr>
            <p:ph idx="1" type="body"/>
          </p:nvPr>
        </p:nvSpPr>
        <p:spPr>
          <a:xfrm>
            <a:off x="311700" y="1444676"/>
            <a:ext cx="8520600" cy="3632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Char char="●"/>
            </a:pPr>
            <a:r>
              <a:rPr lang="en" sz="1600">
                <a:solidFill>
                  <a:srgbClr val="000000"/>
                </a:solidFill>
              </a:rPr>
              <a:t>To view permissions for a file we use the long listing option for the command ls.</a:t>
            </a:r>
            <a:endParaRPr sz="1600">
              <a:solidFill>
                <a:srgbClr val="000000"/>
              </a:solidFill>
            </a:endParaRPr>
          </a:p>
          <a:p>
            <a:pPr indent="-330200" lvl="1" marL="914400" rtl="0" algn="l">
              <a:spcBef>
                <a:spcPts val="1000"/>
              </a:spcBef>
              <a:spcAft>
                <a:spcPts val="0"/>
              </a:spcAft>
              <a:buClr>
                <a:srgbClr val="000000"/>
              </a:buClr>
              <a:buSzPts val="1600"/>
              <a:buChar char="○"/>
            </a:pPr>
            <a:r>
              <a:rPr lang="en" sz="1600">
                <a:solidFill>
                  <a:srgbClr val="000000"/>
                </a:solidFill>
              </a:rPr>
              <a:t>ls −l [path] </a:t>
            </a:r>
            <a:endParaRPr sz="1600">
              <a:solidFill>
                <a:srgbClr val="000000"/>
              </a:solidFill>
            </a:endParaRPr>
          </a:p>
          <a:p>
            <a:pPr indent="-330200" lvl="1" marL="914400" rtl="0" algn="l">
              <a:spcBef>
                <a:spcPts val="1000"/>
              </a:spcBef>
              <a:spcAft>
                <a:spcPts val="0"/>
              </a:spcAft>
              <a:buClr>
                <a:srgbClr val="000000"/>
              </a:buClr>
              <a:buSzPts val="1600"/>
              <a:buChar char="○"/>
            </a:pPr>
            <a:r>
              <a:rPr lang="en" sz="1600">
                <a:solidFill>
                  <a:srgbClr val="000000"/>
                </a:solidFill>
              </a:rPr>
              <a:t>ls−l/home/ryan/linuxtutorialwork/frog.png</a:t>
            </a:r>
            <a:endParaRPr sz="1600">
              <a:solidFill>
                <a:srgbClr val="000000"/>
              </a:solidFill>
            </a:endParaRPr>
          </a:p>
          <a:p>
            <a:pPr indent="-330200" lvl="1" marL="914400" rtl="0" algn="l">
              <a:spcBef>
                <a:spcPts val="1000"/>
              </a:spcBef>
              <a:spcAft>
                <a:spcPts val="0"/>
              </a:spcAft>
              <a:buClr>
                <a:srgbClr val="000000"/>
              </a:buClr>
              <a:buSzPts val="1600"/>
              <a:buChar char="○"/>
            </a:pPr>
            <a:r>
              <a:rPr lang="en" sz="1600">
                <a:solidFill>
                  <a:srgbClr val="000000"/>
                </a:solidFill>
              </a:rPr>
              <a:t>−rwxr−−−−x1harryusers2.7KJan407:32/home/ryan/linuxtutorialwork/frog.png</a:t>
            </a:r>
            <a:endParaRPr sz="1600">
              <a:solidFill>
                <a:srgbClr val="000000"/>
              </a:solidFill>
            </a:endParaRPr>
          </a:p>
          <a:p>
            <a:pPr indent="0" lvl="0" marL="0" rtl="0" algn="l">
              <a:spcBef>
                <a:spcPts val="1000"/>
              </a:spcBef>
              <a:spcAft>
                <a:spcPts val="1200"/>
              </a:spcAft>
              <a:buNone/>
            </a:pPr>
            <a:r>
              <a:t/>
            </a:r>
            <a:endParaRPr/>
          </a:p>
        </p:txBody>
      </p:sp>
      <p:sp>
        <p:nvSpPr>
          <p:cNvPr id="135" name="Google Shape;135;p22"/>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94472"/>
            <a:ext cx="8520600" cy="78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Change Permissions</a:t>
            </a:r>
            <a:endParaRPr/>
          </a:p>
        </p:txBody>
      </p:sp>
      <p:sp>
        <p:nvSpPr>
          <p:cNvPr id="141" name="Google Shape;141;p23"/>
          <p:cNvSpPr txBox="1"/>
          <p:nvPr>
            <p:ph idx="1" type="body"/>
          </p:nvPr>
        </p:nvSpPr>
        <p:spPr>
          <a:xfrm>
            <a:off x="311700" y="1407025"/>
            <a:ext cx="8520600" cy="39123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Clr>
                <a:srgbClr val="000000"/>
              </a:buClr>
              <a:buSzPts val="1400"/>
              <a:buChar char="●"/>
            </a:pPr>
            <a:r>
              <a:rPr lang="en" sz="1400">
                <a:solidFill>
                  <a:srgbClr val="000000"/>
                </a:solidFill>
              </a:rPr>
              <a:t>To chan</a:t>
            </a:r>
            <a:r>
              <a:rPr lang="en" sz="1400">
                <a:solidFill>
                  <a:srgbClr val="000000"/>
                </a:solidFill>
              </a:rPr>
              <a:t>g</a:t>
            </a:r>
            <a:r>
              <a:rPr lang="en" sz="1400">
                <a:solidFill>
                  <a:srgbClr val="000000"/>
                </a:solidFill>
              </a:rPr>
              <a:t>e permissions on a file or directory we use a command called </a:t>
            </a:r>
            <a:r>
              <a:rPr b="1" lang="en" sz="1400">
                <a:solidFill>
                  <a:srgbClr val="000000"/>
                </a:solidFill>
              </a:rPr>
              <a:t>chmod</a:t>
            </a:r>
            <a:r>
              <a:rPr lang="en" sz="1400">
                <a:solidFill>
                  <a:srgbClr val="000000"/>
                </a:solidFill>
              </a:rPr>
              <a:t>.</a:t>
            </a:r>
            <a:endParaRPr sz="1400">
              <a:solidFill>
                <a:srgbClr val="000000"/>
              </a:solidFill>
            </a:endParaRPr>
          </a:p>
          <a:p>
            <a:pPr indent="-317500" lvl="0" marL="457200" rtl="0" algn="just">
              <a:spcBef>
                <a:spcPts val="1000"/>
              </a:spcBef>
              <a:spcAft>
                <a:spcPts val="0"/>
              </a:spcAft>
              <a:buClr>
                <a:srgbClr val="000000"/>
              </a:buClr>
              <a:buSzPts val="1400"/>
              <a:buChar char="●"/>
            </a:pPr>
            <a:r>
              <a:rPr lang="en" sz="1400">
                <a:solidFill>
                  <a:srgbClr val="000000"/>
                </a:solidFill>
              </a:rPr>
              <a:t>It stands for change file mode bits which is a bit of a </a:t>
            </a:r>
            <a:r>
              <a:rPr lang="en" sz="1400">
                <a:solidFill>
                  <a:srgbClr val="000000"/>
                </a:solidFill>
              </a:rPr>
              <a:t>mouthful</a:t>
            </a:r>
            <a:r>
              <a:rPr lang="en" sz="1400">
                <a:solidFill>
                  <a:srgbClr val="000000"/>
                </a:solidFill>
              </a:rPr>
              <a:t> but think of the mode bits as the permission indicators.</a:t>
            </a:r>
            <a:endParaRPr sz="1400">
              <a:solidFill>
                <a:srgbClr val="000000"/>
              </a:solidFill>
            </a:endParaRPr>
          </a:p>
          <a:p>
            <a:pPr indent="-317500" lvl="1" marL="914400" rtl="0" algn="just">
              <a:spcBef>
                <a:spcPts val="1000"/>
              </a:spcBef>
              <a:spcAft>
                <a:spcPts val="0"/>
              </a:spcAft>
              <a:buClr>
                <a:srgbClr val="000000"/>
              </a:buClr>
              <a:buSzPts val="1400"/>
              <a:buChar char="○"/>
            </a:pPr>
            <a:r>
              <a:rPr b="1" lang="en">
                <a:solidFill>
                  <a:srgbClr val="000000"/>
                </a:solidFill>
              </a:rPr>
              <a:t>Chmod [permissions] [path]</a:t>
            </a:r>
            <a:r>
              <a:rPr lang="en">
                <a:solidFill>
                  <a:srgbClr val="000000"/>
                </a:solidFill>
              </a:rPr>
              <a:t>	</a:t>
            </a:r>
            <a:endParaRPr>
              <a:solidFill>
                <a:srgbClr val="000000"/>
              </a:solidFill>
            </a:endParaRPr>
          </a:p>
          <a:p>
            <a:pPr indent="-317500" lvl="0" marL="457200" rtl="0" algn="just">
              <a:spcBef>
                <a:spcPts val="1000"/>
              </a:spcBef>
              <a:spcAft>
                <a:spcPts val="0"/>
              </a:spcAft>
              <a:buClr>
                <a:srgbClr val="000000"/>
              </a:buClr>
              <a:buSzPts val="1400"/>
              <a:buChar char="●"/>
            </a:pPr>
            <a:r>
              <a:rPr lang="en" sz="1400">
                <a:solidFill>
                  <a:srgbClr val="000000"/>
                </a:solidFill>
              </a:rPr>
              <a:t>Chmod has permission arguments that are made up of 3 components</a:t>
            </a:r>
            <a:endParaRPr sz="1400">
              <a:solidFill>
                <a:srgbClr val="000000"/>
              </a:solidFill>
            </a:endParaRPr>
          </a:p>
          <a:p>
            <a:pPr indent="-317500" lvl="1" marL="914400" rtl="0" algn="just">
              <a:spcBef>
                <a:spcPts val="1000"/>
              </a:spcBef>
              <a:spcAft>
                <a:spcPts val="0"/>
              </a:spcAft>
              <a:buClr>
                <a:srgbClr val="000000"/>
              </a:buClr>
              <a:buSzPts val="1400"/>
              <a:buChar char="○"/>
            </a:pPr>
            <a:r>
              <a:rPr lang="en">
                <a:solidFill>
                  <a:srgbClr val="000000"/>
                </a:solidFill>
              </a:rPr>
              <a:t>Who are we changing the permission for? </a:t>
            </a:r>
            <a:endParaRPr>
              <a:solidFill>
                <a:srgbClr val="000000"/>
              </a:solidFill>
            </a:endParaRPr>
          </a:p>
          <a:p>
            <a:pPr indent="-317500" lvl="2" marL="1371600" rtl="0" algn="just">
              <a:spcBef>
                <a:spcPts val="1000"/>
              </a:spcBef>
              <a:spcAft>
                <a:spcPts val="0"/>
              </a:spcAft>
              <a:buClr>
                <a:srgbClr val="000000"/>
              </a:buClr>
              <a:buSzPts val="1400"/>
              <a:buChar char="■"/>
            </a:pPr>
            <a:r>
              <a:rPr lang="en">
                <a:solidFill>
                  <a:srgbClr val="000000"/>
                </a:solidFill>
              </a:rPr>
              <a:t>[</a:t>
            </a:r>
            <a:r>
              <a:rPr b="1" lang="en">
                <a:solidFill>
                  <a:srgbClr val="000000"/>
                </a:solidFill>
              </a:rPr>
              <a:t>ugoa] - user (or owner), group, others, all</a:t>
            </a:r>
            <a:endParaRPr b="1">
              <a:solidFill>
                <a:srgbClr val="000000"/>
              </a:solidFill>
            </a:endParaRPr>
          </a:p>
          <a:p>
            <a:pPr indent="-317500" lvl="1" marL="914400" rtl="0" algn="just">
              <a:spcBef>
                <a:spcPts val="1000"/>
              </a:spcBef>
              <a:spcAft>
                <a:spcPts val="0"/>
              </a:spcAft>
              <a:buClr>
                <a:srgbClr val="000000"/>
              </a:buClr>
              <a:buSzPts val="1400"/>
              <a:buChar char="○"/>
            </a:pPr>
            <a:r>
              <a:rPr lang="en">
                <a:solidFill>
                  <a:srgbClr val="000000"/>
                </a:solidFill>
              </a:rPr>
              <a:t>Are we granting or revoking the permission - indicated with either a </a:t>
            </a:r>
            <a:r>
              <a:rPr b="1" lang="en">
                <a:solidFill>
                  <a:srgbClr val="000000"/>
                </a:solidFill>
              </a:rPr>
              <a:t>plus(+) or minus(-)</a:t>
            </a:r>
            <a:endParaRPr b="1">
              <a:solidFill>
                <a:srgbClr val="000000"/>
              </a:solidFill>
            </a:endParaRPr>
          </a:p>
          <a:p>
            <a:pPr indent="-317500" lvl="1" marL="914400" rtl="0" algn="just">
              <a:spcBef>
                <a:spcPts val="1000"/>
              </a:spcBef>
              <a:spcAft>
                <a:spcPts val="0"/>
              </a:spcAft>
              <a:buClr>
                <a:srgbClr val="000000"/>
              </a:buClr>
              <a:buSzPts val="1400"/>
              <a:buChar char="○"/>
            </a:pPr>
            <a:r>
              <a:rPr lang="en">
                <a:solidFill>
                  <a:srgbClr val="000000"/>
                </a:solidFill>
              </a:rPr>
              <a:t>Which permission are we setting ? </a:t>
            </a:r>
            <a:endParaRPr>
              <a:solidFill>
                <a:srgbClr val="000000"/>
              </a:solidFill>
            </a:endParaRPr>
          </a:p>
          <a:p>
            <a:pPr indent="-317500" lvl="2" marL="1371600" rtl="0" algn="just">
              <a:spcBef>
                <a:spcPts val="1000"/>
              </a:spcBef>
              <a:spcAft>
                <a:spcPts val="1000"/>
              </a:spcAft>
              <a:buClr>
                <a:srgbClr val="000000"/>
              </a:buClr>
              <a:buSzPts val="1400"/>
              <a:buChar char="■"/>
            </a:pPr>
            <a:r>
              <a:rPr lang="en">
                <a:solidFill>
                  <a:srgbClr val="000000"/>
                </a:solidFill>
              </a:rPr>
              <a:t>-</a:t>
            </a:r>
            <a:r>
              <a:rPr b="1" lang="en">
                <a:solidFill>
                  <a:srgbClr val="000000"/>
                </a:solidFill>
              </a:rPr>
              <a:t> read </a:t>
            </a:r>
            <a:r>
              <a:rPr b="1" lang="en">
                <a:solidFill>
                  <a:srgbClr val="000000"/>
                </a:solidFill>
              </a:rPr>
              <a:t>(r)</a:t>
            </a:r>
            <a:r>
              <a:rPr b="1" lang="en">
                <a:solidFill>
                  <a:srgbClr val="000000"/>
                </a:solidFill>
              </a:rPr>
              <a:t> , write (w) or execute (x)</a:t>
            </a:r>
            <a:endParaRPr b="1">
              <a:solidFill>
                <a:srgbClr val="000000"/>
              </a:solidFill>
            </a:endParaRPr>
          </a:p>
        </p:txBody>
      </p:sp>
      <p:sp>
        <p:nvSpPr>
          <p:cNvPr id="142" name="Google Shape;142;p23"/>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94472"/>
            <a:ext cx="8520600" cy="78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a:t>
            </a:r>
            <a:endParaRPr/>
          </a:p>
        </p:txBody>
      </p:sp>
      <p:sp>
        <p:nvSpPr>
          <p:cNvPr id="148" name="Google Shape;148;p24"/>
          <p:cNvSpPr txBox="1"/>
          <p:nvPr>
            <p:ph idx="1" type="body"/>
          </p:nvPr>
        </p:nvSpPr>
        <p:spPr>
          <a:xfrm>
            <a:off x="311700" y="1407028"/>
            <a:ext cx="8520600" cy="36696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rgbClr val="000000"/>
              </a:buClr>
              <a:buSzPts val="1400"/>
              <a:buChar char="●"/>
            </a:pPr>
            <a:r>
              <a:rPr lang="en" sz="1400">
                <a:solidFill>
                  <a:srgbClr val="000000"/>
                </a:solidFill>
              </a:rPr>
              <a:t>Grant the execute permission to the group. Then remove the write permission for the owner</a:t>
            </a:r>
            <a:endParaRPr sz="1400">
              <a:solidFill>
                <a:srgbClr val="000000"/>
              </a:solidFill>
            </a:endParaRPr>
          </a:p>
          <a:p>
            <a:pPr indent="-323850" lvl="1" marL="914400" rtl="0" algn="l">
              <a:lnSpc>
                <a:spcPct val="100000"/>
              </a:lnSpc>
              <a:spcBef>
                <a:spcPts val="1000"/>
              </a:spcBef>
              <a:spcAft>
                <a:spcPts val="0"/>
              </a:spcAft>
              <a:buClr>
                <a:srgbClr val="000000"/>
              </a:buClr>
              <a:buSzPts val="1500"/>
              <a:buFont typeface="PT Sans Narrow"/>
              <a:buChar char="○"/>
            </a:pPr>
            <a:r>
              <a:rPr lang="en" sz="1500">
                <a:solidFill>
                  <a:srgbClr val="000000"/>
                </a:solidFill>
                <a:latin typeface="PT Sans Narrow"/>
                <a:ea typeface="PT Sans Narrow"/>
                <a:cs typeface="PT Sans Narrow"/>
                <a:sym typeface="PT Sans Narrow"/>
              </a:rPr>
              <a:t>Ls −l frog.png </a:t>
            </a:r>
            <a:endParaRPr sz="1500">
              <a:solidFill>
                <a:srgbClr val="000000"/>
              </a:solidFill>
              <a:latin typeface="PT Sans Narrow"/>
              <a:ea typeface="PT Sans Narrow"/>
              <a:cs typeface="PT Sans Narrow"/>
              <a:sym typeface="PT Sans Narrow"/>
            </a:endParaRPr>
          </a:p>
          <a:p>
            <a:pPr indent="-323850" lvl="1" marL="914400" rtl="0" algn="l">
              <a:lnSpc>
                <a:spcPct val="100000"/>
              </a:lnSpc>
              <a:spcBef>
                <a:spcPts val="1000"/>
              </a:spcBef>
              <a:spcAft>
                <a:spcPts val="0"/>
              </a:spcAft>
              <a:buClr>
                <a:srgbClr val="000000"/>
              </a:buClr>
              <a:buSzPts val="1500"/>
              <a:buFont typeface="PT Sans Narrow"/>
              <a:buChar char="○"/>
            </a:pPr>
            <a:r>
              <a:rPr lang="en" sz="1500">
                <a:solidFill>
                  <a:srgbClr val="000000"/>
                </a:solidFill>
                <a:latin typeface="PT Sans Narrow"/>
                <a:ea typeface="PT Sans Narrow"/>
                <a:cs typeface="PT Sans Narrow"/>
                <a:sym typeface="PT Sans Narrow"/>
              </a:rPr>
              <a:t>−rwxr−−−−x l harry users 2.7K Jan 4 07:32 frog.png </a:t>
            </a:r>
            <a:endParaRPr sz="1500">
              <a:solidFill>
                <a:srgbClr val="000000"/>
              </a:solidFill>
              <a:latin typeface="PT Sans Narrow"/>
              <a:ea typeface="PT Sans Narrow"/>
              <a:cs typeface="PT Sans Narrow"/>
              <a:sym typeface="PT Sans Narrow"/>
            </a:endParaRPr>
          </a:p>
          <a:p>
            <a:pPr indent="-323850" lvl="1" marL="914400" rtl="0" algn="l">
              <a:lnSpc>
                <a:spcPct val="100000"/>
              </a:lnSpc>
              <a:spcBef>
                <a:spcPts val="1000"/>
              </a:spcBef>
              <a:spcAft>
                <a:spcPts val="0"/>
              </a:spcAft>
              <a:buClr>
                <a:srgbClr val="000000"/>
              </a:buClr>
              <a:buSzPts val="1500"/>
              <a:buFont typeface="PT Sans Narrow"/>
              <a:buChar char="○"/>
            </a:pPr>
            <a:r>
              <a:rPr lang="en" sz="1500">
                <a:solidFill>
                  <a:srgbClr val="000000"/>
                </a:solidFill>
                <a:latin typeface="PT Sans Narrow"/>
                <a:ea typeface="PT Sans Narrow"/>
                <a:cs typeface="PT Sans Narrow"/>
                <a:sym typeface="PT Sans Narrow"/>
              </a:rPr>
              <a:t>chmod g+x frog.png </a:t>
            </a:r>
            <a:endParaRPr sz="1500">
              <a:solidFill>
                <a:srgbClr val="000000"/>
              </a:solidFill>
              <a:latin typeface="PT Sans Narrow"/>
              <a:ea typeface="PT Sans Narrow"/>
              <a:cs typeface="PT Sans Narrow"/>
              <a:sym typeface="PT Sans Narrow"/>
            </a:endParaRPr>
          </a:p>
          <a:p>
            <a:pPr indent="-323850" lvl="1" marL="914400" rtl="0" algn="l">
              <a:lnSpc>
                <a:spcPct val="100000"/>
              </a:lnSpc>
              <a:spcBef>
                <a:spcPts val="1000"/>
              </a:spcBef>
              <a:spcAft>
                <a:spcPts val="0"/>
              </a:spcAft>
              <a:buClr>
                <a:srgbClr val="000000"/>
              </a:buClr>
              <a:buSzPts val="1500"/>
              <a:buFont typeface="PT Sans Narrow"/>
              <a:buChar char="○"/>
            </a:pPr>
            <a:r>
              <a:rPr lang="en" sz="1500">
                <a:solidFill>
                  <a:srgbClr val="000000"/>
                </a:solidFill>
                <a:latin typeface="PT Sans Narrow"/>
                <a:ea typeface="PT Sans Narrow"/>
                <a:cs typeface="PT Sans Narrow"/>
                <a:sym typeface="PT Sans Narrow"/>
              </a:rPr>
              <a:t>ls − l frog.png</a:t>
            </a:r>
            <a:endParaRPr sz="1500">
              <a:solidFill>
                <a:srgbClr val="000000"/>
              </a:solidFill>
              <a:latin typeface="PT Sans Narrow"/>
              <a:ea typeface="PT Sans Narrow"/>
              <a:cs typeface="PT Sans Narrow"/>
              <a:sym typeface="PT Sans Narrow"/>
            </a:endParaRPr>
          </a:p>
          <a:p>
            <a:pPr indent="-323850" lvl="1" marL="914400" rtl="0" algn="l">
              <a:lnSpc>
                <a:spcPct val="100000"/>
              </a:lnSpc>
              <a:spcBef>
                <a:spcPts val="1000"/>
              </a:spcBef>
              <a:spcAft>
                <a:spcPts val="0"/>
              </a:spcAft>
              <a:buClr>
                <a:srgbClr val="000000"/>
              </a:buClr>
              <a:buSzPts val="1500"/>
              <a:buFont typeface="PT Sans Narrow"/>
              <a:buChar char="○"/>
            </a:pPr>
            <a:r>
              <a:rPr lang="en" sz="1500">
                <a:solidFill>
                  <a:srgbClr val="000000"/>
                </a:solidFill>
                <a:latin typeface="PT Sans Narrow"/>
                <a:ea typeface="PT Sans Narrow"/>
                <a:cs typeface="PT Sans Narrow"/>
                <a:sym typeface="PT Sans Narrow"/>
              </a:rPr>
              <a:t>−rwxr−x−−x l harry users 2.7 K Jan 4 07:32 frog.png </a:t>
            </a:r>
            <a:endParaRPr sz="1500">
              <a:solidFill>
                <a:srgbClr val="000000"/>
              </a:solidFill>
              <a:latin typeface="PT Sans Narrow"/>
              <a:ea typeface="PT Sans Narrow"/>
              <a:cs typeface="PT Sans Narrow"/>
              <a:sym typeface="PT Sans Narrow"/>
            </a:endParaRPr>
          </a:p>
          <a:p>
            <a:pPr indent="-323850" lvl="1" marL="914400" rtl="0" algn="l">
              <a:lnSpc>
                <a:spcPct val="100000"/>
              </a:lnSpc>
              <a:spcBef>
                <a:spcPts val="1000"/>
              </a:spcBef>
              <a:spcAft>
                <a:spcPts val="0"/>
              </a:spcAft>
              <a:buClr>
                <a:srgbClr val="000000"/>
              </a:buClr>
              <a:buSzPts val="1500"/>
              <a:buFont typeface="PT Sans Narrow"/>
              <a:buChar char="○"/>
            </a:pPr>
            <a:r>
              <a:rPr lang="en" sz="1500">
                <a:solidFill>
                  <a:srgbClr val="000000"/>
                </a:solidFill>
                <a:latin typeface="PT Sans Narrow"/>
                <a:ea typeface="PT Sans Narrow"/>
                <a:cs typeface="PT Sans Narrow"/>
                <a:sym typeface="PT Sans Narrow"/>
              </a:rPr>
              <a:t>chmod u−w frog.png </a:t>
            </a:r>
            <a:endParaRPr sz="1500">
              <a:solidFill>
                <a:srgbClr val="000000"/>
              </a:solidFill>
              <a:latin typeface="PT Sans Narrow"/>
              <a:ea typeface="PT Sans Narrow"/>
              <a:cs typeface="PT Sans Narrow"/>
              <a:sym typeface="PT Sans Narrow"/>
            </a:endParaRPr>
          </a:p>
          <a:p>
            <a:pPr indent="-323850" lvl="1" marL="914400" rtl="0" algn="l">
              <a:lnSpc>
                <a:spcPct val="100000"/>
              </a:lnSpc>
              <a:spcBef>
                <a:spcPts val="1000"/>
              </a:spcBef>
              <a:spcAft>
                <a:spcPts val="0"/>
              </a:spcAft>
              <a:buClr>
                <a:srgbClr val="000000"/>
              </a:buClr>
              <a:buSzPts val="1500"/>
              <a:buFont typeface="PT Sans Narrow"/>
              <a:buChar char="○"/>
            </a:pPr>
            <a:r>
              <a:rPr lang="en" sz="1500">
                <a:solidFill>
                  <a:srgbClr val="000000"/>
                </a:solidFill>
                <a:latin typeface="PT Sans Narrow"/>
                <a:ea typeface="PT Sans Narrow"/>
                <a:cs typeface="PT Sans Narrow"/>
                <a:sym typeface="PT Sans Narrow"/>
              </a:rPr>
              <a:t>ls −l frog.png</a:t>
            </a:r>
            <a:endParaRPr sz="1500">
              <a:solidFill>
                <a:srgbClr val="000000"/>
              </a:solidFill>
              <a:latin typeface="PT Sans Narrow"/>
              <a:ea typeface="PT Sans Narrow"/>
              <a:cs typeface="PT Sans Narrow"/>
              <a:sym typeface="PT Sans Narrow"/>
            </a:endParaRPr>
          </a:p>
          <a:p>
            <a:pPr indent="-323850" lvl="1" marL="914400" rtl="0" algn="l">
              <a:lnSpc>
                <a:spcPct val="100000"/>
              </a:lnSpc>
              <a:spcBef>
                <a:spcPts val="1000"/>
              </a:spcBef>
              <a:spcAft>
                <a:spcPts val="1000"/>
              </a:spcAft>
              <a:buClr>
                <a:srgbClr val="000000"/>
              </a:buClr>
              <a:buSzPts val="1500"/>
              <a:buFont typeface="PT Sans Narrow"/>
              <a:buChar char="○"/>
            </a:pPr>
            <a:r>
              <a:rPr lang="en" sz="1500">
                <a:solidFill>
                  <a:srgbClr val="000000"/>
                </a:solidFill>
                <a:latin typeface="PT Sans Narrow"/>
                <a:ea typeface="PT Sans Narrow"/>
                <a:cs typeface="PT Sans Narrow"/>
                <a:sym typeface="PT Sans Narrow"/>
              </a:rPr>
              <a:t>−r−xr−x−−x l harry users 2.7 K Jan 4 07:32 frog.png</a:t>
            </a:r>
            <a:endParaRPr sz="1500">
              <a:solidFill>
                <a:srgbClr val="000000"/>
              </a:solidFill>
              <a:latin typeface="PT Sans Narrow"/>
              <a:ea typeface="PT Sans Narrow"/>
              <a:cs typeface="PT Sans Narrow"/>
              <a:sym typeface="PT Sans Narrow"/>
            </a:endParaRPr>
          </a:p>
        </p:txBody>
      </p:sp>
      <p:sp>
        <p:nvSpPr>
          <p:cNvPr id="149" name="Google Shape;149;p24"/>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494472"/>
            <a:ext cx="8520600" cy="78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a:t>
            </a:r>
            <a:endParaRPr/>
          </a:p>
        </p:txBody>
      </p:sp>
      <p:sp>
        <p:nvSpPr>
          <p:cNvPr id="155" name="Google Shape;155;p25"/>
          <p:cNvSpPr txBox="1"/>
          <p:nvPr>
            <p:ph idx="1" type="body"/>
          </p:nvPr>
        </p:nvSpPr>
        <p:spPr>
          <a:xfrm>
            <a:off x="311700" y="1407028"/>
            <a:ext cx="8520600" cy="3669600"/>
          </a:xfrm>
          <a:prstGeom prst="rect">
            <a:avLst/>
          </a:prstGeom>
        </p:spPr>
        <p:txBody>
          <a:bodyPr anchorCtr="0" anchor="t" bIns="91425" lIns="91425" spcFirstLastPara="1" rIns="91425" wrap="square" tIns="91425">
            <a:normAutofit/>
          </a:bodyPr>
          <a:lstStyle/>
          <a:p>
            <a:pPr indent="-330200" lvl="0" marL="457200" rtl="0" algn="l">
              <a:lnSpc>
                <a:spcPct val="80000"/>
              </a:lnSpc>
              <a:spcBef>
                <a:spcPts val="0"/>
              </a:spcBef>
              <a:spcAft>
                <a:spcPts val="0"/>
              </a:spcAft>
              <a:buClr>
                <a:srgbClr val="000000"/>
              </a:buClr>
              <a:buSzPts val="1600"/>
              <a:buChar char="●"/>
            </a:pPr>
            <a:r>
              <a:rPr lang="en" sz="1700">
                <a:solidFill>
                  <a:srgbClr val="000000"/>
                </a:solidFill>
              </a:rPr>
              <a:t>Don't want to assign permissions individually? We can assign multiple permissions at once</a:t>
            </a:r>
            <a:r>
              <a:rPr lang="en" sz="1600">
                <a:solidFill>
                  <a:srgbClr val="000000"/>
                </a:solidFill>
              </a:rPr>
              <a:t>.</a:t>
            </a:r>
            <a:endParaRPr sz="1600">
              <a:solidFill>
                <a:srgbClr val="000000"/>
              </a:solidFill>
            </a:endParaRPr>
          </a:p>
          <a:p>
            <a:pPr indent="-336550" lvl="1" marL="914400" rtl="0" algn="l">
              <a:lnSpc>
                <a:spcPct val="80000"/>
              </a:lnSpc>
              <a:spcBef>
                <a:spcPts val="1000"/>
              </a:spcBef>
              <a:spcAft>
                <a:spcPts val="0"/>
              </a:spcAft>
              <a:buClr>
                <a:srgbClr val="000000"/>
              </a:buClr>
              <a:buSzPts val="1700"/>
              <a:buFont typeface="PT Sans Narrow"/>
              <a:buChar char="○"/>
            </a:pPr>
            <a:r>
              <a:rPr lang="en" sz="1700">
                <a:solidFill>
                  <a:srgbClr val="000000"/>
                </a:solidFill>
                <a:latin typeface="PT Sans Narrow"/>
                <a:ea typeface="PT Sans Narrow"/>
                <a:cs typeface="PT Sans Narrow"/>
                <a:sym typeface="PT Sans Narrow"/>
              </a:rPr>
              <a:t>ls -1 frog.png</a:t>
            </a:r>
            <a:endParaRPr sz="1700">
              <a:solidFill>
                <a:srgbClr val="000000"/>
              </a:solidFill>
              <a:latin typeface="PT Sans Narrow"/>
              <a:ea typeface="PT Sans Narrow"/>
              <a:cs typeface="PT Sans Narrow"/>
              <a:sym typeface="PT Sans Narrow"/>
            </a:endParaRPr>
          </a:p>
          <a:p>
            <a:pPr indent="-336550" lvl="1" marL="914400" rtl="0" algn="l">
              <a:lnSpc>
                <a:spcPct val="80000"/>
              </a:lnSpc>
              <a:spcBef>
                <a:spcPts val="1000"/>
              </a:spcBef>
              <a:spcAft>
                <a:spcPts val="0"/>
              </a:spcAft>
              <a:buClr>
                <a:srgbClr val="000000"/>
              </a:buClr>
              <a:buSzPts val="1700"/>
              <a:buFont typeface="PT Sans Narrow"/>
              <a:buChar char="○"/>
            </a:pPr>
            <a:r>
              <a:rPr lang="en" sz="1700">
                <a:solidFill>
                  <a:srgbClr val="000000"/>
                </a:solidFill>
                <a:latin typeface="PT Sans Narrow"/>
                <a:ea typeface="PT Sans Narrow"/>
                <a:cs typeface="PT Sans Narrow"/>
                <a:sym typeface="PT Sans Narrow"/>
              </a:rPr>
              <a:t>-rwxr ---- x l harry users 2.7K Jan 4 07:32 frog.png</a:t>
            </a:r>
            <a:endParaRPr sz="1700">
              <a:solidFill>
                <a:srgbClr val="000000"/>
              </a:solidFill>
              <a:latin typeface="PT Sans Narrow"/>
              <a:ea typeface="PT Sans Narrow"/>
              <a:cs typeface="PT Sans Narrow"/>
              <a:sym typeface="PT Sans Narrow"/>
            </a:endParaRPr>
          </a:p>
          <a:p>
            <a:pPr indent="-336550" lvl="1" marL="914400" rtl="0" algn="l">
              <a:lnSpc>
                <a:spcPct val="80000"/>
              </a:lnSpc>
              <a:spcBef>
                <a:spcPts val="1000"/>
              </a:spcBef>
              <a:spcAft>
                <a:spcPts val="0"/>
              </a:spcAft>
              <a:buClr>
                <a:srgbClr val="000000"/>
              </a:buClr>
              <a:buSzPts val="1700"/>
              <a:buFont typeface="PT Sans Narrow"/>
              <a:buChar char="○"/>
            </a:pPr>
            <a:r>
              <a:rPr lang="en" sz="1700">
                <a:solidFill>
                  <a:srgbClr val="000000"/>
                </a:solidFill>
                <a:latin typeface="PT Sans Narrow"/>
                <a:ea typeface="PT Sans Narrow"/>
                <a:cs typeface="PT Sans Narrow"/>
                <a:sym typeface="PT Sans Narrow"/>
              </a:rPr>
              <a:t>chmod g+wx frog.png</a:t>
            </a:r>
            <a:endParaRPr sz="1700">
              <a:solidFill>
                <a:srgbClr val="000000"/>
              </a:solidFill>
              <a:latin typeface="PT Sans Narrow"/>
              <a:ea typeface="PT Sans Narrow"/>
              <a:cs typeface="PT Sans Narrow"/>
              <a:sym typeface="PT Sans Narrow"/>
            </a:endParaRPr>
          </a:p>
          <a:p>
            <a:pPr indent="-336550" lvl="1" marL="914400" rtl="0" algn="l">
              <a:lnSpc>
                <a:spcPct val="80000"/>
              </a:lnSpc>
              <a:spcBef>
                <a:spcPts val="1000"/>
              </a:spcBef>
              <a:spcAft>
                <a:spcPts val="0"/>
              </a:spcAft>
              <a:buClr>
                <a:srgbClr val="000000"/>
              </a:buClr>
              <a:buSzPts val="1700"/>
              <a:buFont typeface="PT Sans Narrow"/>
              <a:buChar char="○"/>
            </a:pPr>
            <a:r>
              <a:rPr lang="en" sz="1700">
                <a:solidFill>
                  <a:srgbClr val="000000"/>
                </a:solidFill>
                <a:latin typeface="PT Sans Narrow"/>
                <a:ea typeface="PT Sans Narrow"/>
                <a:cs typeface="PT Sans Narrow"/>
                <a:sym typeface="PT Sans Narrow"/>
              </a:rPr>
              <a:t>ls -1 frog.png</a:t>
            </a:r>
            <a:endParaRPr sz="1700">
              <a:solidFill>
                <a:srgbClr val="000000"/>
              </a:solidFill>
              <a:latin typeface="PT Sans Narrow"/>
              <a:ea typeface="PT Sans Narrow"/>
              <a:cs typeface="PT Sans Narrow"/>
              <a:sym typeface="PT Sans Narrow"/>
            </a:endParaRPr>
          </a:p>
          <a:p>
            <a:pPr indent="-336550" lvl="1" marL="914400" rtl="0" algn="l">
              <a:lnSpc>
                <a:spcPct val="80000"/>
              </a:lnSpc>
              <a:spcBef>
                <a:spcPts val="1000"/>
              </a:spcBef>
              <a:spcAft>
                <a:spcPts val="0"/>
              </a:spcAft>
              <a:buClr>
                <a:srgbClr val="000000"/>
              </a:buClr>
              <a:buSzPts val="1700"/>
              <a:buFont typeface="PT Sans Narrow"/>
              <a:buChar char="○"/>
            </a:pPr>
            <a:r>
              <a:rPr lang="en" sz="1700">
                <a:solidFill>
                  <a:srgbClr val="000000"/>
                </a:solidFill>
                <a:latin typeface="PT Sans Narrow"/>
                <a:ea typeface="PT Sans Narrow"/>
                <a:cs typeface="PT Sans Narrow"/>
                <a:sym typeface="PT Sans Narrow"/>
              </a:rPr>
              <a:t>-rwxrwx -- x l harry users 2.7K Jan 4 07:32 frog.png</a:t>
            </a:r>
            <a:endParaRPr sz="1700">
              <a:solidFill>
                <a:srgbClr val="000000"/>
              </a:solidFill>
              <a:latin typeface="PT Sans Narrow"/>
              <a:ea typeface="PT Sans Narrow"/>
              <a:cs typeface="PT Sans Narrow"/>
              <a:sym typeface="PT Sans Narrow"/>
            </a:endParaRPr>
          </a:p>
          <a:p>
            <a:pPr indent="-336550" lvl="1" marL="914400" rtl="0" algn="l">
              <a:lnSpc>
                <a:spcPct val="80000"/>
              </a:lnSpc>
              <a:spcBef>
                <a:spcPts val="1000"/>
              </a:spcBef>
              <a:spcAft>
                <a:spcPts val="0"/>
              </a:spcAft>
              <a:buClr>
                <a:srgbClr val="000000"/>
              </a:buClr>
              <a:buSzPts val="1700"/>
              <a:buFont typeface="PT Sans Narrow"/>
              <a:buChar char="○"/>
            </a:pPr>
            <a:r>
              <a:rPr lang="en" sz="1700">
                <a:solidFill>
                  <a:srgbClr val="000000"/>
                </a:solidFill>
                <a:latin typeface="PT Sans Narrow"/>
                <a:ea typeface="PT Sans Narrow"/>
                <a:cs typeface="PT Sans Narrow"/>
                <a:sym typeface="PT Sans Narrow"/>
              </a:rPr>
              <a:t>chmod go-x frog.png</a:t>
            </a:r>
            <a:endParaRPr sz="1700">
              <a:solidFill>
                <a:srgbClr val="000000"/>
              </a:solidFill>
              <a:latin typeface="PT Sans Narrow"/>
              <a:ea typeface="PT Sans Narrow"/>
              <a:cs typeface="PT Sans Narrow"/>
              <a:sym typeface="PT Sans Narrow"/>
            </a:endParaRPr>
          </a:p>
          <a:p>
            <a:pPr indent="-336550" lvl="1" marL="914400" rtl="0" algn="l">
              <a:lnSpc>
                <a:spcPct val="80000"/>
              </a:lnSpc>
              <a:spcBef>
                <a:spcPts val="1000"/>
              </a:spcBef>
              <a:spcAft>
                <a:spcPts val="0"/>
              </a:spcAft>
              <a:buClr>
                <a:srgbClr val="000000"/>
              </a:buClr>
              <a:buSzPts val="1700"/>
              <a:buFont typeface="PT Sans Narrow"/>
              <a:buChar char="○"/>
            </a:pPr>
            <a:r>
              <a:rPr lang="en" sz="1700">
                <a:solidFill>
                  <a:srgbClr val="000000"/>
                </a:solidFill>
                <a:latin typeface="PT Sans Narrow"/>
                <a:ea typeface="PT Sans Narrow"/>
                <a:cs typeface="PT Sans Narrow"/>
                <a:sym typeface="PT Sans Narrow"/>
              </a:rPr>
              <a:t>ls -1 frog.png</a:t>
            </a:r>
            <a:endParaRPr sz="1700">
              <a:solidFill>
                <a:srgbClr val="000000"/>
              </a:solidFill>
              <a:latin typeface="PT Sans Narrow"/>
              <a:ea typeface="PT Sans Narrow"/>
              <a:cs typeface="PT Sans Narrow"/>
              <a:sym typeface="PT Sans Narrow"/>
            </a:endParaRPr>
          </a:p>
          <a:p>
            <a:pPr indent="-336550" lvl="1" marL="914400" rtl="0" algn="l">
              <a:lnSpc>
                <a:spcPct val="80000"/>
              </a:lnSpc>
              <a:spcBef>
                <a:spcPts val="1000"/>
              </a:spcBef>
              <a:spcAft>
                <a:spcPts val="1000"/>
              </a:spcAft>
              <a:buClr>
                <a:srgbClr val="000000"/>
              </a:buClr>
              <a:buSzPts val="1700"/>
              <a:buFont typeface="PT Sans Narrow"/>
              <a:buChar char="○"/>
            </a:pPr>
            <a:r>
              <a:rPr lang="en" sz="1700">
                <a:solidFill>
                  <a:srgbClr val="000000"/>
                </a:solidFill>
                <a:latin typeface="PT Sans Narrow"/>
                <a:ea typeface="PT Sans Narrow"/>
                <a:cs typeface="PT Sans Narrow"/>
                <a:sym typeface="PT Sans Narrow"/>
              </a:rPr>
              <a:t>-rwxrw ---- l harry users 2.7K Jan 4 07:32 frog.png</a:t>
            </a:r>
            <a:endParaRPr sz="1700">
              <a:solidFill>
                <a:srgbClr val="000000"/>
              </a:solidFill>
              <a:latin typeface="PT Sans Narrow"/>
              <a:ea typeface="PT Sans Narrow"/>
              <a:cs typeface="PT Sans Narrow"/>
              <a:sym typeface="PT Sans Narrow"/>
            </a:endParaRPr>
          </a:p>
        </p:txBody>
      </p:sp>
      <p:sp>
        <p:nvSpPr>
          <p:cNvPr id="156" name="Google Shape;156;p25"/>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descr="linux users trying to turn their antivirus on written on a black screen (Provided by Tenor)" id="162" name="Google Shape;162;p26"/>
          <p:cNvPicPr preferRelativeResize="0"/>
          <p:nvPr/>
        </p:nvPicPr>
        <p:blipFill>
          <a:blip r:embed="rId3">
            <a:alphaModFix/>
          </a:blip>
          <a:stretch>
            <a:fillRect/>
          </a:stretch>
        </p:blipFill>
        <p:spPr>
          <a:xfrm>
            <a:off x="1018250" y="152400"/>
            <a:ext cx="7203875" cy="4743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311700" y="358389"/>
            <a:ext cx="8520600" cy="81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Linux</a:t>
            </a:r>
            <a:endParaRPr/>
          </a:p>
        </p:txBody>
      </p:sp>
      <p:sp>
        <p:nvSpPr>
          <p:cNvPr id="75" name="Google Shape;75;p14"/>
          <p:cNvSpPr txBox="1"/>
          <p:nvPr>
            <p:ph idx="1" type="body"/>
          </p:nvPr>
        </p:nvSpPr>
        <p:spPr>
          <a:xfrm>
            <a:off x="311700" y="1173500"/>
            <a:ext cx="8520600" cy="40533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Linux has a graphical user interface and it works pretty much like the GUI’s on other systems that you are familiar with such as Windows and OSX.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This tutorial won’t focus on these as I reckon you can probably figure that part out by yourself.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This tutorial will focus instead on the command line (also known as a terminal) running Bash. </a:t>
            </a:r>
            <a:endParaRPr sz="1400">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sz="1400">
                <a:solidFill>
                  <a:srgbClr val="000000"/>
                </a:solidFill>
              </a:rPr>
              <a:t>Some basic Linux tutorial for beginners:</a:t>
            </a:r>
            <a:endParaRPr sz="1400">
              <a:solidFill>
                <a:srgbClr val="000000"/>
              </a:solidFill>
            </a:endParaRPr>
          </a:p>
          <a:p>
            <a:pPr indent="-317500" lvl="1" marL="914400" rtl="0" algn="l">
              <a:lnSpc>
                <a:spcPct val="115000"/>
              </a:lnSpc>
              <a:spcBef>
                <a:spcPts val="1000"/>
              </a:spcBef>
              <a:spcAft>
                <a:spcPts val="0"/>
              </a:spcAft>
              <a:buClr>
                <a:srgbClr val="000000"/>
              </a:buClr>
              <a:buSzPts val="1400"/>
              <a:buChar char="○"/>
            </a:pPr>
            <a:r>
              <a:rPr lang="en">
                <a:solidFill>
                  <a:srgbClr val="000000"/>
                </a:solidFill>
              </a:rPr>
              <a:t>The Command Line- What is it, how does it work and how do I get to one. </a:t>
            </a:r>
            <a:endParaRPr>
              <a:solidFill>
                <a:srgbClr val="000000"/>
              </a:solidFill>
            </a:endParaRPr>
          </a:p>
          <a:p>
            <a:pPr indent="-317500" lvl="1" marL="914400" rtl="0" algn="l">
              <a:lnSpc>
                <a:spcPct val="115000"/>
              </a:lnSpc>
              <a:spcBef>
                <a:spcPts val="1000"/>
              </a:spcBef>
              <a:spcAft>
                <a:spcPts val="0"/>
              </a:spcAft>
              <a:buClr>
                <a:srgbClr val="000000"/>
              </a:buClr>
              <a:buSzPts val="1400"/>
              <a:buChar char="○"/>
            </a:pPr>
            <a:r>
              <a:rPr lang="en">
                <a:solidFill>
                  <a:srgbClr val="000000"/>
                </a:solidFill>
              </a:rPr>
              <a:t>File Manipulation- How to make, remove, rename, copy and move files and directories.</a:t>
            </a:r>
            <a:endParaRPr>
              <a:solidFill>
                <a:srgbClr val="000000"/>
              </a:solidFill>
            </a:endParaRPr>
          </a:p>
          <a:p>
            <a:pPr indent="-317500" lvl="1" marL="914400" rtl="0" algn="l">
              <a:lnSpc>
                <a:spcPct val="115000"/>
              </a:lnSpc>
              <a:spcBef>
                <a:spcPts val="1000"/>
              </a:spcBef>
              <a:spcAft>
                <a:spcPts val="0"/>
              </a:spcAft>
              <a:buClr>
                <a:srgbClr val="000000"/>
              </a:buClr>
              <a:buSzPts val="1400"/>
              <a:buChar char="○"/>
            </a:pPr>
            <a:r>
              <a:rPr lang="en">
                <a:solidFill>
                  <a:srgbClr val="000000"/>
                </a:solidFill>
              </a:rPr>
              <a:t>Vi Text Editor- Discover a powerful Linux based text editor. </a:t>
            </a:r>
            <a:endParaRPr>
              <a:solidFill>
                <a:srgbClr val="000000"/>
              </a:solidFill>
            </a:endParaRPr>
          </a:p>
          <a:p>
            <a:pPr indent="-317500" lvl="1" marL="914400" rtl="0" algn="l">
              <a:lnSpc>
                <a:spcPct val="115000"/>
              </a:lnSpc>
              <a:spcBef>
                <a:spcPts val="1000"/>
              </a:spcBef>
              <a:spcAft>
                <a:spcPts val="0"/>
              </a:spcAft>
              <a:buClr>
                <a:srgbClr val="000000"/>
              </a:buClr>
              <a:buSzPts val="1400"/>
              <a:buChar char="○"/>
            </a:pPr>
            <a:r>
              <a:rPr lang="en">
                <a:solidFill>
                  <a:srgbClr val="000000"/>
                </a:solidFill>
              </a:rPr>
              <a:t>Wildcards- Also referred to as globbing, this is a means to refer to several files in one go. </a:t>
            </a:r>
            <a:endParaRPr>
              <a:solidFill>
                <a:srgbClr val="000000"/>
              </a:solidFill>
            </a:endParaRPr>
          </a:p>
          <a:p>
            <a:pPr indent="-317500" lvl="1" marL="914400" rtl="0" algn="l">
              <a:lnSpc>
                <a:spcPct val="115000"/>
              </a:lnSpc>
              <a:spcBef>
                <a:spcPts val="1000"/>
              </a:spcBef>
              <a:spcAft>
                <a:spcPts val="1000"/>
              </a:spcAft>
              <a:buClr>
                <a:srgbClr val="000000"/>
              </a:buClr>
              <a:buSzPts val="1400"/>
              <a:buChar char="○"/>
            </a:pPr>
            <a:r>
              <a:rPr lang="en">
                <a:solidFill>
                  <a:srgbClr val="000000"/>
                </a:solidFill>
              </a:rPr>
              <a:t>Permissions- Learn to identify and change the permissions of files and directories and what the conse quences of these are.</a:t>
            </a:r>
            <a:endParaRPr>
              <a:solidFill>
                <a:srgbClr val="000000"/>
              </a:solidFill>
            </a:endParaRPr>
          </a:p>
        </p:txBody>
      </p:sp>
      <p:sp>
        <p:nvSpPr>
          <p:cNvPr id="76" name="Google Shape;76;p14"/>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94475"/>
            <a:ext cx="8520600" cy="506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82" name="Google Shape;82;p15"/>
          <p:cNvSpPr txBox="1"/>
          <p:nvPr>
            <p:ph idx="1" type="body"/>
          </p:nvPr>
        </p:nvSpPr>
        <p:spPr>
          <a:xfrm>
            <a:off x="311700" y="1090174"/>
            <a:ext cx="8520600" cy="4293900"/>
          </a:xfrm>
          <a:prstGeom prst="rect">
            <a:avLst/>
          </a:prstGeom>
        </p:spPr>
        <p:txBody>
          <a:bodyPr anchorCtr="0" anchor="t" bIns="91425" lIns="91425" spcFirstLastPara="1" rIns="91425" wrap="square" tIns="91425">
            <a:normAutofit/>
          </a:bodyPr>
          <a:lstStyle/>
          <a:p>
            <a:pPr indent="-304800" lvl="0" marL="457200" rtl="0" algn="l">
              <a:lnSpc>
                <a:spcPct val="100000"/>
              </a:lnSpc>
              <a:spcBef>
                <a:spcPts val="0"/>
              </a:spcBef>
              <a:spcAft>
                <a:spcPts val="0"/>
              </a:spcAft>
              <a:buClr>
                <a:srgbClr val="000000"/>
              </a:buClr>
              <a:buSzPts val="1200"/>
              <a:buChar char="●"/>
            </a:pPr>
            <a:r>
              <a:rPr b="1" lang="en" sz="1200">
                <a:solidFill>
                  <a:srgbClr val="000000"/>
                </a:solidFill>
              </a:rPr>
              <a:t>The Command Line</a:t>
            </a:r>
            <a:endParaRPr b="1" sz="1200">
              <a:solidFill>
                <a:srgbClr val="000000"/>
              </a:solidFill>
            </a:endParaRPr>
          </a:p>
          <a:p>
            <a:pPr indent="-304800" lvl="1" marL="914400" rtl="0" algn="l">
              <a:lnSpc>
                <a:spcPct val="100000"/>
              </a:lnSpc>
              <a:spcBef>
                <a:spcPts val="1000"/>
              </a:spcBef>
              <a:spcAft>
                <a:spcPts val="0"/>
              </a:spcAft>
              <a:buClr>
                <a:srgbClr val="000000"/>
              </a:buClr>
              <a:buSzPts val="1200"/>
              <a:buChar char="○"/>
            </a:pPr>
            <a:r>
              <a:rPr lang="en" sz="1200">
                <a:solidFill>
                  <a:srgbClr val="000000"/>
                </a:solidFill>
              </a:rPr>
              <a:t>A c</a:t>
            </a:r>
            <a:r>
              <a:rPr lang="en" sz="1200">
                <a:solidFill>
                  <a:srgbClr val="000000"/>
                </a:solidFill>
              </a:rPr>
              <a:t>ommand line, or terminal, is a text based interface to the system. You are able to enter commands by typing  them on the keyboard and feedback will be given to you similarly as text.</a:t>
            </a:r>
            <a:endParaRPr sz="1200">
              <a:solidFill>
                <a:srgbClr val="000000"/>
              </a:solidFill>
            </a:endParaRPr>
          </a:p>
          <a:p>
            <a:pPr indent="-304800" lvl="0" marL="457200" rtl="0" algn="l">
              <a:lnSpc>
                <a:spcPct val="100000"/>
              </a:lnSpc>
              <a:spcBef>
                <a:spcPts val="1000"/>
              </a:spcBef>
              <a:spcAft>
                <a:spcPts val="0"/>
              </a:spcAft>
              <a:buClr>
                <a:srgbClr val="000000"/>
              </a:buClr>
              <a:buSzPts val="1200"/>
              <a:buChar char="●"/>
            </a:pPr>
            <a:r>
              <a:rPr b="1" lang="en" sz="1200">
                <a:solidFill>
                  <a:srgbClr val="000000"/>
                </a:solidFill>
              </a:rPr>
              <a:t>Opening a Terminal</a:t>
            </a:r>
            <a:endParaRPr b="1" sz="1200">
              <a:solidFill>
                <a:srgbClr val="000000"/>
              </a:solidFill>
            </a:endParaRPr>
          </a:p>
          <a:p>
            <a:pPr indent="-304800" lvl="1" marL="914400" rtl="0" algn="l">
              <a:lnSpc>
                <a:spcPct val="100000"/>
              </a:lnSpc>
              <a:spcBef>
                <a:spcPts val="1000"/>
              </a:spcBef>
              <a:spcAft>
                <a:spcPts val="0"/>
              </a:spcAft>
              <a:buClr>
                <a:srgbClr val="000000"/>
              </a:buClr>
              <a:buSzPts val="1200"/>
              <a:buChar char="○"/>
            </a:pPr>
            <a:r>
              <a:rPr lang="en" sz="1200">
                <a:solidFill>
                  <a:srgbClr val="000000"/>
                </a:solidFill>
              </a:rPr>
              <a:t>If on Linux then you will probably find it in </a:t>
            </a:r>
            <a:r>
              <a:rPr b="1" lang="en" sz="1200">
                <a:solidFill>
                  <a:srgbClr val="000000"/>
                </a:solidFill>
              </a:rPr>
              <a:t>Applications-&gt; System or Applications-&gt; Utilities.</a:t>
            </a:r>
            <a:r>
              <a:rPr lang="en" sz="1200">
                <a:solidFill>
                  <a:srgbClr val="000000"/>
                </a:solidFill>
              </a:rPr>
              <a:t>  Alternatively, you may be able to ’right-click’ on the desktop and there may be an option ’</a:t>
            </a:r>
            <a:r>
              <a:rPr b="1" lang="en" sz="1200">
                <a:solidFill>
                  <a:srgbClr val="000000"/>
                </a:solidFill>
              </a:rPr>
              <a:t>Open in terminal’</a:t>
            </a:r>
            <a:r>
              <a:rPr lang="en" sz="1200">
                <a:solidFill>
                  <a:srgbClr val="000000"/>
                </a:solidFill>
              </a:rPr>
              <a:t>.</a:t>
            </a:r>
            <a:endParaRPr sz="1200">
              <a:solidFill>
                <a:srgbClr val="000000"/>
              </a:solidFill>
            </a:endParaRPr>
          </a:p>
          <a:p>
            <a:pPr indent="-304800" lvl="0" marL="457200" rtl="0" algn="l">
              <a:lnSpc>
                <a:spcPct val="100000"/>
              </a:lnSpc>
              <a:spcBef>
                <a:spcPts val="1000"/>
              </a:spcBef>
              <a:spcAft>
                <a:spcPts val="0"/>
              </a:spcAft>
              <a:buClr>
                <a:srgbClr val="000000"/>
              </a:buClr>
              <a:buSzPts val="1200"/>
              <a:buChar char="●"/>
            </a:pPr>
            <a:r>
              <a:rPr b="1" lang="en" sz="1200">
                <a:solidFill>
                  <a:srgbClr val="000000"/>
                </a:solidFill>
              </a:rPr>
              <a:t>The Shell, Bash	</a:t>
            </a:r>
            <a:endParaRPr b="1" sz="1200">
              <a:solidFill>
                <a:srgbClr val="000000"/>
              </a:solidFill>
            </a:endParaRPr>
          </a:p>
          <a:p>
            <a:pPr indent="-304800" lvl="1" marL="914400" rtl="0" algn="l">
              <a:lnSpc>
                <a:spcPct val="100000"/>
              </a:lnSpc>
              <a:spcBef>
                <a:spcPts val="1000"/>
              </a:spcBef>
              <a:spcAft>
                <a:spcPts val="0"/>
              </a:spcAft>
              <a:buClr>
                <a:srgbClr val="000000"/>
              </a:buClr>
              <a:buSzPts val="1200"/>
              <a:buChar char="○"/>
            </a:pPr>
            <a:r>
              <a:rPr lang="en" sz="1200">
                <a:solidFill>
                  <a:srgbClr val="000000"/>
                </a:solidFill>
              </a:rPr>
              <a:t>Within a terminal you have what is known as a </a:t>
            </a:r>
            <a:r>
              <a:rPr b="1" lang="en" sz="1200">
                <a:solidFill>
                  <a:srgbClr val="000000"/>
                </a:solidFill>
              </a:rPr>
              <a:t>shell</a:t>
            </a:r>
            <a:r>
              <a:rPr lang="en" sz="1200">
                <a:solidFill>
                  <a:srgbClr val="000000"/>
                </a:solidFill>
              </a:rPr>
              <a:t>. This is a part of the operating system that defines how  the terminal will behave and looks after running (or executing) commands for you. There are various shells  available but the most common one is called bash which stands for </a:t>
            </a:r>
            <a:r>
              <a:rPr b="1" lang="en" sz="1200">
                <a:solidFill>
                  <a:srgbClr val="000000"/>
                </a:solidFill>
              </a:rPr>
              <a:t>Bourne again shell</a:t>
            </a:r>
            <a:r>
              <a:rPr lang="en" sz="1200">
                <a:solidFill>
                  <a:srgbClr val="000000"/>
                </a:solidFill>
              </a:rPr>
              <a:t>. </a:t>
            </a:r>
            <a:endParaRPr sz="1200">
              <a:solidFill>
                <a:srgbClr val="000000"/>
              </a:solidFill>
            </a:endParaRPr>
          </a:p>
          <a:p>
            <a:pPr indent="-304800" lvl="1" marL="914400" rtl="0" algn="l">
              <a:lnSpc>
                <a:spcPct val="100000"/>
              </a:lnSpc>
              <a:spcBef>
                <a:spcPts val="1000"/>
              </a:spcBef>
              <a:spcAft>
                <a:spcPts val="0"/>
              </a:spcAft>
              <a:buClr>
                <a:srgbClr val="000000"/>
              </a:buClr>
              <a:buSzPts val="1200"/>
              <a:buChar char="○"/>
            </a:pPr>
            <a:r>
              <a:rPr lang="en" sz="1200">
                <a:solidFill>
                  <a:srgbClr val="000000"/>
                </a:solidFill>
              </a:rPr>
              <a:t>If you would like to know which shell you are using you may use a command called echo to display a system variable stating your current shell. echo is a command which is used to display messages.</a:t>
            </a:r>
            <a:endParaRPr sz="1200">
              <a:solidFill>
                <a:srgbClr val="000000"/>
              </a:solidFill>
            </a:endParaRPr>
          </a:p>
          <a:p>
            <a:pPr indent="0" lvl="0" marL="0" rtl="0" algn="l">
              <a:spcBef>
                <a:spcPts val="1000"/>
              </a:spcBef>
              <a:spcAft>
                <a:spcPts val="1200"/>
              </a:spcAft>
              <a:buNone/>
            </a:pPr>
            <a:r>
              <a:t/>
            </a:r>
            <a:endParaRPr/>
          </a:p>
        </p:txBody>
      </p:sp>
      <p:sp>
        <p:nvSpPr>
          <p:cNvPr id="83" name="Google Shape;83;p15"/>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4" name="Google Shape;84;p15"/>
          <p:cNvPicPr preferRelativeResize="0"/>
          <p:nvPr/>
        </p:nvPicPr>
        <p:blipFill>
          <a:blip r:embed="rId3">
            <a:alphaModFix/>
          </a:blip>
          <a:stretch>
            <a:fillRect/>
          </a:stretch>
        </p:blipFill>
        <p:spPr>
          <a:xfrm>
            <a:off x="4147225" y="4525469"/>
            <a:ext cx="3123050" cy="858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270225"/>
            <a:ext cx="8520600" cy="64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3040"/>
              <a:t>Cont..</a:t>
            </a:r>
            <a:endParaRPr sz="3040"/>
          </a:p>
        </p:txBody>
      </p:sp>
      <p:sp>
        <p:nvSpPr>
          <p:cNvPr id="90" name="Google Shape;90;p16"/>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91" name="Google Shape;91;p16"/>
          <p:cNvGraphicFramePr/>
          <p:nvPr/>
        </p:nvGraphicFramePr>
        <p:xfrm>
          <a:off x="574385" y="1077900"/>
          <a:ext cx="3000000" cy="3000000"/>
        </p:xfrm>
        <a:graphic>
          <a:graphicData uri="http://schemas.openxmlformats.org/drawingml/2006/table">
            <a:tbl>
              <a:tblPr>
                <a:noFill/>
                <a:tableStyleId>{2821CCE9-7CAC-4B0A-B563-848FBEB704AF}</a:tableStyleId>
              </a:tblPr>
              <a:tblGrid>
                <a:gridCol w="790675"/>
                <a:gridCol w="3322925"/>
                <a:gridCol w="1202050"/>
                <a:gridCol w="2703275"/>
              </a:tblGrid>
              <a:tr h="343625">
                <a:tc>
                  <a:txBody>
                    <a:bodyPr/>
                    <a:lstStyle/>
                    <a:p>
                      <a:pPr indent="0" lvl="0" marL="0" rtl="0" algn="just">
                        <a:lnSpc>
                          <a:spcPct val="100000"/>
                        </a:lnSpc>
                        <a:spcBef>
                          <a:spcPts val="0"/>
                        </a:spcBef>
                        <a:spcAft>
                          <a:spcPts val="0"/>
                        </a:spcAft>
                        <a:buNone/>
                      </a:pPr>
                      <a:r>
                        <a:rPr b="1" lang="en" sz="1300">
                          <a:latin typeface="PT Sans Narrow"/>
                          <a:ea typeface="PT Sans Narrow"/>
                          <a:cs typeface="PT Sans Narrow"/>
                          <a:sym typeface="PT Sans Narrow"/>
                        </a:rPr>
                        <a:t>Command</a:t>
                      </a:r>
                      <a:endParaRPr b="1" sz="1300">
                        <a:latin typeface="PT Sans Narrow"/>
                        <a:ea typeface="PT Sans Narrow"/>
                        <a:cs typeface="PT Sans Narrow"/>
                        <a:sym typeface="PT Sans Narrow"/>
                      </a:endParaRPr>
                    </a:p>
                  </a:txBody>
                  <a:tcPr marT="91425" marB="91425" marR="91425" marL="91425" anchor="ctr"/>
                </a:tc>
                <a:tc>
                  <a:txBody>
                    <a:bodyPr/>
                    <a:lstStyle/>
                    <a:p>
                      <a:pPr indent="0" lvl="0" marL="0" rtl="0" algn="just">
                        <a:lnSpc>
                          <a:spcPct val="100000"/>
                        </a:lnSpc>
                        <a:spcBef>
                          <a:spcPts val="0"/>
                        </a:spcBef>
                        <a:spcAft>
                          <a:spcPts val="0"/>
                        </a:spcAft>
                        <a:buNone/>
                      </a:pPr>
                      <a:r>
                        <a:rPr b="1" lang="en" sz="1300">
                          <a:latin typeface="PT Sans Narrow"/>
                          <a:ea typeface="PT Sans Narrow"/>
                          <a:cs typeface="PT Sans Narrow"/>
                          <a:sym typeface="PT Sans Narrow"/>
                        </a:rPr>
                        <a:t>Description</a:t>
                      </a:r>
                      <a:endParaRPr b="1" sz="1300">
                        <a:latin typeface="PT Sans Narrow"/>
                        <a:ea typeface="PT Sans Narrow"/>
                        <a:cs typeface="PT Sans Narrow"/>
                        <a:sym typeface="PT Sans Narrow"/>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just">
                        <a:lnSpc>
                          <a:spcPct val="100000"/>
                        </a:lnSpc>
                        <a:spcBef>
                          <a:spcPts val="0"/>
                        </a:spcBef>
                        <a:spcAft>
                          <a:spcPts val="0"/>
                        </a:spcAft>
                        <a:buNone/>
                      </a:pPr>
                      <a:r>
                        <a:rPr b="1" lang="en" sz="1300">
                          <a:latin typeface="PT Sans Narrow"/>
                          <a:ea typeface="PT Sans Narrow"/>
                          <a:cs typeface="PT Sans Narrow"/>
                          <a:sym typeface="PT Sans Narrow"/>
                        </a:rPr>
                        <a:t>Command</a:t>
                      </a:r>
                      <a:endParaRPr b="1" sz="1300">
                        <a:latin typeface="PT Sans Narrow"/>
                        <a:ea typeface="PT Sans Narrow"/>
                        <a:cs typeface="PT Sans Narrow"/>
                        <a:sym typeface="PT Sans Narrow"/>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b="1" lang="en" sz="1300">
                          <a:latin typeface="PT Sans Narrow"/>
                          <a:ea typeface="PT Sans Narrow"/>
                          <a:cs typeface="PT Sans Narrow"/>
                          <a:sym typeface="PT Sans Narrow"/>
                        </a:rPr>
                        <a:t>Description</a:t>
                      </a:r>
                      <a:endParaRPr b="1" sz="1300">
                        <a:latin typeface="PT Sans Narrow"/>
                        <a:ea typeface="PT Sans Narrow"/>
                        <a:cs typeface="PT Sans Narrow"/>
                        <a:sym typeface="PT Sans Narrow"/>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89550">
                <a:tc>
                  <a:txBody>
                    <a:bodyPr/>
                    <a:lstStyle/>
                    <a:p>
                      <a:pPr indent="0" lvl="0" marL="0" rtl="0" algn="just">
                        <a:lnSpc>
                          <a:spcPct val="100000"/>
                        </a:lnSpc>
                        <a:spcBef>
                          <a:spcPts val="0"/>
                        </a:spcBef>
                        <a:spcAft>
                          <a:spcPts val="0"/>
                        </a:spcAft>
                        <a:buNone/>
                      </a:pPr>
                      <a:r>
                        <a:rPr b="1" lang="en" sz="1300">
                          <a:latin typeface="PT Sans Narrow"/>
                          <a:ea typeface="PT Sans Narrow"/>
                          <a:cs typeface="PT Sans Narrow"/>
                          <a:sym typeface="PT Sans Narrow"/>
                        </a:rPr>
                        <a:t>pwd</a:t>
                      </a:r>
                      <a:endParaRPr b="1" sz="1300">
                        <a:latin typeface="PT Sans Narrow"/>
                        <a:ea typeface="PT Sans Narrow"/>
                        <a:cs typeface="PT Sans Narrow"/>
                        <a:sym typeface="PT Sans Narrow"/>
                      </a:endParaRPr>
                    </a:p>
                  </a:txBody>
                  <a:tcPr marT="91425" marB="91425" marR="91425" marL="91425" anchor="ctr"/>
                </a:tc>
                <a:tc>
                  <a:txBody>
                    <a:bodyPr/>
                    <a:lstStyle/>
                    <a:p>
                      <a:pPr indent="0" lvl="0" marL="0" rtl="0" algn="just">
                        <a:lnSpc>
                          <a:spcPct val="100000"/>
                        </a:lnSpc>
                        <a:spcBef>
                          <a:spcPts val="0"/>
                        </a:spcBef>
                        <a:spcAft>
                          <a:spcPts val="0"/>
                        </a:spcAft>
                        <a:buNone/>
                      </a:pPr>
                      <a:r>
                        <a:rPr lang="en" sz="1300">
                          <a:latin typeface="PT Sans Narrow"/>
                          <a:ea typeface="PT Sans Narrow"/>
                          <a:cs typeface="PT Sans Narrow"/>
                          <a:sym typeface="PT Sans Narrow"/>
                        </a:rPr>
                        <a:t>Print working directory, e.g., /home/&lt;username&gt; if at your home directory.</a:t>
                      </a:r>
                      <a:endParaRPr sz="1300">
                        <a:latin typeface="PT Sans Narrow"/>
                        <a:ea typeface="PT Sans Narrow"/>
                        <a:cs typeface="PT Sans Narrow"/>
                        <a:sym typeface="PT Sans Narrow"/>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just">
                        <a:lnSpc>
                          <a:spcPct val="100000"/>
                        </a:lnSpc>
                        <a:spcBef>
                          <a:spcPts val="0"/>
                        </a:spcBef>
                        <a:spcAft>
                          <a:spcPts val="0"/>
                        </a:spcAft>
                        <a:buNone/>
                      </a:pPr>
                      <a:r>
                        <a:rPr b="1" lang="en" sz="1300">
                          <a:latin typeface="PT Sans Narrow"/>
                          <a:ea typeface="PT Sans Narrow"/>
                          <a:cs typeface="PT Sans Narrow"/>
                          <a:sym typeface="PT Sans Narrow"/>
                        </a:rPr>
                        <a:t>rm</a:t>
                      </a:r>
                      <a:endParaRPr b="1" sz="1300">
                        <a:latin typeface="PT Sans Narrow"/>
                        <a:ea typeface="PT Sans Narrow"/>
                        <a:cs typeface="PT Sans Narrow"/>
                        <a:sym typeface="PT Sans Narrow"/>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300">
                          <a:latin typeface="PT Sans Narrow"/>
                          <a:ea typeface="PT Sans Narrow"/>
                          <a:cs typeface="PT Sans Narrow"/>
                          <a:sym typeface="PT Sans Narrow"/>
                        </a:rPr>
                        <a:t>Remove file or directory.</a:t>
                      </a:r>
                      <a:endParaRPr sz="1300">
                        <a:latin typeface="PT Sans Narrow"/>
                        <a:ea typeface="PT Sans Narrow"/>
                        <a:cs typeface="PT Sans Narrow"/>
                        <a:sym typeface="PT Sans Narrow"/>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89550">
                <a:tc>
                  <a:txBody>
                    <a:bodyPr/>
                    <a:lstStyle/>
                    <a:p>
                      <a:pPr indent="0" lvl="0" marL="0" rtl="0" algn="just">
                        <a:lnSpc>
                          <a:spcPct val="100000"/>
                        </a:lnSpc>
                        <a:spcBef>
                          <a:spcPts val="0"/>
                        </a:spcBef>
                        <a:spcAft>
                          <a:spcPts val="0"/>
                        </a:spcAft>
                        <a:buNone/>
                      </a:pPr>
                      <a:r>
                        <a:rPr b="1" lang="en" sz="1300">
                          <a:latin typeface="PT Sans Narrow"/>
                          <a:ea typeface="PT Sans Narrow"/>
                          <a:cs typeface="PT Sans Narrow"/>
                          <a:sym typeface="PT Sans Narrow"/>
                        </a:rPr>
                        <a:t>ls</a:t>
                      </a:r>
                      <a:endParaRPr b="1" sz="1300">
                        <a:latin typeface="PT Sans Narrow"/>
                        <a:ea typeface="PT Sans Narrow"/>
                        <a:cs typeface="PT Sans Narrow"/>
                        <a:sym typeface="PT Sans Narrow"/>
                      </a:endParaRPr>
                    </a:p>
                  </a:txBody>
                  <a:tcPr marT="91425" marB="91425" marR="91425" marL="91425" anchor="ctr"/>
                </a:tc>
                <a:tc>
                  <a:txBody>
                    <a:bodyPr/>
                    <a:lstStyle/>
                    <a:p>
                      <a:pPr indent="0" lvl="0" marL="0" rtl="0" algn="just">
                        <a:lnSpc>
                          <a:spcPct val="100000"/>
                        </a:lnSpc>
                        <a:spcBef>
                          <a:spcPts val="0"/>
                        </a:spcBef>
                        <a:spcAft>
                          <a:spcPts val="0"/>
                        </a:spcAft>
                        <a:buNone/>
                      </a:pPr>
                      <a:r>
                        <a:rPr lang="en" sz="1300">
                          <a:latin typeface="PT Sans Narrow"/>
                          <a:ea typeface="PT Sans Narrow"/>
                          <a:cs typeface="PT Sans Narrow"/>
                          <a:sym typeface="PT Sans Narrow"/>
                        </a:rPr>
                        <a:t>List directory contents; if no directory specified, lists current directory contents.</a:t>
                      </a:r>
                      <a:endParaRPr sz="1300">
                        <a:latin typeface="PT Sans Narrow"/>
                        <a:ea typeface="PT Sans Narrow"/>
                        <a:cs typeface="PT Sans Narrow"/>
                        <a:sym typeface="PT Sans Narrow"/>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just">
                        <a:lnSpc>
                          <a:spcPct val="100000"/>
                        </a:lnSpc>
                        <a:spcBef>
                          <a:spcPts val="0"/>
                        </a:spcBef>
                        <a:spcAft>
                          <a:spcPts val="0"/>
                        </a:spcAft>
                        <a:buNone/>
                      </a:pPr>
                      <a:r>
                        <a:rPr b="1" lang="en" sz="1300">
                          <a:latin typeface="PT Sans Narrow"/>
                          <a:ea typeface="PT Sans Narrow"/>
                          <a:cs typeface="PT Sans Narrow"/>
                          <a:sym typeface="PT Sans Narrow"/>
                        </a:rPr>
                        <a:t>touch</a:t>
                      </a:r>
                      <a:endParaRPr b="1" sz="1300">
                        <a:latin typeface="PT Sans Narrow"/>
                        <a:ea typeface="PT Sans Narrow"/>
                        <a:cs typeface="PT Sans Narrow"/>
                        <a:sym typeface="PT Sans Narrow"/>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300">
                          <a:latin typeface="PT Sans Narrow"/>
                          <a:ea typeface="PT Sans Narrow"/>
                          <a:cs typeface="PT Sans Narrow"/>
                          <a:sym typeface="PT Sans Narrow"/>
                        </a:rPr>
                        <a:t>Create a single empty file.</a:t>
                      </a:r>
                      <a:endParaRPr sz="1300">
                        <a:latin typeface="PT Sans Narrow"/>
                        <a:ea typeface="PT Sans Narrow"/>
                        <a:cs typeface="PT Sans Narrow"/>
                        <a:sym typeface="PT Sans Narrow"/>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31850">
                <a:tc>
                  <a:txBody>
                    <a:bodyPr/>
                    <a:lstStyle/>
                    <a:p>
                      <a:pPr indent="0" lvl="0" marL="0" rtl="0" algn="just">
                        <a:lnSpc>
                          <a:spcPct val="100000"/>
                        </a:lnSpc>
                        <a:spcBef>
                          <a:spcPts val="0"/>
                        </a:spcBef>
                        <a:spcAft>
                          <a:spcPts val="0"/>
                        </a:spcAft>
                        <a:buNone/>
                      </a:pPr>
                      <a:r>
                        <a:rPr b="1" lang="en" sz="1300">
                          <a:latin typeface="PT Sans Narrow"/>
                          <a:ea typeface="PT Sans Narrow"/>
                          <a:cs typeface="PT Sans Narrow"/>
                          <a:sym typeface="PT Sans Narrow"/>
                        </a:rPr>
                        <a:t>cd</a:t>
                      </a:r>
                      <a:endParaRPr b="1" sz="1300">
                        <a:latin typeface="PT Sans Narrow"/>
                        <a:ea typeface="PT Sans Narrow"/>
                        <a:cs typeface="PT Sans Narrow"/>
                        <a:sym typeface="PT Sans Narrow"/>
                      </a:endParaRPr>
                    </a:p>
                  </a:txBody>
                  <a:tcPr marT="91425" marB="91425" marR="91425" marL="91425" anchor="ctr"/>
                </a:tc>
                <a:tc>
                  <a:txBody>
                    <a:bodyPr/>
                    <a:lstStyle/>
                    <a:p>
                      <a:pPr indent="0" lvl="0" marL="0" rtl="0" algn="just">
                        <a:lnSpc>
                          <a:spcPct val="100000"/>
                        </a:lnSpc>
                        <a:spcBef>
                          <a:spcPts val="0"/>
                        </a:spcBef>
                        <a:spcAft>
                          <a:spcPts val="0"/>
                        </a:spcAft>
                        <a:buNone/>
                      </a:pPr>
                      <a:r>
                        <a:rPr lang="en" sz="1300">
                          <a:latin typeface="PT Sans Narrow"/>
                          <a:ea typeface="PT Sans Narrow"/>
                          <a:cs typeface="PT Sans Narrow"/>
                          <a:sym typeface="PT Sans Narrow"/>
                        </a:rPr>
                        <a:t>Change directory to specified directory.</a:t>
                      </a:r>
                      <a:endParaRPr sz="1300">
                        <a:latin typeface="PT Sans Narrow"/>
                        <a:ea typeface="PT Sans Narrow"/>
                        <a:cs typeface="PT Sans Narrow"/>
                        <a:sym typeface="PT Sans Narrow"/>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just">
                        <a:lnSpc>
                          <a:spcPct val="100000"/>
                        </a:lnSpc>
                        <a:spcBef>
                          <a:spcPts val="0"/>
                        </a:spcBef>
                        <a:spcAft>
                          <a:spcPts val="0"/>
                        </a:spcAft>
                        <a:buNone/>
                      </a:pPr>
                      <a:r>
                        <a:rPr b="1" lang="en" sz="1300">
                          <a:latin typeface="PT Sans Narrow"/>
                          <a:ea typeface="PT Sans Narrow"/>
                          <a:cs typeface="PT Sans Narrow"/>
                          <a:sym typeface="PT Sans Narrow"/>
                        </a:rPr>
                        <a:t>mkdir</a:t>
                      </a:r>
                      <a:endParaRPr b="1" sz="1300">
                        <a:latin typeface="PT Sans Narrow"/>
                        <a:ea typeface="PT Sans Narrow"/>
                        <a:cs typeface="PT Sans Narrow"/>
                        <a:sym typeface="PT Sans Narrow"/>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300">
                          <a:latin typeface="PT Sans Narrow"/>
                          <a:ea typeface="PT Sans Narrow"/>
                          <a:cs typeface="PT Sans Narrow"/>
                          <a:sym typeface="PT Sans Narrow"/>
                        </a:rPr>
                        <a:t>Create new directory, specify a name.</a:t>
                      </a:r>
                      <a:endParaRPr sz="1300">
                        <a:latin typeface="PT Sans Narrow"/>
                        <a:ea typeface="PT Sans Narrow"/>
                        <a:cs typeface="PT Sans Narrow"/>
                        <a:sym typeface="PT Sans Narrow"/>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31850">
                <a:tc>
                  <a:txBody>
                    <a:bodyPr/>
                    <a:lstStyle/>
                    <a:p>
                      <a:pPr indent="0" lvl="0" marL="0" rtl="0" algn="just">
                        <a:lnSpc>
                          <a:spcPct val="100000"/>
                        </a:lnSpc>
                        <a:spcBef>
                          <a:spcPts val="0"/>
                        </a:spcBef>
                        <a:spcAft>
                          <a:spcPts val="0"/>
                        </a:spcAft>
                        <a:buNone/>
                      </a:pPr>
                      <a:r>
                        <a:rPr b="1" lang="en" sz="1300">
                          <a:latin typeface="PT Sans Narrow"/>
                          <a:ea typeface="PT Sans Narrow"/>
                          <a:cs typeface="PT Sans Narrow"/>
                          <a:sym typeface="PT Sans Narrow"/>
                        </a:rPr>
                        <a:t>cd ..</a:t>
                      </a:r>
                      <a:endParaRPr b="1" sz="1300">
                        <a:latin typeface="PT Sans Narrow"/>
                        <a:ea typeface="PT Sans Narrow"/>
                        <a:cs typeface="PT Sans Narrow"/>
                        <a:sym typeface="PT Sans Narrow"/>
                      </a:endParaRPr>
                    </a:p>
                  </a:txBody>
                  <a:tcPr marT="91425" marB="91425" marR="91425" marL="91425" anchor="ctr"/>
                </a:tc>
                <a:tc>
                  <a:txBody>
                    <a:bodyPr/>
                    <a:lstStyle/>
                    <a:p>
                      <a:pPr indent="0" lvl="0" marL="0" rtl="0" algn="just">
                        <a:lnSpc>
                          <a:spcPct val="100000"/>
                        </a:lnSpc>
                        <a:spcBef>
                          <a:spcPts val="0"/>
                        </a:spcBef>
                        <a:spcAft>
                          <a:spcPts val="0"/>
                        </a:spcAft>
                        <a:buNone/>
                      </a:pPr>
                      <a:r>
                        <a:rPr lang="en" sz="1300">
                          <a:latin typeface="PT Sans Narrow"/>
                          <a:ea typeface="PT Sans Narrow"/>
                          <a:cs typeface="PT Sans Narrow"/>
                          <a:sym typeface="PT Sans Narrow"/>
                        </a:rPr>
                        <a:t>Change directory one level up.</a:t>
                      </a:r>
                      <a:endParaRPr sz="1300">
                        <a:latin typeface="PT Sans Narrow"/>
                        <a:ea typeface="PT Sans Narrow"/>
                        <a:cs typeface="PT Sans Narrow"/>
                        <a:sym typeface="PT Sans Narrow"/>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just">
                        <a:lnSpc>
                          <a:spcPct val="100000"/>
                        </a:lnSpc>
                        <a:spcBef>
                          <a:spcPts val="0"/>
                        </a:spcBef>
                        <a:spcAft>
                          <a:spcPts val="0"/>
                        </a:spcAft>
                        <a:buNone/>
                      </a:pPr>
                      <a:r>
                        <a:rPr b="1" lang="en" sz="1300">
                          <a:latin typeface="PT Sans Narrow"/>
                          <a:ea typeface="PT Sans Narrow"/>
                          <a:cs typeface="PT Sans Narrow"/>
                          <a:sym typeface="PT Sans Narrow"/>
                        </a:rPr>
                        <a:t>rmdir</a:t>
                      </a:r>
                      <a:endParaRPr b="1" sz="1300">
                        <a:latin typeface="PT Sans Narrow"/>
                        <a:ea typeface="PT Sans Narrow"/>
                        <a:cs typeface="PT Sans Narrow"/>
                        <a:sym typeface="PT Sans Narrow"/>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300">
                          <a:latin typeface="PT Sans Narrow"/>
                          <a:ea typeface="PT Sans Narrow"/>
                          <a:cs typeface="PT Sans Narrow"/>
                          <a:sym typeface="PT Sans Narrow"/>
                        </a:rPr>
                        <a:t>Remove empty directory, only if it's empty.</a:t>
                      </a:r>
                      <a:endParaRPr sz="1300">
                        <a:latin typeface="PT Sans Narrow"/>
                        <a:ea typeface="PT Sans Narrow"/>
                        <a:cs typeface="PT Sans Narrow"/>
                        <a:sym typeface="PT Sans Narrow"/>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15425">
                <a:tc>
                  <a:txBody>
                    <a:bodyPr/>
                    <a:lstStyle/>
                    <a:p>
                      <a:pPr indent="0" lvl="0" marL="0" rtl="0" algn="just">
                        <a:lnSpc>
                          <a:spcPct val="100000"/>
                        </a:lnSpc>
                        <a:spcBef>
                          <a:spcPts val="0"/>
                        </a:spcBef>
                        <a:spcAft>
                          <a:spcPts val="0"/>
                        </a:spcAft>
                        <a:buNone/>
                      </a:pPr>
                      <a:r>
                        <a:rPr b="1" lang="en" sz="1300">
                          <a:latin typeface="PT Sans Narrow"/>
                          <a:ea typeface="PT Sans Narrow"/>
                          <a:cs typeface="PT Sans Narrow"/>
                          <a:sym typeface="PT Sans Narrow"/>
                        </a:rPr>
                        <a:t>cd ∼</a:t>
                      </a:r>
                      <a:endParaRPr b="1" sz="1300">
                        <a:latin typeface="PT Sans Narrow"/>
                        <a:ea typeface="PT Sans Narrow"/>
                        <a:cs typeface="PT Sans Narrow"/>
                        <a:sym typeface="PT Sans Narrow"/>
                      </a:endParaRPr>
                    </a:p>
                  </a:txBody>
                  <a:tcPr marT="91425" marB="91425" marR="91425" marL="91425" anchor="ctr"/>
                </a:tc>
                <a:tc>
                  <a:txBody>
                    <a:bodyPr/>
                    <a:lstStyle/>
                    <a:p>
                      <a:pPr indent="0" lvl="0" marL="0" rtl="0" algn="just">
                        <a:lnSpc>
                          <a:spcPct val="100000"/>
                        </a:lnSpc>
                        <a:spcBef>
                          <a:spcPts val="0"/>
                        </a:spcBef>
                        <a:spcAft>
                          <a:spcPts val="0"/>
                        </a:spcAft>
                        <a:buNone/>
                      </a:pPr>
                      <a:r>
                        <a:rPr lang="en" sz="1300">
                          <a:latin typeface="PT Sans Narrow"/>
                          <a:ea typeface="PT Sans Narrow"/>
                          <a:cs typeface="PT Sans Narrow"/>
                          <a:sym typeface="PT Sans Narrow"/>
                        </a:rPr>
                        <a:t>Change to home directory.</a:t>
                      </a:r>
                      <a:endParaRPr sz="1300">
                        <a:latin typeface="PT Sans Narrow"/>
                        <a:ea typeface="PT Sans Narrow"/>
                        <a:cs typeface="PT Sans Narrow"/>
                        <a:sym typeface="PT Sans Narrow"/>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just">
                        <a:lnSpc>
                          <a:spcPct val="100000"/>
                        </a:lnSpc>
                        <a:spcBef>
                          <a:spcPts val="0"/>
                        </a:spcBef>
                        <a:spcAft>
                          <a:spcPts val="0"/>
                        </a:spcAft>
                        <a:buNone/>
                      </a:pPr>
                      <a:r>
                        <a:rPr b="1" lang="en" sz="1300">
                          <a:latin typeface="PT Sans Narrow"/>
                          <a:ea typeface="PT Sans Narrow"/>
                          <a:cs typeface="PT Sans Narrow"/>
                          <a:sym typeface="PT Sans Narrow"/>
                        </a:rPr>
                        <a:t>chmod</a:t>
                      </a:r>
                      <a:endParaRPr b="1" sz="1300">
                        <a:latin typeface="PT Sans Narrow"/>
                        <a:ea typeface="PT Sans Narrow"/>
                        <a:cs typeface="PT Sans Narrow"/>
                        <a:sym typeface="PT Sans Narrow"/>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300">
                          <a:latin typeface="PT Sans Narrow"/>
                          <a:ea typeface="PT Sans Narrow"/>
                          <a:cs typeface="PT Sans Narrow"/>
                          <a:sym typeface="PT Sans Narrow"/>
                        </a:rPr>
                        <a:t>Change file permission, stands for change mode in Linux.</a:t>
                      </a:r>
                      <a:endParaRPr sz="1300">
                        <a:latin typeface="PT Sans Narrow"/>
                        <a:ea typeface="PT Sans Narrow"/>
                        <a:cs typeface="PT Sans Narrow"/>
                        <a:sym typeface="PT Sans Narrow"/>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31850">
                <a:tc>
                  <a:txBody>
                    <a:bodyPr/>
                    <a:lstStyle/>
                    <a:p>
                      <a:pPr indent="0" lvl="0" marL="0" rtl="0" algn="just">
                        <a:lnSpc>
                          <a:spcPct val="100000"/>
                        </a:lnSpc>
                        <a:spcBef>
                          <a:spcPts val="0"/>
                        </a:spcBef>
                        <a:spcAft>
                          <a:spcPts val="0"/>
                        </a:spcAft>
                        <a:buNone/>
                      </a:pPr>
                      <a:r>
                        <a:rPr b="1" lang="en" sz="1300">
                          <a:latin typeface="PT Sans Narrow"/>
                          <a:ea typeface="PT Sans Narrow"/>
                          <a:cs typeface="PT Sans Narrow"/>
                          <a:sym typeface="PT Sans Narrow"/>
                        </a:rPr>
                        <a:t>cp</a:t>
                      </a:r>
                      <a:endParaRPr b="1" sz="1300">
                        <a:latin typeface="PT Sans Narrow"/>
                        <a:ea typeface="PT Sans Narrow"/>
                        <a:cs typeface="PT Sans Narrow"/>
                        <a:sym typeface="PT Sans Narrow"/>
                      </a:endParaRPr>
                    </a:p>
                  </a:txBody>
                  <a:tcPr marT="91425" marB="91425" marR="91425" marL="91425" anchor="ctr"/>
                </a:tc>
                <a:tc>
                  <a:txBody>
                    <a:bodyPr/>
                    <a:lstStyle/>
                    <a:p>
                      <a:pPr indent="0" lvl="0" marL="0" rtl="0" algn="just">
                        <a:lnSpc>
                          <a:spcPct val="100000"/>
                        </a:lnSpc>
                        <a:spcBef>
                          <a:spcPts val="0"/>
                        </a:spcBef>
                        <a:spcAft>
                          <a:spcPts val="0"/>
                        </a:spcAft>
                        <a:buNone/>
                      </a:pPr>
                      <a:r>
                        <a:rPr lang="en" sz="1300">
                          <a:latin typeface="PT Sans Narrow"/>
                          <a:ea typeface="PT Sans Narrow"/>
                          <a:cs typeface="PT Sans Narrow"/>
                          <a:sym typeface="PT Sans Narrow"/>
                        </a:rPr>
                        <a:t>Copy a file or directory, similar to Copy-Paste in GUI.</a:t>
                      </a:r>
                      <a:endParaRPr sz="1300">
                        <a:latin typeface="PT Sans Narrow"/>
                        <a:ea typeface="PT Sans Narrow"/>
                        <a:cs typeface="PT Sans Narrow"/>
                        <a:sym typeface="PT Sans Narrow"/>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just">
                        <a:lnSpc>
                          <a:spcPct val="100000"/>
                        </a:lnSpc>
                        <a:spcBef>
                          <a:spcPts val="0"/>
                        </a:spcBef>
                        <a:spcAft>
                          <a:spcPts val="0"/>
                        </a:spcAft>
                        <a:buNone/>
                      </a:pPr>
                      <a:r>
                        <a:rPr b="1" lang="en" sz="1300">
                          <a:latin typeface="PT Sans Narrow"/>
                          <a:ea typeface="PT Sans Narrow"/>
                          <a:cs typeface="PT Sans Narrow"/>
                          <a:sym typeface="PT Sans Narrow"/>
                        </a:rPr>
                        <a:t>clear</a:t>
                      </a:r>
                      <a:endParaRPr b="1" sz="1300">
                        <a:latin typeface="PT Sans Narrow"/>
                        <a:ea typeface="PT Sans Narrow"/>
                        <a:cs typeface="PT Sans Narrow"/>
                        <a:sym typeface="PT Sans Narrow"/>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300">
                          <a:latin typeface="PT Sans Narrow"/>
                          <a:ea typeface="PT Sans Narrow"/>
                          <a:cs typeface="PT Sans Narrow"/>
                          <a:sym typeface="PT Sans Narrow"/>
                        </a:rPr>
                        <a:t>Clear terminal screen.</a:t>
                      </a:r>
                      <a:endParaRPr sz="1300">
                        <a:latin typeface="PT Sans Narrow"/>
                        <a:ea typeface="PT Sans Narrow"/>
                        <a:cs typeface="PT Sans Narrow"/>
                        <a:sym typeface="PT Sans Narrow"/>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31850">
                <a:tc>
                  <a:txBody>
                    <a:bodyPr/>
                    <a:lstStyle/>
                    <a:p>
                      <a:pPr indent="0" lvl="0" marL="0" rtl="0" algn="just">
                        <a:lnSpc>
                          <a:spcPct val="100000"/>
                        </a:lnSpc>
                        <a:spcBef>
                          <a:spcPts val="0"/>
                        </a:spcBef>
                        <a:spcAft>
                          <a:spcPts val="0"/>
                        </a:spcAft>
                        <a:buNone/>
                      </a:pPr>
                      <a:r>
                        <a:rPr b="1" lang="en" sz="1300">
                          <a:latin typeface="PT Sans Narrow"/>
                          <a:ea typeface="PT Sans Narrow"/>
                          <a:cs typeface="PT Sans Narrow"/>
                          <a:sym typeface="PT Sans Narrow"/>
                        </a:rPr>
                        <a:t>mv</a:t>
                      </a:r>
                      <a:endParaRPr b="1" sz="1300">
                        <a:latin typeface="PT Sans Narrow"/>
                        <a:ea typeface="PT Sans Narrow"/>
                        <a:cs typeface="PT Sans Narrow"/>
                        <a:sym typeface="PT Sans Narrow"/>
                      </a:endParaRPr>
                    </a:p>
                  </a:txBody>
                  <a:tcPr marT="91425" marB="91425" marR="91425" marL="91425" anchor="ctr"/>
                </a:tc>
                <a:tc>
                  <a:txBody>
                    <a:bodyPr/>
                    <a:lstStyle/>
                    <a:p>
                      <a:pPr indent="0" lvl="0" marL="0" rtl="0" algn="just">
                        <a:lnSpc>
                          <a:spcPct val="100000"/>
                        </a:lnSpc>
                        <a:spcBef>
                          <a:spcPts val="0"/>
                        </a:spcBef>
                        <a:spcAft>
                          <a:spcPts val="0"/>
                        </a:spcAft>
                        <a:buNone/>
                      </a:pPr>
                      <a:r>
                        <a:rPr lang="en" sz="1300">
                          <a:latin typeface="PT Sans Narrow"/>
                          <a:ea typeface="PT Sans Narrow"/>
                          <a:cs typeface="PT Sans Narrow"/>
                          <a:sym typeface="PT Sans Narrow"/>
                        </a:rPr>
                        <a:t>Move or rename files, similar to Cut-Paste in GUI.</a:t>
                      </a:r>
                      <a:endParaRPr sz="1300">
                        <a:latin typeface="PT Sans Narrow"/>
                        <a:ea typeface="PT Sans Narrow"/>
                        <a:cs typeface="PT Sans Narrow"/>
                        <a:sym typeface="PT Sans Narrow"/>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just">
                        <a:lnSpc>
                          <a:spcPct val="100000"/>
                        </a:lnSpc>
                        <a:spcBef>
                          <a:spcPts val="0"/>
                        </a:spcBef>
                        <a:spcAft>
                          <a:spcPts val="0"/>
                        </a:spcAft>
                        <a:buNone/>
                      </a:pPr>
                      <a:r>
                        <a:rPr b="1" lang="en" sz="1300">
                          <a:latin typeface="PT Sans Narrow"/>
                          <a:ea typeface="PT Sans Narrow"/>
                          <a:cs typeface="PT Sans Narrow"/>
                          <a:sym typeface="PT Sans Narrow"/>
                        </a:rPr>
                        <a:t>exit</a:t>
                      </a:r>
                      <a:endParaRPr b="1" sz="1300">
                        <a:latin typeface="PT Sans Narrow"/>
                        <a:ea typeface="PT Sans Narrow"/>
                        <a:cs typeface="PT Sans Narrow"/>
                        <a:sym typeface="PT Sans Narrow"/>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lnSpc>
                          <a:spcPct val="100000"/>
                        </a:lnSpc>
                        <a:spcBef>
                          <a:spcPts val="0"/>
                        </a:spcBef>
                        <a:spcAft>
                          <a:spcPts val="0"/>
                        </a:spcAft>
                        <a:buNone/>
                      </a:pPr>
                      <a:r>
                        <a:rPr lang="en" sz="1300">
                          <a:latin typeface="PT Sans Narrow"/>
                          <a:ea typeface="PT Sans Narrow"/>
                          <a:cs typeface="PT Sans Narrow"/>
                          <a:sym typeface="PT Sans Narrow"/>
                        </a:rPr>
                        <a:t>Exit from terminal.</a:t>
                      </a:r>
                      <a:endParaRPr sz="1300">
                        <a:latin typeface="PT Sans Narrow"/>
                        <a:ea typeface="PT Sans Narrow"/>
                        <a:cs typeface="PT Sans Narrow"/>
                        <a:sym typeface="PT Sans Narrow"/>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94472"/>
            <a:ext cx="8520600" cy="78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Run bash program in Linux</a:t>
            </a:r>
            <a:endParaRPr/>
          </a:p>
        </p:txBody>
      </p:sp>
      <p:sp>
        <p:nvSpPr>
          <p:cNvPr id="97" name="Google Shape;97;p17"/>
          <p:cNvSpPr txBox="1"/>
          <p:nvPr>
            <p:ph idx="1" type="body"/>
          </p:nvPr>
        </p:nvSpPr>
        <p:spPr>
          <a:xfrm>
            <a:off x="491150" y="1407025"/>
            <a:ext cx="4808700" cy="3669600"/>
          </a:xfrm>
          <a:prstGeom prst="rect">
            <a:avLst/>
          </a:prstGeom>
        </p:spPr>
        <p:txBody>
          <a:bodyPr anchorCtr="0" anchor="t" bIns="91425" lIns="91425" spcFirstLastPara="1" rIns="91425" wrap="square" tIns="91425">
            <a:normAutofit fontScale="77500" lnSpcReduction="20000"/>
          </a:bodyPr>
          <a:lstStyle/>
          <a:p>
            <a:pPr indent="0" lvl="0" marL="0" rtl="0" algn="just">
              <a:lnSpc>
                <a:spcPct val="150000"/>
              </a:lnSpc>
              <a:spcBef>
                <a:spcPts val="0"/>
              </a:spcBef>
              <a:spcAft>
                <a:spcPts val="0"/>
              </a:spcAft>
              <a:buNone/>
            </a:pPr>
            <a:r>
              <a:rPr lang="en" sz="1600">
                <a:solidFill>
                  <a:srgbClr val="000000"/>
                </a:solidFill>
              </a:rPr>
              <a:t>Making a bash script is a lot simpler than you might think.</a:t>
            </a:r>
            <a:endParaRPr sz="1600">
              <a:solidFill>
                <a:srgbClr val="000000"/>
              </a:solidFill>
            </a:endParaRPr>
          </a:p>
          <a:p>
            <a:pPr indent="-307340" lvl="0" marL="457200" rtl="0" algn="just">
              <a:lnSpc>
                <a:spcPct val="150000"/>
              </a:lnSpc>
              <a:spcBef>
                <a:spcPts val="1200"/>
              </a:spcBef>
              <a:spcAft>
                <a:spcPts val="0"/>
              </a:spcAft>
              <a:buClr>
                <a:srgbClr val="000000"/>
              </a:buClr>
              <a:buSzPct val="100000"/>
              <a:buChar char="●"/>
            </a:pPr>
            <a:r>
              <a:rPr lang="en" sz="1600">
                <a:solidFill>
                  <a:srgbClr val="000000"/>
                </a:solidFill>
              </a:rPr>
              <a:t>Create a file called addition.sh, using the touch command.</a:t>
            </a:r>
            <a:endParaRPr sz="1600">
              <a:solidFill>
                <a:srgbClr val="000000"/>
              </a:solidFill>
            </a:endParaRPr>
          </a:p>
          <a:p>
            <a:pPr indent="-307340" lvl="0" marL="457200" rtl="0" algn="just">
              <a:lnSpc>
                <a:spcPct val="150000"/>
              </a:lnSpc>
              <a:spcBef>
                <a:spcPts val="0"/>
              </a:spcBef>
              <a:spcAft>
                <a:spcPts val="0"/>
              </a:spcAft>
              <a:buClr>
                <a:srgbClr val="000000"/>
              </a:buClr>
              <a:buSzPct val="100000"/>
              <a:buChar char="●"/>
            </a:pPr>
            <a:r>
              <a:rPr lang="en" sz="1600">
                <a:solidFill>
                  <a:srgbClr val="000000"/>
                </a:solidFill>
              </a:rPr>
              <a:t>Open the file using gedit command and edit the file with the program of your choice.</a:t>
            </a:r>
            <a:endParaRPr sz="1600">
              <a:solidFill>
                <a:srgbClr val="000000"/>
              </a:solidFill>
            </a:endParaRPr>
          </a:p>
          <a:p>
            <a:pPr indent="-307340" lvl="0" marL="457200" rtl="0" algn="just">
              <a:lnSpc>
                <a:spcPct val="150000"/>
              </a:lnSpc>
              <a:spcBef>
                <a:spcPts val="0"/>
              </a:spcBef>
              <a:spcAft>
                <a:spcPts val="0"/>
              </a:spcAft>
              <a:buClr>
                <a:srgbClr val="000000"/>
              </a:buClr>
              <a:buSzPct val="100000"/>
              <a:buChar char="●"/>
            </a:pPr>
            <a:r>
              <a:rPr lang="en" sz="1600">
                <a:solidFill>
                  <a:srgbClr val="000000"/>
                </a:solidFill>
              </a:rPr>
              <a:t>In order to run a file directly, we’ll need to change the permissions to allow the script to be executable for the user. chmod is a command that changes permissions on a file, and +x will add execute rights to the script.</a:t>
            </a:r>
            <a:endParaRPr sz="1600">
              <a:solidFill>
                <a:srgbClr val="000000"/>
              </a:solidFill>
            </a:endParaRPr>
          </a:p>
          <a:p>
            <a:pPr indent="-307340" lvl="0" marL="457200" rtl="0" algn="just">
              <a:lnSpc>
                <a:spcPct val="150000"/>
              </a:lnSpc>
              <a:spcBef>
                <a:spcPts val="0"/>
              </a:spcBef>
              <a:spcAft>
                <a:spcPts val="0"/>
              </a:spcAft>
              <a:buClr>
                <a:srgbClr val="000000"/>
              </a:buClr>
              <a:buSzPct val="100000"/>
              <a:buChar char="●"/>
            </a:pPr>
            <a:r>
              <a:rPr lang="en" sz="1600">
                <a:solidFill>
                  <a:srgbClr val="000000"/>
                </a:solidFill>
              </a:rPr>
              <a:t>you can execute program simply using ./addition.sh [Note that: ./, which means a file in the current directory.]</a:t>
            </a:r>
            <a:endParaRPr sz="1600">
              <a:solidFill>
                <a:srgbClr val="000000"/>
              </a:solidFill>
            </a:endParaRPr>
          </a:p>
          <a:p>
            <a:pPr indent="0" lvl="0" marL="0" rtl="0" algn="l">
              <a:spcBef>
                <a:spcPts val="1200"/>
              </a:spcBef>
              <a:spcAft>
                <a:spcPts val="1200"/>
              </a:spcAft>
              <a:buNone/>
            </a:pPr>
            <a:r>
              <a:t/>
            </a:r>
            <a:endParaRPr/>
          </a:p>
        </p:txBody>
      </p:sp>
      <p:sp>
        <p:nvSpPr>
          <p:cNvPr id="98" name="Google Shape;98;p17"/>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9" name="Google Shape;99;p17"/>
          <p:cNvPicPr preferRelativeResize="0"/>
          <p:nvPr/>
        </p:nvPicPr>
        <p:blipFill>
          <a:blip r:embed="rId3">
            <a:alphaModFix/>
          </a:blip>
          <a:stretch>
            <a:fillRect/>
          </a:stretch>
        </p:blipFill>
        <p:spPr>
          <a:xfrm>
            <a:off x="5568075" y="1407025"/>
            <a:ext cx="3271125" cy="3185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00" y="494472"/>
            <a:ext cx="8520600" cy="78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 Text Editor</a:t>
            </a:r>
            <a:endParaRPr/>
          </a:p>
        </p:txBody>
      </p:sp>
      <p:sp>
        <p:nvSpPr>
          <p:cNvPr id="105" name="Google Shape;105;p18"/>
          <p:cNvSpPr txBox="1"/>
          <p:nvPr>
            <p:ph idx="1" type="body"/>
          </p:nvPr>
        </p:nvSpPr>
        <p:spPr>
          <a:xfrm>
            <a:off x="311700" y="1407028"/>
            <a:ext cx="8520600" cy="3669600"/>
          </a:xfrm>
          <a:prstGeom prst="rect">
            <a:avLst/>
          </a:prstGeom>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Clr>
                <a:srgbClr val="000000"/>
              </a:buClr>
              <a:buSzPts val="1300"/>
              <a:buChar char="●"/>
            </a:pPr>
            <a:r>
              <a:rPr b="1" lang="en" sz="1300">
                <a:solidFill>
                  <a:srgbClr val="000000"/>
                </a:solidFill>
              </a:rPr>
              <a:t>Vi</a:t>
            </a:r>
            <a:r>
              <a:rPr lang="en" sz="1300">
                <a:solidFill>
                  <a:srgbClr val="000000"/>
                </a:solidFill>
              </a:rPr>
              <a:t> is a command line text editor, more powerful than Notepad on Windows or Textedit on Mac.</a:t>
            </a:r>
            <a:endParaRPr sz="1300">
              <a:solidFill>
                <a:srgbClr val="000000"/>
              </a:solidFill>
            </a:endParaRPr>
          </a:p>
          <a:p>
            <a:pPr indent="-311150" lvl="0" marL="457200" rtl="0" algn="l">
              <a:lnSpc>
                <a:spcPct val="115000"/>
              </a:lnSpc>
              <a:spcBef>
                <a:spcPts val="1000"/>
              </a:spcBef>
              <a:spcAft>
                <a:spcPts val="0"/>
              </a:spcAft>
              <a:buClr>
                <a:srgbClr val="000000"/>
              </a:buClr>
              <a:buSzPts val="1300"/>
              <a:buChar char="●"/>
            </a:pPr>
            <a:r>
              <a:rPr lang="en" sz="1300">
                <a:solidFill>
                  <a:srgbClr val="000000"/>
                </a:solidFill>
              </a:rPr>
              <a:t>Operates within a single window environment with text input and output only, no mouse support.</a:t>
            </a:r>
            <a:endParaRPr sz="1300">
              <a:solidFill>
                <a:srgbClr val="000000"/>
              </a:solidFill>
            </a:endParaRPr>
          </a:p>
          <a:p>
            <a:pPr indent="-311150" lvl="0" marL="457200" rtl="0" algn="l">
              <a:lnSpc>
                <a:spcPct val="115000"/>
              </a:lnSpc>
              <a:spcBef>
                <a:spcPts val="1000"/>
              </a:spcBef>
              <a:spcAft>
                <a:spcPts val="0"/>
              </a:spcAft>
              <a:buClr>
                <a:srgbClr val="000000"/>
              </a:buClr>
              <a:buSzPts val="1300"/>
              <a:buChar char="●"/>
            </a:pPr>
            <a:r>
              <a:rPr lang="en" sz="1300">
                <a:solidFill>
                  <a:srgbClr val="000000"/>
                </a:solidFill>
              </a:rPr>
              <a:t>Designed for two modes: Insert (or Input) mode and Edit mode.</a:t>
            </a:r>
            <a:endParaRPr sz="1300">
              <a:solidFill>
                <a:srgbClr val="000000"/>
              </a:solidFill>
            </a:endParaRPr>
          </a:p>
          <a:p>
            <a:pPr indent="-311150" lvl="1" marL="914400" rtl="0" algn="l">
              <a:lnSpc>
                <a:spcPct val="115000"/>
              </a:lnSpc>
              <a:spcBef>
                <a:spcPts val="1000"/>
              </a:spcBef>
              <a:spcAft>
                <a:spcPts val="0"/>
              </a:spcAft>
              <a:buClr>
                <a:srgbClr val="000000"/>
              </a:buClr>
              <a:buSzPts val="1300"/>
              <a:buFont typeface="Arial"/>
              <a:buChar char="○"/>
            </a:pPr>
            <a:r>
              <a:rPr b="1" lang="en" sz="1300">
                <a:solidFill>
                  <a:srgbClr val="000000"/>
                </a:solidFill>
              </a:rPr>
              <a:t>Insert Mode</a:t>
            </a:r>
            <a:r>
              <a:rPr lang="en" sz="1300">
                <a:solidFill>
                  <a:srgbClr val="000000"/>
                </a:solidFill>
              </a:rPr>
              <a:t>: Allows you to enter text into the file.</a:t>
            </a:r>
            <a:endParaRPr sz="1300">
              <a:solidFill>
                <a:srgbClr val="000000"/>
              </a:solidFill>
            </a:endParaRPr>
          </a:p>
          <a:p>
            <a:pPr indent="-311150" lvl="1" marL="914400" rtl="0" algn="l">
              <a:lnSpc>
                <a:spcPct val="115000"/>
              </a:lnSpc>
              <a:spcBef>
                <a:spcPts val="1000"/>
              </a:spcBef>
              <a:spcAft>
                <a:spcPts val="0"/>
              </a:spcAft>
              <a:buClr>
                <a:srgbClr val="000000"/>
              </a:buClr>
              <a:buSzPts val="1300"/>
              <a:buFont typeface="Arial"/>
              <a:buChar char="○"/>
            </a:pPr>
            <a:r>
              <a:rPr b="1" lang="en" sz="1300">
                <a:solidFill>
                  <a:srgbClr val="000000"/>
                </a:solidFill>
              </a:rPr>
              <a:t>Edit Mode</a:t>
            </a:r>
            <a:r>
              <a:rPr lang="en" sz="1300">
                <a:solidFill>
                  <a:srgbClr val="000000"/>
                </a:solidFill>
              </a:rPr>
              <a:t>: Enables navigation, deleting, copying, searching, replacing, saving, etc.</a:t>
            </a:r>
            <a:endParaRPr sz="1300">
              <a:solidFill>
                <a:srgbClr val="000000"/>
              </a:solidFill>
            </a:endParaRPr>
          </a:p>
          <a:p>
            <a:pPr indent="-311150" lvl="0" marL="457200" rtl="0" algn="l">
              <a:lnSpc>
                <a:spcPct val="115000"/>
              </a:lnSpc>
              <a:spcBef>
                <a:spcPts val="1000"/>
              </a:spcBef>
              <a:spcAft>
                <a:spcPts val="0"/>
              </a:spcAft>
              <a:buClr>
                <a:srgbClr val="000000"/>
              </a:buClr>
              <a:buSzPts val="1300"/>
              <a:buChar char="●"/>
            </a:pPr>
            <a:r>
              <a:rPr lang="en" sz="1300">
                <a:solidFill>
                  <a:srgbClr val="000000"/>
                </a:solidFill>
              </a:rPr>
              <a:t>Users often mistakenly enter commands without switching modes, but errors are generally easy to recover from.</a:t>
            </a:r>
            <a:endParaRPr sz="1300">
              <a:solidFill>
                <a:srgbClr val="000000"/>
              </a:solidFill>
            </a:endParaRPr>
          </a:p>
          <a:p>
            <a:pPr indent="-311150" lvl="0" marL="457200" rtl="0" algn="l">
              <a:lnSpc>
                <a:spcPct val="115000"/>
              </a:lnSpc>
              <a:spcBef>
                <a:spcPts val="1000"/>
              </a:spcBef>
              <a:spcAft>
                <a:spcPts val="0"/>
              </a:spcAft>
              <a:buClr>
                <a:srgbClr val="000000"/>
              </a:buClr>
              <a:buSzPts val="1300"/>
              <a:buChar char="●"/>
            </a:pPr>
            <a:r>
              <a:rPr lang="en" sz="1300">
                <a:solidFill>
                  <a:srgbClr val="000000"/>
                </a:solidFill>
              </a:rPr>
              <a:t>You start in Edit mode, switch to Insert mode by pressing</a:t>
            </a:r>
            <a:r>
              <a:rPr b="1" lang="en" sz="1400">
                <a:solidFill>
                  <a:srgbClr val="000000"/>
                </a:solidFill>
              </a:rPr>
              <a:t> i</a:t>
            </a:r>
            <a:r>
              <a:rPr lang="en" sz="1300">
                <a:solidFill>
                  <a:srgbClr val="000000"/>
                </a:solidFill>
              </a:rPr>
              <a:t>.</a:t>
            </a:r>
            <a:endParaRPr sz="1300">
              <a:solidFill>
                <a:srgbClr val="000000"/>
              </a:solidFill>
            </a:endParaRPr>
          </a:p>
          <a:p>
            <a:pPr indent="-311150" lvl="0" marL="457200" rtl="0" algn="l">
              <a:lnSpc>
                <a:spcPct val="115000"/>
              </a:lnSpc>
              <a:spcBef>
                <a:spcPts val="1000"/>
              </a:spcBef>
              <a:spcAft>
                <a:spcPts val="1000"/>
              </a:spcAft>
              <a:buClr>
                <a:srgbClr val="000000"/>
              </a:buClr>
              <a:buSzPts val="1300"/>
              <a:buChar char="●"/>
            </a:pPr>
            <a:r>
              <a:rPr lang="en" sz="1300">
                <a:solidFill>
                  <a:srgbClr val="000000"/>
                </a:solidFill>
              </a:rPr>
              <a:t>To return to Edit mode, press </a:t>
            </a:r>
            <a:r>
              <a:rPr b="1" lang="en" sz="1300">
                <a:solidFill>
                  <a:srgbClr val="000000"/>
                </a:solidFill>
              </a:rPr>
              <a:t>Esc</a:t>
            </a:r>
            <a:r>
              <a:rPr lang="en" sz="1300">
                <a:solidFill>
                  <a:srgbClr val="000000"/>
                </a:solidFill>
              </a:rPr>
              <a:t>.</a:t>
            </a:r>
            <a:endParaRPr sz="2000">
              <a:solidFill>
                <a:srgbClr val="000000"/>
              </a:solidFill>
            </a:endParaRPr>
          </a:p>
        </p:txBody>
      </p:sp>
      <p:sp>
        <p:nvSpPr>
          <p:cNvPr id="106" name="Google Shape;106;p18"/>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311700" y="494472"/>
            <a:ext cx="8520600" cy="78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Saving and Exiting in Vi</a:t>
            </a:r>
            <a:endParaRPr/>
          </a:p>
        </p:txBody>
      </p:sp>
      <p:sp>
        <p:nvSpPr>
          <p:cNvPr id="112" name="Google Shape;112;p19"/>
          <p:cNvSpPr txBox="1"/>
          <p:nvPr>
            <p:ph idx="1" type="body"/>
          </p:nvPr>
        </p:nvSpPr>
        <p:spPr>
          <a:xfrm>
            <a:off x="311700" y="1407028"/>
            <a:ext cx="8520600" cy="3669600"/>
          </a:xfrm>
          <a:prstGeom prst="rect">
            <a:avLst/>
          </a:prstGeom>
        </p:spPr>
        <p:txBody>
          <a:bodyPr anchorCtr="0" anchor="t" bIns="91425" lIns="91425" spcFirstLastPara="1" rIns="91425" wrap="square" tIns="91425">
            <a:normAutofit/>
          </a:bodyPr>
          <a:lstStyle/>
          <a:p>
            <a:pPr indent="-349250" lvl="0" marL="457200" rtl="0" algn="just">
              <a:lnSpc>
                <a:spcPct val="115000"/>
              </a:lnSpc>
              <a:spcBef>
                <a:spcPts val="0"/>
              </a:spcBef>
              <a:spcAft>
                <a:spcPts val="0"/>
              </a:spcAft>
              <a:buSzPts val="1900"/>
              <a:buChar char="●"/>
            </a:pPr>
            <a:r>
              <a:rPr lang="en" sz="1600">
                <a:solidFill>
                  <a:srgbClr val="000000"/>
                </a:solidFill>
              </a:rPr>
              <a:t>If you are unsure if you are in edit mode or not you can look at the bottom left corner. As long as it doesn’t say INSERT you are fine. Alternatively you can just press Esc to be sure. If you are already in edit mode, pressing Esc does nothing so you won’t do any harm.</a:t>
            </a:r>
            <a:endParaRPr sz="1600">
              <a:solidFill>
                <a:srgbClr val="000000"/>
              </a:solidFill>
            </a:endParaRPr>
          </a:p>
          <a:p>
            <a:pPr indent="-330200" lvl="1" marL="914400" rtl="0" algn="just">
              <a:lnSpc>
                <a:spcPct val="115000"/>
              </a:lnSpc>
              <a:spcBef>
                <a:spcPts val="1000"/>
              </a:spcBef>
              <a:spcAft>
                <a:spcPts val="0"/>
              </a:spcAft>
              <a:buClr>
                <a:srgbClr val="000000"/>
              </a:buClr>
              <a:buSzPts val="1600"/>
              <a:buChar char="○"/>
            </a:pPr>
            <a:r>
              <a:rPr b="1" lang="en" sz="1600">
                <a:solidFill>
                  <a:srgbClr val="000000"/>
                </a:solidFill>
              </a:rPr>
              <a:t>ZZ </a:t>
            </a:r>
            <a:r>
              <a:rPr lang="en" sz="1600">
                <a:solidFill>
                  <a:srgbClr val="000000"/>
                </a:solidFill>
              </a:rPr>
              <a:t>(Note: capitals)- Save and exit</a:t>
            </a:r>
            <a:endParaRPr sz="1600">
              <a:solidFill>
                <a:srgbClr val="000000"/>
              </a:solidFill>
            </a:endParaRPr>
          </a:p>
          <a:p>
            <a:pPr indent="-330200" lvl="1" marL="914400" rtl="0" algn="just">
              <a:lnSpc>
                <a:spcPct val="115000"/>
              </a:lnSpc>
              <a:spcBef>
                <a:spcPts val="1000"/>
              </a:spcBef>
              <a:spcAft>
                <a:spcPts val="0"/>
              </a:spcAft>
              <a:buClr>
                <a:srgbClr val="000000"/>
              </a:buClr>
              <a:buSzPts val="1600"/>
              <a:buChar char="○"/>
            </a:pPr>
            <a:r>
              <a:rPr b="1" lang="en" sz="1600">
                <a:solidFill>
                  <a:srgbClr val="000000"/>
                </a:solidFill>
              </a:rPr>
              <a:t>:q!</a:t>
            </a:r>
            <a:r>
              <a:rPr lang="en" sz="1600">
                <a:solidFill>
                  <a:srgbClr val="000000"/>
                </a:solidFill>
              </a:rPr>
              <a:t> - discard all changes, since the last save, and exit</a:t>
            </a:r>
            <a:endParaRPr sz="1600">
              <a:solidFill>
                <a:srgbClr val="000000"/>
              </a:solidFill>
            </a:endParaRPr>
          </a:p>
          <a:p>
            <a:pPr indent="-330200" lvl="1" marL="914400" rtl="0" algn="just">
              <a:lnSpc>
                <a:spcPct val="115000"/>
              </a:lnSpc>
              <a:spcBef>
                <a:spcPts val="1000"/>
              </a:spcBef>
              <a:spcAft>
                <a:spcPts val="0"/>
              </a:spcAft>
              <a:buClr>
                <a:srgbClr val="000000"/>
              </a:buClr>
              <a:buSzPts val="1600"/>
              <a:buChar char="○"/>
            </a:pPr>
            <a:r>
              <a:rPr b="1" lang="en" sz="1600">
                <a:solidFill>
                  <a:srgbClr val="000000"/>
                </a:solidFill>
              </a:rPr>
              <a:t>:w</a:t>
            </a:r>
            <a:r>
              <a:rPr lang="en" sz="1600">
                <a:solidFill>
                  <a:srgbClr val="000000"/>
                </a:solidFill>
              </a:rPr>
              <a:t> - save file but don’t exit</a:t>
            </a:r>
            <a:endParaRPr sz="1600">
              <a:solidFill>
                <a:srgbClr val="000000"/>
              </a:solidFill>
            </a:endParaRPr>
          </a:p>
          <a:p>
            <a:pPr indent="-330200" lvl="1" marL="914400" rtl="0" algn="just">
              <a:lnSpc>
                <a:spcPct val="115000"/>
              </a:lnSpc>
              <a:spcBef>
                <a:spcPts val="1000"/>
              </a:spcBef>
              <a:spcAft>
                <a:spcPts val="0"/>
              </a:spcAft>
              <a:buClr>
                <a:srgbClr val="000000"/>
              </a:buClr>
              <a:buSzPts val="1600"/>
              <a:buChar char="○"/>
            </a:pPr>
            <a:r>
              <a:rPr b="1" lang="en" sz="1600">
                <a:solidFill>
                  <a:srgbClr val="000000"/>
                </a:solidFill>
              </a:rPr>
              <a:t>:wq</a:t>
            </a:r>
            <a:r>
              <a:rPr lang="en" sz="1600">
                <a:solidFill>
                  <a:srgbClr val="000000"/>
                </a:solidFill>
              </a:rPr>
              <a:t> - again, save and exit</a:t>
            </a:r>
            <a:endParaRPr sz="1600">
              <a:solidFill>
                <a:srgbClr val="000000"/>
              </a:solidFill>
            </a:endParaRPr>
          </a:p>
          <a:p>
            <a:pPr indent="0" lvl="0" marL="0" rtl="0" algn="l">
              <a:spcBef>
                <a:spcPts val="1000"/>
              </a:spcBef>
              <a:spcAft>
                <a:spcPts val="1200"/>
              </a:spcAft>
              <a:buNone/>
            </a:pPr>
            <a:r>
              <a:t/>
            </a:r>
            <a:endParaRPr/>
          </a:p>
        </p:txBody>
      </p:sp>
      <p:sp>
        <p:nvSpPr>
          <p:cNvPr id="113" name="Google Shape;113;p19"/>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94472"/>
            <a:ext cx="8520600" cy="78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Wildcards</a:t>
            </a:r>
            <a:endParaRPr/>
          </a:p>
        </p:txBody>
      </p:sp>
      <p:sp>
        <p:nvSpPr>
          <p:cNvPr id="119" name="Google Shape;119;p20"/>
          <p:cNvSpPr txBox="1"/>
          <p:nvPr>
            <p:ph idx="1" type="body"/>
          </p:nvPr>
        </p:nvSpPr>
        <p:spPr>
          <a:xfrm>
            <a:off x="311700" y="1407025"/>
            <a:ext cx="4655400" cy="3669600"/>
          </a:xfrm>
          <a:prstGeom prst="rect">
            <a:avLst/>
          </a:prstGeom>
        </p:spPr>
        <p:txBody>
          <a:bodyPr anchorCtr="0" anchor="t" bIns="91425" lIns="91425" spcFirstLastPara="1" rIns="91425" wrap="square" tIns="91425">
            <a:normAutofit lnSpcReduction="10000"/>
          </a:bodyPr>
          <a:lstStyle/>
          <a:p>
            <a:pPr indent="-311150" lvl="0" marL="457200" rtl="0" algn="just">
              <a:lnSpc>
                <a:spcPct val="100000"/>
              </a:lnSpc>
              <a:spcBef>
                <a:spcPts val="0"/>
              </a:spcBef>
              <a:spcAft>
                <a:spcPts val="0"/>
              </a:spcAft>
              <a:buClr>
                <a:srgbClr val="000000"/>
              </a:buClr>
              <a:buSzPts val="1300"/>
              <a:buChar char="●"/>
            </a:pPr>
            <a:r>
              <a:rPr lang="en" sz="1300">
                <a:solidFill>
                  <a:srgbClr val="000000"/>
                </a:solidFill>
              </a:rPr>
              <a:t>Wildcards are a set of building blocks that allow you to create a pattern defining a set of files or directories. </a:t>
            </a:r>
            <a:endParaRPr sz="1300">
              <a:solidFill>
                <a:srgbClr val="000000"/>
              </a:solidFill>
            </a:endParaRPr>
          </a:p>
          <a:p>
            <a:pPr indent="-311150" lvl="0" marL="457200" rtl="0" algn="just">
              <a:lnSpc>
                <a:spcPct val="100000"/>
              </a:lnSpc>
              <a:spcBef>
                <a:spcPts val="1000"/>
              </a:spcBef>
              <a:spcAft>
                <a:spcPts val="0"/>
              </a:spcAft>
              <a:buClr>
                <a:srgbClr val="000000"/>
              </a:buClr>
              <a:buSzPts val="1300"/>
              <a:buChar char="●"/>
            </a:pPr>
            <a:r>
              <a:rPr lang="en" sz="1300">
                <a:solidFill>
                  <a:srgbClr val="000000"/>
                </a:solidFill>
              </a:rPr>
              <a:t>As you would remember, whenever we refer to a file or directory on the command line we are actually referring to a path. </a:t>
            </a:r>
            <a:endParaRPr sz="1300">
              <a:solidFill>
                <a:srgbClr val="000000"/>
              </a:solidFill>
            </a:endParaRPr>
          </a:p>
          <a:p>
            <a:pPr indent="-311150" lvl="0" marL="457200" rtl="0" algn="just">
              <a:lnSpc>
                <a:spcPct val="100000"/>
              </a:lnSpc>
              <a:spcBef>
                <a:spcPts val="1000"/>
              </a:spcBef>
              <a:spcAft>
                <a:spcPts val="0"/>
              </a:spcAft>
              <a:buClr>
                <a:srgbClr val="000000"/>
              </a:buClr>
              <a:buSzPts val="1300"/>
              <a:buChar char="●"/>
            </a:pPr>
            <a:r>
              <a:rPr lang="en" sz="1300">
                <a:solidFill>
                  <a:srgbClr val="000000"/>
                </a:solidFill>
              </a:rPr>
              <a:t>Whenever we refer to a path we may also use wildcards in that path to turn it into a set of files or directories.</a:t>
            </a:r>
            <a:endParaRPr sz="1300">
              <a:solidFill>
                <a:srgbClr val="000000"/>
              </a:solidFill>
            </a:endParaRPr>
          </a:p>
          <a:p>
            <a:pPr indent="-311150" lvl="0" marL="457200" rtl="0" algn="just">
              <a:lnSpc>
                <a:spcPct val="100000"/>
              </a:lnSpc>
              <a:spcBef>
                <a:spcPts val="1000"/>
              </a:spcBef>
              <a:spcAft>
                <a:spcPts val="0"/>
              </a:spcAft>
              <a:buClr>
                <a:srgbClr val="000000"/>
              </a:buClr>
              <a:buSzPts val="1300"/>
              <a:buChar char="●"/>
            </a:pPr>
            <a:r>
              <a:rPr lang="en" sz="1300">
                <a:solidFill>
                  <a:srgbClr val="000000"/>
                </a:solidFill>
              </a:rPr>
              <a:t> Here is the basic set of wildcards:</a:t>
            </a:r>
            <a:endParaRPr sz="1300">
              <a:solidFill>
                <a:srgbClr val="000000"/>
              </a:solidFill>
            </a:endParaRPr>
          </a:p>
          <a:p>
            <a:pPr indent="-311150" lvl="1" marL="914400" rtl="0" algn="just">
              <a:lnSpc>
                <a:spcPct val="100000"/>
              </a:lnSpc>
              <a:spcBef>
                <a:spcPts val="1000"/>
              </a:spcBef>
              <a:spcAft>
                <a:spcPts val="0"/>
              </a:spcAft>
              <a:buClr>
                <a:srgbClr val="000000"/>
              </a:buClr>
              <a:buSzPts val="1300"/>
              <a:buChar char="○"/>
            </a:pPr>
            <a:r>
              <a:rPr lang="en" sz="1300">
                <a:solidFill>
                  <a:srgbClr val="000000"/>
                </a:solidFill>
              </a:rPr>
              <a:t> </a:t>
            </a:r>
            <a:r>
              <a:rPr b="1" lang="en" sz="1300">
                <a:solidFill>
                  <a:srgbClr val="000000"/>
                </a:solidFill>
              </a:rPr>
              <a:t>* -</a:t>
            </a:r>
            <a:r>
              <a:rPr lang="en" sz="1300">
                <a:solidFill>
                  <a:srgbClr val="000000"/>
                </a:solidFill>
              </a:rPr>
              <a:t> represents zero or more characters</a:t>
            </a:r>
            <a:endParaRPr sz="1300">
              <a:solidFill>
                <a:srgbClr val="000000"/>
              </a:solidFill>
            </a:endParaRPr>
          </a:p>
          <a:p>
            <a:pPr indent="-311150" lvl="1" marL="914400" rtl="0" algn="just">
              <a:lnSpc>
                <a:spcPct val="100000"/>
              </a:lnSpc>
              <a:spcBef>
                <a:spcPts val="1000"/>
              </a:spcBef>
              <a:spcAft>
                <a:spcPts val="0"/>
              </a:spcAft>
              <a:buClr>
                <a:srgbClr val="000000"/>
              </a:buClr>
              <a:buSzPts val="1300"/>
              <a:buChar char="○"/>
            </a:pPr>
            <a:r>
              <a:rPr b="1" lang="en" sz="1300">
                <a:solidFill>
                  <a:srgbClr val="000000"/>
                </a:solidFill>
              </a:rPr>
              <a:t> ? -</a:t>
            </a:r>
            <a:r>
              <a:rPr lang="en" sz="1300">
                <a:solidFill>
                  <a:srgbClr val="000000"/>
                </a:solidFill>
              </a:rPr>
              <a:t> represents a single character</a:t>
            </a:r>
            <a:endParaRPr sz="1300">
              <a:solidFill>
                <a:srgbClr val="000000"/>
              </a:solidFill>
            </a:endParaRPr>
          </a:p>
          <a:p>
            <a:pPr indent="-311150" lvl="1" marL="914400" rtl="0" algn="just">
              <a:lnSpc>
                <a:spcPct val="100000"/>
              </a:lnSpc>
              <a:spcBef>
                <a:spcPts val="1000"/>
              </a:spcBef>
              <a:spcAft>
                <a:spcPts val="0"/>
              </a:spcAft>
              <a:buClr>
                <a:srgbClr val="000000"/>
              </a:buClr>
              <a:buSzPts val="1300"/>
              <a:buChar char="○"/>
            </a:pPr>
            <a:r>
              <a:rPr b="1" lang="en" sz="1300">
                <a:solidFill>
                  <a:srgbClr val="000000"/>
                </a:solidFill>
              </a:rPr>
              <a:t> [] -</a:t>
            </a:r>
            <a:r>
              <a:rPr lang="en" sz="1300">
                <a:solidFill>
                  <a:srgbClr val="000000"/>
                </a:solidFill>
              </a:rPr>
              <a:t> represents a range of characters</a:t>
            </a:r>
            <a:endParaRPr sz="1300">
              <a:solidFill>
                <a:srgbClr val="000000"/>
              </a:solidFill>
            </a:endParaRPr>
          </a:p>
          <a:p>
            <a:pPr indent="0" lvl="0" marL="0" rtl="0" algn="l">
              <a:spcBef>
                <a:spcPts val="1000"/>
              </a:spcBef>
              <a:spcAft>
                <a:spcPts val="1200"/>
              </a:spcAft>
              <a:buNone/>
            </a:pPr>
            <a:r>
              <a:t/>
            </a:r>
            <a:endParaRPr/>
          </a:p>
        </p:txBody>
      </p:sp>
      <p:sp>
        <p:nvSpPr>
          <p:cNvPr id="120" name="Google Shape;120;p20"/>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1" name="Google Shape;121;p20"/>
          <p:cNvPicPr preferRelativeResize="0"/>
          <p:nvPr/>
        </p:nvPicPr>
        <p:blipFill>
          <a:blip r:embed="rId3">
            <a:alphaModFix/>
          </a:blip>
          <a:stretch>
            <a:fillRect/>
          </a:stretch>
        </p:blipFill>
        <p:spPr>
          <a:xfrm>
            <a:off x="5024700" y="1770001"/>
            <a:ext cx="3913226" cy="29218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94472"/>
            <a:ext cx="8520600" cy="78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Permissions</a:t>
            </a:r>
            <a:endParaRPr/>
          </a:p>
        </p:txBody>
      </p:sp>
      <p:sp>
        <p:nvSpPr>
          <p:cNvPr id="127" name="Google Shape;127;p21"/>
          <p:cNvSpPr txBox="1"/>
          <p:nvPr>
            <p:ph idx="1" type="body"/>
          </p:nvPr>
        </p:nvSpPr>
        <p:spPr>
          <a:xfrm>
            <a:off x="311700" y="1280475"/>
            <a:ext cx="8520600" cy="3900900"/>
          </a:xfrm>
          <a:prstGeom prst="rect">
            <a:avLst/>
          </a:prstGeom>
        </p:spPr>
        <p:txBody>
          <a:bodyPr anchorCtr="0" anchor="t" bIns="91425" lIns="91425" spcFirstLastPara="1" rIns="91425" wrap="square" tIns="91425">
            <a:noAutofit/>
          </a:bodyPr>
          <a:lstStyle/>
          <a:p>
            <a:pPr indent="-304800" lvl="0" marL="457200" rtl="0" algn="just">
              <a:lnSpc>
                <a:spcPct val="105000"/>
              </a:lnSpc>
              <a:spcBef>
                <a:spcPts val="0"/>
              </a:spcBef>
              <a:spcAft>
                <a:spcPts val="0"/>
              </a:spcAft>
              <a:buClr>
                <a:srgbClr val="000000"/>
              </a:buClr>
              <a:buSzPts val="1200"/>
              <a:buChar char="●"/>
            </a:pPr>
            <a:r>
              <a:rPr lang="en" sz="1200">
                <a:solidFill>
                  <a:srgbClr val="000000"/>
                </a:solidFill>
              </a:rPr>
              <a:t>Linux permissions dictate 3 things you may do with a file, read, write and execute. They are referred to in</a:t>
            </a:r>
            <a:endParaRPr sz="1200">
              <a:solidFill>
                <a:srgbClr val="000000"/>
              </a:solidFill>
            </a:endParaRPr>
          </a:p>
          <a:p>
            <a:pPr indent="-304800" lvl="0" marL="457200" rtl="0" algn="just">
              <a:lnSpc>
                <a:spcPct val="105000"/>
              </a:lnSpc>
              <a:spcBef>
                <a:spcPts val="1000"/>
              </a:spcBef>
              <a:spcAft>
                <a:spcPts val="0"/>
              </a:spcAft>
              <a:buClr>
                <a:srgbClr val="000000"/>
              </a:buClr>
              <a:buSzPts val="1200"/>
              <a:buChar char="●"/>
            </a:pPr>
            <a:r>
              <a:rPr lang="en" sz="1200">
                <a:solidFill>
                  <a:srgbClr val="000000"/>
                </a:solidFill>
              </a:rPr>
              <a:t>Linux by a single letter each.</a:t>
            </a:r>
            <a:endParaRPr sz="1200">
              <a:solidFill>
                <a:srgbClr val="000000"/>
              </a:solidFill>
            </a:endParaRPr>
          </a:p>
          <a:p>
            <a:pPr indent="-304800" lvl="1" marL="914400" rtl="0" algn="just">
              <a:lnSpc>
                <a:spcPct val="105000"/>
              </a:lnSpc>
              <a:spcBef>
                <a:spcPts val="1000"/>
              </a:spcBef>
              <a:spcAft>
                <a:spcPts val="0"/>
              </a:spcAft>
              <a:buClr>
                <a:srgbClr val="000000"/>
              </a:buClr>
              <a:buSzPts val="1200"/>
              <a:buChar char="○"/>
            </a:pPr>
            <a:r>
              <a:rPr b="1" lang="en" sz="1200">
                <a:solidFill>
                  <a:srgbClr val="000000"/>
                </a:solidFill>
              </a:rPr>
              <a:t>r read </a:t>
            </a:r>
            <a:r>
              <a:rPr lang="en" sz="1200">
                <a:solidFill>
                  <a:srgbClr val="000000"/>
                </a:solidFill>
              </a:rPr>
              <a:t>- you may view the contents of the file.</a:t>
            </a:r>
            <a:endParaRPr sz="1200">
              <a:solidFill>
                <a:srgbClr val="000000"/>
              </a:solidFill>
            </a:endParaRPr>
          </a:p>
          <a:p>
            <a:pPr indent="-304800" lvl="1" marL="914400" rtl="0" algn="just">
              <a:lnSpc>
                <a:spcPct val="105000"/>
              </a:lnSpc>
              <a:spcBef>
                <a:spcPts val="1000"/>
              </a:spcBef>
              <a:spcAft>
                <a:spcPts val="0"/>
              </a:spcAft>
              <a:buClr>
                <a:srgbClr val="000000"/>
              </a:buClr>
              <a:buSzPts val="1200"/>
              <a:buChar char="○"/>
            </a:pPr>
            <a:r>
              <a:rPr b="1" lang="en" sz="1200">
                <a:solidFill>
                  <a:srgbClr val="000000"/>
                </a:solidFill>
              </a:rPr>
              <a:t>w write</a:t>
            </a:r>
            <a:r>
              <a:rPr lang="en" sz="1200">
                <a:solidFill>
                  <a:srgbClr val="000000"/>
                </a:solidFill>
              </a:rPr>
              <a:t> - you may change the contents of the file.</a:t>
            </a:r>
            <a:endParaRPr sz="1200">
              <a:solidFill>
                <a:srgbClr val="000000"/>
              </a:solidFill>
            </a:endParaRPr>
          </a:p>
          <a:p>
            <a:pPr indent="-304800" lvl="1" marL="914400" rtl="0" algn="just">
              <a:lnSpc>
                <a:spcPct val="105000"/>
              </a:lnSpc>
              <a:spcBef>
                <a:spcPts val="1000"/>
              </a:spcBef>
              <a:spcAft>
                <a:spcPts val="0"/>
              </a:spcAft>
              <a:buClr>
                <a:srgbClr val="000000"/>
              </a:buClr>
              <a:buSzPts val="1200"/>
              <a:buChar char="○"/>
            </a:pPr>
            <a:r>
              <a:rPr b="1" lang="en" sz="1200">
                <a:solidFill>
                  <a:srgbClr val="000000"/>
                </a:solidFill>
              </a:rPr>
              <a:t>x execute</a:t>
            </a:r>
            <a:r>
              <a:rPr lang="en" sz="1200">
                <a:solidFill>
                  <a:srgbClr val="000000"/>
                </a:solidFill>
              </a:rPr>
              <a:t> - you may execute or run the file if it is a program or script.</a:t>
            </a:r>
            <a:endParaRPr sz="1200">
              <a:solidFill>
                <a:srgbClr val="000000"/>
              </a:solidFill>
            </a:endParaRPr>
          </a:p>
          <a:p>
            <a:pPr indent="-304800" lvl="0" marL="457200" rtl="0" algn="just">
              <a:lnSpc>
                <a:spcPct val="105000"/>
              </a:lnSpc>
              <a:spcBef>
                <a:spcPts val="1000"/>
              </a:spcBef>
              <a:spcAft>
                <a:spcPts val="0"/>
              </a:spcAft>
              <a:buClr>
                <a:srgbClr val="000000"/>
              </a:buClr>
              <a:buSzPts val="1200"/>
              <a:buChar char="●"/>
            </a:pPr>
            <a:r>
              <a:rPr lang="en" sz="1200">
                <a:solidFill>
                  <a:srgbClr val="000000"/>
                </a:solidFill>
              </a:rPr>
              <a:t>For every file we define 3 sets of people for whom we may specify permissions.</a:t>
            </a:r>
            <a:endParaRPr sz="1200">
              <a:solidFill>
                <a:srgbClr val="000000"/>
              </a:solidFill>
            </a:endParaRPr>
          </a:p>
          <a:p>
            <a:pPr indent="-304800" lvl="1" marL="914400" rtl="0" algn="just">
              <a:lnSpc>
                <a:spcPct val="105000"/>
              </a:lnSpc>
              <a:spcBef>
                <a:spcPts val="1000"/>
              </a:spcBef>
              <a:spcAft>
                <a:spcPts val="0"/>
              </a:spcAft>
              <a:buClr>
                <a:srgbClr val="000000"/>
              </a:buClr>
              <a:buSzPts val="1200"/>
              <a:buChar char="○"/>
            </a:pPr>
            <a:r>
              <a:rPr b="1" lang="en" sz="1200">
                <a:solidFill>
                  <a:srgbClr val="000000"/>
                </a:solidFill>
              </a:rPr>
              <a:t>Owner </a:t>
            </a:r>
            <a:r>
              <a:rPr lang="en" sz="1200">
                <a:solidFill>
                  <a:srgbClr val="000000"/>
                </a:solidFill>
              </a:rPr>
              <a:t>- a single person who owns the file. (typically the person who created the file but ownership may be granted to </a:t>
            </a:r>
            <a:r>
              <a:rPr lang="en" sz="1200">
                <a:solidFill>
                  <a:srgbClr val="000000"/>
                </a:solidFill>
              </a:rPr>
              <a:t>someone</a:t>
            </a:r>
            <a:r>
              <a:rPr lang="en" sz="1200">
                <a:solidFill>
                  <a:srgbClr val="000000"/>
                </a:solidFill>
              </a:rPr>
              <a:t> else by certain users)</a:t>
            </a:r>
            <a:endParaRPr sz="1200">
              <a:solidFill>
                <a:srgbClr val="000000"/>
              </a:solidFill>
            </a:endParaRPr>
          </a:p>
          <a:p>
            <a:pPr indent="-304800" lvl="1" marL="914400" rtl="0" algn="just">
              <a:lnSpc>
                <a:spcPct val="105000"/>
              </a:lnSpc>
              <a:spcBef>
                <a:spcPts val="1000"/>
              </a:spcBef>
              <a:spcAft>
                <a:spcPts val="0"/>
              </a:spcAft>
              <a:buClr>
                <a:srgbClr val="000000"/>
              </a:buClr>
              <a:buSzPts val="1200"/>
              <a:buChar char="○"/>
            </a:pPr>
            <a:r>
              <a:rPr b="1" lang="en" sz="1200">
                <a:solidFill>
                  <a:srgbClr val="000000"/>
                </a:solidFill>
              </a:rPr>
              <a:t>Group </a:t>
            </a:r>
            <a:r>
              <a:rPr lang="en" sz="1200">
                <a:solidFill>
                  <a:srgbClr val="000000"/>
                </a:solidFill>
              </a:rPr>
              <a:t>- every file belongs to a single group.</a:t>
            </a:r>
            <a:endParaRPr sz="1200">
              <a:solidFill>
                <a:srgbClr val="000000"/>
              </a:solidFill>
            </a:endParaRPr>
          </a:p>
          <a:p>
            <a:pPr indent="-304800" lvl="1" marL="914400" rtl="0" algn="just">
              <a:lnSpc>
                <a:spcPct val="105000"/>
              </a:lnSpc>
              <a:spcBef>
                <a:spcPts val="1000"/>
              </a:spcBef>
              <a:spcAft>
                <a:spcPts val="0"/>
              </a:spcAft>
              <a:buClr>
                <a:srgbClr val="000000"/>
              </a:buClr>
              <a:buSzPts val="1200"/>
              <a:buChar char="○"/>
            </a:pPr>
            <a:r>
              <a:rPr b="1" lang="en" sz="1200">
                <a:solidFill>
                  <a:srgbClr val="000000"/>
                </a:solidFill>
              </a:rPr>
              <a:t>Others </a:t>
            </a:r>
            <a:r>
              <a:rPr lang="en" sz="1200">
                <a:solidFill>
                  <a:srgbClr val="000000"/>
                </a:solidFill>
              </a:rPr>
              <a:t>- everyone else who is not in the group or the owner.</a:t>
            </a:r>
            <a:endParaRPr sz="1200">
              <a:solidFill>
                <a:srgbClr val="000000"/>
              </a:solidFill>
            </a:endParaRPr>
          </a:p>
          <a:p>
            <a:pPr indent="-304800" lvl="0" marL="457200" rtl="0" algn="just">
              <a:lnSpc>
                <a:spcPct val="105000"/>
              </a:lnSpc>
              <a:spcBef>
                <a:spcPts val="1000"/>
              </a:spcBef>
              <a:spcAft>
                <a:spcPts val="1000"/>
              </a:spcAft>
              <a:buClr>
                <a:srgbClr val="000000"/>
              </a:buClr>
              <a:buSzPts val="1200"/>
              <a:buChar char="●"/>
            </a:pPr>
            <a:r>
              <a:rPr lang="en" sz="1200">
                <a:solidFill>
                  <a:srgbClr val="000000"/>
                </a:solidFill>
              </a:rPr>
              <a:t>Three permissions and three groups of people. That’s about all there is to permissions really. Now let’s see how we can view and change them.</a:t>
            </a:r>
            <a:endParaRPr/>
          </a:p>
        </p:txBody>
      </p:sp>
      <p:sp>
        <p:nvSpPr>
          <p:cNvPr id="128" name="Google Shape;128;p21"/>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