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/>
          <p:nvPr>
            <p:custDataLst>
              <p:tags r:id="rId1"/>
            </p:custDataLst>
          </p:nvPr>
        </p:nvGraphicFramePr>
        <p:xfrm>
          <a:off x="447675" y="198120"/>
          <a:ext cx="11294745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795"/>
                <a:gridCol w="256540"/>
                <a:gridCol w="561975"/>
                <a:gridCol w="208280"/>
                <a:gridCol w="219710"/>
                <a:gridCol w="598805"/>
                <a:gridCol w="208280"/>
                <a:gridCol w="208280"/>
                <a:gridCol w="610235"/>
                <a:gridCol w="208280"/>
                <a:gridCol w="208280"/>
                <a:gridCol w="610235"/>
                <a:gridCol w="208280"/>
                <a:gridCol w="208280"/>
                <a:gridCol w="610235"/>
                <a:gridCol w="208280"/>
                <a:gridCol w="208280"/>
                <a:gridCol w="610235"/>
                <a:gridCol w="208280"/>
                <a:gridCol w="208280"/>
                <a:gridCol w="610235"/>
                <a:gridCol w="208280"/>
                <a:gridCol w="208280"/>
                <a:gridCol w="590550"/>
                <a:gridCol w="227965"/>
                <a:gridCol w="208280"/>
                <a:gridCol w="610235"/>
                <a:gridCol w="208280"/>
                <a:gridCol w="208280"/>
                <a:gridCol w="387985"/>
                <a:gridCol w="430530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Ready queue</a:t>
                      </a:r>
                      <a:endParaRPr 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p1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31000"/>
                      </a:schemeClr>
                    </a:solidFill>
                  </a:tcPr>
                </a:tc>
                <a:tc hMerge="1">
                  <a:tcPr>
                    <a:solidFill>
                      <a:schemeClr val="accent1">
                        <a:alpha val="31000"/>
                      </a:schemeClr>
                    </a:solidFill>
                  </a:tcPr>
                </a:tc>
                <a:tc hMerge="1">
                  <a:tcPr>
                    <a:solidFill>
                      <a:schemeClr val="accent1">
                        <a:alpha val="31000"/>
                      </a:schemeClr>
                    </a:solidFill>
                  </a:tcPr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p2 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31000"/>
                      </a:schemeClr>
                    </a:solidFill>
                  </a:tcPr>
                </a:tc>
                <a:tc hMerge="1">
                  <a:tcPr>
                    <a:solidFill>
                      <a:schemeClr val="accent1">
                        <a:alpha val="31000"/>
                      </a:schemeClr>
                    </a:solidFill>
                  </a:tcPr>
                </a:tc>
                <a:tc hMerge="1">
                  <a:tcPr>
                    <a:solidFill>
                      <a:schemeClr val="accent1">
                        <a:alpha val="31000"/>
                      </a:schemeClr>
                    </a:solidFill>
                  </a:tcPr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p3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31000"/>
                      </a:schemeClr>
                    </a:solidFill>
                  </a:tcPr>
                </a:tc>
                <a:tc hMerge="1">
                  <a:tcPr>
                    <a:solidFill>
                      <a:schemeClr val="accent1">
                        <a:alpha val="31000"/>
                      </a:schemeClr>
                    </a:solidFill>
                  </a:tcPr>
                </a:tc>
                <a:tc hMerge="1">
                  <a:tcPr>
                    <a:solidFill>
                      <a:schemeClr val="accent1">
                        <a:alpha val="31000"/>
                      </a:schemeClr>
                    </a:solidFill>
                  </a:tcPr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p2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31000"/>
                      </a:schemeClr>
                    </a:solidFill>
                  </a:tcPr>
                </a:tc>
                <a:tc hMerge="1">
                  <a:tcPr>
                    <a:solidFill>
                      <a:schemeClr val="accent1">
                        <a:alpha val="31000"/>
                      </a:schemeClr>
                    </a:solidFill>
                  </a:tcPr>
                </a:tc>
                <a:tc hMerge="1">
                  <a:tcPr>
                    <a:solidFill>
                      <a:schemeClr val="accent1">
                        <a:alpha val="31000"/>
                      </a:schemeClr>
                    </a:solidFill>
                  </a:tcPr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p4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31000"/>
                      </a:schemeClr>
                    </a:solidFill>
                  </a:tcPr>
                </a:tc>
                <a:tc hMerge="1">
                  <a:tcPr>
                    <a:solidFill>
                      <a:schemeClr val="accent1">
                        <a:alpha val="31000"/>
                      </a:schemeClr>
                    </a:solidFill>
                  </a:tcPr>
                </a:tc>
                <a:tc hMerge="1">
                  <a:tcPr>
                    <a:solidFill>
                      <a:schemeClr val="accent1">
                        <a:alpha val="31000"/>
                      </a:schemeClr>
                    </a:solidFill>
                  </a:tcPr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p3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31000"/>
                      </a:schemeClr>
                    </a:solidFill>
                  </a:tcPr>
                </a:tc>
                <a:tc hMerge="1">
                  <a:tcPr>
                    <a:solidFill>
                      <a:schemeClr val="accent1">
                        <a:alpha val="31000"/>
                      </a:schemeClr>
                    </a:solidFill>
                  </a:tcPr>
                </a:tc>
                <a:tc hMerge="1">
                  <a:tcPr>
                    <a:solidFill>
                      <a:schemeClr val="accent1">
                        <a:alpha val="31000"/>
                      </a:schemeClr>
                    </a:solidFill>
                  </a:tcPr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p4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31000"/>
                      </a:schemeClr>
                    </a:solidFill>
                  </a:tcPr>
                </a:tc>
                <a:tc hMerge="1">
                  <a:tcPr>
                    <a:solidFill>
                      <a:schemeClr val="accent1">
                        <a:alpha val="31000"/>
                      </a:schemeClr>
                    </a:solidFill>
                  </a:tcPr>
                </a:tc>
                <a:tc hMerge="1">
                  <a:tcPr>
                    <a:solidFill>
                      <a:schemeClr val="accent1">
                        <a:alpha val="31000"/>
                      </a:schemeClr>
                    </a:solidFill>
                  </a:tcPr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p5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31000"/>
                      </a:schemeClr>
                    </a:solidFill>
                  </a:tcPr>
                </a:tc>
                <a:tc hMerge="1">
                  <a:tcPr>
                    <a:solidFill>
                      <a:schemeClr val="accent1">
                        <a:alpha val="31000"/>
                      </a:schemeClr>
                    </a:solidFill>
                  </a:tcPr>
                </a:tc>
                <a:tc hMerge="1">
                  <a:tcPr>
                    <a:solidFill>
                      <a:schemeClr val="accent1">
                        <a:alpha val="31000"/>
                      </a:schemeClr>
                    </a:solidFill>
                  </a:tcPr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p3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31000"/>
                      </a:schemeClr>
                    </a:solidFill>
                  </a:tcPr>
                </a:tc>
                <a:tc hMerge="1">
                  <a:tcPr>
                    <a:solidFill>
                      <a:schemeClr val="accent1">
                        <a:alpha val="31000"/>
                      </a:schemeClr>
                    </a:solidFill>
                  </a:tcPr>
                </a:tc>
                <a:tc hMerge="1">
                  <a:tcPr>
                    <a:solidFill>
                      <a:schemeClr val="accent1">
                        <a:alpha val="31000"/>
                      </a:schemeClr>
                    </a:solidFill>
                  </a:tcPr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p6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alpha val="31000"/>
                      </a:schemeClr>
                    </a:solidFill>
                  </a:tcPr>
                </a:tc>
                <a:tc hMerge="1">
                  <a:tcPr>
                    <a:solidFill>
                      <a:schemeClr val="accent1">
                        <a:alpha val="31000"/>
                      </a:schemeClr>
                    </a:solidFill>
                  </a:tcPr>
                </a:tc>
                <a:tc hMerge="1">
                  <a:tcPr>
                    <a:solidFill>
                      <a:schemeClr val="accent1">
                        <a:alpha val="31000"/>
                      </a:schemeClr>
                    </a:solidFill>
                  </a:tcPr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Gantt chart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tint val="40000"/>
                      </a:schemeClr>
                    </a:solidFill>
                  </a:tcPr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p1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31000"/>
                      </a:schemeClr>
                    </a:solidFill>
                  </a:tcPr>
                </a:tc>
                <a:tc hMerge="1">
                  <a:tcPr>
                    <a:solidFill>
                      <a:schemeClr val="accent1">
                        <a:tint val="40000"/>
                        <a:alpha val="31000"/>
                      </a:schemeClr>
                    </a:solidFill>
                  </a:tcPr>
                </a:tc>
                <a:tc hMerge="1">
                  <a:tcPr>
                    <a:solidFill>
                      <a:schemeClr val="accent1">
                        <a:tint val="40000"/>
                        <a:alpha val="31000"/>
                      </a:schemeClr>
                    </a:solidFill>
                  </a:tcPr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p2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31000"/>
                      </a:schemeClr>
                    </a:solidFill>
                  </a:tcPr>
                </a:tc>
                <a:tc hMerge="1">
                  <a:tcPr>
                    <a:solidFill>
                      <a:schemeClr val="accent1">
                        <a:tint val="40000"/>
                        <a:alpha val="31000"/>
                      </a:schemeClr>
                    </a:solidFill>
                  </a:tcPr>
                </a:tc>
                <a:tc hMerge="1">
                  <a:tcPr>
                    <a:solidFill>
                      <a:schemeClr val="accent1">
                        <a:tint val="40000"/>
                        <a:alpha val="31000"/>
                      </a:schemeClr>
                    </a:solidFill>
                  </a:tcPr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p3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31000"/>
                      </a:schemeClr>
                    </a:solidFill>
                  </a:tcPr>
                </a:tc>
                <a:tc hMerge="1">
                  <a:tcPr>
                    <a:solidFill>
                      <a:schemeClr val="accent1">
                        <a:tint val="40000"/>
                        <a:alpha val="31000"/>
                      </a:schemeClr>
                    </a:solidFill>
                  </a:tcPr>
                </a:tc>
                <a:tc hMerge="1">
                  <a:tcPr>
                    <a:solidFill>
                      <a:schemeClr val="accent1">
                        <a:tint val="40000"/>
                        <a:alpha val="31000"/>
                      </a:schemeClr>
                    </a:solidFill>
                  </a:tcPr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p4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31000"/>
                      </a:schemeClr>
                    </a:solidFill>
                  </a:tcPr>
                </a:tc>
                <a:tc hMerge="1">
                  <a:tcPr>
                    <a:solidFill>
                      <a:schemeClr val="accent1">
                        <a:tint val="40000"/>
                        <a:alpha val="31000"/>
                      </a:schemeClr>
                    </a:solidFill>
                  </a:tcPr>
                </a:tc>
                <a:tc hMerge="1">
                  <a:tcPr>
                    <a:solidFill>
                      <a:schemeClr val="accent1">
                        <a:tint val="40000"/>
                        <a:alpha val="31000"/>
                      </a:schemeClr>
                    </a:solidFill>
                  </a:tcPr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p3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31000"/>
                      </a:schemeClr>
                    </a:solidFill>
                  </a:tcPr>
                </a:tc>
                <a:tc hMerge="1">
                  <a:tcPr>
                    <a:solidFill>
                      <a:schemeClr val="accent1">
                        <a:tint val="40000"/>
                        <a:alpha val="31000"/>
                      </a:schemeClr>
                    </a:solidFill>
                  </a:tcPr>
                </a:tc>
                <a:tc hMerge="1">
                  <a:tcPr>
                    <a:solidFill>
                      <a:schemeClr val="accent1">
                        <a:tint val="40000"/>
                        <a:alpha val="31000"/>
                      </a:schemeClr>
                    </a:solidFill>
                  </a:tcPr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p5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31000"/>
                      </a:schemeClr>
                    </a:solidFill>
                  </a:tcPr>
                </a:tc>
                <a:tc hMerge="1">
                  <a:tcPr>
                    <a:solidFill>
                      <a:schemeClr val="accent1">
                        <a:tint val="40000"/>
                        <a:alpha val="31000"/>
                      </a:schemeClr>
                    </a:solidFill>
                  </a:tcPr>
                </a:tc>
                <a:tc hMerge="1">
                  <a:tcPr>
                    <a:solidFill>
                      <a:schemeClr val="accent1">
                        <a:tint val="40000"/>
                        <a:alpha val="31000"/>
                      </a:schemeClr>
                    </a:solidFill>
                  </a:tcPr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p3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31000"/>
                      </a:schemeClr>
                    </a:solidFill>
                  </a:tcPr>
                </a:tc>
                <a:tc hMerge="1">
                  <a:tcPr>
                    <a:solidFill>
                      <a:schemeClr val="accent1">
                        <a:tint val="40000"/>
                        <a:alpha val="31000"/>
                      </a:schemeClr>
                    </a:solidFill>
                  </a:tcPr>
                </a:tc>
                <a:tc hMerge="1">
                  <a:tcPr>
                    <a:solidFill>
                      <a:schemeClr val="accent1">
                        <a:tint val="40000"/>
                        <a:alpha val="31000"/>
                      </a:schemeClr>
                    </a:solidFill>
                  </a:tcPr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p6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31000"/>
                      </a:schemeClr>
                    </a:solidFill>
                  </a:tcPr>
                </a:tc>
                <a:tc hMerge="1">
                  <a:tcPr>
                    <a:solidFill>
                      <a:schemeClr val="accent1">
                        <a:tint val="40000"/>
                        <a:alpha val="31000"/>
                      </a:schemeClr>
                    </a:solidFill>
                  </a:tcPr>
                </a:tc>
                <a:tc hMerge="1">
                  <a:tcPr>
                    <a:solidFill>
                      <a:schemeClr val="accent1">
                        <a:tint val="40000"/>
                        <a:alpha val="31000"/>
                      </a:schemeClr>
                    </a:solidFill>
                  </a:tcPr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p4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31000"/>
                      </a:schemeClr>
                    </a:solidFill>
                  </a:tcPr>
                </a:tc>
                <a:tc hMerge="1">
                  <a:tcPr>
                    <a:solidFill>
                      <a:schemeClr val="accent1">
                        <a:tint val="40000"/>
                        <a:alpha val="31000"/>
                      </a:schemeClr>
                    </a:solidFill>
                  </a:tcPr>
                </a:tc>
                <a:tc hMerge="1">
                  <a:tcPr>
                    <a:solidFill>
                      <a:schemeClr val="accent1">
                        <a:tint val="40000"/>
                        <a:alpha val="31000"/>
                      </a:schemeClr>
                    </a:solidFill>
                  </a:tcPr>
                </a:tc>
                <a:tc gridSpan="3"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p2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tint val="40000"/>
                        <a:alpha val="31000"/>
                      </a:schemeClr>
                    </a:solidFill>
                  </a:tcPr>
                </a:tc>
                <a:tc hMerge="1">
                  <a:tcPr>
                    <a:solidFill>
                      <a:schemeClr val="accent1">
                        <a:tint val="40000"/>
                        <a:alpha val="31000"/>
                      </a:schemeClr>
                    </a:solidFill>
                  </a:tcPr>
                </a:tc>
                <a:tc hMerge="1">
                  <a:tcPr>
                    <a:solidFill>
                      <a:schemeClr val="accent1">
                        <a:tint val="40000"/>
                        <a:alpha val="31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time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tint val="40000"/>
                        <a:alpha val="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15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20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30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40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45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50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55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70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80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95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/>
          <p:nvPr>
            <p:custDataLst>
              <p:tags r:id="rId2"/>
            </p:custDataLst>
          </p:nvPr>
        </p:nvGraphicFramePr>
        <p:xfrm>
          <a:off x="447675" y="3228340"/>
          <a:ext cx="11299190" cy="3399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4170"/>
                <a:gridCol w="1614170"/>
                <a:gridCol w="1614170"/>
                <a:gridCol w="1614170"/>
                <a:gridCol w="1614170"/>
                <a:gridCol w="1614170"/>
                <a:gridCol w="1614170"/>
              </a:tblGrid>
              <a:tr h="5302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Process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Priority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Burst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AT</a:t>
                      </a:r>
                      <a:endParaRPr lang="en-US"/>
                    </a:p>
                    <a:p>
                      <a:pPr algn="ctr">
                        <a:buNone/>
                      </a:pPr>
                      <a:r>
                        <a:rPr lang="en-US" sz="1000"/>
                        <a:t>Arrival time</a:t>
                      </a:r>
                      <a:endParaRPr lang="en-US" sz="10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CT</a:t>
                      </a:r>
                      <a:endParaRPr lang="en-US"/>
                    </a:p>
                    <a:p>
                      <a:pPr algn="ctr">
                        <a:buNone/>
                      </a:pPr>
                      <a:r>
                        <a:rPr lang="en-US" sz="1000"/>
                        <a:t>Complete time</a:t>
                      </a:r>
                      <a:endParaRPr lang="en-US" sz="10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TAT</a:t>
                      </a:r>
                      <a:endParaRPr lang="en-US"/>
                    </a:p>
                    <a:p>
                      <a:pPr algn="ctr">
                        <a:buNone/>
                      </a:pPr>
                      <a:r>
                        <a:rPr lang="en-US" sz="1000"/>
                        <a:t>Turn around time (CT - AT)</a:t>
                      </a:r>
                      <a:endParaRPr lang="en-US" sz="10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WT</a:t>
                      </a:r>
                      <a:endParaRPr lang="en-US"/>
                    </a:p>
                    <a:p>
                      <a:pPr algn="ctr">
                        <a:buNone/>
                      </a:pPr>
                      <a:r>
                        <a:rPr lang="en-US" sz="1000"/>
                        <a:t>waiting time (TAT -BT)</a:t>
                      </a:r>
                      <a:endParaRPr lang="en-US" sz="10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965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p1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8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15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15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15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65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p2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trike="sngStrike"/>
                        <a:t>20</a:t>
                      </a:r>
                      <a:r>
                        <a:rPr lang="en-US"/>
                        <a:t> </a:t>
                      </a:r>
                      <a:r>
                        <a:rPr lang="en-US" strike="sngStrike"/>
                        <a:t>15</a:t>
                      </a:r>
                      <a:r>
                        <a:rPr lang="en-US"/>
                        <a:t> 0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95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95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75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9657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/>
                        <a:t>p3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/>
                        <a:t>4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trike="sngStrike"/>
                        <a:t>20</a:t>
                      </a:r>
                      <a:r>
                        <a:rPr lang="en-US"/>
                        <a:t> </a:t>
                      </a:r>
                      <a:r>
                        <a:rPr lang="en-US" strike="sngStrike"/>
                        <a:t>10</a:t>
                      </a:r>
                      <a:r>
                        <a:rPr lang="en-US"/>
                        <a:t> </a:t>
                      </a:r>
                      <a:r>
                        <a:rPr lang="en-US" strike="sngStrike"/>
                        <a:t>5</a:t>
                      </a:r>
                      <a:r>
                        <a:rPr lang="en-US"/>
                        <a:t> 0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/>
                        <a:t>20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/>
                        <a:t>55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/>
                        <a:t>35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/>
                        <a:t>15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96570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/>
                        <a:t>p4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/>
                        <a:t>4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trike="sngStrike"/>
                        <a:t>20</a:t>
                      </a:r>
                      <a:r>
                        <a:rPr lang="en-US"/>
                        <a:t> </a:t>
                      </a:r>
                      <a:r>
                        <a:rPr lang="en-US" strike="sngStrike"/>
                        <a:t>10</a:t>
                      </a:r>
                      <a:r>
                        <a:rPr lang="en-US"/>
                        <a:t> 0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/>
                        <a:t>25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/>
                        <a:t>80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/>
                        <a:t>55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/>
                        <a:t>35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965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p5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5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5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45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50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5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86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p6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5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15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55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70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15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0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Left Brace 8"/>
          <p:cNvSpPr/>
          <p:nvPr/>
        </p:nvSpPr>
        <p:spPr>
          <a:xfrm rot="16200000">
            <a:off x="1666240" y="1666240"/>
            <a:ext cx="177165" cy="5334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Left Brace 9"/>
          <p:cNvSpPr/>
          <p:nvPr/>
        </p:nvSpPr>
        <p:spPr>
          <a:xfrm rot="16200000">
            <a:off x="2785745" y="1079500"/>
            <a:ext cx="177165" cy="170561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Left Brace 14"/>
          <p:cNvSpPr/>
          <p:nvPr/>
        </p:nvSpPr>
        <p:spPr>
          <a:xfrm rot="16200000">
            <a:off x="4121150" y="1454150"/>
            <a:ext cx="177165" cy="95821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Left Brace 15"/>
          <p:cNvSpPr/>
          <p:nvPr/>
        </p:nvSpPr>
        <p:spPr>
          <a:xfrm rot="16200000">
            <a:off x="5150485" y="1382395"/>
            <a:ext cx="177165" cy="110109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Left Brace 17"/>
          <p:cNvSpPr/>
          <p:nvPr/>
        </p:nvSpPr>
        <p:spPr>
          <a:xfrm rot="16200000">
            <a:off x="6723380" y="911225"/>
            <a:ext cx="177165" cy="204406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Left Brace 19"/>
          <p:cNvSpPr/>
          <p:nvPr/>
        </p:nvSpPr>
        <p:spPr>
          <a:xfrm rot="16200000">
            <a:off x="8428990" y="1249680"/>
            <a:ext cx="177165" cy="136715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Left Brace 20"/>
          <p:cNvSpPr/>
          <p:nvPr/>
        </p:nvSpPr>
        <p:spPr>
          <a:xfrm rot="16200000">
            <a:off x="9457690" y="1588770"/>
            <a:ext cx="177165" cy="68961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Left Brace 21"/>
          <p:cNvSpPr/>
          <p:nvPr/>
        </p:nvSpPr>
        <p:spPr>
          <a:xfrm rot="16200000">
            <a:off x="10313035" y="1426845"/>
            <a:ext cx="177165" cy="101092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Left Brace 22"/>
          <p:cNvSpPr/>
          <p:nvPr/>
        </p:nvSpPr>
        <p:spPr>
          <a:xfrm rot="16200000">
            <a:off x="10932795" y="1819275"/>
            <a:ext cx="177165" cy="2286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Left Brace 23"/>
          <p:cNvSpPr/>
          <p:nvPr/>
        </p:nvSpPr>
        <p:spPr>
          <a:xfrm rot="16200000">
            <a:off x="11571605" y="1409700"/>
            <a:ext cx="177165" cy="104838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5" name="Text Box 24"/>
          <p:cNvSpPr txBox="1"/>
          <p:nvPr/>
        </p:nvSpPr>
        <p:spPr>
          <a:xfrm>
            <a:off x="1519555" y="2113280"/>
            <a:ext cx="415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10</a:t>
            </a:r>
            <a:endParaRPr lang="en-US"/>
          </a:p>
        </p:txBody>
      </p:sp>
      <p:sp>
        <p:nvSpPr>
          <p:cNvPr id="26" name="Text Box 25"/>
          <p:cNvSpPr txBox="1"/>
          <p:nvPr/>
        </p:nvSpPr>
        <p:spPr>
          <a:xfrm>
            <a:off x="2667000" y="2070735"/>
            <a:ext cx="415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10</a:t>
            </a:r>
            <a:endParaRPr lang="en-US"/>
          </a:p>
        </p:txBody>
      </p:sp>
      <p:sp>
        <p:nvSpPr>
          <p:cNvPr id="27" name="Text Box 26"/>
          <p:cNvSpPr txBox="1"/>
          <p:nvPr/>
        </p:nvSpPr>
        <p:spPr>
          <a:xfrm>
            <a:off x="4001770" y="2070735"/>
            <a:ext cx="415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10</a:t>
            </a:r>
            <a:endParaRPr lang="en-US"/>
          </a:p>
        </p:txBody>
      </p:sp>
      <p:sp>
        <p:nvSpPr>
          <p:cNvPr id="28" name="Text Box 27"/>
          <p:cNvSpPr txBox="1"/>
          <p:nvPr/>
        </p:nvSpPr>
        <p:spPr>
          <a:xfrm>
            <a:off x="5031740" y="2070735"/>
            <a:ext cx="415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10</a:t>
            </a:r>
            <a:endParaRPr lang="en-US"/>
          </a:p>
        </p:txBody>
      </p:sp>
      <p:sp>
        <p:nvSpPr>
          <p:cNvPr id="30" name="Text Box 29"/>
          <p:cNvSpPr txBox="1"/>
          <p:nvPr/>
        </p:nvSpPr>
        <p:spPr>
          <a:xfrm>
            <a:off x="6604000" y="2070735"/>
            <a:ext cx="415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10</a:t>
            </a:r>
            <a:endParaRPr lang="en-US"/>
          </a:p>
        </p:txBody>
      </p:sp>
      <p:sp>
        <p:nvSpPr>
          <p:cNvPr id="31" name="Text Box 30"/>
          <p:cNvSpPr txBox="1"/>
          <p:nvPr/>
        </p:nvSpPr>
        <p:spPr>
          <a:xfrm>
            <a:off x="8309610" y="2070735"/>
            <a:ext cx="415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10</a:t>
            </a:r>
            <a:endParaRPr lang="en-US"/>
          </a:p>
        </p:txBody>
      </p:sp>
      <p:sp>
        <p:nvSpPr>
          <p:cNvPr id="32" name="Text Box 31"/>
          <p:cNvSpPr txBox="1"/>
          <p:nvPr/>
        </p:nvSpPr>
        <p:spPr>
          <a:xfrm>
            <a:off x="9338945" y="2070735"/>
            <a:ext cx="415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10</a:t>
            </a:r>
            <a:endParaRPr lang="en-US"/>
          </a:p>
        </p:txBody>
      </p:sp>
      <p:sp>
        <p:nvSpPr>
          <p:cNvPr id="33" name="Text Box 32"/>
          <p:cNvSpPr txBox="1"/>
          <p:nvPr/>
        </p:nvSpPr>
        <p:spPr>
          <a:xfrm>
            <a:off x="10194290" y="2070735"/>
            <a:ext cx="415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10</a:t>
            </a:r>
            <a:endParaRPr lang="en-US"/>
          </a:p>
        </p:txBody>
      </p:sp>
      <p:sp>
        <p:nvSpPr>
          <p:cNvPr id="34" name="Text Box 33"/>
          <p:cNvSpPr txBox="1"/>
          <p:nvPr/>
        </p:nvSpPr>
        <p:spPr>
          <a:xfrm>
            <a:off x="10814050" y="2070735"/>
            <a:ext cx="415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10</a:t>
            </a:r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11452225" y="2070735"/>
            <a:ext cx="415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/>
              <a:t>10</a:t>
            </a:r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889*132"/>
  <p:tag name="TABLE_ENDDRAG_RECT" val="35*15*889*132"/>
</p:tagLst>
</file>

<file path=ppt/tags/tag2.xml><?xml version="1.0" encoding="utf-8"?>
<p:tagLst xmlns:p="http://schemas.openxmlformats.org/presentationml/2006/main">
  <p:tag name="TABLE_ENDDRAG_ORIGIN_RECT" val="889*273"/>
  <p:tag name="TABLE_ENDDRAG_RECT" val="35*239*889*27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398</Words>
  <Application>WPS Presentation</Application>
  <PresentationFormat>Widescreen</PresentationFormat>
  <Paragraphs>288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mehrin</dc:creator>
  <cp:lastModifiedBy>MEHRIN FARZANA (2101013)</cp:lastModifiedBy>
  <cp:revision>17</cp:revision>
  <dcterms:created xsi:type="dcterms:W3CDTF">2025-04-29T15:48:00Z</dcterms:created>
  <dcterms:modified xsi:type="dcterms:W3CDTF">2025-06-15T14:25:22Z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624D8743EDE245699A4A3522A4B9E888_12</vt:lpwstr>
  </property>
  <property fmtid="{D5CDD505-2E9C-101B-9397-08002B2CF9AE}" pid="3" name="KSOProductBuildVer">
    <vt:lpwstr>1033-12.2.0.21179</vt:lpwstr>
  </property>
</Properties>
</file>