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7086600" cy="9372600"/>
  <p:embeddedFontLst>
    <p:embeddedFont>
      <p:font typeface="Helvetica Neue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gD8lD897NZgvb4Hm6fQRE4NtT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3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3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4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4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4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3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43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4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44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4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5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5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5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5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5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60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60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6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6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62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62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:notes"/>
          <p:cNvSpPr/>
          <p:nvPr>
            <p:ph idx="2" type="sldImg"/>
          </p:nvPr>
        </p:nvSpPr>
        <p:spPr>
          <a:xfrm>
            <a:off x="1200150" y="704850"/>
            <a:ext cx="4687800" cy="35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63:notes"/>
          <p:cNvSpPr txBox="1"/>
          <p:nvPr>
            <p:ph idx="1" type="body"/>
          </p:nvPr>
        </p:nvSpPr>
        <p:spPr>
          <a:xfrm>
            <a:off x="944563" y="4452938"/>
            <a:ext cx="51975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1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81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81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200150" y="704850"/>
            <a:ext cx="4687888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44563" y="4452938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8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88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88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88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88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88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88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88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7"/>
          <p:cNvSpPr txBox="1"/>
          <p:nvPr>
            <p:ph type="title"/>
          </p:nvPr>
        </p:nvSpPr>
        <p:spPr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7"/>
          <p:cNvSpPr txBox="1"/>
          <p:nvPr>
            <p:ph idx="1" type="body"/>
          </p:nvPr>
        </p:nvSpPr>
        <p:spPr>
          <a:xfrm rot="5400000">
            <a:off x="2405063" y="-365125"/>
            <a:ext cx="4530725" cy="772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8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8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9"/>
          <p:cNvSpPr txBox="1"/>
          <p:nvPr>
            <p:ph type="title"/>
          </p:nvPr>
        </p:nvSpPr>
        <p:spPr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9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0"/>
          <p:cNvSpPr txBox="1"/>
          <p:nvPr>
            <p:ph type="title"/>
          </p:nvPr>
        </p:nvSpPr>
        <p:spPr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2"/>
          <p:cNvSpPr txBox="1"/>
          <p:nvPr>
            <p:ph type="title"/>
          </p:nvPr>
        </p:nvSpPr>
        <p:spPr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2" name="Google Shape;42;p9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9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7" name="Google Shape;47;p9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9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indent="-424180" lvl="1" marL="91440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9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5.jpg"/><Relationship Id="rId2" Type="http://schemas.openxmlformats.org/officeDocument/2006/relationships/image" Target="../media/image18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7"/>
          <p:cNvSpPr txBox="1"/>
          <p:nvPr>
            <p:ph type="title"/>
          </p:nvPr>
        </p:nvSpPr>
        <p:spPr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7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433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8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87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87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87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87"/>
          <p:cNvSpPr txBox="1"/>
          <p:nvPr/>
        </p:nvSpPr>
        <p:spPr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87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87"/>
          <p:cNvSpPr txBox="1"/>
          <p:nvPr/>
        </p:nvSpPr>
        <p:spPr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685800" y="80645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10:  Virtual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3738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Paging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39756" y="1261355"/>
            <a:ext cx="7604158" cy="509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Could bring entire process into memory at load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Or bring a page into memory only when it is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I/O needed, no unnecessary I/O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memory needed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Faster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users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Similar to paging system with swapping (diagram on right)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is needed ⇒ reference to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invalid reference ⇒ abort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not-in-memory ⇒ bring to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Lazy swapper </a:t>
            </a:r>
            <a:r>
              <a:rPr lang="en-US"/>
              <a:t>– never swaps a page into memory unless page will be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Swapper that deals with pages is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57200" y="23738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Paging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839754" y="1303338"/>
            <a:ext cx="4049745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Could bring entire process into memory at load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Or bring a page into memory only when it is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I/O needed, no unnecessary I/O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memory needed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Faster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users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Similar to paging system with swapping (diagram on right)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9"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457200" y="2389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830426" y="1191243"/>
            <a:ext cx="769775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With swapping, pager guesses which pages will be used before swapping out again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Instead, pager brings in only those pages into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How to determine that set of pages?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Need new MMU functionality to implement demand paging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pages needed are already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resident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No difference from non demand-paging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page needed and not memory resident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Need to detect and load the page into memory from storage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Without changing program behavior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Without programmer needing to change code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57200" y="23219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Valid-Invalid Bit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849086" y="1046163"/>
            <a:ext cx="7688424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With each page table entry a valid–invalid bit is associated</a:t>
            </a:r>
            <a:br>
              <a:rPr lang="en-US"/>
            </a:br>
            <a:r>
              <a:rPr lang="en-US"/>
              <a:t>(</a:t>
            </a:r>
            <a:r>
              <a:rPr b="1" lang="en-US">
                <a:solidFill>
                  <a:srgbClr val="FF0000"/>
                </a:solidFill>
              </a:rPr>
              <a:t>v</a:t>
            </a:r>
            <a:r>
              <a:rPr lang="en-US"/>
              <a:t> ⇒ in-memory –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resident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i</a:t>
            </a:r>
            <a:r>
              <a:rPr lang="en-US"/>
              <a:t> ⇒ not-in-memory)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Initially valid–invalid bit is set to</a:t>
            </a:r>
            <a:r>
              <a:rPr b="1" lang="en-US">
                <a:solidFill>
                  <a:srgbClr val="FF0000"/>
                </a:solidFill>
              </a:rPr>
              <a:t> i </a:t>
            </a:r>
            <a:r>
              <a:rPr lang="en-US"/>
              <a:t>on all entries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Example of a page table snapshot: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During MMU address translation, if valid–invalid bit in page table entry is</a:t>
            </a:r>
            <a:r>
              <a:rPr b="1" lang="en-US">
                <a:solidFill>
                  <a:srgbClr val="FF0000"/>
                </a:solidFill>
              </a:rPr>
              <a:t> i</a:t>
            </a:r>
            <a:r>
              <a:rPr lang="en-US"/>
              <a:t> ⇒ page fault</a:t>
            </a: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897" y="2623263"/>
            <a:ext cx="2370138" cy="273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53143" y="344979"/>
            <a:ext cx="7884368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Page Table When Some Pages Are Not</a:t>
            </a:r>
            <a:br>
              <a:rPr lang="en-US" sz="2400"/>
            </a:br>
            <a:r>
              <a:rPr lang="en-US" sz="2400"/>
              <a:t>in Main Memory</a:t>
            </a:r>
            <a:endParaRPr/>
          </a:p>
        </p:txBody>
      </p:sp>
      <p:pic>
        <p:nvPicPr>
          <p:cNvPr descr="B:\os-book\os10-dir\Slides-WORK-area\Figures-dir\ch10\JPG-dir\10_04.jp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8" y="1246188"/>
            <a:ext cx="4805362" cy="465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482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in Handling Page Fault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839755" y="1390261"/>
            <a:ext cx="7707086" cy="401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If there is a reference to a page, first reference to that page will trap to operating system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fault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Operating system looks at another table to decide: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Invalid reference ⇒ abort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Just not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Find free frame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Swap page into frame via scheduled disk operation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Reset tables to indicate page now in memory</a:t>
            </a:r>
            <a:br>
              <a:rPr lang="en-US"/>
            </a:br>
            <a:r>
              <a:rPr lang="en-US"/>
              <a:t>Set validation bit = </a:t>
            </a:r>
            <a:r>
              <a:rPr b="1" lang="en-US">
                <a:solidFill>
                  <a:srgbClr val="FF0000"/>
                </a:solidFill>
              </a:rPr>
              <a:t>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Restart the instruction that caused the page fault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671804" y="244899"/>
            <a:ext cx="85150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in Handling a Page Fault (Cont.)</a:t>
            </a:r>
            <a:endParaRPr/>
          </a:p>
        </p:txBody>
      </p:sp>
      <p:pic>
        <p:nvPicPr>
          <p:cNvPr descr="9"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2389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Aspects of Demand Paging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58416" y="1239708"/>
            <a:ext cx="7651102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Extreme case – start process with </a:t>
            </a:r>
            <a:r>
              <a:rPr i="1" lang="en-US"/>
              <a:t>no</a:t>
            </a:r>
            <a:r>
              <a:rPr lang="en-US"/>
              <a:t> pages in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OS sets instruction pointer to first instruction of process, non-memory-resident -&gt; page fault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And for every other process pages on first access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Pure demand paging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Actually, a given instruction could access multiple pages -&gt; multiple page faults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Consider fetch and decode of instruction which adds 2 numbers from memory and stores result back to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Pain decreased because of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locality of reference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Hardware support needed for demand paging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table with valid / invalid bit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Secondary memory (swap device with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swap space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Instruction restart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2482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Restart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58418" y="1399891"/>
            <a:ext cx="743270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an instruction that could access several different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Block move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Auto increment/decrement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Restart the whole operation?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What if source and destination overlap?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3" y="2268538"/>
            <a:ext cx="1563687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457200" y="2389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Free-Frame List</a:t>
            </a:r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839754" y="1343903"/>
            <a:ext cx="76697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When a page fault occurs, the operating system must bring the desired page from secondary storage into main memory.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Most operating systems maintain a 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free-frame</a:t>
            </a:r>
            <a:r>
              <a:rPr b="1" lang="en-US">
                <a:solidFill>
                  <a:srgbClr val="0070C0"/>
                </a:solidFill>
              </a:rPr>
              <a:t> list</a:t>
            </a:r>
            <a:r>
              <a:rPr lang="en-US"/>
              <a:t> -- a pool of free frames for satisfying such requests.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typically allocate free frames using a technique known as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zero-fill-on-demand</a:t>
            </a:r>
            <a:r>
              <a:rPr lang="en-US"/>
              <a:t> --  the content of the frames zeroed-out before being allocated.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When a system starts up, all available memory is placed on the free-frame list. 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descr="B:\os-book\os10-dir\Slides-WORK-area\Figures-dir\ch10\JPG-dir\10_06.jpg"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208" y="2827988"/>
            <a:ext cx="4546600" cy="32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982663" y="232587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10:  Virtual Memory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838200" y="1123950"/>
            <a:ext cx="7704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Background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Demand Paging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Copy-on-Write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Replacement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Allocation of Frames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Thrashing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Memory-Mapped Files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Allocating Kernel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Other Considerations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Operating-System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98621" y="242727"/>
            <a:ext cx="78692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/>
              <a:t>Stages in Demand Paging – Worse Case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811763" y="1324271"/>
            <a:ext cx="7651101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Trap to the operating system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Save the user registers and process state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Determine that the interrupt was a page fault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Check that the page reference was legal and determine the location of the page on the disk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Issue a read from the disk to a free frame:</a:t>
            </a:r>
            <a:endParaRPr/>
          </a:p>
          <a:p>
            <a:pPr indent="-342900" lvl="1" marL="8001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lphaLcParenR"/>
            </a:pPr>
            <a:r>
              <a:rPr lang="en-US"/>
              <a:t>Wait in a queue for this device until the read request is serviced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lphaLcParenR"/>
            </a:pPr>
            <a:r>
              <a:rPr lang="en-US"/>
              <a:t>Wait for the device seek and/or latency time</a:t>
            </a:r>
            <a:endParaRPr/>
          </a:p>
          <a:p>
            <a:pPr indent="-341313" lvl="1" marL="7985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lphaLcParenR"/>
            </a:pPr>
            <a:r>
              <a:rPr lang="en-US"/>
              <a:t>Begin the transfer of the page to a free frame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1133961" y="238937"/>
            <a:ext cx="73152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Stages in Demand Paging  (Cont.)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846201" y="1377046"/>
            <a:ext cx="8036541" cy="484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While waiting, allocate the CPU to some other user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Receive an interrupt from the disk I/O subsystem (I/O   completed)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Save the registers and process state for the other user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Determine that the interrupt was from the disk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Correct the page table and other tables to show page is now in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Wait for the CPU to be allocated to this process again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 startAt="6"/>
            </a:pPr>
            <a:r>
              <a:rPr lang="en-US"/>
              <a:t>  Restore the user registers, process state, and new page table, and then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        resume the interrupted instruction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24060" y="202036"/>
            <a:ext cx="7272338" cy="61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of Demand Paging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849086" y="1119188"/>
            <a:ext cx="7716416" cy="46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Three major activities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Service the interrupt – careful coding means just several hundred instructions needed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Read the page – lots of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Restart the process – again just a small amount of time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Fault Rate 0 ≤ </a:t>
            </a:r>
            <a:r>
              <a:rPr i="1" lang="en-US"/>
              <a:t>p</a:t>
            </a:r>
            <a:r>
              <a:rPr lang="en-US"/>
              <a:t> ≤ 1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</a:t>
            </a:r>
            <a:r>
              <a:rPr i="1" lang="en-US"/>
              <a:t>p</a:t>
            </a:r>
            <a:r>
              <a:rPr lang="en-US"/>
              <a:t> = 0 no page faults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</a:t>
            </a:r>
            <a:r>
              <a:rPr i="1" lang="en-US"/>
              <a:t>p</a:t>
            </a:r>
            <a:r>
              <a:rPr lang="en-US"/>
              <a:t> = 1, every reference is a fault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Effective Access Time (EAT)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EAT = (1 – </a:t>
            </a:r>
            <a:r>
              <a:rPr i="1" lang="en-US"/>
              <a:t>p</a:t>
            </a:r>
            <a:r>
              <a:rPr lang="en-US"/>
              <a:t>) x memory access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                 + </a:t>
            </a:r>
            <a:r>
              <a:rPr i="1" lang="en-US"/>
              <a:t>p</a:t>
            </a:r>
            <a:r>
              <a:rPr lang="en-US"/>
              <a:t> (page fault overhead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           + swap page out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           + swap page in 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		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767085" y="223644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Paging Example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839756" y="1068388"/>
            <a:ext cx="7669762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 access time = 200 nanoseconds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Average page-fault service time = 8 milliseconds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EAT = (1 – p) x 200 + p (8 milliseconds)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  = (1 – p  x 200 + p x 8,000,000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        = 200 + p x 7,999,800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one access out of 1,000 causes a page fault, then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   EAT = 8.2 microseconds.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This is a slowdown by a factor of 40!!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want performance degradation &lt; 10 percent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220 &gt; 200 + 7,999,800 x p</a:t>
            </a:r>
            <a:br>
              <a:rPr lang="en-US"/>
            </a:br>
            <a:r>
              <a:rPr lang="en-US"/>
              <a:t>20 &gt; 7,999,800 x p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 &lt; .0000025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&lt; one page fault in every 400,000 memory accesses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614005" y="23815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Paging Optimizations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839753" y="1028700"/>
            <a:ext cx="756703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Swap space I/O faster than file system I/O even if on the same device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Swap allocated in larger chunks, less management needed than file system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Copy entire process image to swap space at process load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Then page in and out of swap space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Used in older BSD Unix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Demand page in from program binary on disk, but discard rather than paging out when freeing frame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Used in Solaris and current BSD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Still need to write to swap space</a:t>
            </a:r>
            <a:endParaRPr/>
          </a:p>
          <a:p>
            <a:pPr indent="-228600" lvl="2" marL="1085850" rtl="0" algn="l">
              <a:spcBef>
                <a:spcPts val="56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Pages not associated with a file (like stack and heap) – </a:t>
            </a:r>
            <a:r>
              <a:rPr b="1" lang="en-US" sz="16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anonymous</a:t>
            </a:r>
            <a:r>
              <a:rPr lang="en-US" sz="1600"/>
              <a:t> </a:t>
            </a:r>
            <a:r>
              <a:rPr b="1" lang="en-US" sz="1600">
                <a:solidFill>
                  <a:srgbClr val="3366FF"/>
                </a:solidFill>
              </a:rPr>
              <a:t>memory</a:t>
            </a:r>
            <a:endParaRPr/>
          </a:p>
          <a:p>
            <a:pPr indent="-228600" lvl="2" marL="1085850" rtl="0" algn="l">
              <a:spcBef>
                <a:spcPts val="56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Pages modified in memory but not yet written back to the file system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Mobile systems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Typically don’t support swapping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760"/>
              <a:buChar char="•"/>
            </a:pPr>
            <a:r>
              <a:rPr lang="en-US" sz="1600"/>
              <a:t>Instead, demand page from file system and reclaim read-only pages (such as code)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31394" y="235568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Replacement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31394" y="1190625"/>
            <a:ext cx="7724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Prevent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over-allocation</a:t>
            </a:r>
            <a:r>
              <a:rPr lang="en-US"/>
              <a:t> of memory by modifying page-fault service routine to include page replacement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dirty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to reduce overhead of page transfers – only modified pages are written to disk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replacement completes separation between logical memory and physical memory – large virtual memory can be provided on a smaller physical memory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993775" y="235568"/>
            <a:ext cx="7693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For Page Replacement</a:t>
            </a:r>
            <a:endParaRPr/>
          </a:p>
        </p:txBody>
      </p:sp>
      <p:pic>
        <p:nvPicPr>
          <p:cNvPr descr="B:\os-book\os10-dir\Slides-WORK-area\Figures-dir\ch10\JPG-dir\10_09.jpg"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950" y="1357313"/>
            <a:ext cx="6786563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976860" y="238161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Page Replacement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58416" y="1122363"/>
            <a:ext cx="76072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3" lvl="0" marL="379413" rtl="0" algn="l">
              <a:spcBef>
                <a:spcPts val="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Find the location of the desired page on disk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Find a free frame:</a:t>
            </a:r>
            <a:br>
              <a:rPr lang="en-US"/>
            </a:br>
            <a:r>
              <a:rPr lang="en-US"/>
              <a:t>   -  If there is a free frame, use it</a:t>
            </a:r>
            <a:br>
              <a:rPr lang="en-US"/>
            </a:br>
            <a:r>
              <a:rPr lang="en-US"/>
              <a:t>   -  If there is no free frame, use a page replacement algorithm to select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victim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br>
              <a:rPr b="1" lang="en-US">
                <a:solidFill>
                  <a:srgbClr val="3366FF"/>
                </a:solidFill>
              </a:rPr>
            </a:br>
            <a:r>
              <a:rPr b="1" lang="en-US">
                <a:solidFill>
                  <a:srgbClr val="3366FF"/>
                </a:solidFill>
              </a:rPr>
              <a:t>   </a:t>
            </a:r>
            <a:r>
              <a:rPr lang="en-US"/>
              <a:t>-</a:t>
            </a:r>
            <a:r>
              <a:rPr b="1" lang="en-US"/>
              <a:t>  </a:t>
            </a:r>
            <a:r>
              <a:rPr lang="en-US"/>
              <a:t>Write victim frame to disk if dirty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Bring  the desired page into the (newly) free frame; update the page and frame tables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AutoNum type="arabicPeriod"/>
            </a:pPr>
            <a:r>
              <a:rPr lang="en-US"/>
              <a:t>Continue the process by restarting the instruction that caused the trap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-379413" lvl="0" marL="3794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Note now potentially 2 page transfers for page fault – increasing EAT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82389" y="222868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Replacement</a:t>
            </a:r>
            <a:endParaRPr/>
          </a:p>
        </p:txBody>
      </p:sp>
      <p:pic>
        <p:nvPicPr>
          <p:cNvPr descr="9"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14945" y="175298"/>
            <a:ext cx="78610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Page and Frame Replacement Algorithms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821094" y="1133475"/>
            <a:ext cx="7679094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Frame-allocation algorithm </a:t>
            </a:r>
            <a:r>
              <a:rPr lang="en-US"/>
              <a:t>determines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How many frames to give each process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Which frames to replace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Page-replacement algorithm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Want lowest page-fault rate on both first access and re-access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Evaluate algorithm by running it on a particular string of memory references (reference string) and computing the number of page faults on that string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String is just page numbers, not full addresses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Repeated access to the same page does not cause a page fault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Results depend on number of frames available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 all our examples, the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of referenced page numbers is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         </a:t>
            </a:r>
            <a:r>
              <a:rPr b="1" lang="en-US">
                <a:solidFill>
                  <a:srgbClr val="FF0000"/>
                </a:solidFill>
              </a:rPr>
              <a:t>7,0,1,2,0,3,0,4,2,3,0,3,0,3,2,1,2,0,1,7,0,1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233592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849085" y="1233488"/>
            <a:ext cx="7781731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Define virtual memory and describe its benefits.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Illustrate how pages are loaded into memory using demand paging.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Apply the FIFO, optimal, and  LRU page-replacement algorithms.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the working set of a process, and explain how it is related to program locality.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how Linux, Windows 10, and Solaris manage virtual memory.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Design a virtual memory manager simulation in the C programming language.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04155" y="60152"/>
            <a:ext cx="8662696" cy="589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Graph of Page Faults Versus the Number of Frames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94735" y="241529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First-In-First-Out (FIFO) Algorithm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894735" y="1052513"/>
            <a:ext cx="7582515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Reference string: </a:t>
            </a:r>
            <a:r>
              <a:rPr b="1" lang="en-US">
                <a:solidFill>
                  <a:srgbClr val="FF0000"/>
                </a:solidFill>
              </a:rPr>
              <a:t>7,0,1,2,0,3,0,4,2,3,0,3,0,3,2,1,2,0,1,7,0,1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3 frames (3 pages can be in memory at a time per process)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Can vary by reference string: consider 1,2,3,4,1,2,5,1,2,3,4,5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Adding more frames can cause more page faults!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Belady’s Anomaly</a:t>
            </a:r>
            <a:endParaRPr b="1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How to track ages of pages?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Just use a FIFO queue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page faults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037769" y="232975"/>
            <a:ext cx="7734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FIFO Illustrating Belady’s Anomaly</a:t>
            </a:r>
            <a:endParaRPr/>
          </a:p>
        </p:txBody>
      </p:sp>
      <p:pic>
        <p:nvPicPr>
          <p:cNvPr descr="9_13.pdf"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749300" y="231422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Algorithm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839754" y="1119188"/>
            <a:ext cx="7495397" cy="20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Replace page that will not be used for longest period of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9 is optimal for the example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How do you know this?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Can’t read the future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Used for measuring how well your algorithm performs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128773" y="185249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Least Recently Used (LRU) Algorithm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877079" y="1260964"/>
            <a:ext cx="7751989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past knowledge rather than future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Replace page that has not been used in the most amount of time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Associate time of last use with each page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12 faults – better than FIFO but worse than OPT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Generally good algorithm and frequently used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But how to implement?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9"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2635545"/>
            <a:ext cx="6170612" cy="16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66531" y="23219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LRU Algorithm (Cont.)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849086" y="950913"/>
            <a:ext cx="7728177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Counter implementation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Every page entry has a counter; every time page is referenced through this entry, copy the clock into the counter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When a page needs to be changed, look at the counters to find smallest value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Search through table needed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Stack implementation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Keep a stack of page numbers in a double link form: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referenced: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move it to the top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requires 6 pointers to be changed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But each update more expensive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No search for replacement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466531" y="23219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LRU Algorithm (Cont.)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849086" y="950913"/>
            <a:ext cx="7728177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LRU and OPT are cases of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stack algorithms </a:t>
            </a:r>
            <a:r>
              <a:rPr lang="en-US"/>
              <a:t>that don’t have Belady’s Anomaly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Of A Stack to Record Most Recent Page References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descr="9_16.pdf"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38" y="2260350"/>
            <a:ext cx="4702175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839754" y="234791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LRU Approximation Algorithms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839755" y="1159949"/>
            <a:ext cx="7664484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LRU needs special hardware and still slow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Reference bit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With each page associate a bit, initially = 0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When page is referenced bit set to 1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Replace any with reference bit = 0 (if one exists)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We do not know the order, however</a:t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236801" y="179021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LRU Approximation Algorithms (cont.)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839755" y="1159949"/>
            <a:ext cx="7664484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Second-chance algorithm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Generally FIFO, plus hardware-provided reference bit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Clock </a:t>
            </a:r>
            <a:r>
              <a:rPr lang="en-US"/>
              <a:t>replacement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page to be replaced has 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Reference bit = 0 -&gt; replace it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reference bit = 1 then:</a:t>
            </a:r>
            <a:endParaRPr/>
          </a:p>
          <a:p>
            <a:pPr indent="-228600" lvl="3" marL="142875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</a:pPr>
            <a:r>
              <a:rPr lang="en-US"/>
              <a:t>set reference bit 0, leave page in memory</a:t>
            </a:r>
            <a:endParaRPr/>
          </a:p>
          <a:p>
            <a:pPr indent="-228600" lvl="3" marL="142875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</a:pPr>
            <a:r>
              <a:rPr lang="en-US"/>
              <a:t>replace next page, subject to same rules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497892" y="290747"/>
            <a:ext cx="80105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/>
            </a:br>
            <a:r>
              <a:rPr lang="en-US"/>
              <a:t>Second-chance Algorithm</a:t>
            </a:r>
            <a:endParaRPr/>
          </a:p>
        </p:txBody>
      </p:sp>
      <p:pic>
        <p:nvPicPr>
          <p:cNvPr descr="9_17.pdf" id="342" name="Google Shape;3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457200" y="22526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849087" y="1195229"/>
            <a:ext cx="7744408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Code needs to be in memory to execute, but entire program rarely used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Error code, unusual routines, large data structures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Entire program code not needed at same time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ability to execute partially-loaded program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Program no longer constrained by limits of physical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program takes less memory while running -&gt; more programs run at the same time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Increased CPU utilization and throughput with no increase in response time or turnaround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I/O needed to load or swap programs into memory -&gt; each user program runs faster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1157926" y="24075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Enhanced Second-Chance Algorithm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867749" y="1250302"/>
            <a:ext cx="7609925" cy="49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Improve algorithm by using reference bit and modify bit (if available) in concert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Take ordered pair (reference, modify):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(0, 0) neither recently used not modified – best page to replace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(0, 1) not recently used but modified – not quite as good, must write out before replacement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(1, 0) recently used but clean – probably will be used again soon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(1, 1) recently used and modified – probably will be used again soon and need to write out before replacement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When page replacement called for, use the clock scheme  but use the four classes replace page in lowest non-empty class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Might need to search circular queue several times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457200" y="23816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Algorithms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858419" y="1230348"/>
            <a:ext cx="7311024" cy="4556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Keep a counter of the number of references that have been made to each page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Not common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Lease Frequently Used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LFU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  Replaces page with smallest count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Most Frequently Used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MFU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Based on the argument that the page with the smallest count was probably just brought in and has yet to be used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457200" y="2389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Page-Buffering Algorithms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862661" y="1159105"/>
            <a:ext cx="7665519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Keep a pool of free frames, always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Then frame available when needed, not found at fault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Read page into free frame and select victim to evict and add to free pool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When convenient, evict victim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Possibly, keep list of modified pages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When backing store otherwise idle, write pages there and set to non-dirty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Possibly, keep free frame contents intact and note what is in them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referenced again before reused, no need to load contents again from disk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Generally useful to reduce penalty if wrong victim frame selected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831850" y="231422"/>
            <a:ext cx="78676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and Page Replacement</a:t>
            </a:r>
            <a:endParaRPr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859843" y="1131888"/>
            <a:ext cx="761235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All of these algorithms have OS guessing about future page access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 applications have better knowledge – i.e. databases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 intensive applications can cause double buffering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OS keeps copy of page in memory as I/O buffer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Application keeps page in memory for its own work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Operating system can given direct access to the disk, getting out of the way of the applications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b="1" lang="en-US"/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b="1" lang="en-US"/>
              <a:t> </a:t>
            </a:r>
            <a:r>
              <a:rPr lang="en-US"/>
              <a:t>mode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Bypasses buffering, locking, etc.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457200" y="2355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Thrashing</a:t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867747" y="1234526"/>
            <a:ext cx="7669763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a process does not have “enough” pages, the page-fault rate is very high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fault to get page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Replace existing frame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But quickly need replaced frame back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This leads to: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Low CPU utilization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Operating system thinking that it needs to increase the degree of multiprogramming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Another process added to the system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457200" y="2355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Thrashing (Cont.)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877080" y="1206536"/>
            <a:ext cx="7265631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Thrashing</a:t>
            </a:r>
            <a:r>
              <a:rPr lang="en-US">
                <a:solidFill>
                  <a:srgbClr val="3366FF"/>
                </a:solidFill>
              </a:rPr>
              <a:t>. </a:t>
            </a:r>
            <a:r>
              <a:rPr lang="en-US"/>
              <a:t> A process is busy swapping pages in and out</a:t>
            </a:r>
            <a:endParaRPr/>
          </a:p>
        </p:txBody>
      </p:sp>
      <p:pic>
        <p:nvPicPr>
          <p:cNvPr descr="B:\os-book\os10-dir\Slides-WORK-area\Figures-dir\ch10\JPG-dir\10_20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225" y="1974886"/>
            <a:ext cx="4868863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262063" y="235568"/>
            <a:ext cx="71596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Demand Paging and Thrashing </a:t>
            </a:r>
            <a:endParaRPr sz="2400"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858414" y="1308200"/>
            <a:ext cx="7615238" cy="347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Why does demand paging work?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660"/>
              <a:buNone/>
            </a:pPr>
            <a:r>
              <a:rPr lang="en-US" sz="600"/>
              <a:t> </a:t>
            </a:r>
            <a:br>
              <a:rPr lang="en-US"/>
            </a:br>
            <a:r>
              <a:rPr lang="en-US"/>
              <a:t>      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Locality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Process migrates from one locality to another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Localities may overlap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Why does thrashing occur?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660"/>
              <a:buFont typeface="Arial"/>
              <a:buNone/>
            </a:pPr>
            <a:r>
              <a:rPr lang="en-US" sz="600"/>
              <a:t> </a:t>
            </a:r>
            <a:br>
              <a:rPr lang="en-US"/>
            </a:br>
            <a:r>
              <a:rPr lang="en-US"/>
              <a:t>       Σ size of locality &gt; total memory size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SzPts val="660"/>
              <a:buFont typeface="Arial"/>
              <a:buNone/>
            </a:pPr>
            <a:r>
              <a:t/>
            </a:r>
            <a:endParaRPr sz="6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Limit effects by using local or priority page replacement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457200" y="23479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Working-Set Model</a:t>
            </a:r>
            <a:endParaRPr/>
          </a:p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867745" y="1093788"/>
            <a:ext cx="7548757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Δ ≡ working-set window ≡ a fixed number of page references </a:t>
            </a:r>
            <a:br>
              <a:rPr lang="en-US"/>
            </a:br>
            <a:r>
              <a:rPr lang="en-US"/>
              <a:t>Example:  10,000 instructions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i="1" lang="en-US"/>
              <a:t>WSS</a:t>
            </a:r>
            <a:r>
              <a:rPr baseline="-25000" i="1" lang="en-US"/>
              <a:t>i</a:t>
            </a:r>
            <a:r>
              <a:rPr lang="en-US"/>
              <a:t> (working set of Process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) =  total number of pages referenced in the most recent Δ (varies in time)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Δ too small will not encompass entire locality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Δ too large will encompass several localities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Δ = ∞ ⇒ will encompass entire program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i="1" lang="en-US"/>
              <a:t>D</a:t>
            </a:r>
            <a:r>
              <a:rPr lang="en-US"/>
              <a:t> = Σ </a:t>
            </a:r>
            <a:r>
              <a:rPr i="1" lang="en-US"/>
              <a:t>WSS</a:t>
            </a:r>
            <a:r>
              <a:rPr baseline="-25000" i="1" lang="en-US"/>
              <a:t>i</a:t>
            </a:r>
            <a:r>
              <a:rPr lang="en-US"/>
              <a:t> ≡ total demand frames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Approximation of locality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457200" y="23479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Working-Set Model (Cont.)</a:t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867745" y="1065213"/>
            <a:ext cx="6838756" cy="180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</a:t>
            </a:r>
            <a:r>
              <a:rPr i="1" lang="en-US"/>
              <a:t>D</a:t>
            </a:r>
            <a:r>
              <a:rPr lang="en-US"/>
              <a:t> &gt; </a:t>
            </a:r>
            <a:r>
              <a:rPr i="1" lang="en-US"/>
              <a:t>m</a:t>
            </a:r>
            <a:r>
              <a:rPr lang="en-US"/>
              <a:t> ⇒ Thrashing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Policy if </a:t>
            </a:r>
            <a:r>
              <a:rPr i="1" lang="en-US"/>
              <a:t>D</a:t>
            </a:r>
            <a:r>
              <a:rPr lang="en-US"/>
              <a:t> &gt; m, then suspend or swap out one of the processes </a:t>
            </a:r>
            <a:endParaRPr/>
          </a:p>
        </p:txBody>
      </p:sp>
      <p:pic>
        <p:nvPicPr>
          <p:cNvPr id="405" name="Google Shape;40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2398713"/>
            <a:ext cx="6348413" cy="1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969963" y="238161"/>
            <a:ext cx="7742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Keeping Track of the Working Set</a:t>
            </a:r>
            <a:endParaRPr/>
          </a:p>
        </p:txBody>
      </p:sp>
      <p:sp>
        <p:nvSpPr>
          <p:cNvPr id="412" name="Google Shape;412;p61"/>
          <p:cNvSpPr txBox="1"/>
          <p:nvPr>
            <p:ph idx="1" type="body"/>
          </p:nvPr>
        </p:nvSpPr>
        <p:spPr>
          <a:xfrm>
            <a:off x="877080" y="1119188"/>
            <a:ext cx="7567124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Approximate with interval timer + a reference bit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Example: Δ = 10,000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Timer interrupts after every 5000 time units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Keep in memory 2 bits for each page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Whenever a timer interrupts copy and sets the values of all reference bits to 0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one of the bits in memory = 1 ⇒ page in working set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Why is this not completely accurate?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Improvement = 10 bits and interrupt every 1000 time units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457200" y="23479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memory 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858417" y="1231579"/>
            <a:ext cx="7679094" cy="452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memory </a:t>
            </a:r>
            <a:r>
              <a:rPr lang="en-US"/>
              <a:t>– separation of user logical memory from physical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Only part of the program needs to be in memory for execution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Logical address space can therefore be much larger than physical address space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Allows address spaces to be shared by several processes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Allows for more efficient process creation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More programs running concurrently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Less I/O needed to load or swap processes</a:t>
            </a:r>
            <a:endParaRPr/>
          </a:p>
          <a:p>
            <a:pPr indent="-231140" lvl="0" marL="342900" rtl="0" algn="l"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796925" y="247492"/>
            <a:ext cx="7889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Page-Fault Frequency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880444" y="1049338"/>
            <a:ext cx="7563759" cy="166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More direct approach than WSS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Establish “acceptable”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page-fault frequency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PFF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rate and use local replacement policy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actual rate too low, process loses frame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actual rate too high, process gains frame</a:t>
            </a:r>
            <a:endParaRPr/>
          </a:p>
        </p:txBody>
      </p:sp>
      <p:pic>
        <p:nvPicPr>
          <p:cNvPr descr="9_21.pdf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2954338"/>
            <a:ext cx="5103813" cy="295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title"/>
          </p:nvPr>
        </p:nvSpPr>
        <p:spPr>
          <a:xfrm>
            <a:off x="653081" y="232199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Sets and Page Fault Rates</a:t>
            </a:r>
            <a:endParaRPr/>
          </a:p>
        </p:txBody>
      </p:sp>
      <p:pic>
        <p:nvPicPr>
          <p:cNvPr descr="9" id="426" name="Google Shape;4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2684463"/>
            <a:ext cx="5802312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3"/>
          <p:cNvSpPr txBox="1"/>
          <p:nvPr/>
        </p:nvSpPr>
        <p:spPr>
          <a:xfrm>
            <a:off x="908050" y="1042988"/>
            <a:ext cx="71946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relationship between working set of a process and its page-fault rate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set changes over time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Peaks and valleys over time</a:t>
            </a:r>
            <a:endParaRPr/>
          </a:p>
          <a:p>
            <a:pPr indent="0" lvl="0" marL="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1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57200" y="23479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memory  (Cont.)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858417" y="1244666"/>
            <a:ext cx="7688424" cy="452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address space</a:t>
            </a:r>
            <a:r>
              <a:rPr lang="en-US"/>
              <a:t> – logical view of how process is stored in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Usually start at address 0, contiguous addresses until end of space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Meanwhile, physical memory organized in page frames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MMU must map logical to physical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Virtual memory can be implemented via: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Demand paging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Demand 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65713" y="216162"/>
            <a:ext cx="80803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Virtual Memory That is Larger Than Physical Memory</a:t>
            </a:r>
            <a:endParaRPr/>
          </a:p>
        </p:txBody>
      </p:sp>
      <p:pic>
        <p:nvPicPr>
          <p:cNvPr descr="B:\os-book\os10-dir\Slides-WORK-area\Figures-dir\ch10\JPG-dir\10_01.jpg"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457325"/>
            <a:ext cx="5459413" cy="432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942975" y="232199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Virtual-address Space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811213" y="1119188"/>
            <a:ext cx="4404599" cy="500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design logical address space for stack to start at Max logical address and grow “down” while heap grows “up”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Maximizes address space use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7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Unused address space between the two is hole</a:t>
            </a:r>
            <a:endParaRPr/>
          </a:p>
          <a:p>
            <a:pPr indent="-325438" lvl="2" marL="1550988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physical memory needed until heap or stack grows to a given new page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</a:t>
            </a: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spaces with holes left for growth, dynamically linked libraries, etc.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libraries shared via mapping into virtual address space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by mapping pages read-write into virtual address space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can be shared during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speeding process creation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07988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093656" y="235568"/>
            <a:ext cx="7561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Library Using Virtual Memory</a:t>
            </a: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404938"/>
            <a:ext cx="6070600" cy="400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