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7086600" cy="9372600"/>
  <p:embeddedFontLst>
    <p:embeddedFont>
      <p:font typeface="Helvetica Neue"/>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GoogleSlidesCustomDataVersion2">
      <go:slidesCustomData xmlns:go="http://customooxmlschemas.google.com/" r:id="rId61" roundtripDataSignature="AMtx7mi3YOLgFoHctxSLjd9MkK1ESfzl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HelveticaNeue-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HelveticaNeue-italic.fntdata"/><Relationship Id="rId14" Type="http://schemas.openxmlformats.org/officeDocument/2006/relationships/slide" Target="slides/slide9.xml"/><Relationship Id="rId58" Type="http://schemas.openxmlformats.org/officeDocument/2006/relationships/font" Target="fonts/HelveticaNeue-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0225" cy="466725"/>
          </a:xfrm>
          <a:prstGeom prst="rect">
            <a:avLst/>
          </a:prstGeom>
          <a:noFill/>
          <a:ln>
            <a:noFill/>
          </a:ln>
        </p:spPr>
        <p:txBody>
          <a:bodyPr anchorCtr="0" anchor="ctr"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016375" y="0"/>
            <a:ext cx="3070225" cy="466725"/>
          </a:xfrm>
          <a:prstGeom prst="rect">
            <a:avLst/>
          </a:prstGeom>
          <a:noFill/>
          <a:ln>
            <a:noFill/>
          </a:ln>
        </p:spPr>
        <p:txBody>
          <a:bodyPr anchorCtr="0" anchor="ctr" bIns="47000" lIns="94025" spcFirstLastPara="1" rIns="94025" wrap="square" tIns="470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5875"/>
            <a:ext cx="3070225" cy="466725"/>
          </a:xfrm>
          <a:prstGeom prst="rect">
            <a:avLst/>
          </a:prstGeom>
          <a:noFill/>
          <a:ln>
            <a:noFill/>
          </a:ln>
        </p:spPr>
        <p:txBody>
          <a:bodyPr anchorCtr="0" anchor="b"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 name="Google Shape;66;p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9" name="Google Shape;129;p1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6" name="Google Shape;136;p1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4" name="Google Shape;144;p1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2" name="Google Shape;152;p1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9" name="Google Shape;159;p1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7" name="Google Shape;167;p1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4" name="Google Shape;174;p2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2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2" name="Google Shape;182;p2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2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9" name="Google Shape;189;p2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2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7" name="Google Shape;197;p2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2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 name="Google Shape;72;p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4" name="Google Shape;204;p2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2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1" name="Google Shape;211;p2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2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9" name="Google Shape;219;p2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2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7" name="Google Shape;227;p2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2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4" name="Google Shape;234;p2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0: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42" name="Google Shape;242;p3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9" name="Google Shape;249;p3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3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6" name="Google Shape;256;p3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3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4" name="Google Shape;264;p3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3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1" name="Google Shape;271;p3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3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8" name="Google Shape;278;p3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5" name="Google Shape;285;p3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3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92" name="Google Shape;292;p3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3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8: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299" name="Google Shape;299;p3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3" name="Google Shape;313;p4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4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321" name="Google Shape;321;p4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328" name="Google Shape;328;p4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35" name="Google Shape;335;p4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4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42" name="Google Shape;342;p4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4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5" name="Google Shape;85;p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4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4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8: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362" name="Google Shape;362;p4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4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5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82" name="Google Shape;382;p5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5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90" name="Google Shape;390;p5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5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98" name="Google Shape;398;p5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5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06" name="Google Shape;406;p5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5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13" name="Google Shape;413;p5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5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7:notes"/>
          <p:cNvSpPr txBox="1"/>
          <p:nvPr>
            <p:ph idx="12" type="sldNum"/>
          </p:nvPr>
        </p:nvSpPr>
        <p:spPr>
          <a:xfrm>
            <a:off x="4016375" y="8905875"/>
            <a:ext cx="3070200" cy="466800"/>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20" name="Google Shape;420;p57:notes"/>
          <p:cNvSpPr/>
          <p:nvPr>
            <p:ph idx="2" type="sldImg"/>
          </p:nvPr>
        </p:nvSpPr>
        <p:spPr>
          <a:xfrm>
            <a:off x="1200150" y="704850"/>
            <a:ext cx="4687800" cy="3514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57:notes"/>
          <p:cNvSpPr txBox="1"/>
          <p:nvPr>
            <p:ph idx="1" type="body"/>
          </p:nvPr>
        </p:nvSpPr>
        <p:spPr>
          <a:xfrm>
            <a:off x="944563" y="4452938"/>
            <a:ext cx="5197500" cy="4214700"/>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8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27" name="Google Shape;427;p8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8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0" name="Google Shape;100;p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7" name="Google Shape;107;p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4" name="Google Shape;114;p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2" name="Google Shape;122;p1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82"/>
          <p:cNvGrpSpPr/>
          <p:nvPr/>
        </p:nvGrpSpPr>
        <p:grpSpPr>
          <a:xfrm>
            <a:off x="198438" y="2960688"/>
            <a:ext cx="8610600" cy="201612"/>
            <a:chOff x="125" y="1865"/>
            <a:chExt cx="5424" cy="127"/>
          </a:xfrm>
        </p:grpSpPr>
        <p:sp>
          <p:nvSpPr>
            <p:cNvPr id="23" name="Google Shape;23;p82"/>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4" name="Google Shape;24;p82"/>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5" name="Google Shape;25;p82"/>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26" name="Google Shape;26;p82"/>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Silberschatz, Galvin and Gagne ©2018</a:t>
            </a:r>
            <a:endParaRPr/>
          </a:p>
        </p:txBody>
      </p:sp>
      <p:sp>
        <p:nvSpPr>
          <p:cNvPr id="27" name="Google Shape;27;p82"/>
          <p:cNvSpPr txBox="1"/>
          <p:nvPr/>
        </p:nvSpPr>
        <p:spPr>
          <a:xfrm>
            <a:off x="26988" y="6613525"/>
            <a:ext cx="2730500"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Operating System Concepts – 10</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a:p>
        </p:txBody>
      </p:sp>
      <p:pic>
        <p:nvPicPr>
          <p:cNvPr descr="dino_4" id="28" name="Google Shape;28;p82"/>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82"/>
          <p:cNvSpPr/>
          <p:nvPr/>
        </p:nvSpPr>
        <p:spPr>
          <a:xfrm>
            <a:off x="3224213" y="4006850"/>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0" name="Google Shape;30;p82"/>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91"/>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1"/>
          <p:cNvSpPr txBox="1"/>
          <p:nvPr>
            <p:ph idx="1" type="body"/>
          </p:nvPr>
        </p:nvSpPr>
        <p:spPr>
          <a:xfrm rot="5400000">
            <a:off x="2405063" y="-365125"/>
            <a:ext cx="4530725" cy="7727950"/>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92"/>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92"/>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83"/>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83"/>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4"/>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2200"/>
              <a:buNone/>
              <a:defRPr sz="2000"/>
            </a:lvl1pPr>
            <a:lvl2pPr indent="-228600" lvl="1" marL="914400" algn="l">
              <a:spcBef>
                <a:spcPts val="630"/>
              </a:spcBef>
              <a:spcAft>
                <a:spcPts val="0"/>
              </a:spcAft>
              <a:buSzPts val="198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87"/>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87"/>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3" name="Google Shape;43;p87"/>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7" name="Google Shape;47;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8" name="Google Shape;48;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9" name="Google Shape;49;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8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1120"/>
              </a:spcBef>
              <a:spcAft>
                <a:spcPts val="0"/>
              </a:spcAft>
              <a:buSzPts val="3520"/>
              <a:buChar char="▪"/>
              <a:defRPr sz="3200"/>
            </a:lvl1pPr>
            <a:lvl2pPr indent="-424180" lvl="1" marL="914400" algn="l">
              <a:spcBef>
                <a:spcPts val="980"/>
              </a:spcBef>
              <a:spcAft>
                <a:spcPts val="0"/>
              </a:spcAft>
              <a:buSzPts val="308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3" name="Google Shape;53;p8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9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0"/>
          <p:cNvSpPr/>
          <p:nvPr>
            <p:ph idx="2" type="pic"/>
          </p:nvPr>
        </p:nvSpPr>
        <p:spPr>
          <a:xfrm>
            <a:off x="1792288" y="612775"/>
            <a:ext cx="5486400" cy="4114800"/>
          </a:xfrm>
          <a:prstGeom prst="rect">
            <a:avLst/>
          </a:prstGeom>
          <a:noFill/>
          <a:ln>
            <a:noFill/>
          </a:ln>
        </p:spPr>
      </p:sp>
      <p:sp>
        <p:nvSpPr>
          <p:cNvPr id="57" name="Google Shape;57;p9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6.jpg"/><Relationship Id="rId2" Type="http://schemas.openxmlformats.org/officeDocument/2006/relationships/image" Target="../media/image1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81"/>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81"/>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2" name="Google Shape;12;p81"/>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marR="0" rtl="0" algn="l">
              <a:spcBef>
                <a:spcPts val="630"/>
              </a:spcBef>
              <a:spcAft>
                <a:spcPts val="0"/>
              </a:spcAft>
              <a:buClr>
                <a:srgbClr val="993300"/>
              </a:buClr>
              <a:buSzPts val="1980"/>
              <a:buFont typeface="Noto Sans Symbols"/>
              <a:buChar char="▪"/>
              <a:defRPr b="0" i="0" sz="1800" u="none" cap="none" strike="noStrike">
                <a:solidFill>
                  <a:schemeClr val="dk1"/>
                </a:solidFill>
                <a:latin typeface="Helvetica Neue"/>
                <a:ea typeface="Helvetica Neue"/>
                <a:cs typeface="Helvetica Neue"/>
                <a:sym typeface="Helvetica Neue"/>
              </a:defRPr>
            </a:lvl1pPr>
            <a:lvl2pPr indent="-354330" lvl="1" marL="914400" marR="0" rtl="0" algn="l">
              <a:spcBef>
                <a:spcPts val="630"/>
              </a:spcBef>
              <a:spcAft>
                <a:spcPts val="0"/>
              </a:spcAft>
              <a:buClr>
                <a:srgbClr val="CC6600"/>
              </a:buClr>
              <a:buSzPts val="198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81"/>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81"/>
          <p:cNvCxnSpPr/>
          <p:nvPr/>
        </p:nvCxnSpPr>
        <p:spPr>
          <a:xfrm>
            <a:off x="457200" y="860425"/>
            <a:ext cx="8077200" cy="0"/>
          </a:xfrm>
          <a:prstGeom prst="straightConnector1">
            <a:avLst/>
          </a:prstGeom>
          <a:noFill/>
          <a:ln cap="flat" cmpd="sng" w="19050">
            <a:solidFill>
              <a:srgbClr val="336699"/>
            </a:solidFill>
            <a:prstDash val="solid"/>
            <a:round/>
            <a:headEnd len="med" w="med" type="none"/>
            <a:tailEnd len="med" w="med" type="none"/>
          </a:ln>
        </p:spPr>
      </p:cxnSp>
      <p:sp>
        <p:nvSpPr>
          <p:cNvPr id="15" name="Google Shape;15;p81"/>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81"/>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81"/>
          <p:cNvSpPr txBox="1"/>
          <p:nvPr/>
        </p:nvSpPr>
        <p:spPr>
          <a:xfrm>
            <a:off x="4256147" y="6613525"/>
            <a:ext cx="44755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5.</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81"/>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Silberschatz, Galvin and Gagne ©2018</a:t>
            </a:r>
            <a:endParaRPr/>
          </a:p>
        </p:txBody>
      </p:sp>
      <p:sp>
        <p:nvSpPr>
          <p:cNvPr id="19" name="Google Shape;19;p81"/>
          <p:cNvSpPr txBox="1"/>
          <p:nvPr/>
        </p:nvSpPr>
        <p:spPr>
          <a:xfrm>
            <a:off x="185738" y="6595087"/>
            <a:ext cx="2730500"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Operating System Concepts – 10</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a:p>
        </p:txBody>
      </p:sp>
      <p:pic>
        <p:nvPicPr>
          <p:cNvPr descr="dino_6" id="20" name="Google Shape;20;p81"/>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685800" y="782638"/>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Chapter 5:  CPU Scheduling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1423450" y="143942"/>
            <a:ext cx="75136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Scheduling Algorithm Optimization Criteria</a:t>
            </a:r>
            <a:endParaRPr/>
          </a:p>
        </p:txBody>
      </p:sp>
      <p:sp>
        <p:nvSpPr>
          <p:cNvPr id="133" name="Google Shape;133;p11"/>
          <p:cNvSpPr txBox="1"/>
          <p:nvPr>
            <p:ph idx="1" type="body"/>
          </p:nvPr>
        </p:nvSpPr>
        <p:spPr>
          <a:xfrm>
            <a:off x="852488" y="1113511"/>
            <a:ext cx="6115050" cy="4483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Max CPU utilization</a:t>
            </a:r>
            <a:endParaRPr/>
          </a:p>
          <a:p>
            <a:pPr indent="-342900" lvl="0" marL="342900" rtl="0" algn="l">
              <a:spcBef>
                <a:spcPts val="630"/>
              </a:spcBef>
              <a:spcAft>
                <a:spcPts val="0"/>
              </a:spcAft>
              <a:buSzPts val="1980"/>
              <a:buChar char="▪"/>
            </a:pPr>
            <a:r>
              <a:rPr lang="en-US"/>
              <a:t>Max throughput</a:t>
            </a:r>
            <a:endParaRPr/>
          </a:p>
          <a:p>
            <a:pPr indent="-342900" lvl="0" marL="342900" rtl="0" algn="l">
              <a:spcBef>
                <a:spcPts val="630"/>
              </a:spcBef>
              <a:spcAft>
                <a:spcPts val="0"/>
              </a:spcAft>
              <a:buSzPts val="1980"/>
              <a:buChar char="▪"/>
            </a:pPr>
            <a:r>
              <a:rPr lang="en-US"/>
              <a:t>Min turnaround time </a:t>
            </a:r>
            <a:endParaRPr/>
          </a:p>
          <a:p>
            <a:pPr indent="-342900" lvl="0" marL="342900" rtl="0" algn="l">
              <a:spcBef>
                <a:spcPts val="630"/>
              </a:spcBef>
              <a:spcAft>
                <a:spcPts val="0"/>
              </a:spcAft>
              <a:buSzPts val="1980"/>
              <a:buChar char="▪"/>
            </a:pPr>
            <a:r>
              <a:rPr lang="en-US"/>
              <a:t>Min waiting time </a:t>
            </a:r>
            <a:endParaRPr/>
          </a:p>
          <a:p>
            <a:pPr indent="-342900" lvl="0" marL="342900" rtl="0" algn="l">
              <a:spcBef>
                <a:spcPts val="630"/>
              </a:spcBef>
              <a:spcAft>
                <a:spcPts val="0"/>
              </a:spcAft>
              <a:buSzPts val="1980"/>
              <a:buChar char="▪"/>
            </a:pPr>
            <a:r>
              <a:rPr lang="en-US"/>
              <a:t>Min response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1107396" y="287515"/>
            <a:ext cx="7997825"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First- Come, First-Served (FCFS) Scheduling</a:t>
            </a:r>
            <a:endParaRPr/>
          </a:p>
        </p:txBody>
      </p:sp>
      <p:sp>
        <p:nvSpPr>
          <p:cNvPr id="140" name="Google Shape;140;p12"/>
          <p:cNvSpPr txBox="1"/>
          <p:nvPr>
            <p:ph idx="1" type="body"/>
          </p:nvPr>
        </p:nvSpPr>
        <p:spPr>
          <a:xfrm>
            <a:off x="833438" y="1250950"/>
            <a:ext cx="756602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60"/>
              <a:buFont typeface="Arial"/>
              <a:buNone/>
            </a:pPr>
            <a:r>
              <a:rPr lang="en-US" sz="1600"/>
              <a:t>		</a:t>
            </a:r>
            <a:r>
              <a:rPr lang="en-US" u="sng"/>
              <a:t>Process</a:t>
            </a:r>
            <a:r>
              <a:rPr lang="en-US"/>
              <a:t>	</a:t>
            </a:r>
            <a:r>
              <a:rPr lang="en-US" u="sng"/>
              <a:t>Burst Time	</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1</a:t>
            </a:r>
            <a:r>
              <a:rPr lang="en-US"/>
              <a:t>	24</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2</a:t>
            </a:r>
            <a:r>
              <a:rPr lang="en-US"/>
              <a:t> 	3</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3	 </a:t>
            </a:r>
            <a:r>
              <a:rPr lang="en-US"/>
              <a:t>3</a:t>
            </a:r>
            <a:r>
              <a:rPr baseline="-25000" i="1" lang="en-US"/>
              <a:t> </a:t>
            </a:r>
            <a:endParaRPr/>
          </a:p>
          <a:p>
            <a:pPr indent="-342900" lvl="0" marL="342900" rtl="0" algn="l">
              <a:lnSpc>
                <a:spcPct val="90000"/>
              </a:lnSpc>
              <a:spcBef>
                <a:spcPts val="630"/>
              </a:spcBef>
              <a:spcAft>
                <a:spcPts val="0"/>
              </a:spcAft>
              <a:buSzPts val="1980"/>
              <a:buChar char="▪"/>
            </a:pPr>
            <a:r>
              <a:rPr lang="en-US"/>
              <a:t>Suppose that the processes arrive in the order: </a:t>
            </a:r>
            <a:r>
              <a:rPr i="1" lang="en-US"/>
              <a:t>P</a:t>
            </a:r>
            <a:r>
              <a:rPr baseline="-25000" i="1" lang="en-US"/>
              <a:t>1</a:t>
            </a:r>
            <a:r>
              <a:rPr lang="en-US"/>
              <a:t> , </a:t>
            </a:r>
            <a:r>
              <a:rPr i="1" lang="en-US"/>
              <a:t>P</a:t>
            </a:r>
            <a:r>
              <a:rPr baseline="-25000" i="1" lang="en-US"/>
              <a:t>2</a:t>
            </a:r>
            <a:r>
              <a:rPr lang="en-US"/>
              <a:t> , </a:t>
            </a:r>
            <a:r>
              <a:rPr i="1" lang="en-US"/>
              <a:t>P</a:t>
            </a:r>
            <a:r>
              <a:rPr baseline="-25000" i="1" lang="en-US"/>
              <a:t>3  </a:t>
            </a:r>
            <a:br>
              <a:rPr baseline="-25000" i="1" lang="en-US"/>
            </a:br>
            <a:r>
              <a:rPr lang="en-US"/>
              <a:t>The Gantt Chart for the schedule is:</a:t>
            </a:r>
            <a:br>
              <a:rPr lang="en-US"/>
            </a:br>
            <a:br>
              <a:rPr lang="en-US" sz="1600"/>
            </a:br>
            <a:br>
              <a:rPr lang="en-US" sz="1600"/>
            </a:br>
            <a:br>
              <a:rPr lang="en-US" sz="1600"/>
            </a:br>
            <a:br>
              <a:rPr lang="en-US" sz="1600"/>
            </a:br>
            <a:endParaRPr sz="1600"/>
          </a:p>
          <a:p>
            <a:pPr indent="-342900" lvl="0" marL="342900" rtl="0" algn="l">
              <a:lnSpc>
                <a:spcPct val="90000"/>
              </a:lnSpc>
              <a:spcBef>
                <a:spcPts val="560"/>
              </a:spcBef>
              <a:spcAft>
                <a:spcPts val="0"/>
              </a:spcAft>
              <a:buSzPts val="1760"/>
              <a:buFont typeface="Arial"/>
              <a:buNone/>
            </a:pPr>
            <a:r>
              <a:t/>
            </a:r>
            <a:endParaRPr sz="1600"/>
          </a:p>
          <a:p>
            <a:pPr indent="-342900" lvl="0" marL="342900" rtl="0" algn="l">
              <a:lnSpc>
                <a:spcPct val="90000"/>
              </a:lnSpc>
              <a:spcBef>
                <a:spcPts val="630"/>
              </a:spcBef>
              <a:spcAft>
                <a:spcPts val="0"/>
              </a:spcAft>
              <a:buSzPts val="1980"/>
              <a:buChar char="▪"/>
            </a:pPr>
            <a:r>
              <a:rPr lang="en-US"/>
              <a:t>Waiting time for </a:t>
            </a:r>
            <a:r>
              <a:rPr i="1" lang="en-US"/>
              <a:t>P</a:t>
            </a:r>
            <a:r>
              <a:rPr baseline="-25000" i="1" lang="en-US"/>
              <a:t>1</a:t>
            </a:r>
            <a:r>
              <a:rPr lang="en-US"/>
              <a:t>  = 0; </a:t>
            </a:r>
            <a:r>
              <a:rPr i="1" lang="en-US"/>
              <a:t>P</a:t>
            </a:r>
            <a:r>
              <a:rPr baseline="-25000" i="1" lang="en-US"/>
              <a:t>2</a:t>
            </a:r>
            <a:r>
              <a:rPr lang="en-US"/>
              <a:t>  = 24; </a:t>
            </a:r>
            <a:r>
              <a:rPr i="1" lang="en-US"/>
              <a:t>P</a:t>
            </a:r>
            <a:r>
              <a:rPr baseline="-25000" i="1" lang="en-US"/>
              <a:t>3 </a:t>
            </a:r>
            <a:r>
              <a:rPr lang="en-US"/>
              <a:t>= 27</a:t>
            </a:r>
            <a:endParaRPr/>
          </a:p>
          <a:p>
            <a:pPr indent="-342900" lvl="0" marL="342900" rtl="0" algn="l">
              <a:lnSpc>
                <a:spcPct val="90000"/>
              </a:lnSpc>
              <a:spcBef>
                <a:spcPts val="630"/>
              </a:spcBef>
              <a:spcAft>
                <a:spcPts val="0"/>
              </a:spcAft>
              <a:buSzPts val="1980"/>
              <a:buChar char="▪"/>
            </a:pPr>
            <a:r>
              <a:rPr lang="en-US"/>
              <a:t>Average waiting time:  (0 + 24 + 27)/3 = 17</a:t>
            </a:r>
            <a:endParaRPr/>
          </a:p>
        </p:txBody>
      </p:sp>
      <p:pic>
        <p:nvPicPr>
          <p:cNvPr id="141" name="Google Shape;141;p12"/>
          <p:cNvPicPr preferRelativeResize="0"/>
          <p:nvPr/>
        </p:nvPicPr>
        <p:blipFill rotWithShape="1">
          <a:blip r:embed="rId3">
            <a:alphaModFix/>
          </a:blip>
          <a:srcRect b="0" l="0" r="0" t="0"/>
          <a:stretch/>
        </p:blipFill>
        <p:spPr>
          <a:xfrm>
            <a:off x="1171575" y="3479800"/>
            <a:ext cx="6954838" cy="8016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982663" y="231158"/>
            <a:ext cx="77041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FCFS Scheduling (Cont.)</a:t>
            </a:r>
            <a:endParaRPr/>
          </a:p>
        </p:txBody>
      </p:sp>
      <p:sp>
        <p:nvSpPr>
          <p:cNvPr id="148" name="Google Shape;148;p13"/>
          <p:cNvSpPr txBox="1"/>
          <p:nvPr>
            <p:ph idx="1" type="body"/>
          </p:nvPr>
        </p:nvSpPr>
        <p:spPr>
          <a:xfrm>
            <a:off x="855663" y="1233488"/>
            <a:ext cx="7704137"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Font typeface="Arial"/>
              <a:buNone/>
            </a:pPr>
            <a:r>
              <a:rPr lang="en-US"/>
              <a:t>Suppose that the processes arrive in the order:</a:t>
            </a:r>
            <a:endParaRPr/>
          </a:p>
          <a:p>
            <a:pPr indent="-342900" lvl="0" marL="342900" rtl="0" algn="l">
              <a:spcBef>
                <a:spcPts val="630"/>
              </a:spcBef>
              <a:spcAft>
                <a:spcPts val="0"/>
              </a:spcAft>
              <a:buSzPts val="1980"/>
              <a:buFont typeface="Arial"/>
              <a:buNone/>
            </a:pPr>
            <a:r>
              <a:rPr lang="en-US"/>
              <a:t>		 </a:t>
            </a:r>
            <a:r>
              <a:rPr i="1" lang="en-US"/>
              <a:t>P</a:t>
            </a:r>
            <a:r>
              <a:rPr baseline="-25000" i="1" lang="en-US"/>
              <a:t>2</a:t>
            </a:r>
            <a:r>
              <a:rPr lang="en-US"/>
              <a:t> , </a:t>
            </a:r>
            <a:r>
              <a:rPr i="1" lang="en-US"/>
              <a:t>P</a:t>
            </a:r>
            <a:r>
              <a:rPr baseline="-25000" i="1" lang="en-US"/>
              <a:t>3</a:t>
            </a:r>
            <a:r>
              <a:rPr lang="en-US"/>
              <a:t> , </a:t>
            </a:r>
            <a:r>
              <a:rPr i="1" lang="en-US"/>
              <a:t>P</a:t>
            </a:r>
            <a:r>
              <a:rPr baseline="-25000" i="1" lang="en-US"/>
              <a:t>1</a:t>
            </a:r>
            <a:r>
              <a:rPr lang="en-US"/>
              <a:t> </a:t>
            </a:r>
            <a:endParaRPr/>
          </a:p>
          <a:p>
            <a:pPr indent="-342900" lvl="0" marL="342900" rtl="0" algn="l">
              <a:spcBef>
                <a:spcPts val="630"/>
              </a:spcBef>
              <a:spcAft>
                <a:spcPts val="0"/>
              </a:spcAft>
              <a:buSzPts val="1980"/>
              <a:buChar char="▪"/>
            </a:pPr>
            <a:r>
              <a:rPr lang="en-US"/>
              <a:t>The Gantt chart for the schedule is:</a:t>
            </a:r>
            <a:br>
              <a:rPr lang="en-US"/>
            </a:br>
            <a:endParaRPr/>
          </a:p>
          <a:p>
            <a:pPr indent="-217170" lvl="0" marL="34290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0" lvl="0" marL="0" rtl="0" algn="l">
              <a:spcBef>
                <a:spcPts val="630"/>
              </a:spcBef>
              <a:spcAft>
                <a:spcPts val="0"/>
              </a:spcAft>
              <a:buSzPts val="1980"/>
              <a:buFont typeface="Arial"/>
              <a:buNone/>
            </a:pPr>
            <a:r>
              <a:t/>
            </a:r>
            <a:endParaRPr/>
          </a:p>
          <a:p>
            <a:pPr indent="-342900" lvl="0" marL="342900" rtl="0" algn="l">
              <a:spcBef>
                <a:spcPts val="630"/>
              </a:spcBef>
              <a:spcAft>
                <a:spcPts val="0"/>
              </a:spcAft>
              <a:buSzPts val="1980"/>
              <a:buChar char="▪"/>
            </a:pPr>
            <a:r>
              <a:rPr lang="en-US"/>
              <a:t>Waiting time for </a:t>
            </a:r>
            <a:r>
              <a:rPr i="1" lang="en-US"/>
              <a:t>P</a:t>
            </a:r>
            <a:r>
              <a:rPr baseline="-25000" i="1" lang="en-US"/>
              <a:t>1 </a:t>
            </a:r>
            <a:r>
              <a:rPr i="1" lang="en-US"/>
              <a:t>=</a:t>
            </a:r>
            <a:r>
              <a:rPr lang="en-US"/>
              <a:t> 6</a:t>
            </a:r>
            <a:r>
              <a:rPr i="1" lang="en-US"/>
              <a:t>;</a:t>
            </a:r>
            <a:r>
              <a:rPr baseline="-25000" i="1" lang="en-US"/>
              <a:t> </a:t>
            </a:r>
            <a:r>
              <a:rPr i="1" lang="en-US"/>
              <a:t>P</a:t>
            </a:r>
            <a:r>
              <a:rPr baseline="-25000" i="1" lang="en-US"/>
              <a:t>2</a:t>
            </a:r>
            <a:r>
              <a:rPr lang="en-US"/>
              <a:t> = 0</a:t>
            </a:r>
            <a:r>
              <a:rPr baseline="-25000" i="1" lang="en-US"/>
              <a:t>; </a:t>
            </a:r>
            <a:r>
              <a:rPr i="1" lang="en-US"/>
              <a:t>P</a:t>
            </a:r>
            <a:r>
              <a:rPr baseline="-25000" i="1" lang="en-US"/>
              <a:t>3 </a:t>
            </a:r>
            <a:r>
              <a:rPr i="1" lang="en-US"/>
              <a:t>= </a:t>
            </a:r>
            <a:r>
              <a:rPr lang="en-US"/>
              <a:t>3</a:t>
            </a:r>
            <a:endParaRPr i="1"/>
          </a:p>
          <a:p>
            <a:pPr indent="-342900" lvl="0" marL="342900" rtl="0" algn="l">
              <a:spcBef>
                <a:spcPts val="630"/>
              </a:spcBef>
              <a:spcAft>
                <a:spcPts val="0"/>
              </a:spcAft>
              <a:buSzPts val="1980"/>
              <a:buChar char="▪"/>
            </a:pPr>
            <a:r>
              <a:rPr lang="en-US"/>
              <a:t>Average waiting time:   (6 + 0 + 3)/3 = 3</a:t>
            </a:r>
            <a:endParaRPr/>
          </a:p>
          <a:p>
            <a:pPr indent="-342900" lvl="0" marL="342900" rtl="0" algn="l">
              <a:spcBef>
                <a:spcPts val="630"/>
              </a:spcBef>
              <a:spcAft>
                <a:spcPts val="0"/>
              </a:spcAft>
              <a:buSzPts val="1980"/>
              <a:buChar char="▪"/>
            </a:pPr>
            <a:r>
              <a:rPr lang="en-US"/>
              <a:t>Much better than previous case</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Convoy</a:t>
            </a:r>
            <a:r>
              <a:rPr b="1" lang="en-US">
                <a:solidFill>
                  <a:srgbClr val="3366FF"/>
                </a:solidFill>
              </a:rPr>
              <a:t> </a:t>
            </a:r>
            <a:r>
              <a:rPr b="1" lang="en-US">
                <a:solidFill>
                  <a:srgbClr val="006699"/>
                </a:solidFill>
                <a:latin typeface="Arial"/>
                <a:ea typeface="Arial"/>
                <a:cs typeface="Arial"/>
                <a:sym typeface="Arial"/>
              </a:rPr>
              <a:t>effect</a:t>
            </a:r>
            <a:r>
              <a:rPr b="1" lang="en-US">
                <a:solidFill>
                  <a:srgbClr val="3366FF"/>
                </a:solidFill>
              </a:rPr>
              <a:t> </a:t>
            </a:r>
            <a:r>
              <a:rPr lang="en-US"/>
              <a:t>- short process behind long process</a:t>
            </a:r>
            <a:endParaRPr/>
          </a:p>
          <a:p>
            <a:pPr indent="-285750" lvl="1" marL="742950" rtl="0" algn="l">
              <a:spcBef>
                <a:spcPts val="630"/>
              </a:spcBef>
              <a:spcAft>
                <a:spcPts val="0"/>
              </a:spcAft>
              <a:buSzPts val="1980"/>
              <a:buChar char="•"/>
            </a:pPr>
            <a:r>
              <a:rPr lang="en-US"/>
              <a:t>Consider one CPU-bound and many I/O-bound processes</a:t>
            </a:r>
            <a:endParaRPr/>
          </a:p>
        </p:txBody>
      </p:sp>
      <p:pic>
        <p:nvPicPr>
          <p:cNvPr id="149" name="Google Shape;149;p13"/>
          <p:cNvPicPr preferRelativeResize="0"/>
          <p:nvPr/>
        </p:nvPicPr>
        <p:blipFill rotWithShape="1">
          <a:blip r:embed="rId3">
            <a:alphaModFix/>
          </a:blip>
          <a:srcRect b="0" l="0" r="0" t="0"/>
          <a:stretch/>
        </p:blipFill>
        <p:spPr>
          <a:xfrm>
            <a:off x="1270000" y="2632075"/>
            <a:ext cx="7123113" cy="8048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1108909" y="129252"/>
            <a:ext cx="77041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Shortest-Job-First (SJF) Scheduling</a:t>
            </a:r>
            <a:endParaRPr/>
          </a:p>
        </p:txBody>
      </p:sp>
      <p:sp>
        <p:nvSpPr>
          <p:cNvPr id="156" name="Google Shape;156;p14"/>
          <p:cNvSpPr txBox="1"/>
          <p:nvPr>
            <p:ph idx="1" type="body"/>
          </p:nvPr>
        </p:nvSpPr>
        <p:spPr>
          <a:xfrm>
            <a:off x="821093" y="1233488"/>
            <a:ext cx="6760325" cy="43455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Associate with each process the length of its next CPU burst</a:t>
            </a:r>
            <a:endParaRPr/>
          </a:p>
          <a:p>
            <a:pPr indent="-285750" lvl="1" marL="742950" rtl="0" algn="l">
              <a:spcBef>
                <a:spcPts val="630"/>
              </a:spcBef>
              <a:spcAft>
                <a:spcPts val="0"/>
              </a:spcAft>
              <a:buSzPts val="1980"/>
              <a:buChar char="•"/>
            </a:pPr>
            <a:r>
              <a:rPr lang="en-US"/>
              <a:t>Use these lengths to schedule the process with the shortest time</a:t>
            </a:r>
            <a:endParaRPr/>
          </a:p>
          <a:p>
            <a:pPr indent="-342900" lvl="0" marL="342900" rtl="0" algn="l">
              <a:spcBef>
                <a:spcPts val="630"/>
              </a:spcBef>
              <a:spcAft>
                <a:spcPts val="0"/>
              </a:spcAft>
              <a:buSzPts val="1980"/>
              <a:buChar char="▪"/>
            </a:pPr>
            <a:r>
              <a:rPr lang="en-US"/>
              <a:t>SJF is optimal – gives minimum average waiting time for a given set of processes</a:t>
            </a:r>
            <a:endParaRPr/>
          </a:p>
          <a:p>
            <a:pPr indent="-342900" lvl="0" marL="342900" rtl="0" algn="l">
              <a:spcBef>
                <a:spcPts val="630"/>
              </a:spcBef>
              <a:spcAft>
                <a:spcPts val="0"/>
              </a:spcAft>
              <a:buSzPts val="1980"/>
              <a:buChar char="▪"/>
            </a:pPr>
            <a:r>
              <a:rPr lang="en-US"/>
              <a:t>Preemptive version called </a:t>
            </a:r>
            <a:r>
              <a:rPr b="1" lang="en-US">
                <a:solidFill>
                  <a:srgbClr val="006699"/>
                </a:solidFill>
                <a:latin typeface="Arial"/>
                <a:ea typeface="Arial"/>
                <a:cs typeface="Arial"/>
                <a:sym typeface="Arial"/>
              </a:rPr>
              <a:t>shortest-remaining-time-first</a:t>
            </a:r>
            <a:endParaRPr/>
          </a:p>
          <a:p>
            <a:pPr indent="-342900" lvl="0" marL="342900" rtl="0" algn="l">
              <a:spcBef>
                <a:spcPts val="630"/>
              </a:spcBef>
              <a:spcAft>
                <a:spcPts val="0"/>
              </a:spcAft>
              <a:buSzPts val="1980"/>
              <a:buChar char="▪"/>
            </a:pPr>
            <a:r>
              <a:rPr lang="en-US"/>
              <a:t>How do we determine the length of the next CPU burst?</a:t>
            </a:r>
            <a:endParaRPr/>
          </a:p>
          <a:p>
            <a:pPr indent="-285750" lvl="1" marL="742950" rtl="0" algn="l">
              <a:spcBef>
                <a:spcPts val="630"/>
              </a:spcBef>
              <a:spcAft>
                <a:spcPts val="0"/>
              </a:spcAft>
              <a:buSzPts val="1980"/>
              <a:buChar char="•"/>
            </a:pPr>
            <a:r>
              <a:rPr lang="en-US"/>
              <a:t>Could ask the user</a:t>
            </a:r>
            <a:endParaRPr/>
          </a:p>
          <a:p>
            <a:pPr indent="-285750" lvl="1" marL="742950" rtl="0" algn="l">
              <a:spcBef>
                <a:spcPts val="630"/>
              </a:spcBef>
              <a:spcAft>
                <a:spcPts val="0"/>
              </a:spcAft>
              <a:buSzPts val="1980"/>
              <a:buChar char="•"/>
            </a:pPr>
            <a:r>
              <a:rPr lang="en-US"/>
              <a:t>Estimate</a:t>
            </a:r>
            <a:endParaRPr/>
          </a:p>
          <a:p>
            <a:pPr indent="-160019" lvl="1" marL="742950" rtl="0" algn="l">
              <a:spcBef>
                <a:spcPts val="630"/>
              </a:spcBef>
              <a:spcAft>
                <a:spcPts val="0"/>
              </a:spcAft>
              <a:buSzPts val="198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1107396" y="287515"/>
            <a:ext cx="7997825"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SJF</a:t>
            </a:r>
            <a:endParaRPr/>
          </a:p>
        </p:txBody>
      </p:sp>
      <p:sp>
        <p:nvSpPr>
          <p:cNvPr id="163" name="Google Shape;163;p15"/>
          <p:cNvSpPr txBox="1"/>
          <p:nvPr>
            <p:ph idx="1" type="body"/>
          </p:nvPr>
        </p:nvSpPr>
        <p:spPr>
          <a:xfrm>
            <a:off x="833438" y="1250949"/>
            <a:ext cx="7788048" cy="459467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760"/>
              <a:buFont typeface="Arial"/>
              <a:buNone/>
            </a:pPr>
            <a:r>
              <a:rPr lang="en-US" sz="1600"/>
              <a:t>		</a:t>
            </a:r>
            <a:r>
              <a:rPr lang="en-US" u="sng"/>
              <a:t>Process</a:t>
            </a:r>
            <a:r>
              <a:rPr lang="en-US"/>
              <a:t>	</a:t>
            </a:r>
            <a:r>
              <a:rPr lang="en-US" u="sng"/>
              <a:t>Burst Time	</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1</a:t>
            </a:r>
            <a:r>
              <a:rPr lang="en-US"/>
              <a:t>	6</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2</a:t>
            </a:r>
            <a:r>
              <a:rPr lang="en-US"/>
              <a:t> 	8</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3	 </a:t>
            </a:r>
            <a:r>
              <a:rPr lang="en-US"/>
              <a:t>7</a:t>
            </a:r>
            <a:endParaRPr/>
          </a:p>
          <a:p>
            <a:pPr indent="-342900" lvl="0" marL="342900" rtl="0" algn="l">
              <a:lnSpc>
                <a:spcPct val="90000"/>
              </a:lnSpc>
              <a:spcBef>
                <a:spcPts val="630"/>
              </a:spcBef>
              <a:spcAft>
                <a:spcPts val="0"/>
              </a:spcAft>
              <a:buSzPts val="1980"/>
              <a:buFont typeface="Arial"/>
              <a:buNone/>
            </a:pPr>
            <a:r>
              <a:rPr baseline="-25000" i="1" lang="en-US"/>
              <a:t>             </a:t>
            </a:r>
            <a:r>
              <a:rPr i="1" lang="en-US"/>
              <a:t>P</a:t>
            </a:r>
            <a:r>
              <a:rPr baseline="-25000" i="1" lang="en-US"/>
              <a:t>4	 </a:t>
            </a:r>
            <a:r>
              <a:rPr lang="en-US"/>
              <a:t>3</a:t>
            </a:r>
            <a:endParaRPr/>
          </a:p>
          <a:p>
            <a:pPr indent="-342900" lvl="0" marL="342900" rtl="0" algn="l">
              <a:lnSpc>
                <a:spcPct val="90000"/>
              </a:lnSpc>
              <a:spcBef>
                <a:spcPts val="630"/>
              </a:spcBef>
              <a:spcAft>
                <a:spcPts val="0"/>
              </a:spcAft>
              <a:buSzPts val="1980"/>
              <a:buFont typeface="Arial"/>
              <a:buNone/>
            </a:pPr>
            <a:r>
              <a:t/>
            </a:r>
            <a:endParaRPr baseline="-25000" i="1"/>
          </a:p>
          <a:p>
            <a:pPr indent="-342900" lvl="0" marL="342900" rtl="0" algn="l">
              <a:lnSpc>
                <a:spcPct val="90000"/>
              </a:lnSpc>
              <a:spcBef>
                <a:spcPts val="630"/>
              </a:spcBef>
              <a:spcAft>
                <a:spcPts val="0"/>
              </a:spcAft>
              <a:buSzPts val="1980"/>
              <a:buChar char="▪"/>
            </a:pPr>
            <a:r>
              <a:rPr lang="en-US"/>
              <a:t>SJF scheduling chart</a:t>
            </a:r>
            <a:br>
              <a:rPr lang="en-US"/>
            </a:br>
            <a:br>
              <a:rPr lang="en-US" sz="1600"/>
            </a:br>
            <a:br>
              <a:rPr lang="en-US" sz="1600"/>
            </a:br>
            <a:br>
              <a:rPr lang="en-US" sz="1600"/>
            </a:br>
            <a:br>
              <a:rPr lang="en-US" sz="1600"/>
            </a:br>
            <a:endParaRPr sz="1600"/>
          </a:p>
          <a:p>
            <a:pPr indent="0" lvl="0" marL="0" rtl="0" algn="l">
              <a:lnSpc>
                <a:spcPct val="90000"/>
              </a:lnSpc>
              <a:spcBef>
                <a:spcPts val="630"/>
              </a:spcBef>
              <a:spcAft>
                <a:spcPts val="0"/>
              </a:spcAft>
              <a:buSzPts val="1980"/>
              <a:buNone/>
            </a:pPr>
            <a:r>
              <a:t/>
            </a:r>
            <a:endParaRPr/>
          </a:p>
          <a:p>
            <a:pPr indent="-342900" lvl="0" marL="342900" rtl="0" algn="l">
              <a:lnSpc>
                <a:spcPct val="90000"/>
              </a:lnSpc>
              <a:spcBef>
                <a:spcPts val="630"/>
              </a:spcBef>
              <a:spcAft>
                <a:spcPts val="0"/>
              </a:spcAft>
              <a:buSzPts val="1980"/>
              <a:buChar char="▪"/>
            </a:pPr>
            <a:r>
              <a:rPr lang="en-US"/>
              <a:t>Average waiting time = (3 + 16 + 9 + 0) / 4 = 7</a:t>
            </a:r>
            <a:endParaRPr/>
          </a:p>
        </p:txBody>
      </p:sp>
      <p:pic>
        <p:nvPicPr>
          <p:cNvPr id="164" name="Google Shape;164;p15"/>
          <p:cNvPicPr preferRelativeResize="0"/>
          <p:nvPr/>
        </p:nvPicPr>
        <p:blipFill rotWithShape="1">
          <a:blip r:embed="rId3">
            <a:alphaModFix/>
          </a:blip>
          <a:srcRect b="0" l="0" r="0" t="0"/>
          <a:stretch/>
        </p:blipFill>
        <p:spPr>
          <a:xfrm>
            <a:off x="1526952" y="3755574"/>
            <a:ext cx="6093760" cy="8273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00349" y="129252"/>
            <a:ext cx="7709971"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Shortest Remaining Time First Scheduling</a:t>
            </a:r>
            <a:endParaRPr/>
          </a:p>
        </p:txBody>
      </p:sp>
      <p:sp>
        <p:nvSpPr>
          <p:cNvPr id="171" name="Google Shape;171;p19"/>
          <p:cNvSpPr txBox="1"/>
          <p:nvPr>
            <p:ph idx="1" type="body"/>
          </p:nvPr>
        </p:nvSpPr>
        <p:spPr>
          <a:xfrm>
            <a:off x="821093" y="1139969"/>
            <a:ext cx="6760325" cy="43455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Preemptive version of SJN</a:t>
            </a:r>
            <a:endParaRPr b="1">
              <a:solidFill>
                <a:srgbClr val="006699"/>
              </a:solidFill>
              <a:latin typeface="Arial"/>
              <a:ea typeface="Arial"/>
              <a:cs typeface="Arial"/>
              <a:sym typeface="Arial"/>
            </a:endParaRPr>
          </a:p>
          <a:p>
            <a:pPr indent="-342900" lvl="0" marL="342900" rtl="0" algn="l">
              <a:spcBef>
                <a:spcPts val="630"/>
              </a:spcBef>
              <a:spcAft>
                <a:spcPts val="0"/>
              </a:spcAft>
              <a:buSzPts val="1980"/>
              <a:buChar char="▪"/>
            </a:pPr>
            <a:r>
              <a:rPr lang="en-US"/>
              <a:t>Whenever a new process arrives in the ready queue, the decision on which process to schedule next is redone using the SJN algorithm.</a:t>
            </a:r>
            <a:endParaRPr/>
          </a:p>
          <a:p>
            <a:pPr indent="-342900" lvl="0" marL="342900" rtl="0" algn="l">
              <a:spcBef>
                <a:spcPts val="630"/>
              </a:spcBef>
              <a:spcAft>
                <a:spcPts val="0"/>
              </a:spcAft>
              <a:buSzPts val="1980"/>
              <a:buChar char="▪"/>
            </a:pPr>
            <a:r>
              <a:rPr lang="en-US"/>
              <a:t>Is SRT more “optimal” than SJN in terms of the minimum average waiting time for a given set of processes?</a:t>
            </a:r>
            <a:endParaRPr/>
          </a:p>
          <a:p>
            <a:pPr indent="-217170" lvl="0" marL="342900" rtl="0" algn="l">
              <a:spcBef>
                <a:spcPts val="630"/>
              </a:spcBef>
              <a:spcAft>
                <a:spcPts val="0"/>
              </a:spcAft>
              <a:buSzPts val="1980"/>
              <a:buNone/>
            </a:pPr>
            <a:r>
              <a:t/>
            </a:r>
            <a:endParaRPr/>
          </a:p>
          <a:p>
            <a:pPr indent="-160019" lvl="1" marL="742950" rtl="0" algn="l">
              <a:spcBef>
                <a:spcPts val="630"/>
              </a:spcBef>
              <a:spcAft>
                <a:spcPts val="0"/>
              </a:spcAft>
              <a:buSzPts val="198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358420" y="163952"/>
            <a:ext cx="7594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000"/>
              <a:t>Example of Shortest-remaining-time-first</a:t>
            </a:r>
            <a:endParaRPr/>
          </a:p>
        </p:txBody>
      </p:sp>
      <p:sp>
        <p:nvSpPr>
          <p:cNvPr id="178" name="Google Shape;178;p20"/>
          <p:cNvSpPr txBox="1"/>
          <p:nvPr>
            <p:ph idx="1" type="body"/>
          </p:nvPr>
        </p:nvSpPr>
        <p:spPr>
          <a:xfrm>
            <a:off x="802433" y="1233488"/>
            <a:ext cx="7707085"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Now we add the concepts of varying arrival times and preemption to the analysis</a:t>
            </a:r>
            <a:endParaRPr/>
          </a:p>
          <a:p>
            <a:pPr indent="-342900" lvl="0" marL="342900" rtl="0" algn="l">
              <a:spcBef>
                <a:spcPts val="630"/>
              </a:spcBef>
              <a:spcAft>
                <a:spcPts val="0"/>
              </a:spcAft>
              <a:buSzPts val="1980"/>
              <a:buFont typeface="Arial"/>
              <a:buNone/>
            </a:pPr>
            <a:r>
              <a:rPr lang="en-US"/>
              <a:t>		               </a:t>
            </a:r>
            <a:r>
              <a:rPr lang="en-US" u="sng"/>
              <a:t>Process</a:t>
            </a:r>
            <a:r>
              <a:rPr lang="en-US" u="sng">
                <a:solidFill>
                  <a:schemeClr val="lt1"/>
                </a:solidFill>
              </a:rPr>
              <a:t>      i </a:t>
            </a:r>
            <a:r>
              <a:rPr i="1" lang="en-US" u="sng"/>
              <a:t>Arrival </a:t>
            </a:r>
            <a:r>
              <a:rPr lang="en-US" u="sng"/>
              <a:t>Time</a:t>
            </a:r>
            <a:r>
              <a:rPr lang="en-US" u="sng">
                <a:solidFill>
                  <a:schemeClr val="lt1"/>
                </a:solidFill>
              </a:rPr>
              <a:t>T</a:t>
            </a:r>
            <a:r>
              <a:rPr lang="en-US"/>
              <a:t>	</a:t>
            </a:r>
            <a:r>
              <a:rPr lang="en-US" u="sng"/>
              <a:t>Burst Time</a:t>
            </a:r>
            <a:endParaRPr/>
          </a:p>
          <a:p>
            <a:pPr indent="-342900" lvl="0" marL="1714500" rtl="0" algn="l">
              <a:spcBef>
                <a:spcPts val="630"/>
              </a:spcBef>
              <a:spcAft>
                <a:spcPts val="0"/>
              </a:spcAft>
              <a:buSzPts val="1980"/>
              <a:buFont typeface="Arial"/>
              <a:buNone/>
            </a:pPr>
            <a:r>
              <a:rPr lang="en-US"/>
              <a:t>		 </a:t>
            </a:r>
            <a:r>
              <a:rPr i="1" lang="en-US"/>
              <a:t>P</a:t>
            </a:r>
            <a:r>
              <a:rPr baseline="-25000" i="1" lang="en-US"/>
              <a:t>1</a:t>
            </a:r>
            <a:r>
              <a:rPr lang="en-US"/>
              <a:t>			</a:t>
            </a:r>
            <a:r>
              <a:rPr lang="en-US">
                <a:solidFill>
                  <a:srgbClr val="000000"/>
                </a:solidFill>
              </a:rPr>
              <a:t>0</a:t>
            </a:r>
            <a:r>
              <a:rPr lang="en-US"/>
              <a:t>			8</a:t>
            </a:r>
            <a:endParaRPr/>
          </a:p>
          <a:p>
            <a:pPr indent="-342900" lvl="0" marL="1714500" rtl="0" algn="l">
              <a:spcBef>
                <a:spcPts val="630"/>
              </a:spcBef>
              <a:spcAft>
                <a:spcPts val="0"/>
              </a:spcAft>
              <a:buSzPts val="1980"/>
              <a:buFont typeface="Arial"/>
              <a:buNone/>
            </a:pPr>
            <a:r>
              <a:rPr lang="en-US"/>
              <a:t>		 </a:t>
            </a:r>
            <a:r>
              <a:rPr i="1" lang="en-US"/>
              <a:t>P</a:t>
            </a:r>
            <a:r>
              <a:rPr baseline="-25000" i="1" lang="en-US"/>
              <a:t>2 			</a:t>
            </a:r>
            <a:r>
              <a:rPr lang="en-US">
                <a:solidFill>
                  <a:srgbClr val="000000"/>
                </a:solidFill>
              </a:rPr>
              <a:t>1</a:t>
            </a:r>
            <a:r>
              <a:rPr lang="en-US"/>
              <a:t>			4</a:t>
            </a:r>
            <a:endParaRPr/>
          </a:p>
          <a:p>
            <a:pPr indent="-342900" lvl="0" marL="1714500" rtl="0" algn="l">
              <a:spcBef>
                <a:spcPts val="630"/>
              </a:spcBef>
              <a:spcAft>
                <a:spcPts val="0"/>
              </a:spcAft>
              <a:buSzPts val="1980"/>
              <a:buFont typeface="Arial"/>
              <a:buNone/>
            </a:pPr>
            <a:r>
              <a:rPr lang="en-US"/>
              <a:t>		 </a:t>
            </a:r>
            <a:r>
              <a:rPr i="1" lang="en-US"/>
              <a:t>P</a:t>
            </a:r>
            <a:r>
              <a:rPr baseline="-25000" i="1" lang="en-US"/>
              <a:t>3</a:t>
            </a:r>
            <a:r>
              <a:rPr lang="en-US"/>
              <a:t>			</a:t>
            </a:r>
            <a:r>
              <a:rPr lang="en-US">
                <a:solidFill>
                  <a:srgbClr val="000000"/>
                </a:solidFill>
              </a:rPr>
              <a:t>2</a:t>
            </a:r>
            <a:r>
              <a:rPr lang="en-US"/>
              <a:t>			9</a:t>
            </a:r>
            <a:endParaRPr/>
          </a:p>
          <a:p>
            <a:pPr indent="-342900" lvl="0" marL="1714500" rtl="0" algn="l">
              <a:spcBef>
                <a:spcPts val="630"/>
              </a:spcBef>
              <a:spcAft>
                <a:spcPts val="0"/>
              </a:spcAft>
              <a:buSzPts val="1980"/>
              <a:buFont typeface="Arial"/>
              <a:buNone/>
            </a:pPr>
            <a:r>
              <a:rPr lang="en-US"/>
              <a:t>		 </a:t>
            </a:r>
            <a:r>
              <a:rPr i="1" lang="en-US"/>
              <a:t>P</a:t>
            </a:r>
            <a:r>
              <a:rPr baseline="-25000" i="1" lang="en-US"/>
              <a:t>4</a:t>
            </a:r>
            <a:r>
              <a:rPr lang="en-US"/>
              <a:t>			</a:t>
            </a:r>
            <a:r>
              <a:rPr lang="en-US">
                <a:solidFill>
                  <a:srgbClr val="000000"/>
                </a:solidFill>
              </a:rPr>
              <a:t>3</a:t>
            </a:r>
            <a:r>
              <a:rPr lang="en-US"/>
              <a:t>			5</a:t>
            </a:r>
            <a:endParaRPr/>
          </a:p>
          <a:p>
            <a:pPr indent="-342900" lvl="0" marL="342900" rtl="0" algn="l">
              <a:spcBef>
                <a:spcPts val="630"/>
              </a:spcBef>
              <a:spcAft>
                <a:spcPts val="0"/>
              </a:spcAft>
              <a:buSzPts val="1980"/>
              <a:buChar char="▪"/>
            </a:pPr>
            <a:r>
              <a:rPr i="1" lang="en-US"/>
              <a:t>Preemptive </a:t>
            </a:r>
            <a:r>
              <a:rPr lang="en-US"/>
              <a:t>SJF Gantt Chart</a:t>
            </a:r>
            <a:endParaRPr/>
          </a:p>
          <a:p>
            <a:pPr indent="-217170" lvl="0" marL="34290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0" lvl="0" marL="0" rtl="0" algn="l">
              <a:spcBef>
                <a:spcPts val="630"/>
              </a:spcBef>
              <a:spcAft>
                <a:spcPts val="0"/>
              </a:spcAft>
              <a:buSzPts val="1980"/>
              <a:buFont typeface="Arial"/>
              <a:buNone/>
            </a:pPr>
            <a:r>
              <a:t/>
            </a:r>
            <a:endParaRPr/>
          </a:p>
          <a:p>
            <a:pPr indent="-342900" lvl="0" marL="342900" rtl="0" algn="l">
              <a:spcBef>
                <a:spcPts val="630"/>
              </a:spcBef>
              <a:spcAft>
                <a:spcPts val="0"/>
              </a:spcAft>
              <a:buSzPts val="1980"/>
              <a:buChar char="▪"/>
            </a:pPr>
            <a:r>
              <a:rPr lang="en-US"/>
              <a:t>Average waiting time = [(10-1)+(1-1)+(17-2)+(5-3)]/4 = 26/4 = 6.5</a:t>
            </a:r>
            <a:endParaRPr/>
          </a:p>
          <a:p>
            <a:pPr indent="-217170" lvl="0" marL="342900" rtl="0" algn="l">
              <a:spcBef>
                <a:spcPts val="630"/>
              </a:spcBef>
              <a:spcAft>
                <a:spcPts val="0"/>
              </a:spcAft>
              <a:buSzPts val="1980"/>
              <a:buNone/>
            </a:pPr>
            <a:r>
              <a:t/>
            </a:r>
            <a:endParaRPr baseline="-25000" i="1"/>
          </a:p>
          <a:p>
            <a:pPr indent="-342900" lvl="0" marL="342900" rtl="0" algn="l">
              <a:spcBef>
                <a:spcPts val="630"/>
              </a:spcBef>
              <a:spcAft>
                <a:spcPts val="0"/>
              </a:spcAft>
              <a:buSzPts val="1980"/>
              <a:buFont typeface="Arial"/>
              <a:buNone/>
            </a:pPr>
            <a:r>
              <a:t/>
            </a:r>
            <a:endParaRPr baseline="-25000" i="1"/>
          </a:p>
        </p:txBody>
      </p:sp>
      <p:pic>
        <p:nvPicPr>
          <p:cNvPr id="179" name="Google Shape;179;p20"/>
          <p:cNvPicPr preferRelativeResize="0"/>
          <p:nvPr/>
        </p:nvPicPr>
        <p:blipFill rotWithShape="1">
          <a:blip r:embed="rId3">
            <a:alphaModFix/>
          </a:blip>
          <a:srcRect b="0" l="0" r="0" t="0"/>
          <a:stretch/>
        </p:blipFill>
        <p:spPr>
          <a:xfrm>
            <a:off x="1446213" y="4284663"/>
            <a:ext cx="6535737" cy="80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57200" y="153418"/>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Round Robin (RR)</a:t>
            </a:r>
            <a:endParaRPr/>
          </a:p>
        </p:txBody>
      </p:sp>
      <p:sp>
        <p:nvSpPr>
          <p:cNvPr id="186" name="Google Shape;186;p21"/>
          <p:cNvSpPr txBox="1"/>
          <p:nvPr>
            <p:ph idx="1" type="body"/>
          </p:nvPr>
        </p:nvSpPr>
        <p:spPr>
          <a:xfrm>
            <a:off x="811763" y="1058277"/>
            <a:ext cx="7244217" cy="43818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Each process gets a small unit of CPU time (</a:t>
            </a:r>
            <a:r>
              <a:rPr b="1" lang="en-US">
                <a:solidFill>
                  <a:srgbClr val="006699"/>
                </a:solidFill>
                <a:latin typeface="Arial"/>
                <a:ea typeface="Arial"/>
                <a:cs typeface="Arial"/>
                <a:sym typeface="Arial"/>
              </a:rPr>
              <a:t>time quantum </a:t>
            </a:r>
            <a:r>
              <a:rPr i="1" lang="en-US"/>
              <a:t>q</a:t>
            </a:r>
            <a:r>
              <a:rPr lang="en-US"/>
              <a:t>), usually 10-100 milliseconds.  After this time has elapsed, the process is preempted and added to the end of the ready queue.</a:t>
            </a:r>
            <a:endParaRPr/>
          </a:p>
          <a:p>
            <a:pPr indent="-342900" lvl="0" marL="342900" rtl="0" algn="l">
              <a:spcBef>
                <a:spcPts val="630"/>
              </a:spcBef>
              <a:spcAft>
                <a:spcPts val="0"/>
              </a:spcAft>
              <a:buSzPts val="1980"/>
              <a:buChar char="▪"/>
            </a:pPr>
            <a:r>
              <a:rPr lang="en-US"/>
              <a:t>If there are </a:t>
            </a:r>
            <a:r>
              <a:rPr i="1" lang="en-US"/>
              <a:t>n</a:t>
            </a:r>
            <a:r>
              <a:rPr lang="en-US"/>
              <a:t> processes in the ready queue and the time quantum is </a:t>
            </a:r>
            <a:r>
              <a:rPr i="1" lang="en-US"/>
              <a:t>q</a:t>
            </a:r>
            <a:r>
              <a:rPr lang="en-US"/>
              <a:t>, then each process gets 1/</a:t>
            </a:r>
            <a:r>
              <a:rPr i="1" lang="en-US"/>
              <a:t>n</a:t>
            </a:r>
            <a:r>
              <a:rPr lang="en-US"/>
              <a:t> of the CPU time in chunks of at most </a:t>
            </a:r>
            <a:r>
              <a:rPr i="1" lang="en-US"/>
              <a:t>q</a:t>
            </a:r>
            <a:r>
              <a:rPr lang="en-US"/>
              <a:t> time units at once.  No process waits more than (</a:t>
            </a:r>
            <a:r>
              <a:rPr i="1" lang="en-US"/>
              <a:t>n</a:t>
            </a:r>
            <a:r>
              <a:rPr lang="en-US"/>
              <a:t>-1)</a:t>
            </a:r>
            <a:r>
              <a:rPr i="1" lang="en-US"/>
              <a:t>q </a:t>
            </a:r>
            <a:r>
              <a:rPr lang="en-US"/>
              <a:t>time units.</a:t>
            </a:r>
            <a:endParaRPr/>
          </a:p>
          <a:p>
            <a:pPr indent="-342900" lvl="0" marL="342900" rtl="0" algn="l">
              <a:spcBef>
                <a:spcPts val="630"/>
              </a:spcBef>
              <a:spcAft>
                <a:spcPts val="0"/>
              </a:spcAft>
              <a:buSzPts val="1980"/>
              <a:buChar char="▪"/>
            </a:pPr>
            <a:r>
              <a:rPr lang="en-US"/>
              <a:t>Timer interrupts every quantum to schedule next process</a:t>
            </a:r>
            <a:endParaRPr/>
          </a:p>
          <a:p>
            <a:pPr indent="-342900" lvl="0" marL="342900" rtl="0" algn="l">
              <a:spcBef>
                <a:spcPts val="630"/>
              </a:spcBef>
              <a:spcAft>
                <a:spcPts val="0"/>
              </a:spcAft>
              <a:buSzPts val="1980"/>
              <a:buChar char="▪"/>
            </a:pPr>
            <a:r>
              <a:rPr lang="en-US"/>
              <a:t>Performance</a:t>
            </a:r>
            <a:endParaRPr/>
          </a:p>
          <a:p>
            <a:pPr indent="-285750" lvl="1" marL="742950" rtl="0" algn="l">
              <a:spcBef>
                <a:spcPts val="630"/>
              </a:spcBef>
              <a:spcAft>
                <a:spcPts val="0"/>
              </a:spcAft>
              <a:buSzPts val="1980"/>
              <a:buChar char="•"/>
            </a:pPr>
            <a:r>
              <a:rPr i="1" lang="en-US"/>
              <a:t>q</a:t>
            </a:r>
            <a:r>
              <a:rPr lang="en-US"/>
              <a:t> large ⇒ FIFO (FCFS)</a:t>
            </a:r>
            <a:endParaRPr/>
          </a:p>
          <a:p>
            <a:pPr indent="-285750" lvl="1" marL="742950" rtl="0" algn="l">
              <a:spcBef>
                <a:spcPts val="630"/>
              </a:spcBef>
              <a:spcAft>
                <a:spcPts val="0"/>
              </a:spcAft>
              <a:buSzPts val="1980"/>
              <a:buChar char="•"/>
            </a:pPr>
            <a:r>
              <a:rPr i="1" lang="en-US"/>
              <a:t>q </a:t>
            </a:r>
            <a:r>
              <a:rPr lang="en-US"/>
              <a:t>small ⇒ RR</a:t>
            </a:r>
            <a:endParaRPr/>
          </a:p>
          <a:p>
            <a:pPr indent="-342900" lvl="0" marL="342900" rtl="0" algn="l">
              <a:spcBef>
                <a:spcPts val="630"/>
              </a:spcBef>
              <a:spcAft>
                <a:spcPts val="0"/>
              </a:spcAft>
              <a:buSzPts val="1980"/>
              <a:buChar char="▪"/>
            </a:pPr>
            <a:r>
              <a:rPr lang="en-US"/>
              <a:t>Note that q must be large with respect to context switch, otherwise overhead is too high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979833" y="86668"/>
            <a:ext cx="8418610" cy="64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RR with Time Quantum = 4</a:t>
            </a:r>
            <a:endParaRPr/>
          </a:p>
        </p:txBody>
      </p:sp>
      <p:sp>
        <p:nvSpPr>
          <p:cNvPr id="193" name="Google Shape;193;p22"/>
          <p:cNvSpPr txBox="1"/>
          <p:nvPr>
            <p:ph idx="1" type="body"/>
          </p:nvPr>
        </p:nvSpPr>
        <p:spPr>
          <a:xfrm>
            <a:off x="954087" y="1193799"/>
            <a:ext cx="7460707" cy="463984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Font typeface="Arial"/>
              <a:buNone/>
            </a:pPr>
            <a:r>
              <a:rPr lang="en-US"/>
              <a:t>		</a:t>
            </a:r>
            <a:r>
              <a:rPr lang="en-US" u="sng"/>
              <a:t>Process</a:t>
            </a:r>
            <a:r>
              <a:rPr lang="en-US"/>
              <a:t>	</a:t>
            </a:r>
            <a:r>
              <a:rPr lang="en-US" u="sng"/>
              <a:t>Burst Time</a:t>
            </a:r>
            <a:endParaRPr/>
          </a:p>
          <a:p>
            <a:pPr indent="-342900" lvl="0" marL="342900" rtl="0" algn="l">
              <a:lnSpc>
                <a:spcPct val="90000"/>
              </a:lnSpc>
              <a:spcBef>
                <a:spcPts val="630"/>
              </a:spcBef>
              <a:spcAft>
                <a:spcPts val="0"/>
              </a:spcAft>
              <a:buSzPts val="1980"/>
              <a:buFont typeface="Arial"/>
              <a:buNone/>
            </a:pPr>
            <a:r>
              <a:rPr i="1" lang="en-US"/>
              <a:t>		P</a:t>
            </a:r>
            <a:r>
              <a:rPr baseline="-25000" i="1" lang="en-US"/>
              <a:t>1	</a:t>
            </a:r>
            <a:r>
              <a:rPr lang="en-US"/>
              <a:t>24</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2	 </a:t>
            </a:r>
            <a:r>
              <a:rPr lang="en-US"/>
              <a:t>3</a:t>
            </a:r>
            <a:endParaRPr/>
          </a:p>
          <a:p>
            <a:pPr indent="-342900" lvl="0" marL="342900" rtl="0" algn="l">
              <a:lnSpc>
                <a:spcPct val="90000"/>
              </a:lnSpc>
              <a:spcBef>
                <a:spcPts val="630"/>
              </a:spcBef>
              <a:spcAft>
                <a:spcPts val="0"/>
              </a:spcAft>
              <a:buSzPts val="1980"/>
              <a:buFont typeface="Arial"/>
              <a:buNone/>
            </a:pPr>
            <a:r>
              <a:rPr lang="en-US"/>
              <a:t>		 </a:t>
            </a:r>
            <a:r>
              <a:rPr i="1" lang="en-US"/>
              <a:t>P</a:t>
            </a:r>
            <a:r>
              <a:rPr baseline="-25000" i="1" lang="en-US"/>
              <a:t>3	</a:t>
            </a:r>
            <a:r>
              <a:rPr lang="en-US"/>
              <a:t>3	</a:t>
            </a:r>
            <a:endParaRPr/>
          </a:p>
          <a:p>
            <a:pPr indent="-342900" lvl="0" marL="342900" rtl="0" algn="l">
              <a:lnSpc>
                <a:spcPct val="90000"/>
              </a:lnSpc>
              <a:spcBef>
                <a:spcPts val="630"/>
              </a:spcBef>
              <a:spcAft>
                <a:spcPts val="0"/>
              </a:spcAft>
              <a:buSzPts val="1980"/>
              <a:buChar char="▪"/>
            </a:pPr>
            <a:r>
              <a:rPr lang="en-US"/>
              <a:t>The Gantt chart is: </a:t>
            </a:r>
            <a:br>
              <a:rPr lang="en-US"/>
            </a:br>
            <a:br>
              <a:rPr lang="en-US"/>
            </a:br>
            <a:br>
              <a:rPr lang="en-US"/>
            </a:br>
            <a:br>
              <a:rPr lang="en-US"/>
            </a:br>
            <a:endParaRPr/>
          </a:p>
          <a:p>
            <a:pPr indent="-342900" lvl="0" marL="342900" rtl="0" algn="l">
              <a:lnSpc>
                <a:spcPct val="90000"/>
              </a:lnSpc>
              <a:spcBef>
                <a:spcPts val="630"/>
              </a:spcBef>
              <a:spcAft>
                <a:spcPts val="0"/>
              </a:spcAft>
              <a:buSzPts val="1980"/>
              <a:buChar char="▪"/>
            </a:pPr>
            <a:r>
              <a:rPr lang="en-US"/>
              <a:t>Typically, higher average turnaround than SJF, but better </a:t>
            </a:r>
            <a:r>
              <a:rPr b="1" i="1" lang="en-US"/>
              <a:t>response</a:t>
            </a:r>
            <a:endParaRPr/>
          </a:p>
          <a:p>
            <a:pPr indent="-342900" lvl="0" marL="342900" rtl="0" algn="l">
              <a:lnSpc>
                <a:spcPct val="90000"/>
              </a:lnSpc>
              <a:spcBef>
                <a:spcPts val="630"/>
              </a:spcBef>
              <a:spcAft>
                <a:spcPts val="0"/>
              </a:spcAft>
              <a:buSzPts val="1980"/>
              <a:buChar char="▪"/>
            </a:pPr>
            <a:r>
              <a:rPr lang="en-US"/>
              <a:t>q should be large compared to context switch time</a:t>
            </a:r>
            <a:endParaRPr/>
          </a:p>
          <a:p>
            <a:pPr indent="-285750" lvl="1" marL="742950" rtl="0" algn="l">
              <a:lnSpc>
                <a:spcPct val="90000"/>
              </a:lnSpc>
              <a:spcBef>
                <a:spcPts val="630"/>
              </a:spcBef>
              <a:spcAft>
                <a:spcPts val="0"/>
              </a:spcAft>
              <a:buSzPts val="1980"/>
              <a:buChar char="•"/>
            </a:pPr>
            <a:r>
              <a:rPr lang="en-US"/>
              <a:t>q usually 10 milliseconds  to 100 milliseconds, </a:t>
            </a:r>
            <a:endParaRPr/>
          </a:p>
          <a:p>
            <a:pPr indent="-285750" lvl="1" marL="742950" rtl="0" algn="l">
              <a:lnSpc>
                <a:spcPct val="90000"/>
              </a:lnSpc>
              <a:spcBef>
                <a:spcPts val="630"/>
              </a:spcBef>
              <a:spcAft>
                <a:spcPts val="0"/>
              </a:spcAft>
              <a:buSzPts val="1980"/>
              <a:buChar char="•"/>
            </a:pPr>
            <a:r>
              <a:rPr lang="en-US"/>
              <a:t>Context switch &lt; 10 microseconds</a:t>
            </a:r>
            <a:endParaRPr/>
          </a:p>
        </p:txBody>
      </p:sp>
      <p:pic>
        <p:nvPicPr>
          <p:cNvPr id="194" name="Google Shape;194;p22"/>
          <p:cNvPicPr preferRelativeResize="0"/>
          <p:nvPr/>
        </p:nvPicPr>
        <p:blipFill rotWithShape="1">
          <a:blip r:embed="rId3">
            <a:alphaModFix/>
          </a:blip>
          <a:srcRect b="0" l="0" r="0" t="0"/>
          <a:stretch/>
        </p:blipFill>
        <p:spPr>
          <a:xfrm>
            <a:off x="1398588" y="2926442"/>
            <a:ext cx="6770687" cy="7889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85078" y="183273"/>
            <a:ext cx="7829550" cy="525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000"/>
              <a:t>Time Quantum and Context Switch Time</a:t>
            </a:r>
            <a:endParaRPr/>
          </a:p>
        </p:txBody>
      </p:sp>
      <p:pic>
        <p:nvPicPr>
          <p:cNvPr id="201" name="Google Shape;201;p23"/>
          <p:cNvPicPr preferRelativeResize="0"/>
          <p:nvPr/>
        </p:nvPicPr>
        <p:blipFill rotWithShape="1">
          <a:blip r:embed="rId3">
            <a:alphaModFix/>
          </a:blip>
          <a:srcRect b="0" l="0" r="0" t="0"/>
          <a:stretch/>
        </p:blipFill>
        <p:spPr>
          <a:xfrm>
            <a:off x="1568450" y="1890713"/>
            <a:ext cx="6630988" cy="27701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914400" y="222868"/>
            <a:ext cx="7772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Outline</a:t>
            </a:r>
            <a:endParaRPr/>
          </a:p>
        </p:txBody>
      </p:sp>
      <p:sp>
        <p:nvSpPr>
          <p:cNvPr id="76" name="Google Shape;76;p2"/>
          <p:cNvSpPr txBox="1"/>
          <p:nvPr>
            <p:ph idx="1" type="body"/>
          </p:nvPr>
        </p:nvSpPr>
        <p:spPr>
          <a:xfrm>
            <a:off x="857250" y="1195388"/>
            <a:ext cx="7335838" cy="37734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Basic Concepts</a:t>
            </a:r>
            <a:endParaRPr/>
          </a:p>
          <a:p>
            <a:pPr indent="-342900" lvl="0" marL="342900" rtl="0" algn="l">
              <a:spcBef>
                <a:spcPts val="630"/>
              </a:spcBef>
              <a:spcAft>
                <a:spcPts val="0"/>
              </a:spcAft>
              <a:buSzPts val="1980"/>
              <a:buChar char="▪"/>
            </a:pPr>
            <a:r>
              <a:rPr lang="en-US"/>
              <a:t>Scheduling Criteria </a:t>
            </a:r>
            <a:endParaRPr/>
          </a:p>
          <a:p>
            <a:pPr indent="-342900" lvl="0" marL="342900" rtl="0" algn="l">
              <a:spcBef>
                <a:spcPts val="630"/>
              </a:spcBef>
              <a:spcAft>
                <a:spcPts val="0"/>
              </a:spcAft>
              <a:buSzPts val="1980"/>
              <a:buChar char="▪"/>
            </a:pPr>
            <a:r>
              <a:rPr lang="en-US"/>
              <a:t>Scheduling Algorithms</a:t>
            </a:r>
            <a:endParaRPr/>
          </a:p>
          <a:p>
            <a:pPr indent="-342900" lvl="0" marL="342900" rtl="0" algn="l">
              <a:spcBef>
                <a:spcPts val="630"/>
              </a:spcBef>
              <a:spcAft>
                <a:spcPts val="0"/>
              </a:spcAft>
              <a:buSzPts val="1980"/>
              <a:buChar char="▪"/>
            </a:pPr>
            <a:r>
              <a:rPr lang="en-US"/>
              <a:t>Thread Scheduling</a:t>
            </a:r>
            <a:endParaRPr/>
          </a:p>
          <a:p>
            <a:pPr indent="-342900" lvl="0" marL="342900" rtl="0" algn="l">
              <a:spcBef>
                <a:spcPts val="630"/>
              </a:spcBef>
              <a:spcAft>
                <a:spcPts val="0"/>
              </a:spcAft>
              <a:buSzPts val="1980"/>
              <a:buChar char="▪"/>
            </a:pPr>
            <a:r>
              <a:rPr lang="en-US"/>
              <a:t>Multi-Processor Scheduling</a:t>
            </a:r>
            <a:endParaRPr/>
          </a:p>
          <a:p>
            <a:pPr indent="-342900" lvl="0" marL="342900" rtl="0" algn="l">
              <a:spcBef>
                <a:spcPts val="630"/>
              </a:spcBef>
              <a:spcAft>
                <a:spcPts val="0"/>
              </a:spcAft>
              <a:buSzPts val="1980"/>
              <a:buChar char="▪"/>
            </a:pPr>
            <a:r>
              <a:rPr lang="en-US"/>
              <a:t>Real-Time CPU Scheduling</a:t>
            </a:r>
            <a:endParaRPr/>
          </a:p>
          <a:p>
            <a:pPr indent="-342900" lvl="0" marL="342900" rtl="0" algn="l">
              <a:spcBef>
                <a:spcPts val="630"/>
              </a:spcBef>
              <a:spcAft>
                <a:spcPts val="0"/>
              </a:spcAft>
              <a:buSzPts val="1980"/>
              <a:buChar char="▪"/>
            </a:pPr>
            <a:r>
              <a:rPr lang="en-US"/>
              <a:t>Operating Systems Examples</a:t>
            </a:r>
            <a:endParaRPr/>
          </a:p>
          <a:p>
            <a:pPr indent="-342900" lvl="0" marL="342900" rtl="0" algn="l">
              <a:spcBef>
                <a:spcPts val="630"/>
              </a:spcBef>
              <a:spcAft>
                <a:spcPts val="0"/>
              </a:spcAft>
              <a:buSzPts val="1980"/>
              <a:buChar char="▪"/>
            </a:pPr>
            <a:r>
              <a:rPr lang="en-US"/>
              <a:t>Algorithm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963613" y="109861"/>
            <a:ext cx="77231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Priority Scheduling</a:t>
            </a:r>
            <a:endParaRPr/>
          </a:p>
        </p:txBody>
      </p:sp>
      <p:sp>
        <p:nvSpPr>
          <p:cNvPr id="208" name="Google Shape;208;p25"/>
          <p:cNvSpPr txBox="1"/>
          <p:nvPr>
            <p:ph idx="1" type="body"/>
          </p:nvPr>
        </p:nvSpPr>
        <p:spPr>
          <a:xfrm>
            <a:off x="821094" y="1233488"/>
            <a:ext cx="7723186"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 priority number (integer) is associated with each process</a:t>
            </a:r>
            <a:endParaRPr/>
          </a:p>
          <a:p>
            <a:pPr indent="-287020" lvl="0" marL="342900" rtl="0" algn="l">
              <a:spcBef>
                <a:spcPts val="280"/>
              </a:spcBef>
              <a:spcAft>
                <a:spcPts val="0"/>
              </a:spcAft>
              <a:buSzPts val="880"/>
              <a:buNone/>
            </a:pPr>
            <a:r>
              <a:t/>
            </a:r>
            <a:endParaRPr sz="800"/>
          </a:p>
          <a:p>
            <a:pPr indent="-342900" lvl="0" marL="342900" rtl="0" algn="l">
              <a:spcBef>
                <a:spcPts val="630"/>
              </a:spcBef>
              <a:spcAft>
                <a:spcPts val="0"/>
              </a:spcAft>
              <a:buSzPts val="1980"/>
              <a:buChar char="▪"/>
            </a:pPr>
            <a:r>
              <a:rPr lang="en-US"/>
              <a:t>The CPU is allocated to the process with the highest priority (smallest integer ≡ highest priority)</a:t>
            </a:r>
            <a:endParaRPr/>
          </a:p>
          <a:p>
            <a:pPr indent="-285750" lvl="1" marL="742950" rtl="0" algn="l">
              <a:spcBef>
                <a:spcPts val="630"/>
              </a:spcBef>
              <a:spcAft>
                <a:spcPts val="0"/>
              </a:spcAft>
              <a:buSzPts val="1980"/>
              <a:buChar char="•"/>
            </a:pPr>
            <a:r>
              <a:rPr lang="en-US"/>
              <a:t>Preemptive</a:t>
            </a:r>
            <a:endParaRPr/>
          </a:p>
          <a:p>
            <a:pPr indent="-285750" lvl="1" marL="742950" rtl="0" algn="l">
              <a:spcBef>
                <a:spcPts val="630"/>
              </a:spcBef>
              <a:spcAft>
                <a:spcPts val="0"/>
              </a:spcAft>
              <a:buSzPts val="1980"/>
              <a:buChar char="•"/>
            </a:pPr>
            <a:r>
              <a:rPr lang="en-US"/>
              <a:t>Nonpreemptive</a:t>
            </a:r>
            <a:endParaRPr/>
          </a:p>
          <a:p>
            <a:pPr indent="-229869" lvl="1" marL="742950" rtl="0" algn="l">
              <a:spcBef>
                <a:spcPts val="280"/>
              </a:spcBef>
              <a:spcAft>
                <a:spcPts val="0"/>
              </a:spcAft>
              <a:buSzPts val="880"/>
              <a:buNone/>
            </a:pPr>
            <a:r>
              <a:t/>
            </a:r>
            <a:endParaRPr sz="800"/>
          </a:p>
          <a:p>
            <a:pPr indent="-342900" lvl="0" marL="342900" rtl="0" algn="l">
              <a:spcBef>
                <a:spcPts val="630"/>
              </a:spcBef>
              <a:spcAft>
                <a:spcPts val="0"/>
              </a:spcAft>
              <a:buSzPts val="1980"/>
              <a:buChar char="▪"/>
            </a:pPr>
            <a:r>
              <a:rPr lang="en-US"/>
              <a:t>SJF is priority scheduling where priority is the inverse of predicted next CPU burst time</a:t>
            </a:r>
            <a:endParaRPr/>
          </a:p>
          <a:p>
            <a:pPr indent="-287020" lvl="0" marL="342900" rtl="0" algn="l">
              <a:spcBef>
                <a:spcPts val="280"/>
              </a:spcBef>
              <a:spcAft>
                <a:spcPts val="0"/>
              </a:spcAft>
              <a:buSzPts val="880"/>
              <a:buNone/>
            </a:pPr>
            <a:r>
              <a:t/>
            </a:r>
            <a:endParaRPr sz="800"/>
          </a:p>
          <a:p>
            <a:pPr indent="-342900" lvl="0" marL="342900" rtl="0" algn="l">
              <a:spcBef>
                <a:spcPts val="630"/>
              </a:spcBef>
              <a:spcAft>
                <a:spcPts val="0"/>
              </a:spcAft>
              <a:buSzPts val="1980"/>
              <a:buChar char="▪"/>
            </a:pPr>
            <a:r>
              <a:rPr lang="en-US"/>
              <a:t>Problem ≡ </a:t>
            </a:r>
            <a:r>
              <a:rPr b="1" lang="en-US">
                <a:solidFill>
                  <a:srgbClr val="006699"/>
                </a:solidFill>
                <a:latin typeface="Arial"/>
                <a:ea typeface="Arial"/>
                <a:cs typeface="Arial"/>
                <a:sym typeface="Arial"/>
              </a:rPr>
              <a:t>Starvation</a:t>
            </a:r>
            <a:r>
              <a:rPr b="1" lang="en-US"/>
              <a:t> </a:t>
            </a:r>
            <a:r>
              <a:rPr lang="en-US"/>
              <a:t>– low priority processes may never execute</a:t>
            </a:r>
            <a:endParaRPr/>
          </a:p>
          <a:p>
            <a:pPr indent="-287020" lvl="0" marL="342900" rtl="0" algn="l">
              <a:spcBef>
                <a:spcPts val="280"/>
              </a:spcBef>
              <a:spcAft>
                <a:spcPts val="0"/>
              </a:spcAft>
              <a:buSzPts val="880"/>
              <a:buNone/>
            </a:pPr>
            <a:r>
              <a:t/>
            </a:r>
            <a:endParaRPr sz="800"/>
          </a:p>
          <a:p>
            <a:pPr indent="-342900" lvl="0" marL="342900" rtl="0" algn="l">
              <a:spcBef>
                <a:spcPts val="630"/>
              </a:spcBef>
              <a:spcAft>
                <a:spcPts val="0"/>
              </a:spcAft>
              <a:buSzPts val="1980"/>
              <a:buChar char="▪"/>
            </a:pPr>
            <a:r>
              <a:rPr lang="en-US"/>
              <a:t>Solution ≡ </a:t>
            </a:r>
            <a:r>
              <a:rPr b="1" lang="en-US">
                <a:solidFill>
                  <a:srgbClr val="006699"/>
                </a:solidFill>
                <a:latin typeface="Arial"/>
                <a:ea typeface="Arial"/>
                <a:cs typeface="Arial"/>
                <a:sym typeface="Arial"/>
              </a:rPr>
              <a:t>Aging</a:t>
            </a:r>
            <a:r>
              <a:rPr b="1" lang="en-US"/>
              <a:t> </a:t>
            </a:r>
            <a:r>
              <a:rPr lang="en-US"/>
              <a:t>– as time progresses increase the priority of the process</a:t>
            </a:r>
            <a:endParaRPr/>
          </a:p>
          <a:p>
            <a:pPr indent="-342900" lvl="0" marL="342900" rtl="0" algn="l">
              <a:spcBef>
                <a:spcPts val="630"/>
              </a:spcBef>
              <a:spcAft>
                <a:spcPts val="0"/>
              </a:spcAft>
              <a:buSzPts val="1980"/>
              <a:buFont typeface="Arial"/>
              <a:buNone/>
            </a:pPr>
            <a:r>
              <a:t/>
            </a:r>
            <a:endParaRPr b="1">
              <a:solidFill>
                <a:srgbClr val="33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406525" y="136087"/>
            <a:ext cx="72802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Priority Scheduling</a:t>
            </a:r>
            <a:endParaRPr/>
          </a:p>
        </p:txBody>
      </p:sp>
      <p:sp>
        <p:nvSpPr>
          <p:cNvPr id="215" name="Google Shape;215;p26"/>
          <p:cNvSpPr txBox="1"/>
          <p:nvPr>
            <p:ph idx="1" type="body"/>
          </p:nvPr>
        </p:nvSpPr>
        <p:spPr>
          <a:xfrm>
            <a:off x="806450" y="1233487"/>
            <a:ext cx="7973868" cy="490753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Font typeface="Arial"/>
              <a:buNone/>
            </a:pPr>
            <a:r>
              <a:rPr lang="en-US"/>
              <a:t>		 </a:t>
            </a:r>
            <a:r>
              <a:rPr lang="en-US" u="sng"/>
              <a:t>Process	</a:t>
            </a:r>
            <a:r>
              <a:rPr lang="en-US" u="sng">
                <a:solidFill>
                  <a:schemeClr val="lt1"/>
                </a:solidFill>
              </a:rPr>
              <a:t>	</a:t>
            </a:r>
            <a:r>
              <a:rPr lang="en-US" u="sng"/>
              <a:t>Burst Time</a:t>
            </a:r>
            <a:r>
              <a:rPr lang="en-US"/>
              <a:t>	</a:t>
            </a:r>
            <a:r>
              <a:rPr lang="en-US" u="sng"/>
              <a:t>Priority</a:t>
            </a:r>
            <a:endParaRPr/>
          </a:p>
          <a:p>
            <a:pPr indent="-342900" lvl="0" marL="800100" rtl="0" algn="l">
              <a:spcBef>
                <a:spcPts val="630"/>
              </a:spcBef>
              <a:spcAft>
                <a:spcPts val="0"/>
              </a:spcAft>
              <a:buSzPts val="1980"/>
              <a:buFont typeface="Arial"/>
              <a:buNone/>
            </a:pPr>
            <a:r>
              <a:rPr lang="en-US"/>
              <a:t>		 </a:t>
            </a:r>
            <a:r>
              <a:rPr i="1" lang="en-US"/>
              <a:t>P</a:t>
            </a:r>
            <a:r>
              <a:rPr baseline="-25000" i="1" lang="en-US"/>
              <a:t>1</a:t>
            </a:r>
            <a:r>
              <a:rPr lang="en-US"/>
              <a:t>			1</a:t>
            </a:r>
            <a:r>
              <a:rPr lang="en-US">
                <a:solidFill>
                  <a:srgbClr val="000000"/>
                </a:solidFill>
              </a:rPr>
              <a:t>0</a:t>
            </a:r>
            <a:r>
              <a:rPr lang="en-US"/>
              <a:t>		3</a:t>
            </a:r>
            <a:endParaRPr/>
          </a:p>
          <a:p>
            <a:pPr indent="-342900" lvl="0" marL="800100" rtl="0" algn="l">
              <a:spcBef>
                <a:spcPts val="630"/>
              </a:spcBef>
              <a:spcAft>
                <a:spcPts val="0"/>
              </a:spcAft>
              <a:buSzPts val="1980"/>
              <a:buFont typeface="Arial"/>
              <a:buNone/>
            </a:pPr>
            <a:r>
              <a:rPr lang="en-US"/>
              <a:t>		 </a:t>
            </a:r>
            <a:r>
              <a:rPr i="1" lang="en-US"/>
              <a:t>P</a:t>
            </a:r>
            <a:r>
              <a:rPr baseline="-25000" i="1" lang="en-US"/>
              <a:t>2 			</a:t>
            </a:r>
            <a:r>
              <a:rPr lang="en-US">
                <a:solidFill>
                  <a:srgbClr val="000000"/>
                </a:solidFill>
              </a:rPr>
              <a:t>1	</a:t>
            </a:r>
            <a:r>
              <a:rPr lang="en-US"/>
              <a:t>	1</a:t>
            </a:r>
            <a:endParaRPr/>
          </a:p>
          <a:p>
            <a:pPr indent="-342900" lvl="0" marL="800100" rtl="0" algn="l">
              <a:spcBef>
                <a:spcPts val="630"/>
              </a:spcBef>
              <a:spcAft>
                <a:spcPts val="0"/>
              </a:spcAft>
              <a:buSzPts val="1980"/>
              <a:buFont typeface="Arial"/>
              <a:buNone/>
            </a:pPr>
            <a:r>
              <a:rPr lang="en-US"/>
              <a:t>		 </a:t>
            </a:r>
            <a:r>
              <a:rPr i="1" lang="en-US"/>
              <a:t>P</a:t>
            </a:r>
            <a:r>
              <a:rPr baseline="-25000" i="1" lang="en-US"/>
              <a:t>3</a:t>
            </a:r>
            <a:r>
              <a:rPr lang="en-US"/>
              <a:t>			</a:t>
            </a:r>
            <a:r>
              <a:rPr lang="en-US">
                <a:solidFill>
                  <a:srgbClr val="000000"/>
                </a:solidFill>
              </a:rPr>
              <a:t>2</a:t>
            </a:r>
            <a:r>
              <a:rPr lang="en-US"/>
              <a:t>		4</a:t>
            </a:r>
            <a:endParaRPr/>
          </a:p>
          <a:p>
            <a:pPr indent="-342900" lvl="0" marL="800100" rtl="0" algn="l">
              <a:spcBef>
                <a:spcPts val="630"/>
              </a:spcBef>
              <a:spcAft>
                <a:spcPts val="0"/>
              </a:spcAft>
              <a:buSzPts val="1980"/>
              <a:buFont typeface="Arial"/>
              <a:buNone/>
            </a:pPr>
            <a:r>
              <a:rPr lang="en-US"/>
              <a:t>		 </a:t>
            </a:r>
            <a:r>
              <a:rPr i="1" lang="en-US"/>
              <a:t>P</a:t>
            </a:r>
            <a:r>
              <a:rPr baseline="-25000" i="1" lang="en-US"/>
              <a:t>4</a:t>
            </a:r>
            <a:r>
              <a:rPr lang="en-US"/>
              <a:t>			</a:t>
            </a:r>
            <a:r>
              <a:rPr lang="en-US">
                <a:solidFill>
                  <a:srgbClr val="000000"/>
                </a:solidFill>
              </a:rPr>
              <a:t>1</a:t>
            </a:r>
            <a:r>
              <a:rPr lang="en-US"/>
              <a:t>		5</a:t>
            </a:r>
            <a:endParaRPr/>
          </a:p>
          <a:p>
            <a:pPr indent="-342900" lvl="0" marL="800100" rtl="0" algn="l">
              <a:spcBef>
                <a:spcPts val="630"/>
              </a:spcBef>
              <a:spcAft>
                <a:spcPts val="0"/>
              </a:spcAft>
              <a:buSzPts val="1980"/>
              <a:buFont typeface="Arial"/>
              <a:buNone/>
            </a:pPr>
            <a:r>
              <a:rPr lang="en-US"/>
              <a:t>		</a:t>
            </a:r>
            <a:r>
              <a:rPr i="1" lang="en-US"/>
              <a:t>P</a:t>
            </a:r>
            <a:r>
              <a:rPr baseline="-25000" i="1" lang="en-US"/>
              <a:t>5			</a:t>
            </a:r>
            <a:r>
              <a:rPr lang="en-US"/>
              <a:t>5		2</a:t>
            </a:r>
            <a:endParaRPr/>
          </a:p>
          <a:p>
            <a:pPr indent="-342900" lvl="0" marL="342900" rtl="0" algn="l">
              <a:spcBef>
                <a:spcPts val="630"/>
              </a:spcBef>
              <a:spcAft>
                <a:spcPts val="0"/>
              </a:spcAft>
              <a:buSzPts val="1980"/>
              <a:buFont typeface="Arial"/>
              <a:buNone/>
            </a:pPr>
            <a:r>
              <a:t/>
            </a:r>
            <a:endParaRPr baseline="-25000"/>
          </a:p>
          <a:p>
            <a:pPr indent="-342900" lvl="0" marL="342900" rtl="0" algn="l">
              <a:spcBef>
                <a:spcPts val="630"/>
              </a:spcBef>
              <a:spcAft>
                <a:spcPts val="0"/>
              </a:spcAft>
              <a:buSzPts val="1980"/>
              <a:buChar char="▪"/>
            </a:pPr>
            <a:r>
              <a:rPr lang="en-US"/>
              <a:t>Priority scheduling Gantt Chart</a:t>
            </a:r>
            <a:endParaRPr/>
          </a:p>
          <a:p>
            <a:pPr indent="-217170" lvl="0" marL="34290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342900" lvl="0" marL="342900" rtl="0" algn="l">
              <a:spcBef>
                <a:spcPts val="630"/>
              </a:spcBef>
              <a:spcAft>
                <a:spcPts val="0"/>
              </a:spcAft>
              <a:buSzPts val="1980"/>
              <a:buFont typeface="Arial"/>
              <a:buNone/>
            </a:pPr>
            <a:r>
              <a:t/>
            </a:r>
            <a:endParaRPr/>
          </a:p>
          <a:p>
            <a:pPr indent="-342900" lvl="0" marL="342900" rtl="0" algn="l">
              <a:spcBef>
                <a:spcPts val="630"/>
              </a:spcBef>
              <a:spcAft>
                <a:spcPts val="0"/>
              </a:spcAft>
              <a:buSzPts val="1980"/>
              <a:buChar char="▪"/>
            </a:pPr>
            <a:r>
              <a:rPr lang="en-US"/>
              <a:t>Average waiting time = 8.2</a:t>
            </a:r>
            <a:endParaRPr baseline="-25000" i="1"/>
          </a:p>
        </p:txBody>
      </p:sp>
      <p:pic>
        <p:nvPicPr>
          <p:cNvPr id="216" name="Google Shape;216;p26"/>
          <p:cNvPicPr preferRelativeResize="0"/>
          <p:nvPr/>
        </p:nvPicPr>
        <p:blipFill rotWithShape="1">
          <a:blip r:embed="rId3">
            <a:alphaModFix/>
          </a:blip>
          <a:srcRect b="0" l="0" r="0" t="0"/>
          <a:stretch/>
        </p:blipFill>
        <p:spPr>
          <a:xfrm>
            <a:off x="1478075" y="4400550"/>
            <a:ext cx="6467475" cy="75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452825" y="137006"/>
            <a:ext cx="72802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Priority Scheduling w/ Round-Robin</a:t>
            </a:r>
            <a:endParaRPr/>
          </a:p>
        </p:txBody>
      </p:sp>
      <p:sp>
        <p:nvSpPr>
          <p:cNvPr id="223" name="Google Shape;223;p27"/>
          <p:cNvSpPr txBox="1"/>
          <p:nvPr>
            <p:ph idx="1" type="body"/>
          </p:nvPr>
        </p:nvSpPr>
        <p:spPr>
          <a:xfrm>
            <a:off x="806450" y="1142048"/>
            <a:ext cx="7675077" cy="48879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Run the process with the highest priority. Processes with the same priority run round-robin</a:t>
            </a:r>
            <a:endParaRPr/>
          </a:p>
          <a:p>
            <a:pPr indent="-342900" lvl="0" marL="342900" rtl="0" algn="l">
              <a:spcBef>
                <a:spcPts val="630"/>
              </a:spcBef>
              <a:spcAft>
                <a:spcPts val="0"/>
              </a:spcAft>
              <a:buSzPts val="1980"/>
              <a:buChar char="▪"/>
            </a:pPr>
            <a:r>
              <a:rPr lang="en-US"/>
              <a:t>Example:</a:t>
            </a:r>
            <a:endParaRPr/>
          </a:p>
          <a:p>
            <a:pPr indent="-342900" lvl="0" marL="342900" rtl="0" algn="l">
              <a:spcBef>
                <a:spcPts val="630"/>
              </a:spcBef>
              <a:spcAft>
                <a:spcPts val="0"/>
              </a:spcAft>
              <a:buSzPts val="1980"/>
              <a:buFont typeface="Arial"/>
              <a:buNone/>
            </a:pPr>
            <a:r>
              <a:rPr lang="en-US"/>
              <a:t>                     </a:t>
            </a:r>
            <a:r>
              <a:rPr lang="en-US" u="sng"/>
              <a:t>Process</a:t>
            </a:r>
            <a:r>
              <a:rPr lang="en-US" u="sng">
                <a:solidFill>
                  <a:schemeClr val="lt1"/>
                </a:solidFill>
              </a:rPr>
              <a:t>	a   </a:t>
            </a:r>
            <a:r>
              <a:rPr lang="en-US" u="sng"/>
              <a:t>Burst Time</a:t>
            </a:r>
            <a:r>
              <a:rPr lang="en-US"/>
              <a:t>	</a:t>
            </a:r>
            <a:r>
              <a:rPr lang="en-US" u="sng"/>
              <a:t>Priority</a:t>
            </a:r>
            <a:endParaRPr/>
          </a:p>
          <a:p>
            <a:pPr indent="-342900" lvl="0" marL="1257300" rtl="0" algn="l">
              <a:spcBef>
                <a:spcPts val="630"/>
              </a:spcBef>
              <a:spcAft>
                <a:spcPts val="0"/>
              </a:spcAft>
              <a:buSzPts val="1980"/>
              <a:buFont typeface="Arial"/>
              <a:buNone/>
            </a:pPr>
            <a:r>
              <a:rPr lang="en-US"/>
              <a:t>		 </a:t>
            </a:r>
            <a:r>
              <a:rPr i="1" lang="en-US"/>
              <a:t>P</a:t>
            </a:r>
            <a:r>
              <a:rPr baseline="-25000" i="1" lang="en-US"/>
              <a:t>1</a:t>
            </a:r>
            <a:r>
              <a:rPr lang="en-US"/>
              <a:t>				4			3</a:t>
            </a:r>
            <a:endParaRPr/>
          </a:p>
          <a:p>
            <a:pPr indent="-342900" lvl="0" marL="1257300" rtl="0" algn="l">
              <a:spcBef>
                <a:spcPts val="630"/>
              </a:spcBef>
              <a:spcAft>
                <a:spcPts val="0"/>
              </a:spcAft>
              <a:buSzPts val="1980"/>
              <a:buFont typeface="Arial"/>
              <a:buNone/>
            </a:pPr>
            <a:r>
              <a:rPr lang="en-US"/>
              <a:t>		 </a:t>
            </a:r>
            <a:r>
              <a:rPr i="1" lang="en-US"/>
              <a:t>P</a:t>
            </a:r>
            <a:r>
              <a:rPr baseline="-25000" i="1" lang="en-US"/>
              <a:t>2 				</a:t>
            </a:r>
            <a:r>
              <a:rPr lang="en-US">
                <a:solidFill>
                  <a:srgbClr val="000000"/>
                </a:solidFill>
              </a:rPr>
              <a:t>5</a:t>
            </a:r>
            <a:r>
              <a:rPr lang="en-US"/>
              <a:t>			2</a:t>
            </a:r>
            <a:endParaRPr/>
          </a:p>
          <a:p>
            <a:pPr indent="-342900" lvl="0" marL="1257300" rtl="0" algn="l">
              <a:spcBef>
                <a:spcPts val="630"/>
              </a:spcBef>
              <a:spcAft>
                <a:spcPts val="0"/>
              </a:spcAft>
              <a:buSzPts val="1980"/>
              <a:buFont typeface="Arial"/>
              <a:buNone/>
            </a:pPr>
            <a:r>
              <a:rPr lang="en-US"/>
              <a:t>		 </a:t>
            </a:r>
            <a:r>
              <a:rPr i="1" lang="en-US"/>
              <a:t>P</a:t>
            </a:r>
            <a:r>
              <a:rPr baseline="-25000" i="1" lang="en-US"/>
              <a:t>3</a:t>
            </a:r>
            <a:r>
              <a:rPr lang="en-US"/>
              <a:t>				</a:t>
            </a:r>
            <a:r>
              <a:rPr lang="en-US">
                <a:solidFill>
                  <a:srgbClr val="000000"/>
                </a:solidFill>
              </a:rPr>
              <a:t>8</a:t>
            </a:r>
            <a:r>
              <a:rPr lang="en-US"/>
              <a:t>			2</a:t>
            </a:r>
            <a:endParaRPr/>
          </a:p>
          <a:p>
            <a:pPr indent="-342900" lvl="0" marL="1257300" rtl="0" algn="l">
              <a:spcBef>
                <a:spcPts val="630"/>
              </a:spcBef>
              <a:spcAft>
                <a:spcPts val="0"/>
              </a:spcAft>
              <a:buSzPts val="1980"/>
              <a:buFont typeface="Arial"/>
              <a:buNone/>
            </a:pPr>
            <a:r>
              <a:rPr lang="en-US"/>
              <a:t>		 </a:t>
            </a:r>
            <a:r>
              <a:rPr i="1" lang="en-US"/>
              <a:t>P</a:t>
            </a:r>
            <a:r>
              <a:rPr baseline="-25000" i="1" lang="en-US"/>
              <a:t>4</a:t>
            </a:r>
            <a:r>
              <a:rPr lang="en-US"/>
              <a:t>				</a:t>
            </a:r>
            <a:r>
              <a:rPr lang="en-US">
                <a:solidFill>
                  <a:srgbClr val="000000"/>
                </a:solidFill>
              </a:rPr>
              <a:t>7</a:t>
            </a:r>
            <a:r>
              <a:rPr lang="en-US"/>
              <a:t>			1</a:t>
            </a:r>
            <a:endParaRPr/>
          </a:p>
          <a:p>
            <a:pPr indent="-342900" lvl="0" marL="1257300" rtl="0" algn="l">
              <a:spcBef>
                <a:spcPts val="630"/>
              </a:spcBef>
              <a:spcAft>
                <a:spcPts val="0"/>
              </a:spcAft>
              <a:buSzPts val="1980"/>
              <a:buFont typeface="Arial"/>
              <a:buNone/>
            </a:pPr>
            <a:r>
              <a:rPr lang="en-US"/>
              <a:t>		</a:t>
            </a:r>
            <a:r>
              <a:rPr i="1" lang="en-US"/>
              <a:t>P</a:t>
            </a:r>
            <a:r>
              <a:rPr baseline="-25000" i="1" lang="en-US"/>
              <a:t>5				</a:t>
            </a:r>
            <a:r>
              <a:rPr lang="en-US"/>
              <a:t>3			3</a:t>
            </a:r>
            <a:endParaRPr baseline="-25000"/>
          </a:p>
          <a:p>
            <a:pPr indent="-342900" lvl="0" marL="342900" rtl="0" algn="l">
              <a:spcBef>
                <a:spcPts val="630"/>
              </a:spcBef>
              <a:spcAft>
                <a:spcPts val="0"/>
              </a:spcAft>
              <a:buSzPts val="1980"/>
              <a:buChar char="▪"/>
            </a:pPr>
            <a:r>
              <a:rPr lang="en-US"/>
              <a:t>Gantt Chart with time quantum = 2</a:t>
            </a:r>
            <a:endParaRPr/>
          </a:p>
          <a:p>
            <a:pPr indent="-217170" lvl="0" marL="342900" rtl="0" algn="l">
              <a:spcBef>
                <a:spcPts val="630"/>
              </a:spcBef>
              <a:spcAft>
                <a:spcPts val="0"/>
              </a:spcAft>
              <a:buSzPts val="1980"/>
              <a:buNone/>
            </a:pPr>
            <a:r>
              <a:t/>
            </a:r>
            <a:endParaRPr/>
          </a:p>
          <a:p>
            <a:pPr indent="0" lvl="0" marL="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342900" lvl="0" marL="342900" rtl="0" algn="l">
              <a:spcBef>
                <a:spcPts val="630"/>
              </a:spcBef>
              <a:spcAft>
                <a:spcPts val="0"/>
              </a:spcAft>
              <a:buSzPts val="1980"/>
              <a:buFont typeface="Arial"/>
              <a:buNone/>
            </a:pPr>
            <a:r>
              <a:t/>
            </a:r>
            <a:endParaRPr/>
          </a:p>
        </p:txBody>
      </p:sp>
      <p:pic>
        <p:nvPicPr>
          <p:cNvPr id="224" name="Google Shape;224;p27"/>
          <p:cNvPicPr preferRelativeResize="0"/>
          <p:nvPr/>
        </p:nvPicPr>
        <p:blipFill rotWithShape="1">
          <a:blip r:embed="rId3">
            <a:alphaModFix/>
          </a:blip>
          <a:srcRect b="0" l="0" r="0" t="0"/>
          <a:stretch/>
        </p:blipFill>
        <p:spPr>
          <a:xfrm>
            <a:off x="1808480" y="4968240"/>
            <a:ext cx="6200925" cy="7246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660400" y="181838"/>
            <a:ext cx="8026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Multilevel Queue</a:t>
            </a:r>
            <a:endParaRPr/>
          </a:p>
        </p:txBody>
      </p:sp>
      <p:sp>
        <p:nvSpPr>
          <p:cNvPr id="231" name="Google Shape;231;p28"/>
          <p:cNvSpPr txBox="1"/>
          <p:nvPr>
            <p:ph idx="1" type="body"/>
          </p:nvPr>
        </p:nvSpPr>
        <p:spPr>
          <a:xfrm>
            <a:off x="830424" y="1144346"/>
            <a:ext cx="6973149" cy="445635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The ready queue consists of multiple queues</a:t>
            </a:r>
            <a:endParaRPr/>
          </a:p>
          <a:p>
            <a:pPr indent="-342900" lvl="0" marL="342900" rtl="0" algn="l">
              <a:spcBef>
                <a:spcPts val="630"/>
              </a:spcBef>
              <a:spcAft>
                <a:spcPts val="0"/>
              </a:spcAft>
              <a:buSzPts val="1980"/>
              <a:buChar char="▪"/>
            </a:pPr>
            <a:r>
              <a:rPr lang="en-US"/>
              <a:t>Multilevel queue scheduler defined by the following parameters:</a:t>
            </a:r>
            <a:endParaRPr/>
          </a:p>
          <a:p>
            <a:pPr indent="-285750" lvl="1" marL="742950" rtl="0" algn="l">
              <a:spcBef>
                <a:spcPts val="630"/>
              </a:spcBef>
              <a:spcAft>
                <a:spcPts val="0"/>
              </a:spcAft>
              <a:buSzPts val="1980"/>
              <a:buChar char="•"/>
            </a:pPr>
            <a:r>
              <a:rPr lang="en-US"/>
              <a:t>Number of queues</a:t>
            </a:r>
            <a:endParaRPr/>
          </a:p>
          <a:p>
            <a:pPr indent="-285750" lvl="1" marL="742950" rtl="0" algn="l">
              <a:spcBef>
                <a:spcPts val="630"/>
              </a:spcBef>
              <a:spcAft>
                <a:spcPts val="0"/>
              </a:spcAft>
              <a:buSzPts val="1980"/>
              <a:buChar char="•"/>
            </a:pPr>
            <a:r>
              <a:rPr lang="en-US"/>
              <a:t>Scheduling algorithms for each queue</a:t>
            </a:r>
            <a:endParaRPr/>
          </a:p>
          <a:p>
            <a:pPr indent="-285750" lvl="1" marL="742950" rtl="0" algn="l">
              <a:spcBef>
                <a:spcPts val="630"/>
              </a:spcBef>
              <a:spcAft>
                <a:spcPts val="0"/>
              </a:spcAft>
              <a:buSzPts val="1980"/>
              <a:buChar char="•"/>
            </a:pPr>
            <a:r>
              <a:rPr lang="en-US"/>
              <a:t>Method used to determine which queue a process will enter when that process needs service</a:t>
            </a:r>
            <a:endParaRPr/>
          </a:p>
          <a:p>
            <a:pPr indent="-285750" lvl="1" marL="742950" rtl="0" algn="l">
              <a:spcBef>
                <a:spcPts val="630"/>
              </a:spcBef>
              <a:spcAft>
                <a:spcPts val="0"/>
              </a:spcAft>
              <a:buSzPts val="1980"/>
              <a:buChar char="•"/>
            </a:pPr>
            <a:r>
              <a:rPr lang="en-US"/>
              <a:t>Scheduling among the queues</a:t>
            </a:r>
            <a:endParaRPr/>
          </a:p>
          <a:p>
            <a:pPr indent="-217170" lvl="0" marL="342900" rtl="0" algn="l">
              <a:spcBef>
                <a:spcPts val="630"/>
              </a:spcBef>
              <a:spcAft>
                <a:spcPts val="0"/>
              </a:spcAft>
              <a:buSzPts val="198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973138" y="219305"/>
            <a:ext cx="7713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Multilevel Queue</a:t>
            </a:r>
            <a:endParaRPr/>
          </a:p>
        </p:txBody>
      </p:sp>
      <p:sp>
        <p:nvSpPr>
          <p:cNvPr id="238" name="Google Shape;238;p29"/>
          <p:cNvSpPr txBox="1"/>
          <p:nvPr>
            <p:ph idx="1" type="body"/>
          </p:nvPr>
        </p:nvSpPr>
        <p:spPr>
          <a:xfrm>
            <a:off x="811763" y="1068388"/>
            <a:ext cx="7570237" cy="52212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With priority scheduling, have separate queues for each priority.</a:t>
            </a:r>
            <a:endParaRPr/>
          </a:p>
          <a:p>
            <a:pPr indent="-342900" lvl="0" marL="342900" rtl="0" algn="l">
              <a:spcBef>
                <a:spcPts val="630"/>
              </a:spcBef>
              <a:spcAft>
                <a:spcPts val="0"/>
              </a:spcAft>
              <a:buSzPts val="1980"/>
              <a:buChar char="▪"/>
            </a:pPr>
            <a:r>
              <a:rPr lang="en-US"/>
              <a:t>Schedule the process in the highest-priority queue!</a:t>
            </a:r>
            <a:endParaRPr/>
          </a:p>
        </p:txBody>
      </p:sp>
      <p:pic>
        <p:nvPicPr>
          <p:cNvPr id="239" name="Google Shape;239;p29"/>
          <p:cNvPicPr preferRelativeResize="0"/>
          <p:nvPr/>
        </p:nvPicPr>
        <p:blipFill rotWithShape="1">
          <a:blip r:embed="rId3">
            <a:alphaModFix/>
          </a:blip>
          <a:srcRect b="0" l="0" r="0" t="0"/>
          <a:stretch/>
        </p:blipFill>
        <p:spPr>
          <a:xfrm>
            <a:off x="3076575" y="2108200"/>
            <a:ext cx="3073400" cy="339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890429" y="215191"/>
            <a:ext cx="78803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Multilevel Queue</a:t>
            </a:r>
            <a:endParaRPr/>
          </a:p>
        </p:txBody>
      </p:sp>
      <p:sp>
        <p:nvSpPr>
          <p:cNvPr id="245" name="Google Shape;245;p30"/>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Prioritization based upon process type</a:t>
            </a:r>
            <a:endParaRPr/>
          </a:p>
        </p:txBody>
      </p:sp>
      <p:pic>
        <p:nvPicPr>
          <p:cNvPr id="246" name="Google Shape;246;p30"/>
          <p:cNvPicPr preferRelativeResize="0"/>
          <p:nvPr/>
        </p:nvPicPr>
        <p:blipFill rotWithShape="1">
          <a:blip r:embed="rId3">
            <a:alphaModFix/>
          </a:blip>
          <a:srcRect b="0" l="0" r="0" t="0"/>
          <a:stretch/>
        </p:blipFill>
        <p:spPr>
          <a:xfrm>
            <a:off x="2057400" y="2135188"/>
            <a:ext cx="5583238" cy="29702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660400" y="181838"/>
            <a:ext cx="8026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Multilevel Feedback Queue</a:t>
            </a:r>
            <a:endParaRPr/>
          </a:p>
        </p:txBody>
      </p:sp>
      <p:sp>
        <p:nvSpPr>
          <p:cNvPr id="253" name="Google Shape;253;p31"/>
          <p:cNvSpPr txBox="1"/>
          <p:nvPr>
            <p:ph idx="1" type="body"/>
          </p:nvPr>
        </p:nvSpPr>
        <p:spPr>
          <a:xfrm>
            <a:off x="830424" y="1144346"/>
            <a:ext cx="7341303" cy="439992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 process can move between the various queues.</a:t>
            </a:r>
            <a:endParaRPr/>
          </a:p>
          <a:p>
            <a:pPr indent="-342900" lvl="0" marL="342900" rtl="0" algn="l">
              <a:spcBef>
                <a:spcPts val="630"/>
              </a:spcBef>
              <a:spcAft>
                <a:spcPts val="0"/>
              </a:spcAft>
              <a:buSzPts val="1980"/>
              <a:buChar char="▪"/>
            </a:pPr>
            <a:r>
              <a:rPr lang="en-US"/>
              <a:t>Multilevel-feedback-queue scheduler defined by the following parameters:</a:t>
            </a:r>
            <a:endParaRPr/>
          </a:p>
          <a:p>
            <a:pPr indent="-285750" lvl="1" marL="742950" rtl="0" algn="l">
              <a:spcBef>
                <a:spcPts val="630"/>
              </a:spcBef>
              <a:spcAft>
                <a:spcPts val="0"/>
              </a:spcAft>
              <a:buSzPts val="1980"/>
              <a:buChar char="•"/>
            </a:pPr>
            <a:r>
              <a:rPr lang="en-US"/>
              <a:t>Number of queues</a:t>
            </a:r>
            <a:endParaRPr/>
          </a:p>
          <a:p>
            <a:pPr indent="-285750" lvl="1" marL="742950" rtl="0" algn="l">
              <a:spcBef>
                <a:spcPts val="630"/>
              </a:spcBef>
              <a:spcAft>
                <a:spcPts val="0"/>
              </a:spcAft>
              <a:buSzPts val="1980"/>
              <a:buChar char="•"/>
            </a:pPr>
            <a:r>
              <a:rPr lang="en-US"/>
              <a:t>Scheduling algorithms for each queue</a:t>
            </a:r>
            <a:endParaRPr/>
          </a:p>
          <a:p>
            <a:pPr indent="-285750" lvl="1" marL="742950" rtl="0" algn="l">
              <a:spcBef>
                <a:spcPts val="630"/>
              </a:spcBef>
              <a:spcAft>
                <a:spcPts val="0"/>
              </a:spcAft>
              <a:buSzPts val="1980"/>
              <a:buChar char="•"/>
            </a:pPr>
            <a:r>
              <a:rPr lang="en-US"/>
              <a:t>Method used to determine when to upgrade a process</a:t>
            </a:r>
            <a:endParaRPr/>
          </a:p>
          <a:p>
            <a:pPr indent="-285750" lvl="1" marL="742950" rtl="0" algn="l">
              <a:spcBef>
                <a:spcPts val="630"/>
              </a:spcBef>
              <a:spcAft>
                <a:spcPts val="0"/>
              </a:spcAft>
              <a:buSzPts val="1980"/>
              <a:buChar char="•"/>
            </a:pPr>
            <a:r>
              <a:rPr lang="en-US"/>
              <a:t>Method used to determine when to demote a process</a:t>
            </a:r>
            <a:endParaRPr/>
          </a:p>
          <a:p>
            <a:pPr indent="-285750" lvl="1" marL="742950" rtl="0" algn="l">
              <a:spcBef>
                <a:spcPts val="630"/>
              </a:spcBef>
              <a:spcAft>
                <a:spcPts val="0"/>
              </a:spcAft>
              <a:buSzPts val="1980"/>
              <a:buChar char="•"/>
            </a:pPr>
            <a:r>
              <a:rPr lang="en-US"/>
              <a:t>Method used to determine which queue a process will enter when that process needs service</a:t>
            </a:r>
            <a:endParaRPr/>
          </a:p>
          <a:p>
            <a:pPr indent="-342900" lvl="0" marL="342900" rtl="0" algn="l">
              <a:spcBef>
                <a:spcPts val="630"/>
              </a:spcBef>
              <a:spcAft>
                <a:spcPts val="0"/>
              </a:spcAft>
              <a:buSzPts val="1980"/>
              <a:buChar char="▪"/>
            </a:pPr>
            <a:r>
              <a:rPr lang="en-US"/>
              <a:t>Aging can be implemented using multilevel feedback queue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1238137" y="42179"/>
            <a:ext cx="8186349" cy="6794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Multilevel Feedback Queue</a:t>
            </a:r>
            <a:endParaRPr/>
          </a:p>
        </p:txBody>
      </p:sp>
      <p:sp>
        <p:nvSpPr>
          <p:cNvPr id="260" name="Google Shape;260;p32"/>
          <p:cNvSpPr txBox="1"/>
          <p:nvPr>
            <p:ph idx="1" type="body"/>
          </p:nvPr>
        </p:nvSpPr>
        <p:spPr>
          <a:xfrm>
            <a:off x="806449" y="1101013"/>
            <a:ext cx="4742319" cy="46631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Three queues: </a:t>
            </a:r>
            <a:endParaRPr/>
          </a:p>
          <a:p>
            <a:pPr indent="-285750" lvl="1" marL="742950" rtl="0" algn="l">
              <a:spcBef>
                <a:spcPts val="560"/>
              </a:spcBef>
              <a:spcAft>
                <a:spcPts val="0"/>
              </a:spcAft>
              <a:buSzPts val="1760"/>
              <a:buChar char="•"/>
            </a:pPr>
            <a:r>
              <a:rPr i="1" lang="en-US" sz="1600"/>
              <a:t>Q</a:t>
            </a:r>
            <a:r>
              <a:rPr baseline="-25000" lang="en-US" sz="1600"/>
              <a:t>0</a:t>
            </a:r>
            <a:r>
              <a:rPr lang="en-US" sz="1600"/>
              <a:t> – RR with time quantum 8 milliseconds</a:t>
            </a:r>
            <a:endParaRPr/>
          </a:p>
          <a:p>
            <a:pPr indent="-285750" lvl="1" marL="742950" rtl="0" algn="l">
              <a:spcBef>
                <a:spcPts val="560"/>
              </a:spcBef>
              <a:spcAft>
                <a:spcPts val="0"/>
              </a:spcAft>
              <a:buSzPts val="1760"/>
              <a:buChar char="•"/>
            </a:pPr>
            <a:r>
              <a:rPr i="1" lang="en-US" sz="1600"/>
              <a:t>Q</a:t>
            </a:r>
            <a:r>
              <a:rPr baseline="-25000" lang="en-US" sz="1600"/>
              <a:t>1</a:t>
            </a:r>
            <a:r>
              <a:rPr lang="en-US" sz="1600"/>
              <a:t> – RR time quantum 16 milliseconds</a:t>
            </a:r>
            <a:endParaRPr/>
          </a:p>
          <a:p>
            <a:pPr indent="-285750" lvl="1" marL="742950" rtl="0" algn="l">
              <a:spcBef>
                <a:spcPts val="560"/>
              </a:spcBef>
              <a:spcAft>
                <a:spcPts val="0"/>
              </a:spcAft>
              <a:buSzPts val="1760"/>
              <a:buChar char="•"/>
            </a:pPr>
            <a:r>
              <a:rPr i="1" lang="en-US" sz="1600"/>
              <a:t>Q</a:t>
            </a:r>
            <a:r>
              <a:rPr baseline="-25000" lang="en-US" sz="1600"/>
              <a:t>2</a:t>
            </a:r>
            <a:r>
              <a:rPr lang="en-US" sz="1600"/>
              <a:t> – FCFS</a:t>
            </a:r>
            <a:endParaRPr sz="1400"/>
          </a:p>
          <a:p>
            <a:pPr indent="-342900" lvl="0" marL="342900" rtl="0" algn="l">
              <a:spcBef>
                <a:spcPts val="630"/>
              </a:spcBef>
              <a:spcAft>
                <a:spcPts val="0"/>
              </a:spcAft>
              <a:buSzPts val="1980"/>
              <a:buChar char="▪"/>
            </a:pPr>
            <a:r>
              <a:rPr lang="en-US"/>
              <a:t>Scheduling</a:t>
            </a:r>
            <a:endParaRPr/>
          </a:p>
          <a:p>
            <a:pPr indent="-285750" lvl="1" marL="742950" rtl="0" algn="l">
              <a:spcBef>
                <a:spcPts val="560"/>
              </a:spcBef>
              <a:spcAft>
                <a:spcPts val="0"/>
              </a:spcAft>
              <a:buSzPts val="1760"/>
              <a:buChar char="•"/>
            </a:pPr>
            <a:r>
              <a:rPr lang="en-US" sz="1600"/>
              <a:t>A new process enters queue </a:t>
            </a:r>
            <a:r>
              <a:rPr i="1" lang="en-US" sz="1600"/>
              <a:t>Q</a:t>
            </a:r>
            <a:r>
              <a:rPr baseline="-25000" i="1" lang="en-US" sz="1600"/>
              <a:t>0</a:t>
            </a:r>
            <a:r>
              <a:rPr i="1" lang="en-US" sz="1600"/>
              <a:t> </a:t>
            </a:r>
            <a:r>
              <a:rPr lang="en-US" sz="1600"/>
              <a:t>which is served</a:t>
            </a:r>
            <a:r>
              <a:rPr i="1" lang="en-US" sz="1600"/>
              <a:t> </a:t>
            </a:r>
            <a:r>
              <a:rPr lang="en-US" sz="1600"/>
              <a:t>in</a:t>
            </a:r>
            <a:r>
              <a:rPr i="1" lang="en-US" sz="1600"/>
              <a:t> </a:t>
            </a:r>
            <a:r>
              <a:rPr lang="en-US" sz="1600"/>
              <a:t>RR</a:t>
            </a:r>
            <a:endParaRPr/>
          </a:p>
          <a:p>
            <a:pPr indent="-228600" lvl="2" marL="1085850" rtl="0" algn="l">
              <a:spcBef>
                <a:spcPts val="490"/>
              </a:spcBef>
              <a:spcAft>
                <a:spcPts val="0"/>
              </a:spcAft>
              <a:buSzPts val="1050"/>
              <a:buChar char="4"/>
            </a:pPr>
            <a:r>
              <a:rPr lang="en-US" sz="1400"/>
              <a:t>When it gains CPU, the process receives 8 milliseconds</a:t>
            </a:r>
            <a:endParaRPr/>
          </a:p>
          <a:p>
            <a:pPr indent="-228600" lvl="2" marL="1085850" rtl="0" algn="l">
              <a:spcBef>
                <a:spcPts val="490"/>
              </a:spcBef>
              <a:spcAft>
                <a:spcPts val="0"/>
              </a:spcAft>
              <a:buSzPts val="1050"/>
              <a:buChar char="4"/>
            </a:pPr>
            <a:r>
              <a:rPr lang="en-US" sz="1400"/>
              <a:t>If it does not finish in 8 milliseconds, the process  is moved to queue </a:t>
            </a:r>
            <a:r>
              <a:rPr i="1" lang="en-US" sz="1400"/>
              <a:t>Q</a:t>
            </a:r>
            <a:r>
              <a:rPr baseline="-25000" lang="en-US" sz="1400"/>
              <a:t>1</a:t>
            </a:r>
            <a:endParaRPr sz="1400"/>
          </a:p>
          <a:p>
            <a:pPr indent="-285750" lvl="1" marL="742950" rtl="0" algn="l">
              <a:spcBef>
                <a:spcPts val="560"/>
              </a:spcBef>
              <a:spcAft>
                <a:spcPts val="0"/>
              </a:spcAft>
              <a:buSzPts val="1760"/>
              <a:buChar char="•"/>
            </a:pPr>
            <a:r>
              <a:rPr lang="en-US" sz="1600"/>
              <a:t>At </a:t>
            </a:r>
            <a:r>
              <a:rPr i="1" lang="en-US" sz="1600"/>
              <a:t>Q</a:t>
            </a:r>
            <a:r>
              <a:rPr baseline="-25000" lang="en-US" sz="1600"/>
              <a:t>1</a:t>
            </a:r>
            <a:r>
              <a:rPr lang="en-US" sz="1600"/>
              <a:t> job is again served in RR and receives 16 additional milliseconds</a:t>
            </a:r>
            <a:endParaRPr/>
          </a:p>
          <a:p>
            <a:pPr indent="-228600" lvl="2" marL="1085850" rtl="0" algn="l">
              <a:spcBef>
                <a:spcPts val="490"/>
              </a:spcBef>
              <a:spcAft>
                <a:spcPts val="0"/>
              </a:spcAft>
              <a:buSzPts val="1050"/>
              <a:buChar char="4"/>
            </a:pPr>
            <a:r>
              <a:rPr lang="en-US" sz="1400"/>
              <a:t>If it still does not complete, it is preempted and moved to queue </a:t>
            </a:r>
            <a:r>
              <a:rPr i="1" lang="en-US" sz="1400"/>
              <a:t>Q</a:t>
            </a:r>
            <a:r>
              <a:rPr baseline="-25000" lang="en-US" sz="1400"/>
              <a:t>2</a:t>
            </a:r>
            <a:endParaRPr sz="1400"/>
          </a:p>
        </p:txBody>
      </p:sp>
      <p:pic>
        <p:nvPicPr>
          <p:cNvPr id="261" name="Google Shape;261;p32"/>
          <p:cNvPicPr preferRelativeResize="0"/>
          <p:nvPr/>
        </p:nvPicPr>
        <p:blipFill rotWithShape="1">
          <a:blip r:embed="rId3">
            <a:alphaModFix/>
          </a:blip>
          <a:srcRect b="0" l="0" r="0" t="0"/>
          <a:stretch/>
        </p:blipFill>
        <p:spPr>
          <a:xfrm>
            <a:off x="5548769" y="2673752"/>
            <a:ext cx="3344406" cy="203159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457200" y="111760"/>
            <a:ext cx="8229600" cy="62298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Thread Scheduling</a:t>
            </a:r>
            <a:endParaRPr/>
          </a:p>
        </p:txBody>
      </p:sp>
      <p:sp>
        <p:nvSpPr>
          <p:cNvPr id="268" name="Google Shape;268;p33"/>
          <p:cNvSpPr txBox="1"/>
          <p:nvPr>
            <p:ph idx="1" type="body"/>
          </p:nvPr>
        </p:nvSpPr>
        <p:spPr>
          <a:xfrm>
            <a:off x="844550" y="1087121"/>
            <a:ext cx="7661275" cy="356997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Distinction between user-level and kernel-level threads</a:t>
            </a:r>
            <a:endParaRPr/>
          </a:p>
          <a:p>
            <a:pPr indent="-342900" lvl="0" marL="342900" rtl="0" algn="l">
              <a:spcBef>
                <a:spcPts val="630"/>
              </a:spcBef>
              <a:spcAft>
                <a:spcPts val="0"/>
              </a:spcAft>
              <a:buSzPts val="1980"/>
              <a:buChar char="▪"/>
            </a:pPr>
            <a:r>
              <a:rPr lang="en-US"/>
              <a:t>When threads supported, threads scheduled, not processes</a:t>
            </a:r>
            <a:endParaRPr/>
          </a:p>
          <a:p>
            <a:pPr indent="-342900" lvl="0" marL="342900" rtl="0" algn="l">
              <a:spcBef>
                <a:spcPts val="630"/>
              </a:spcBef>
              <a:spcAft>
                <a:spcPts val="0"/>
              </a:spcAft>
              <a:buSzPts val="1980"/>
              <a:buChar char="▪"/>
            </a:pPr>
            <a:r>
              <a:rPr lang="en-US"/>
              <a:t>Many-to-one and many-to-many models, thread library schedules user-level threads to run on LWP</a:t>
            </a:r>
            <a:endParaRPr/>
          </a:p>
          <a:p>
            <a:pPr indent="-285750" lvl="1" marL="742950" rtl="0" algn="l">
              <a:spcBef>
                <a:spcPts val="630"/>
              </a:spcBef>
              <a:spcAft>
                <a:spcPts val="0"/>
              </a:spcAft>
              <a:buSzPts val="1980"/>
              <a:buChar char="•"/>
            </a:pPr>
            <a:r>
              <a:rPr lang="en-US"/>
              <a:t>Known as </a:t>
            </a:r>
            <a:r>
              <a:rPr b="1" lang="en-US">
                <a:solidFill>
                  <a:srgbClr val="006699"/>
                </a:solidFill>
                <a:latin typeface="Arial"/>
                <a:ea typeface="Arial"/>
                <a:cs typeface="Arial"/>
                <a:sym typeface="Arial"/>
              </a:rPr>
              <a:t>process-contention</a:t>
            </a:r>
            <a:r>
              <a:rPr b="1" lang="en-US">
                <a:solidFill>
                  <a:srgbClr val="3366FF"/>
                </a:solidFill>
              </a:rPr>
              <a:t> </a:t>
            </a:r>
            <a:r>
              <a:rPr b="1" lang="en-US">
                <a:solidFill>
                  <a:srgbClr val="006699"/>
                </a:solidFill>
                <a:latin typeface="Arial"/>
                <a:ea typeface="Arial"/>
                <a:cs typeface="Arial"/>
                <a:sym typeface="Arial"/>
              </a:rPr>
              <a:t>scope</a:t>
            </a:r>
            <a:r>
              <a:rPr b="1" lang="en-US">
                <a:solidFill>
                  <a:srgbClr val="3366FF"/>
                </a:solidFill>
              </a:rPr>
              <a:t> </a:t>
            </a:r>
            <a:r>
              <a:rPr lang="en-US"/>
              <a:t>(</a:t>
            </a:r>
            <a:r>
              <a:rPr b="1" lang="en-US">
                <a:solidFill>
                  <a:srgbClr val="006699"/>
                </a:solidFill>
                <a:latin typeface="Arial"/>
                <a:ea typeface="Arial"/>
                <a:cs typeface="Arial"/>
                <a:sym typeface="Arial"/>
              </a:rPr>
              <a:t>PCS</a:t>
            </a:r>
            <a:r>
              <a:rPr lang="en-US"/>
              <a:t>)</a:t>
            </a:r>
            <a:r>
              <a:rPr b="1" lang="en-US"/>
              <a:t> </a:t>
            </a:r>
            <a:r>
              <a:rPr lang="en-US"/>
              <a:t>since scheduling competition is within the process</a:t>
            </a:r>
            <a:endParaRPr/>
          </a:p>
          <a:p>
            <a:pPr indent="-285750" lvl="1" marL="742950" rtl="0" algn="l">
              <a:spcBef>
                <a:spcPts val="630"/>
              </a:spcBef>
              <a:spcAft>
                <a:spcPts val="0"/>
              </a:spcAft>
              <a:buSzPts val="1980"/>
              <a:buChar char="•"/>
            </a:pPr>
            <a:r>
              <a:rPr lang="en-US"/>
              <a:t>Typically done via priority set by programmer</a:t>
            </a:r>
            <a:endParaRPr/>
          </a:p>
          <a:p>
            <a:pPr indent="-342900" lvl="0" marL="342900" rtl="0" algn="l">
              <a:spcBef>
                <a:spcPts val="630"/>
              </a:spcBef>
              <a:spcAft>
                <a:spcPts val="0"/>
              </a:spcAft>
              <a:buSzPts val="1980"/>
              <a:buChar char="▪"/>
            </a:pPr>
            <a:r>
              <a:rPr lang="en-US"/>
              <a:t>Kernel thread scheduled onto available CPU is </a:t>
            </a:r>
            <a:r>
              <a:rPr b="1" lang="en-US">
                <a:solidFill>
                  <a:srgbClr val="006699"/>
                </a:solidFill>
                <a:latin typeface="Arial"/>
                <a:ea typeface="Arial"/>
                <a:cs typeface="Arial"/>
                <a:sym typeface="Arial"/>
              </a:rPr>
              <a:t>system-contention</a:t>
            </a:r>
            <a:r>
              <a:rPr b="1" lang="en-US">
                <a:solidFill>
                  <a:srgbClr val="3366FF"/>
                </a:solidFill>
              </a:rPr>
              <a:t> </a:t>
            </a:r>
            <a:r>
              <a:rPr b="1" lang="en-US">
                <a:solidFill>
                  <a:srgbClr val="006699"/>
                </a:solidFill>
                <a:latin typeface="Arial"/>
                <a:ea typeface="Arial"/>
                <a:cs typeface="Arial"/>
                <a:sym typeface="Arial"/>
              </a:rPr>
              <a:t>scope</a:t>
            </a:r>
            <a:r>
              <a:rPr b="1" lang="en-US"/>
              <a:t> </a:t>
            </a:r>
            <a:r>
              <a:rPr lang="en-US"/>
              <a:t>(</a:t>
            </a:r>
            <a:r>
              <a:rPr b="1" lang="en-US">
                <a:solidFill>
                  <a:srgbClr val="006699"/>
                </a:solidFill>
                <a:latin typeface="Arial"/>
                <a:ea typeface="Arial"/>
                <a:cs typeface="Arial"/>
                <a:sym typeface="Arial"/>
              </a:rPr>
              <a:t>SCS</a:t>
            </a:r>
            <a:r>
              <a:rPr lang="en-US"/>
              <a:t>) – competition among all threads in system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709613" y="175437"/>
            <a:ext cx="79771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Pthread Scheduling</a:t>
            </a:r>
            <a:endParaRPr/>
          </a:p>
        </p:txBody>
      </p:sp>
      <p:sp>
        <p:nvSpPr>
          <p:cNvPr id="275" name="Google Shape;275;p34"/>
          <p:cNvSpPr txBox="1"/>
          <p:nvPr>
            <p:ph idx="1" type="body"/>
          </p:nvPr>
        </p:nvSpPr>
        <p:spPr>
          <a:xfrm>
            <a:off x="849085" y="1137920"/>
            <a:ext cx="7623109" cy="352171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API allows specifying either PCS or SCS during thread creation</a:t>
            </a:r>
            <a:endParaRPr/>
          </a:p>
          <a:p>
            <a:pPr indent="-285750" lvl="1" marL="742950" rtl="0" algn="l">
              <a:spcBef>
                <a:spcPts val="630"/>
              </a:spcBef>
              <a:spcAft>
                <a:spcPts val="0"/>
              </a:spcAft>
              <a:buSzPts val="1980"/>
              <a:buChar char="•"/>
            </a:pPr>
            <a:r>
              <a:rPr lang="en-US"/>
              <a:t>PTHREAD_SCOPE_PROCESS schedules threads using PCS scheduling</a:t>
            </a:r>
            <a:endParaRPr/>
          </a:p>
          <a:p>
            <a:pPr indent="-285750" lvl="1" marL="742950" rtl="0" algn="l">
              <a:spcBef>
                <a:spcPts val="630"/>
              </a:spcBef>
              <a:spcAft>
                <a:spcPts val="0"/>
              </a:spcAft>
              <a:buSzPts val="1980"/>
              <a:buChar char="•"/>
            </a:pPr>
            <a:r>
              <a:rPr lang="en-US"/>
              <a:t>PTHREAD_SCOPE_SYSTEM schedules threads using SCS scheduling</a:t>
            </a:r>
            <a:endParaRPr/>
          </a:p>
          <a:p>
            <a:pPr indent="-342900" lvl="0" marL="342900" rtl="0" algn="l">
              <a:spcBef>
                <a:spcPts val="630"/>
              </a:spcBef>
              <a:spcAft>
                <a:spcPts val="0"/>
              </a:spcAft>
              <a:buSzPts val="1980"/>
              <a:buChar char="▪"/>
            </a:pPr>
            <a:r>
              <a:rPr lang="en-US"/>
              <a:t>Can be limited by OS – Linux and macOS only allow PTHREAD_SCOPE_SYSTEM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57200" y="222868"/>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Objectives</a:t>
            </a:r>
            <a:endParaRPr/>
          </a:p>
        </p:txBody>
      </p:sp>
      <p:sp>
        <p:nvSpPr>
          <p:cNvPr id="82" name="Google Shape;82;p3"/>
          <p:cNvSpPr txBox="1"/>
          <p:nvPr>
            <p:ph idx="1" type="body"/>
          </p:nvPr>
        </p:nvSpPr>
        <p:spPr>
          <a:xfrm>
            <a:off x="852840" y="1233489"/>
            <a:ext cx="7575863" cy="440039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Describe various CPU scheduling algorithms</a:t>
            </a:r>
            <a:endParaRPr/>
          </a:p>
          <a:p>
            <a:pPr indent="-342900" lvl="0" marL="342900" rtl="0" algn="l">
              <a:spcBef>
                <a:spcPts val="630"/>
              </a:spcBef>
              <a:spcAft>
                <a:spcPts val="0"/>
              </a:spcAft>
              <a:buSzPts val="1980"/>
              <a:buChar char="▪"/>
            </a:pPr>
            <a:r>
              <a:rPr lang="en-US"/>
              <a:t>Assess CPU scheduling algorithms based on scheduling criteria</a:t>
            </a:r>
            <a:endParaRPr/>
          </a:p>
          <a:p>
            <a:pPr indent="-342900" lvl="0" marL="342900" rtl="0" algn="l">
              <a:spcBef>
                <a:spcPts val="630"/>
              </a:spcBef>
              <a:spcAft>
                <a:spcPts val="0"/>
              </a:spcAft>
              <a:buSzPts val="1980"/>
              <a:buChar char="▪"/>
            </a:pPr>
            <a:r>
              <a:rPr lang="en-US"/>
              <a:t>Explain the issues related to multiprocessor and multicore scheduling</a:t>
            </a:r>
            <a:endParaRPr/>
          </a:p>
          <a:p>
            <a:pPr indent="-342900" lvl="0" marL="342900" rtl="0" algn="l">
              <a:spcBef>
                <a:spcPts val="630"/>
              </a:spcBef>
              <a:spcAft>
                <a:spcPts val="0"/>
              </a:spcAft>
              <a:buSzPts val="1980"/>
              <a:buChar char="▪"/>
            </a:pPr>
            <a:r>
              <a:rPr lang="en-US"/>
              <a:t>Describe various real-time scheduling algorithms</a:t>
            </a:r>
            <a:endParaRPr/>
          </a:p>
          <a:p>
            <a:pPr indent="-342900" lvl="0" marL="342900" rtl="0" algn="l">
              <a:spcBef>
                <a:spcPts val="630"/>
              </a:spcBef>
              <a:spcAft>
                <a:spcPts val="0"/>
              </a:spcAft>
              <a:buSzPts val="1980"/>
              <a:buChar char="▪"/>
            </a:pPr>
            <a:r>
              <a:rPr lang="en-US"/>
              <a:t>Describe the scheduling algorithms used in the Windows, Linux, and Solaris operating systems</a:t>
            </a:r>
            <a:endParaRPr/>
          </a:p>
          <a:p>
            <a:pPr indent="-342900" lvl="0" marL="342900" rtl="0" algn="l">
              <a:spcBef>
                <a:spcPts val="630"/>
              </a:spcBef>
              <a:spcAft>
                <a:spcPts val="0"/>
              </a:spcAft>
              <a:buSzPts val="1980"/>
              <a:buChar char="▪"/>
            </a:pPr>
            <a:r>
              <a:rPr lang="en-US"/>
              <a:t>Apply modeling and simulations to evaluate CPU scheduling algorithms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783770" y="112762"/>
            <a:ext cx="7903029"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Pthread Scheduling API</a:t>
            </a:r>
            <a:endParaRPr/>
          </a:p>
        </p:txBody>
      </p:sp>
      <p:sp>
        <p:nvSpPr>
          <p:cNvPr id="282" name="Google Shape;282;p35"/>
          <p:cNvSpPr txBox="1"/>
          <p:nvPr>
            <p:ph idx="1" type="body"/>
          </p:nvPr>
        </p:nvSpPr>
        <p:spPr>
          <a:xfrm>
            <a:off x="1538288" y="942975"/>
            <a:ext cx="6818312" cy="49196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40"/>
              <a:buFont typeface="Arial"/>
              <a:buNone/>
            </a:pPr>
            <a:r>
              <a:rPr lang="en-US" sz="1400">
                <a:latin typeface="Courier New"/>
                <a:ea typeface="Courier New"/>
                <a:cs typeface="Courier New"/>
                <a:sym typeface="Courier New"/>
              </a:rPr>
              <a:t>#include &lt;pthread.h&gt;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#include &lt;stdio.h&gt;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#define NUM_THREADS 5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int main(int argc, char *argv[]) {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int i, scope;</a:t>
            </a:r>
            <a:br>
              <a:rPr lang="en-US" sz="1400">
                <a:latin typeface="Courier New"/>
                <a:ea typeface="Courier New"/>
                <a:cs typeface="Courier New"/>
                <a:sym typeface="Courier New"/>
              </a:rPr>
            </a:br>
            <a:r>
              <a:rPr lang="en-US" sz="1400">
                <a:latin typeface="Courier New"/>
                <a:ea typeface="Courier New"/>
                <a:cs typeface="Courier New"/>
                <a:sym typeface="Courier New"/>
              </a:rPr>
              <a:t>   pthread_t tid[NUM THREADS];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pthread_attr_t attr;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 get the default attributes */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pthread_attr_init(&amp;attr);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 first inquire on the current scope */</a:t>
            </a:r>
            <a:br>
              <a:rPr lang="en-US" sz="1400">
                <a:latin typeface="Courier New"/>
                <a:ea typeface="Courier New"/>
                <a:cs typeface="Courier New"/>
                <a:sym typeface="Courier New"/>
              </a:rPr>
            </a:br>
            <a:r>
              <a:rPr lang="en-US" sz="1400">
                <a:latin typeface="Courier New"/>
                <a:ea typeface="Courier New"/>
                <a:cs typeface="Courier New"/>
                <a:sym typeface="Courier New"/>
              </a:rPr>
              <a:t>   if (pthread_attr_getscope(&amp;attr, &amp;scope) != 0)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fprintf(stderr, "Unable to get scheduling scope\n");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else {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if (scope == PTHREAD_SCOPE_PROCESS)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printf("PTHREAD_SCOPE_PROCESS");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else if (scope == PTHREAD_SCOPE_SYSTEM)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printf("PTHREAD_SCOPE_SYSTEM");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else</a:t>
            </a:r>
            <a:br>
              <a:rPr lang="en-US" sz="1400">
                <a:latin typeface="Courier New"/>
                <a:ea typeface="Courier New"/>
                <a:cs typeface="Courier New"/>
                <a:sym typeface="Courier New"/>
              </a:rPr>
            </a:br>
            <a:r>
              <a:rPr lang="en-US" sz="1400">
                <a:latin typeface="Courier New"/>
                <a:ea typeface="Courier New"/>
                <a:cs typeface="Courier New"/>
                <a:sym typeface="Courier New"/>
              </a:rPr>
              <a:t>         fprintf(stderr, "Illegal scope value.\n"); </a:t>
            </a:r>
            <a:endParaRPr/>
          </a:p>
          <a:p>
            <a:pPr indent="0" lvl="0" marL="0" rtl="0" algn="l">
              <a:spcBef>
                <a:spcPts val="490"/>
              </a:spcBef>
              <a:spcAft>
                <a:spcPts val="0"/>
              </a:spcAft>
              <a:buSzPts val="1540"/>
              <a:buFont typeface="Arial"/>
              <a:buNone/>
            </a:pPr>
            <a:r>
              <a:rPr lang="en-US" sz="1400">
                <a:latin typeface="Courier New"/>
                <a:ea typeface="Courier New"/>
                <a:cs typeface="Courier New"/>
                <a:sym typeface="Courier New"/>
              </a:rPr>
              <a:t>   }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821094" y="139718"/>
            <a:ext cx="7837714"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Pthread Scheduling API</a:t>
            </a:r>
            <a:endParaRPr/>
          </a:p>
        </p:txBody>
      </p:sp>
      <p:sp>
        <p:nvSpPr>
          <p:cNvPr id="289" name="Google Shape;289;p36"/>
          <p:cNvSpPr txBox="1"/>
          <p:nvPr>
            <p:ph idx="1" type="body"/>
          </p:nvPr>
        </p:nvSpPr>
        <p:spPr>
          <a:xfrm>
            <a:off x="973138" y="1193800"/>
            <a:ext cx="7321550" cy="47656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70"/>
              <a:buFont typeface="Arial"/>
              <a:buNone/>
            </a:pPr>
            <a:r>
              <a:rPr lang="en-US" sz="1700">
                <a:latin typeface="Courier New"/>
                <a:ea typeface="Courier New"/>
                <a:cs typeface="Courier New"/>
                <a:sym typeface="Courier New"/>
              </a:rPr>
              <a:t>   /* set the scheduling algorithm to PCS or SCS */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pthread_attr_setscope(&amp;attr, PTHREAD_SCOPE_SYSTEM);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 create the threads */</a:t>
            </a:r>
            <a:br>
              <a:rPr lang="en-US" sz="1700">
                <a:latin typeface="Courier New"/>
                <a:ea typeface="Courier New"/>
                <a:cs typeface="Courier New"/>
                <a:sym typeface="Courier New"/>
              </a:rPr>
            </a:br>
            <a:r>
              <a:rPr lang="en-US" sz="1700">
                <a:latin typeface="Courier New"/>
                <a:ea typeface="Courier New"/>
                <a:cs typeface="Courier New"/>
                <a:sym typeface="Courier New"/>
              </a:rPr>
              <a:t>   for (i = 0; i &lt; NUM_THREADS; i++)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pthread_create(&amp;tid[i],&amp;attr,runner,NULL);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 now join on each thread */</a:t>
            </a:r>
            <a:br>
              <a:rPr lang="en-US" sz="1700">
                <a:latin typeface="Courier New"/>
                <a:ea typeface="Courier New"/>
                <a:cs typeface="Courier New"/>
                <a:sym typeface="Courier New"/>
              </a:rPr>
            </a:br>
            <a:r>
              <a:rPr lang="en-US" sz="1700">
                <a:latin typeface="Courier New"/>
                <a:ea typeface="Courier New"/>
                <a:cs typeface="Courier New"/>
                <a:sym typeface="Courier New"/>
              </a:rPr>
              <a:t>   for (i = 0; i &lt; NUM_THREADS; i++)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pthread_join(tid[i], NULL);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Each thread will begin control in this function */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void *runner(void *param)</a:t>
            </a:r>
            <a:br>
              <a:rPr lang="en-US" sz="1700">
                <a:latin typeface="Courier New"/>
                <a:ea typeface="Courier New"/>
                <a:cs typeface="Courier New"/>
                <a:sym typeface="Courier New"/>
              </a:rPr>
            </a:br>
            <a:r>
              <a:rPr lang="en-US" sz="1700">
                <a:latin typeface="Courier New"/>
                <a:ea typeface="Courier New"/>
                <a:cs typeface="Courier New"/>
                <a:sym typeface="Courier New"/>
              </a:rPr>
              <a:t>{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 do some work ... */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pthread_exit(0); </a:t>
            </a:r>
            <a:endParaRPr/>
          </a:p>
          <a:p>
            <a:pPr indent="0" lvl="0" marL="0" rtl="0" algn="l">
              <a:spcBef>
                <a:spcPts val="595"/>
              </a:spcBef>
              <a:spcAft>
                <a:spcPts val="0"/>
              </a:spcAft>
              <a:buSzPts val="1870"/>
              <a:buFont typeface="Arial"/>
              <a:buNone/>
            </a:pPr>
            <a:r>
              <a:rPr lang="en-US" sz="1700">
                <a:latin typeface="Courier New"/>
                <a:ea typeface="Courier New"/>
                <a:cs typeface="Courier New"/>
                <a:sym typeface="Courier New"/>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963613" y="121920"/>
            <a:ext cx="7723187" cy="60189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Multiple-Processor Scheduling</a:t>
            </a:r>
            <a:endParaRPr/>
          </a:p>
        </p:txBody>
      </p:sp>
      <p:sp>
        <p:nvSpPr>
          <p:cNvPr id="296" name="Google Shape;296;p37"/>
          <p:cNvSpPr txBox="1"/>
          <p:nvPr>
            <p:ph idx="1" type="body"/>
          </p:nvPr>
        </p:nvSpPr>
        <p:spPr>
          <a:xfrm>
            <a:off x="774441" y="1122363"/>
            <a:ext cx="7788501" cy="48085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CPU scheduling more complex when multiple CPUs are available</a:t>
            </a:r>
            <a:endParaRPr/>
          </a:p>
          <a:p>
            <a:pPr indent="-342900" lvl="0" marL="342900" rtl="0" algn="l">
              <a:spcBef>
                <a:spcPts val="630"/>
              </a:spcBef>
              <a:spcAft>
                <a:spcPts val="0"/>
              </a:spcAft>
              <a:buSzPts val="1980"/>
              <a:buChar char="▪"/>
            </a:pPr>
            <a:r>
              <a:rPr lang="en-US"/>
              <a:t>Multiprocess may be any one of the following architectures:</a:t>
            </a:r>
            <a:endParaRPr sz="800"/>
          </a:p>
          <a:p>
            <a:pPr indent="-285750" lvl="1" marL="742950" rtl="0" algn="l">
              <a:spcBef>
                <a:spcPts val="630"/>
              </a:spcBef>
              <a:spcAft>
                <a:spcPts val="0"/>
              </a:spcAft>
              <a:buSzPts val="1980"/>
              <a:buChar char="•"/>
            </a:pPr>
            <a:r>
              <a:rPr lang="en-US"/>
              <a:t>Multicore CPUs</a:t>
            </a:r>
            <a:endParaRPr/>
          </a:p>
          <a:p>
            <a:pPr indent="-285750" lvl="1" marL="742950" rtl="0" algn="l">
              <a:spcBef>
                <a:spcPts val="630"/>
              </a:spcBef>
              <a:spcAft>
                <a:spcPts val="0"/>
              </a:spcAft>
              <a:buSzPts val="1980"/>
              <a:buChar char="•"/>
            </a:pPr>
            <a:r>
              <a:rPr lang="en-US"/>
              <a:t>Multithreaded cores</a:t>
            </a:r>
            <a:endParaRPr/>
          </a:p>
          <a:p>
            <a:pPr indent="-285750" lvl="1" marL="742950" rtl="0" algn="l">
              <a:spcBef>
                <a:spcPts val="630"/>
              </a:spcBef>
              <a:spcAft>
                <a:spcPts val="0"/>
              </a:spcAft>
              <a:buSzPts val="1980"/>
              <a:buChar char="•"/>
            </a:pPr>
            <a:r>
              <a:rPr lang="en-US"/>
              <a:t>NUMA systems</a:t>
            </a:r>
            <a:endParaRPr/>
          </a:p>
          <a:p>
            <a:pPr indent="-285750" lvl="1" marL="742950" rtl="0" algn="l">
              <a:spcBef>
                <a:spcPts val="630"/>
              </a:spcBef>
              <a:spcAft>
                <a:spcPts val="0"/>
              </a:spcAft>
              <a:buSzPts val="1980"/>
              <a:buChar char="•"/>
            </a:pPr>
            <a:r>
              <a:rPr lang="en-US"/>
              <a:t>Heterogeneous multiprocessing</a:t>
            </a:r>
            <a:endParaRPr/>
          </a:p>
          <a:p>
            <a:pPr indent="-160019" lvl="1" marL="742950" rtl="0" algn="l">
              <a:spcBef>
                <a:spcPts val="630"/>
              </a:spcBef>
              <a:spcAft>
                <a:spcPts val="0"/>
              </a:spcAft>
              <a:buSzPts val="1980"/>
              <a:buNone/>
            </a:pPr>
            <a:r>
              <a:t/>
            </a:r>
            <a:endParaRPr b="1">
              <a:solidFill>
                <a:srgbClr val="3366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894080" y="1737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Multiple-Processor Scheduling</a:t>
            </a:r>
            <a:endParaRPr/>
          </a:p>
        </p:txBody>
      </p:sp>
      <p:sp>
        <p:nvSpPr>
          <p:cNvPr id="302" name="Google Shape;302;p38"/>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Symmetric multiprocessing (SMP) is where each processor is self scheduling.</a:t>
            </a:r>
            <a:endParaRPr/>
          </a:p>
          <a:p>
            <a:pPr indent="-342900" lvl="0" marL="342900" rtl="0" algn="l">
              <a:spcBef>
                <a:spcPts val="630"/>
              </a:spcBef>
              <a:spcAft>
                <a:spcPts val="0"/>
              </a:spcAft>
              <a:buSzPts val="1980"/>
              <a:buChar char="▪"/>
            </a:pPr>
            <a:r>
              <a:rPr lang="en-US"/>
              <a:t>All threads may be in a common ready queue (a)</a:t>
            </a:r>
            <a:endParaRPr/>
          </a:p>
          <a:p>
            <a:pPr indent="-342900" lvl="0" marL="342900" rtl="0" algn="l">
              <a:spcBef>
                <a:spcPts val="630"/>
              </a:spcBef>
              <a:spcAft>
                <a:spcPts val="0"/>
              </a:spcAft>
              <a:buSzPts val="1980"/>
              <a:buChar char="▪"/>
            </a:pPr>
            <a:r>
              <a:rPr lang="en-US"/>
              <a:t>Each processor may have its own private queue of threads (b)</a:t>
            </a:r>
            <a:endParaRPr/>
          </a:p>
        </p:txBody>
      </p:sp>
      <p:pic>
        <p:nvPicPr>
          <p:cNvPr id="303" name="Google Shape;303;p38"/>
          <p:cNvPicPr preferRelativeResize="0"/>
          <p:nvPr/>
        </p:nvPicPr>
        <p:blipFill rotWithShape="1">
          <a:blip r:embed="rId3">
            <a:alphaModFix/>
          </a:blip>
          <a:srcRect b="0" l="0" r="0" t="0"/>
          <a:stretch/>
        </p:blipFill>
        <p:spPr>
          <a:xfrm>
            <a:off x="1882775" y="2901950"/>
            <a:ext cx="5381625" cy="2784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865188" y="121920"/>
            <a:ext cx="7821612" cy="57561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Multicore Processors</a:t>
            </a:r>
            <a:endParaRPr/>
          </a:p>
        </p:txBody>
      </p:sp>
      <p:sp>
        <p:nvSpPr>
          <p:cNvPr id="309" name="Google Shape;309;p39"/>
          <p:cNvSpPr txBox="1"/>
          <p:nvPr>
            <p:ph idx="1" type="body"/>
          </p:nvPr>
        </p:nvSpPr>
        <p:spPr>
          <a:xfrm>
            <a:off x="802434" y="1020128"/>
            <a:ext cx="7669762"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Recent trend to place multiple processor cores on same physical chip</a:t>
            </a:r>
            <a:endParaRPr/>
          </a:p>
          <a:p>
            <a:pPr indent="-342900" lvl="0" marL="342900" rtl="0" algn="l">
              <a:spcBef>
                <a:spcPts val="630"/>
              </a:spcBef>
              <a:spcAft>
                <a:spcPts val="0"/>
              </a:spcAft>
              <a:buSzPts val="1980"/>
              <a:buChar char="▪"/>
            </a:pPr>
            <a:r>
              <a:rPr lang="en-US"/>
              <a:t>Faster and consumes less power</a:t>
            </a:r>
            <a:endParaRPr/>
          </a:p>
          <a:p>
            <a:pPr indent="-342900" lvl="0" marL="342900" rtl="0" algn="l">
              <a:spcBef>
                <a:spcPts val="630"/>
              </a:spcBef>
              <a:spcAft>
                <a:spcPts val="0"/>
              </a:spcAft>
              <a:buSzPts val="1980"/>
              <a:buChar char="▪"/>
            </a:pPr>
            <a:r>
              <a:rPr lang="en-US"/>
              <a:t>Multiple threads per core also growing</a:t>
            </a:r>
            <a:endParaRPr/>
          </a:p>
          <a:p>
            <a:pPr indent="-285750" lvl="1" marL="742950" rtl="0" algn="l">
              <a:spcBef>
                <a:spcPts val="630"/>
              </a:spcBef>
              <a:spcAft>
                <a:spcPts val="0"/>
              </a:spcAft>
              <a:buSzPts val="1980"/>
              <a:buChar char="•"/>
            </a:pPr>
            <a:r>
              <a:rPr lang="en-US"/>
              <a:t>Takes advantage of memory stall to make progress on another thread while memory retrieve happens</a:t>
            </a:r>
            <a:endParaRPr/>
          </a:p>
          <a:p>
            <a:pPr indent="-342900" lvl="0" marL="342900" rtl="0" algn="l">
              <a:spcBef>
                <a:spcPts val="630"/>
              </a:spcBef>
              <a:spcAft>
                <a:spcPts val="0"/>
              </a:spcAft>
              <a:buSzPts val="1980"/>
              <a:buChar char="▪"/>
            </a:pPr>
            <a:r>
              <a:rPr lang="en-US"/>
              <a:t>Figure</a:t>
            </a:r>
            <a:endParaRPr/>
          </a:p>
          <a:p>
            <a:pPr indent="-160019" lvl="1" marL="742950" rtl="0" algn="l">
              <a:spcBef>
                <a:spcPts val="630"/>
              </a:spcBef>
              <a:spcAft>
                <a:spcPts val="0"/>
              </a:spcAft>
              <a:buSzPts val="1980"/>
              <a:buNone/>
            </a:pPr>
            <a:r>
              <a:t/>
            </a:r>
            <a:endParaRPr/>
          </a:p>
          <a:p>
            <a:pPr indent="-285750" lvl="1" marL="742950" rtl="0" algn="l">
              <a:spcBef>
                <a:spcPts val="630"/>
              </a:spcBef>
              <a:spcAft>
                <a:spcPts val="0"/>
              </a:spcAft>
              <a:buSzPts val="1980"/>
              <a:buFont typeface="Arial"/>
              <a:buNone/>
            </a:pPr>
            <a:r>
              <a:rPr lang="en-US"/>
              <a:t> </a:t>
            </a:r>
            <a:endParaRPr/>
          </a:p>
        </p:txBody>
      </p:sp>
      <p:pic>
        <p:nvPicPr>
          <p:cNvPr id="310" name="Google Shape;310;p39"/>
          <p:cNvPicPr preferRelativeResize="0"/>
          <p:nvPr/>
        </p:nvPicPr>
        <p:blipFill rotWithShape="1">
          <a:blip r:embed="rId3">
            <a:alphaModFix/>
          </a:blip>
          <a:srcRect b="0" l="0" r="0" t="0"/>
          <a:stretch/>
        </p:blipFill>
        <p:spPr>
          <a:xfrm>
            <a:off x="1674737" y="3286760"/>
            <a:ext cx="5733565" cy="14080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963613" y="121920"/>
            <a:ext cx="7723187" cy="60189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Multithreaded Multicore System</a:t>
            </a:r>
            <a:endParaRPr/>
          </a:p>
        </p:txBody>
      </p:sp>
      <p:sp>
        <p:nvSpPr>
          <p:cNvPr id="317" name="Google Shape;317;p40"/>
          <p:cNvSpPr txBox="1"/>
          <p:nvPr>
            <p:ph idx="1" type="body"/>
          </p:nvPr>
        </p:nvSpPr>
        <p:spPr>
          <a:xfrm>
            <a:off x="774441" y="1122363"/>
            <a:ext cx="7788501" cy="48085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Each core has &gt; 1 hardware threads. </a:t>
            </a:r>
            <a:endParaRPr/>
          </a:p>
          <a:p>
            <a:pPr indent="-342900" lvl="0" marL="342900" rtl="0" algn="l">
              <a:spcBef>
                <a:spcPts val="630"/>
              </a:spcBef>
              <a:spcAft>
                <a:spcPts val="0"/>
              </a:spcAft>
              <a:buSzPts val="1980"/>
              <a:buChar char="▪"/>
            </a:pPr>
            <a:r>
              <a:rPr lang="en-US"/>
              <a:t>If one thread has a memory stall, switch to another thread!</a:t>
            </a:r>
            <a:endParaRPr/>
          </a:p>
          <a:p>
            <a:pPr indent="-342900" lvl="0" marL="342900" rtl="0" algn="l">
              <a:spcBef>
                <a:spcPts val="630"/>
              </a:spcBef>
              <a:spcAft>
                <a:spcPts val="0"/>
              </a:spcAft>
              <a:buSzPts val="1980"/>
              <a:buChar char="▪"/>
            </a:pPr>
            <a:r>
              <a:rPr lang="en-US"/>
              <a:t>Figure</a:t>
            </a:r>
            <a:endParaRPr/>
          </a:p>
          <a:p>
            <a:pPr indent="-217170" lvl="0" marL="342900" rtl="0" algn="l">
              <a:spcBef>
                <a:spcPts val="630"/>
              </a:spcBef>
              <a:spcAft>
                <a:spcPts val="0"/>
              </a:spcAft>
              <a:buSzPts val="1980"/>
              <a:buNone/>
            </a:pPr>
            <a:r>
              <a:t/>
            </a:r>
            <a:endParaRPr/>
          </a:p>
          <a:p>
            <a:pPr indent="-217170" lvl="0" marL="342900" rtl="0" algn="l">
              <a:spcBef>
                <a:spcPts val="630"/>
              </a:spcBef>
              <a:spcAft>
                <a:spcPts val="0"/>
              </a:spcAft>
              <a:buSzPts val="1980"/>
              <a:buNone/>
            </a:pPr>
            <a:r>
              <a:t/>
            </a:r>
            <a:endParaRPr/>
          </a:p>
          <a:p>
            <a:pPr indent="-342900" lvl="0" marL="342900" rtl="0" algn="l">
              <a:spcBef>
                <a:spcPts val="0"/>
              </a:spcBef>
              <a:spcAft>
                <a:spcPts val="0"/>
              </a:spcAft>
              <a:buClr>
                <a:schemeClr val="dk1"/>
              </a:buClr>
              <a:buSzPts val="1800"/>
              <a:buFont typeface="Helvetica Neue"/>
              <a:buNone/>
            </a:pPr>
            <a:r>
              <a:t/>
            </a:r>
            <a:endParaRPr/>
          </a:p>
          <a:p>
            <a:pPr indent="-217170" lvl="0" marL="342900" rtl="0" algn="l">
              <a:spcBef>
                <a:spcPts val="630"/>
              </a:spcBef>
              <a:spcAft>
                <a:spcPts val="0"/>
              </a:spcAft>
              <a:buSzPts val="1980"/>
              <a:buNone/>
            </a:pPr>
            <a:r>
              <a:t/>
            </a:r>
            <a:endParaRPr/>
          </a:p>
        </p:txBody>
      </p:sp>
      <p:pic>
        <p:nvPicPr>
          <p:cNvPr id="318" name="Google Shape;318;p40"/>
          <p:cNvPicPr preferRelativeResize="0"/>
          <p:nvPr/>
        </p:nvPicPr>
        <p:blipFill rotWithShape="1">
          <a:blip r:embed="rId3">
            <a:alphaModFix/>
          </a:blip>
          <a:srcRect b="0" l="0" r="0" t="0"/>
          <a:stretch/>
        </p:blipFill>
        <p:spPr>
          <a:xfrm>
            <a:off x="1402080" y="2408059"/>
            <a:ext cx="5927090" cy="14473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idx="1" type="body"/>
          </p:nvPr>
        </p:nvSpPr>
        <p:spPr>
          <a:xfrm>
            <a:off x="806450" y="1046480"/>
            <a:ext cx="3775075" cy="45246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b="1" lang="en-US"/>
              <a:t>Chip-multithreading</a:t>
            </a:r>
            <a:r>
              <a:rPr lang="en-US"/>
              <a:t> (CMT) assigns each core multiple hardware threads. (Intel refers to this as </a:t>
            </a:r>
            <a:r>
              <a:rPr b="1" lang="en-US"/>
              <a:t>hyperthreading</a:t>
            </a:r>
            <a:r>
              <a:rPr lang="en-US"/>
              <a:t>.)</a:t>
            </a:r>
            <a:br>
              <a:rPr lang="en-US"/>
            </a:br>
            <a:br>
              <a:rPr lang="en-US"/>
            </a:br>
            <a:br>
              <a:rPr lang="en-US"/>
            </a:br>
            <a:br>
              <a:rPr lang="en-US"/>
            </a:br>
            <a:endParaRPr/>
          </a:p>
          <a:p>
            <a:pPr indent="-342900" lvl="0" marL="342900" rtl="0" algn="l">
              <a:spcBef>
                <a:spcPts val="630"/>
              </a:spcBef>
              <a:spcAft>
                <a:spcPts val="0"/>
              </a:spcAft>
              <a:buSzPts val="1980"/>
              <a:buChar char="▪"/>
            </a:pPr>
            <a:r>
              <a:rPr lang="en-US"/>
              <a:t>On a quad-core system with 2 hardware threads per core, the operating system sees 8 logical processors.</a:t>
            </a:r>
            <a:endParaRPr/>
          </a:p>
          <a:p>
            <a:pPr indent="-217170" lvl="0" marL="342900" rtl="0" algn="l">
              <a:spcBef>
                <a:spcPts val="630"/>
              </a:spcBef>
              <a:spcAft>
                <a:spcPts val="0"/>
              </a:spcAft>
              <a:buSzPts val="1980"/>
              <a:buNone/>
            </a:pPr>
            <a:r>
              <a:t/>
            </a:r>
            <a:endParaRPr/>
          </a:p>
        </p:txBody>
      </p:sp>
      <p:pic>
        <p:nvPicPr>
          <p:cNvPr id="324" name="Google Shape;324;p41"/>
          <p:cNvPicPr preferRelativeResize="0"/>
          <p:nvPr/>
        </p:nvPicPr>
        <p:blipFill rotWithShape="1">
          <a:blip r:embed="rId3">
            <a:alphaModFix/>
          </a:blip>
          <a:srcRect b="0" l="0" r="0" t="0"/>
          <a:stretch/>
        </p:blipFill>
        <p:spPr>
          <a:xfrm>
            <a:off x="5122863" y="1229360"/>
            <a:ext cx="3284537" cy="4753928"/>
          </a:xfrm>
          <a:prstGeom prst="rect">
            <a:avLst/>
          </a:prstGeom>
          <a:noFill/>
          <a:ln>
            <a:noFill/>
          </a:ln>
        </p:spPr>
      </p:pic>
      <p:sp>
        <p:nvSpPr>
          <p:cNvPr id="325" name="Google Shape;325;p41"/>
          <p:cNvSpPr txBox="1"/>
          <p:nvPr>
            <p:ph type="title"/>
          </p:nvPr>
        </p:nvSpPr>
        <p:spPr>
          <a:xfrm>
            <a:off x="1166328" y="123751"/>
            <a:ext cx="7557796"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Multithreaded Multicore System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1045032" y="123751"/>
            <a:ext cx="780972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Multithreaded Multicore System</a:t>
            </a:r>
            <a:endParaRPr/>
          </a:p>
        </p:txBody>
      </p:sp>
      <p:sp>
        <p:nvSpPr>
          <p:cNvPr id="331" name="Google Shape;331;p42"/>
          <p:cNvSpPr txBox="1"/>
          <p:nvPr>
            <p:ph idx="1" type="body"/>
          </p:nvPr>
        </p:nvSpPr>
        <p:spPr>
          <a:xfrm>
            <a:off x="774442" y="1260475"/>
            <a:ext cx="3173672"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Two levels of scheduling:</a:t>
            </a:r>
            <a:br>
              <a:rPr lang="en-US"/>
            </a:br>
            <a:endParaRPr/>
          </a:p>
          <a:p>
            <a:pPr indent="-285750" lvl="1" marL="742950" rtl="0" algn="l">
              <a:spcBef>
                <a:spcPts val="630"/>
              </a:spcBef>
              <a:spcAft>
                <a:spcPts val="0"/>
              </a:spcAft>
              <a:buSzPts val="1980"/>
              <a:buFont typeface="Arial"/>
              <a:buAutoNum type="arabicPeriod"/>
            </a:pPr>
            <a:r>
              <a:rPr lang="en-US"/>
              <a:t>The operating system deciding which software thread to run on a logical CPU</a:t>
            </a:r>
            <a:br>
              <a:rPr lang="en-US"/>
            </a:br>
            <a:br>
              <a:rPr lang="en-US"/>
            </a:br>
            <a:endParaRPr/>
          </a:p>
          <a:p>
            <a:pPr indent="-285750" lvl="1" marL="742950" rtl="0" algn="l">
              <a:spcBef>
                <a:spcPts val="630"/>
              </a:spcBef>
              <a:spcAft>
                <a:spcPts val="0"/>
              </a:spcAft>
              <a:buSzPts val="1980"/>
              <a:buFont typeface="Arial"/>
              <a:buAutoNum type="arabicPeriod"/>
            </a:pPr>
            <a:r>
              <a:rPr lang="en-US"/>
              <a:t>How each core decides which hardware thread to run on the physical core.</a:t>
            </a:r>
            <a:br>
              <a:rPr lang="en-US"/>
            </a:br>
            <a:br>
              <a:rPr lang="en-US"/>
            </a:br>
            <a:br>
              <a:rPr lang="en-US"/>
            </a:br>
            <a:endParaRPr/>
          </a:p>
        </p:txBody>
      </p:sp>
      <p:pic>
        <p:nvPicPr>
          <p:cNvPr id="332" name="Google Shape;332;p42"/>
          <p:cNvPicPr preferRelativeResize="0"/>
          <p:nvPr/>
        </p:nvPicPr>
        <p:blipFill rotWithShape="1">
          <a:blip r:embed="rId3">
            <a:alphaModFix/>
          </a:blip>
          <a:srcRect b="0" l="0" r="0" t="0"/>
          <a:stretch/>
        </p:blipFill>
        <p:spPr>
          <a:xfrm>
            <a:off x="3948113" y="1190625"/>
            <a:ext cx="5087937" cy="395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1075512" y="121920"/>
            <a:ext cx="7917024" cy="56631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Multiple-Processor Scheduling – Load Balancing</a:t>
            </a:r>
            <a:endParaRPr/>
          </a:p>
        </p:txBody>
      </p:sp>
      <p:sp>
        <p:nvSpPr>
          <p:cNvPr id="339" name="Google Shape;339;p43"/>
          <p:cNvSpPr txBox="1"/>
          <p:nvPr>
            <p:ph idx="1" type="body"/>
          </p:nvPr>
        </p:nvSpPr>
        <p:spPr>
          <a:xfrm>
            <a:off x="765109" y="1030289"/>
            <a:ext cx="7200331" cy="469995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If SMP, need to keep all CPUs loaded for efficiency</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Load</a:t>
            </a:r>
            <a:r>
              <a:rPr b="1" lang="en-US">
                <a:solidFill>
                  <a:srgbClr val="3366FF"/>
                </a:solidFill>
              </a:rPr>
              <a:t> </a:t>
            </a:r>
            <a:r>
              <a:rPr b="1" lang="en-US">
                <a:solidFill>
                  <a:srgbClr val="006699"/>
                </a:solidFill>
                <a:latin typeface="Arial"/>
                <a:ea typeface="Arial"/>
                <a:cs typeface="Arial"/>
                <a:sym typeface="Arial"/>
              </a:rPr>
              <a:t>balancing</a:t>
            </a:r>
            <a:r>
              <a:rPr b="1" lang="en-US">
                <a:solidFill>
                  <a:srgbClr val="3366FF"/>
                </a:solidFill>
              </a:rPr>
              <a:t> </a:t>
            </a:r>
            <a:r>
              <a:rPr lang="en-US"/>
              <a:t>attempts to keep workload evenly distributed</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Push</a:t>
            </a:r>
            <a:r>
              <a:rPr b="1" lang="en-US">
                <a:solidFill>
                  <a:srgbClr val="3366FF"/>
                </a:solidFill>
              </a:rPr>
              <a:t> </a:t>
            </a:r>
            <a:r>
              <a:rPr b="1" lang="en-US">
                <a:solidFill>
                  <a:srgbClr val="006699"/>
                </a:solidFill>
                <a:latin typeface="Arial"/>
                <a:ea typeface="Arial"/>
                <a:cs typeface="Arial"/>
                <a:sym typeface="Arial"/>
              </a:rPr>
              <a:t>migration</a:t>
            </a:r>
            <a:r>
              <a:rPr b="1" lang="en-US">
                <a:solidFill>
                  <a:srgbClr val="3366FF"/>
                </a:solidFill>
              </a:rPr>
              <a:t> </a:t>
            </a:r>
            <a:r>
              <a:rPr lang="en-US"/>
              <a:t>– periodic task checks load on each processor, and if found pushes task from overloaded CPU to other CPUs</a:t>
            </a:r>
            <a:endParaRPr b="1">
              <a:solidFill>
                <a:srgbClr val="3366FF"/>
              </a:solidFill>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Pull</a:t>
            </a:r>
            <a:r>
              <a:rPr b="1" lang="en-US">
                <a:solidFill>
                  <a:srgbClr val="3366FF"/>
                </a:solidFill>
              </a:rPr>
              <a:t> </a:t>
            </a:r>
            <a:r>
              <a:rPr b="1" lang="en-US">
                <a:solidFill>
                  <a:srgbClr val="006699"/>
                </a:solidFill>
                <a:latin typeface="Arial"/>
                <a:ea typeface="Arial"/>
                <a:cs typeface="Arial"/>
                <a:sym typeface="Arial"/>
              </a:rPr>
              <a:t>migration</a:t>
            </a:r>
            <a:r>
              <a:rPr b="1" lang="en-US">
                <a:solidFill>
                  <a:srgbClr val="3366FF"/>
                </a:solidFill>
              </a:rPr>
              <a:t> </a:t>
            </a:r>
            <a:r>
              <a:rPr lang="en-US"/>
              <a:t>– idle processors pulls waiting task from busy processor</a:t>
            </a:r>
            <a:endParaRPr/>
          </a:p>
          <a:p>
            <a:pPr indent="-287020" lvl="0" marL="342900" rtl="0" algn="l">
              <a:spcBef>
                <a:spcPts val="280"/>
              </a:spcBef>
              <a:spcAft>
                <a:spcPts val="0"/>
              </a:spcAft>
              <a:buSzPts val="880"/>
              <a:buNone/>
            </a:pPr>
            <a:r>
              <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982028" y="142240"/>
            <a:ext cx="8253411" cy="53583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Multiple-Processor Scheduling – Processor Affinity</a:t>
            </a:r>
            <a:endParaRPr/>
          </a:p>
        </p:txBody>
      </p:sp>
      <p:sp>
        <p:nvSpPr>
          <p:cNvPr id="346" name="Google Shape;346;p44"/>
          <p:cNvSpPr txBox="1"/>
          <p:nvPr>
            <p:ph idx="1" type="body"/>
          </p:nvPr>
        </p:nvSpPr>
        <p:spPr>
          <a:xfrm>
            <a:off x="774441" y="1070928"/>
            <a:ext cx="7763069" cy="480853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When a thread has been running on one processor, the cache contents of that processor stores the memory accesses by that thread.</a:t>
            </a:r>
            <a:endParaRPr/>
          </a:p>
          <a:p>
            <a:pPr indent="-342900" lvl="0" marL="342900" rtl="0" algn="l">
              <a:spcBef>
                <a:spcPts val="630"/>
              </a:spcBef>
              <a:spcAft>
                <a:spcPts val="0"/>
              </a:spcAft>
              <a:buSzPts val="1980"/>
              <a:buChar char="▪"/>
            </a:pPr>
            <a:r>
              <a:rPr lang="en-US"/>
              <a:t>We refer to this as a thread having affinity for a processor (i.e., “processor affinity”)</a:t>
            </a:r>
            <a:endParaRPr/>
          </a:p>
          <a:p>
            <a:pPr indent="-342900" lvl="0" marL="342900" rtl="0" algn="l">
              <a:spcBef>
                <a:spcPts val="630"/>
              </a:spcBef>
              <a:spcAft>
                <a:spcPts val="0"/>
              </a:spcAft>
              <a:buSzPts val="1980"/>
              <a:buChar char="▪"/>
            </a:pPr>
            <a:r>
              <a:rPr lang="en-US"/>
              <a:t>Load balancing may affect processor affinity as a thread may be moved from one processor to another to balance loads, yet that thread loses the contents of what it had in the cache of the processor it was moved off of.</a:t>
            </a:r>
            <a:endParaRPr/>
          </a:p>
          <a:p>
            <a:pPr indent="-342900" lvl="0" marL="342900" rtl="0" algn="l">
              <a:spcBef>
                <a:spcPts val="630"/>
              </a:spcBef>
              <a:spcAft>
                <a:spcPts val="0"/>
              </a:spcAft>
              <a:buSzPts val="1980"/>
              <a:buChar char="▪"/>
            </a:pPr>
            <a:r>
              <a:rPr b="1" lang="en-US"/>
              <a:t>Soft affinity </a:t>
            </a:r>
            <a:r>
              <a:rPr lang="en-US"/>
              <a:t>– the operating system attempts to keep a thread running on the same processor, but no guarantees.</a:t>
            </a:r>
            <a:endParaRPr/>
          </a:p>
          <a:p>
            <a:pPr indent="-342900" lvl="0" marL="342900" rtl="0" algn="l">
              <a:spcBef>
                <a:spcPts val="630"/>
              </a:spcBef>
              <a:spcAft>
                <a:spcPts val="0"/>
              </a:spcAft>
              <a:buSzPts val="1980"/>
              <a:buChar char="▪"/>
            </a:pPr>
            <a:r>
              <a:rPr b="1" lang="en-US"/>
              <a:t>Hard affinity </a:t>
            </a:r>
            <a:r>
              <a:rPr lang="en-US"/>
              <a:t>– allows a process to specify a set of processors it may run on.</a:t>
            </a:r>
            <a:endParaRPr/>
          </a:p>
          <a:p>
            <a:pPr indent="-287020" lvl="0" marL="342900" rtl="0" algn="l">
              <a:spcBef>
                <a:spcPts val="280"/>
              </a:spcBef>
              <a:spcAft>
                <a:spcPts val="0"/>
              </a:spcAft>
              <a:buSzPts val="880"/>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457200" y="223450"/>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Concepts</a:t>
            </a:r>
            <a:endParaRPr/>
          </a:p>
        </p:txBody>
      </p:sp>
      <p:sp>
        <p:nvSpPr>
          <p:cNvPr id="89" name="Google Shape;89;p4"/>
          <p:cNvSpPr txBox="1"/>
          <p:nvPr>
            <p:ph idx="1" type="body"/>
          </p:nvPr>
        </p:nvSpPr>
        <p:spPr>
          <a:xfrm>
            <a:off x="841375" y="1274763"/>
            <a:ext cx="3978275" cy="50577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Maximum CPU utilization obtained with multiprogramming</a:t>
            </a:r>
            <a:endParaRPr/>
          </a:p>
          <a:p>
            <a:pPr indent="-342900" lvl="0" marL="342900" rtl="0" algn="l">
              <a:spcBef>
                <a:spcPts val="630"/>
              </a:spcBef>
              <a:spcAft>
                <a:spcPts val="0"/>
              </a:spcAft>
              <a:buSzPts val="1980"/>
              <a:buChar char="▪"/>
            </a:pPr>
            <a:r>
              <a:rPr lang="en-US"/>
              <a:t>CPU–I/O Burst Cycle – Process execution consists of a </a:t>
            </a:r>
            <a:r>
              <a:rPr b="1" lang="en-US">
                <a:solidFill>
                  <a:srgbClr val="006699"/>
                </a:solidFill>
                <a:latin typeface="Arial"/>
                <a:ea typeface="Arial"/>
                <a:cs typeface="Arial"/>
                <a:sym typeface="Arial"/>
              </a:rPr>
              <a:t>cycle</a:t>
            </a:r>
            <a:r>
              <a:rPr lang="en-US"/>
              <a:t> of CPU execution and I/O wait</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CPU</a:t>
            </a:r>
            <a:r>
              <a:rPr b="1" lang="en-US">
                <a:solidFill>
                  <a:srgbClr val="3366FF"/>
                </a:solidFill>
              </a:rPr>
              <a:t> </a:t>
            </a:r>
            <a:r>
              <a:rPr b="1" lang="en-US">
                <a:solidFill>
                  <a:srgbClr val="006699"/>
                </a:solidFill>
                <a:latin typeface="Arial"/>
                <a:ea typeface="Arial"/>
                <a:cs typeface="Arial"/>
                <a:sym typeface="Arial"/>
              </a:rPr>
              <a:t>burst</a:t>
            </a:r>
            <a:r>
              <a:rPr b="1" lang="en-US">
                <a:solidFill>
                  <a:srgbClr val="3366FF"/>
                </a:solidFill>
              </a:rPr>
              <a:t> </a:t>
            </a:r>
            <a:r>
              <a:rPr lang="en-US"/>
              <a:t>followed by </a:t>
            </a:r>
            <a:r>
              <a:rPr b="1" lang="en-US">
                <a:solidFill>
                  <a:srgbClr val="006699"/>
                </a:solidFill>
                <a:latin typeface="Arial"/>
                <a:ea typeface="Arial"/>
                <a:cs typeface="Arial"/>
                <a:sym typeface="Arial"/>
              </a:rPr>
              <a:t>I/O burst</a:t>
            </a:r>
            <a:endParaRPr/>
          </a:p>
          <a:p>
            <a:pPr indent="-342900" lvl="0" marL="342900" rtl="0" algn="l">
              <a:spcBef>
                <a:spcPts val="630"/>
              </a:spcBef>
              <a:spcAft>
                <a:spcPts val="0"/>
              </a:spcAft>
              <a:buSzPts val="1980"/>
              <a:buChar char="▪"/>
            </a:pPr>
            <a:r>
              <a:rPr lang="en-US"/>
              <a:t>CPU burst distribution is of main concern</a:t>
            </a:r>
            <a:endParaRPr/>
          </a:p>
          <a:p>
            <a:pPr indent="-342900" lvl="0" marL="342900" rtl="0" algn="l">
              <a:spcBef>
                <a:spcPts val="630"/>
              </a:spcBef>
              <a:spcAft>
                <a:spcPts val="0"/>
              </a:spcAft>
              <a:buSzPts val="1980"/>
              <a:buFont typeface="Arial"/>
              <a:buNone/>
            </a:pPr>
            <a:r>
              <a:t/>
            </a:r>
            <a:endParaRPr/>
          </a:p>
        </p:txBody>
      </p:sp>
      <p:pic>
        <p:nvPicPr>
          <p:cNvPr id="90" name="Google Shape;90;p4"/>
          <p:cNvPicPr preferRelativeResize="0"/>
          <p:nvPr/>
        </p:nvPicPr>
        <p:blipFill rotWithShape="1">
          <a:blip r:embed="rId3">
            <a:alphaModFix/>
          </a:blip>
          <a:srcRect b="0" l="0" r="0" t="0"/>
          <a:stretch/>
        </p:blipFill>
        <p:spPr>
          <a:xfrm>
            <a:off x="5386388" y="1169988"/>
            <a:ext cx="2603500" cy="484663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865188" y="140547"/>
            <a:ext cx="78216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Real-Time CPU Scheduling</a:t>
            </a:r>
            <a:endParaRPr/>
          </a:p>
        </p:txBody>
      </p:sp>
      <p:sp>
        <p:nvSpPr>
          <p:cNvPr id="352" name="Google Shape;352;p46"/>
          <p:cNvSpPr txBox="1"/>
          <p:nvPr>
            <p:ph idx="1" type="body"/>
          </p:nvPr>
        </p:nvSpPr>
        <p:spPr>
          <a:xfrm>
            <a:off x="806450" y="1005840"/>
            <a:ext cx="7740391" cy="45754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Can present obvious challenges</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Soft real-time systems </a:t>
            </a:r>
            <a:r>
              <a:rPr lang="en-US"/>
              <a:t>– Critical real-time tasks have the highest priority, but no guarantee as to when tasks will be scheduled</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Hard real-time systems – task must be serviced by its deadline</a:t>
            </a:r>
            <a:endParaRPr/>
          </a:p>
          <a:p>
            <a:pPr indent="-285750" lvl="1" marL="742950" rtl="0" algn="l">
              <a:spcBef>
                <a:spcPts val="630"/>
              </a:spcBef>
              <a:spcAft>
                <a:spcPts val="0"/>
              </a:spcAft>
              <a:buSzPts val="1980"/>
              <a:buFont typeface="Arial"/>
              <a:buNone/>
            </a:pPr>
            <a:r>
              <a:rPr b="1" lang="en-US">
                <a:solidFill>
                  <a:srgbClr val="006699"/>
                </a:solidFill>
                <a:latin typeface="Arial"/>
                <a:ea typeface="Arial"/>
                <a:cs typeface="Arial"/>
                <a:sym typeface="Arial"/>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865188" y="120227"/>
            <a:ext cx="78216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Real-Time CPU Scheduling</a:t>
            </a:r>
            <a:endParaRPr/>
          </a:p>
        </p:txBody>
      </p:sp>
      <p:sp>
        <p:nvSpPr>
          <p:cNvPr id="358" name="Google Shape;358;p47"/>
          <p:cNvSpPr txBox="1"/>
          <p:nvPr>
            <p:ph idx="1" type="body"/>
          </p:nvPr>
        </p:nvSpPr>
        <p:spPr>
          <a:xfrm>
            <a:off x="806450" y="1097280"/>
            <a:ext cx="3552825" cy="45856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Event latency – the amount of time that elapses from when an event occurs to when it is serviced.</a:t>
            </a:r>
            <a:endParaRPr/>
          </a:p>
          <a:p>
            <a:pPr indent="-342900" lvl="0" marL="342900" rtl="0" algn="l">
              <a:spcBef>
                <a:spcPts val="630"/>
              </a:spcBef>
              <a:spcAft>
                <a:spcPts val="0"/>
              </a:spcAft>
              <a:buSzPts val="1980"/>
              <a:buChar char="▪"/>
            </a:pPr>
            <a:r>
              <a:rPr lang="en-US"/>
              <a:t>Two types of latencies affect performance</a:t>
            </a:r>
            <a:endParaRPr/>
          </a:p>
          <a:p>
            <a:pPr indent="-285750" lvl="1" marL="742950" rtl="0" algn="l">
              <a:spcBef>
                <a:spcPts val="630"/>
              </a:spcBef>
              <a:spcAft>
                <a:spcPts val="0"/>
              </a:spcAft>
              <a:buSzPts val="1980"/>
              <a:buFont typeface="Arial"/>
              <a:buAutoNum type="arabicPeriod"/>
            </a:pPr>
            <a:r>
              <a:rPr lang="en-US"/>
              <a:t> </a:t>
            </a:r>
            <a:r>
              <a:rPr b="1" lang="en-US"/>
              <a:t>Interrupt latency </a:t>
            </a:r>
            <a:r>
              <a:rPr lang="en-US"/>
              <a:t>– time from arrival of interrupt to start of routine that services interrupt</a:t>
            </a:r>
            <a:endParaRPr/>
          </a:p>
          <a:p>
            <a:pPr indent="-285750" lvl="1" marL="742950" rtl="0" algn="l">
              <a:spcBef>
                <a:spcPts val="630"/>
              </a:spcBef>
              <a:spcAft>
                <a:spcPts val="0"/>
              </a:spcAft>
              <a:buSzPts val="1980"/>
              <a:buFont typeface="Arial"/>
              <a:buAutoNum type="arabicPeriod"/>
            </a:pPr>
            <a:r>
              <a:rPr lang="en-US"/>
              <a:t> </a:t>
            </a:r>
            <a:r>
              <a:rPr b="1" lang="en-US"/>
              <a:t>Dispatch latency </a:t>
            </a:r>
            <a:r>
              <a:rPr lang="en-US"/>
              <a:t>– time for schedule to take current process off CPU and switch to another</a:t>
            </a:r>
            <a:endParaRPr/>
          </a:p>
          <a:p>
            <a:pPr indent="-217170" lvl="0" marL="342900" rtl="0" algn="l">
              <a:spcBef>
                <a:spcPts val="630"/>
              </a:spcBef>
              <a:spcAft>
                <a:spcPts val="0"/>
              </a:spcAft>
              <a:buSzPts val="1980"/>
              <a:buNone/>
            </a:pPr>
            <a:r>
              <a:t/>
            </a:r>
            <a:endParaRPr/>
          </a:p>
          <a:p>
            <a:pPr indent="-285750" lvl="1" marL="742950" rtl="0" algn="l">
              <a:spcBef>
                <a:spcPts val="630"/>
              </a:spcBef>
              <a:spcAft>
                <a:spcPts val="0"/>
              </a:spcAft>
              <a:buSzPts val="1980"/>
              <a:buFont typeface="Arial"/>
              <a:buNone/>
            </a:pPr>
            <a:r>
              <a:rPr lang="en-US"/>
              <a:t> </a:t>
            </a:r>
            <a:endParaRPr/>
          </a:p>
        </p:txBody>
      </p:sp>
      <p:pic>
        <p:nvPicPr>
          <p:cNvPr id="359" name="Google Shape;359;p47"/>
          <p:cNvPicPr preferRelativeResize="0"/>
          <p:nvPr/>
        </p:nvPicPr>
        <p:blipFill rotWithShape="1">
          <a:blip r:embed="rId3">
            <a:alphaModFix/>
          </a:blip>
          <a:srcRect b="0" l="0" r="0" t="0"/>
          <a:stretch/>
        </p:blipFill>
        <p:spPr>
          <a:xfrm>
            <a:off x="4991100" y="2084705"/>
            <a:ext cx="3581400" cy="23860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412750" y="147991"/>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br>
              <a:rPr lang="en-US"/>
            </a:br>
            <a:r>
              <a:rPr lang="en-US"/>
              <a:t>Interrupt Latency</a:t>
            </a:r>
            <a:endParaRPr/>
          </a:p>
        </p:txBody>
      </p:sp>
      <p:pic>
        <p:nvPicPr>
          <p:cNvPr id="365" name="Google Shape;365;p48"/>
          <p:cNvPicPr preferRelativeResize="0"/>
          <p:nvPr/>
        </p:nvPicPr>
        <p:blipFill rotWithShape="1">
          <a:blip r:embed="rId3">
            <a:alphaModFix/>
          </a:blip>
          <a:srcRect b="0" l="0" r="0" t="0"/>
          <a:stretch/>
        </p:blipFill>
        <p:spPr>
          <a:xfrm>
            <a:off x="2946400" y="1452880"/>
            <a:ext cx="3800475" cy="35880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806450" y="104987"/>
            <a:ext cx="7821613"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br>
              <a:rPr lang="en-US"/>
            </a:br>
            <a:r>
              <a:rPr lang="en-US"/>
              <a:t>Dispatch Latency</a:t>
            </a:r>
            <a:endParaRPr/>
          </a:p>
        </p:txBody>
      </p:sp>
      <p:sp>
        <p:nvSpPr>
          <p:cNvPr id="371" name="Google Shape;371;p49"/>
          <p:cNvSpPr txBox="1"/>
          <p:nvPr>
            <p:ph idx="1" type="body"/>
          </p:nvPr>
        </p:nvSpPr>
        <p:spPr>
          <a:xfrm>
            <a:off x="806450" y="1097280"/>
            <a:ext cx="2633663" cy="45231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Conflict phase of dispatch latency:</a:t>
            </a:r>
            <a:endParaRPr/>
          </a:p>
          <a:p>
            <a:pPr indent="-285750" lvl="1" marL="742950" rtl="0" algn="l">
              <a:spcBef>
                <a:spcPts val="630"/>
              </a:spcBef>
              <a:spcAft>
                <a:spcPts val="0"/>
              </a:spcAft>
              <a:buSzPts val="1980"/>
              <a:buFont typeface="Arial"/>
              <a:buAutoNum type="arabicPeriod"/>
            </a:pPr>
            <a:r>
              <a:rPr lang="en-US"/>
              <a:t>Preemption of any process running in kernel mode</a:t>
            </a:r>
            <a:endParaRPr/>
          </a:p>
          <a:p>
            <a:pPr indent="-285750" lvl="1" marL="742950" rtl="0" algn="l">
              <a:spcBef>
                <a:spcPts val="630"/>
              </a:spcBef>
              <a:spcAft>
                <a:spcPts val="0"/>
              </a:spcAft>
              <a:buSzPts val="1980"/>
              <a:buFont typeface="Arial"/>
              <a:buAutoNum type="arabicPeriod"/>
            </a:pPr>
            <a:r>
              <a:rPr lang="en-US"/>
              <a:t>Release by low-priority process of resources needed by high-priority processes</a:t>
            </a:r>
            <a:endParaRPr/>
          </a:p>
          <a:p>
            <a:pPr indent="-217170" lvl="0" marL="342900" rtl="0" algn="l">
              <a:spcBef>
                <a:spcPts val="630"/>
              </a:spcBef>
              <a:spcAft>
                <a:spcPts val="0"/>
              </a:spcAft>
              <a:buSzPts val="1980"/>
              <a:buNone/>
            </a:pPr>
            <a:r>
              <a:t/>
            </a:r>
            <a:endParaRPr/>
          </a:p>
          <a:p>
            <a:pPr indent="-285750" lvl="1" marL="742950" rtl="0" algn="l">
              <a:spcBef>
                <a:spcPts val="630"/>
              </a:spcBef>
              <a:spcAft>
                <a:spcPts val="0"/>
              </a:spcAft>
              <a:buSzPts val="1980"/>
              <a:buFont typeface="Arial"/>
              <a:buNone/>
            </a:pPr>
            <a:r>
              <a:rPr lang="en-US"/>
              <a:t> </a:t>
            </a:r>
            <a:endParaRPr/>
          </a:p>
        </p:txBody>
      </p:sp>
      <p:pic>
        <p:nvPicPr>
          <p:cNvPr id="372" name="Google Shape;372;p49"/>
          <p:cNvPicPr preferRelativeResize="0"/>
          <p:nvPr/>
        </p:nvPicPr>
        <p:blipFill rotWithShape="1">
          <a:blip r:embed="rId3">
            <a:alphaModFix/>
          </a:blip>
          <a:srcRect b="0" l="0" r="0" t="0"/>
          <a:stretch/>
        </p:blipFill>
        <p:spPr>
          <a:xfrm>
            <a:off x="3944938" y="1746250"/>
            <a:ext cx="4462462" cy="327818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865188" y="221827"/>
            <a:ext cx="78216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Priority-based Scheduling</a:t>
            </a:r>
            <a:endParaRPr/>
          </a:p>
        </p:txBody>
      </p:sp>
      <p:sp>
        <p:nvSpPr>
          <p:cNvPr id="378" name="Google Shape;378;p50"/>
          <p:cNvSpPr txBox="1"/>
          <p:nvPr>
            <p:ph idx="1" type="body"/>
          </p:nvPr>
        </p:nvSpPr>
        <p:spPr>
          <a:xfrm>
            <a:off x="865188" y="1195388"/>
            <a:ext cx="77279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For real-time scheduling, scheduler must support preemptive, priority-based scheduling</a:t>
            </a:r>
            <a:endParaRPr/>
          </a:p>
          <a:p>
            <a:pPr indent="-285750" lvl="1" marL="742950" rtl="0" algn="l">
              <a:spcBef>
                <a:spcPts val="630"/>
              </a:spcBef>
              <a:spcAft>
                <a:spcPts val="0"/>
              </a:spcAft>
              <a:buSzPts val="1980"/>
              <a:buChar char="•"/>
            </a:pPr>
            <a:r>
              <a:rPr lang="en-US"/>
              <a:t>But only guarantees soft real-time</a:t>
            </a:r>
            <a:endParaRPr/>
          </a:p>
          <a:p>
            <a:pPr indent="-342900" lvl="0" marL="342900" rtl="0" algn="l">
              <a:spcBef>
                <a:spcPts val="630"/>
              </a:spcBef>
              <a:spcAft>
                <a:spcPts val="0"/>
              </a:spcAft>
              <a:buSzPts val="1980"/>
              <a:buChar char="▪"/>
            </a:pPr>
            <a:r>
              <a:rPr lang="en-US"/>
              <a:t>For hard real-time must also provide ability to meet deadlines</a:t>
            </a:r>
            <a:endParaRPr/>
          </a:p>
          <a:p>
            <a:pPr indent="-342900" lvl="0" marL="342900" rtl="0" algn="l">
              <a:spcBef>
                <a:spcPts val="630"/>
              </a:spcBef>
              <a:spcAft>
                <a:spcPts val="0"/>
              </a:spcAft>
              <a:buSzPts val="1980"/>
              <a:buChar char="▪"/>
            </a:pPr>
            <a:r>
              <a:rPr lang="en-US"/>
              <a:t>Processes have new characteristics: </a:t>
            </a:r>
            <a:r>
              <a:rPr b="1" lang="en-US">
                <a:solidFill>
                  <a:srgbClr val="006699"/>
                </a:solidFill>
                <a:latin typeface="Arial"/>
                <a:ea typeface="Arial"/>
                <a:cs typeface="Arial"/>
                <a:sym typeface="Arial"/>
              </a:rPr>
              <a:t>periodic</a:t>
            </a:r>
            <a:r>
              <a:rPr lang="en-US"/>
              <a:t> ones require CPU at constant intervals</a:t>
            </a:r>
            <a:endParaRPr/>
          </a:p>
          <a:p>
            <a:pPr indent="-285750" lvl="1" marL="742950" rtl="0" algn="l">
              <a:spcBef>
                <a:spcPts val="630"/>
              </a:spcBef>
              <a:spcAft>
                <a:spcPts val="0"/>
              </a:spcAft>
              <a:buSzPts val="1980"/>
              <a:buChar char="•"/>
            </a:pPr>
            <a:r>
              <a:rPr lang="en-US"/>
              <a:t>Has processing time </a:t>
            </a:r>
            <a:r>
              <a:rPr i="1" lang="en-US"/>
              <a:t>t</a:t>
            </a:r>
            <a:r>
              <a:rPr lang="en-US"/>
              <a:t>, deadline </a:t>
            </a:r>
            <a:r>
              <a:rPr i="1" lang="en-US"/>
              <a:t>d, </a:t>
            </a:r>
            <a:r>
              <a:rPr lang="en-US"/>
              <a:t>period </a:t>
            </a:r>
            <a:r>
              <a:rPr i="1" lang="en-US"/>
              <a:t>p</a:t>
            </a:r>
            <a:endParaRPr/>
          </a:p>
          <a:p>
            <a:pPr indent="-285750" lvl="1" marL="742950" rtl="0" algn="l">
              <a:spcBef>
                <a:spcPts val="630"/>
              </a:spcBef>
              <a:spcAft>
                <a:spcPts val="0"/>
              </a:spcAft>
              <a:buSzPts val="1980"/>
              <a:buChar char="•"/>
            </a:pPr>
            <a:r>
              <a:rPr lang="en-US"/>
              <a:t>0 ≤ </a:t>
            </a:r>
            <a:r>
              <a:rPr i="1" lang="en-US"/>
              <a:t>t</a:t>
            </a:r>
            <a:r>
              <a:rPr lang="en-US"/>
              <a:t> ≤ </a:t>
            </a:r>
            <a:r>
              <a:rPr i="1" lang="en-US"/>
              <a:t>d</a:t>
            </a:r>
            <a:r>
              <a:rPr lang="en-US"/>
              <a:t> ≤ </a:t>
            </a:r>
            <a:r>
              <a:rPr i="1" lang="en-US"/>
              <a:t>p</a:t>
            </a:r>
            <a:endParaRPr/>
          </a:p>
          <a:p>
            <a:pPr indent="-285750" lvl="1" marL="742950" rtl="0" algn="l">
              <a:spcBef>
                <a:spcPts val="630"/>
              </a:spcBef>
              <a:spcAft>
                <a:spcPts val="0"/>
              </a:spcAft>
              <a:buSzPts val="1980"/>
              <a:buChar char="•"/>
            </a:pPr>
            <a:r>
              <a:rPr b="1" lang="en-US">
                <a:solidFill>
                  <a:srgbClr val="006699"/>
                </a:solidFill>
                <a:latin typeface="Arial"/>
                <a:ea typeface="Arial"/>
                <a:cs typeface="Arial"/>
                <a:sym typeface="Arial"/>
              </a:rPr>
              <a:t>Rate</a:t>
            </a:r>
            <a:r>
              <a:rPr lang="en-US"/>
              <a:t> of periodic task is 1/</a:t>
            </a:r>
            <a:r>
              <a:rPr i="1" lang="en-US"/>
              <a:t>p</a:t>
            </a:r>
            <a:endParaRPr/>
          </a:p>
          <a:p>
            <a:pPr indent="-217170" lvl="0" marL="342900" rtl="0" algn="l">
              <a:spcBef>
                <a:spcPts val="630"/>
              </a:spcBef>
              <a:spcAft>
                <a:spcPts val="0"/>
              </a:spcAft>
              <a:buSzPts val="1980"/>
              <a:buNone/>
            </a:pPr>
            <a:r>
              <a:t/>
            </a:r>
            <a:endParaRPr/>
          </a:p>
          <a:p>
            <a:pPr indent="-285750" lvl="1" marL="742950" rtl="0" algn="l">
              <a:spcBef>
                <a:spcPts val="630"/>
              </a:spcBef>
              <a:spcAft>
                <a:spcPts val="0"/>
              </a:spcAft>
              <a:buSzPts val="1980"/>
              <a:buFont typeface="Arial"/>
              <a:buNone/>
            </a:pPr>
            <a:r>
              <a:rPr lang="en-US"/>
              <a:t> </a:t>
            </a:r>
            <a:endParaRPr/>
          </a:p>
        </p:txBody>
      </p:sp>
      <p:pic>
        <p:nvPicPr>
          <p:cNvPr id="379" name="Google Shape;379;p50"/>
          <p:cNvPicPr preferRelativeResize="0"/>
          <p:nvPr/>
        </p:nvPicPr>
        <p:blipFill rotWithShape="1">
          <a:blip r:embed="rId3">
            <a:alphaModFix/>
          </a:blip>
          <a:srcRect b="0" l="0" r="0" t="0"/>
          <a:stretch/>
        </p:blipFill>
        <p:spPr>
          <a:xfrm>
            <a:off x="2116137" y="4463597"/>
            <a:ext cx="5319713" cy="15890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876300" y="139718"/>
            <a:ext cx="7810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Rate Monotonic Scheduling</a:t>
            </a:r>
            <a:endParaRPr/>
          </a:p>
        </p:txBody>
      </p:sp>
      <p:sp>
        <p:nvSpPr>
          <p:cNvPr id="386" name="Google Shape;386;p51"/>
          <p:cNvSpPr txBox="1"/>
          <p:nvPr>
            <p:ph idx="1" type="body"/>
          </p:nvPr>
        </p:nvSpPr>
        <p:spPr>
          <a:xfrm>
            <a:off x="806400" y="1071450"/>
            <a:ext cx="7810500" cy="4762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 priority is assigned based on the inverse of its period</a:t>
            </a:r>
            <a:endParaRPr sz="800"/>
          </a:p>
          <a:p>
            <a:pPr indent="-342900" lvl="0" marL="342900" rtl="0" algn="l">
              <a:spcBef>
                <a:spcPts val="630"/>
              </a:spcBef>
              <a:spcAft>
                <a:spcPts val="0"/>
              </a:spcAft>
              <a:buSzPts val="1980"/>
              <a:buChar char="▪"/>
            </a:pPr>
            <a:r>
              <a:rPr lang="en-US"/>
              <a:t>Shorter periods = higher priority;</a:t>
            </a:r>
            <a:endParaRPr sz="800"/>
          </a:p>
          <a:p>
            <a:pPr indent="-342900" lvl="0" marL="342900" rtl="0" algn="l">
              <a:spcBef>
                <a:spcPts val="630"/>
              </a:spcBef>
              <a:spcAft>
                <a:spcPts val="0"/>
              </a:spcAft>
              <a:buSzPts val="1980"/>
              <a:buChar char="▪"/>
            </a:pPr>
            <a:r>
              <a:rPr lang="en-US"/>
              <a:t>Longer periods = lower priority</a:t>
            </a:r>
            <a:endParaRPr sz="800"/>
          </a:p>
          <a:p>
            <a:pPr indent="-342900" lvl="0" marL="342900" rtl="0" algn="l">
              <a:spcBef>
                <a:spcPts val="630"/>
              </a:spcBef>
              <a:spcAft>
                <a:spcPts val="0"/>
              </a:spcAft>
              <a:buSzPts val="1980"/>
              <a:buChar char="▪"/>
            </a:pPr>
            <a:r>
              <a:rPr lang="en-US"/>
              <a:t>P</a:t>
            </a:r>
            <a:r>
              <a:rPr baseline="-25000" lang="en-US"/>
              <a:t>1</a:t>
            </a:r>
            <a:r>
              <a:rPr lang="en-US"/>
              <a:t> is assigned a higher priority than P</a:t>
            </a:r>
            <a:r>
              <a:rPr baseline="-25000" lang="en-US"/>
              <a:t>2</a:t>
            </a:r>
            <a:r>
              <a:rPr lang="en-US"/>
              <a:t>.</a:t>
            </a:r>
            <a:endParaRPr/>
          </a:p>
          <a:p>
            <a:pPr indent="-342900" lvl="0" marL="342900" rtl="0" algn="l">
              <a:spcBef>
                <a:spcPts val="630"/>
              </a:spcBef>
              <a:spcAft>
                <a:spcPts val="0"/>
              </a:spcAft>
              <a:buSzPts val="1980"/>
              <a:buChar char="▪"/>
            </a:pPr>
            <a:r>
              <a:rPr lang="en-US"/>
              <a:t>We have two processes, P1 and P2. The periods for P1 and P2 are 50 and 100, respectively— that is, </a:t>
            </a:r>
            <a:r>
              <a:rPr b="1" lang="en-US"/>
              <a:t>p1 = 50</a:t>
            </a:r>
            <a:r>
              <a:rPr lang="en-US"/>
              <a:t> and </a:t>
            </a:r>
            <a:r>
              <a:rPr b="1" lang="en-US"/>
              <a:t>p2 = 100</a:t>
            </a:r>
            <a:r>
              <a:rPr lang="en-US"/>
              <a:t>. The processing times are </a:t>
            </a:r>
            <a:r>
              <a:rPr b="1" lang="en-US"/>
              <a:t>t1 = 20</a:t>
            </a:r>
            <a:r>
              <a:rPr lang="en-US"/>
              <a:t> for P1 and </a:t>
            </a:r>
            <a:r>
              <a:rPr b="1" lang="en-US"/>
              <a:t>t2 = 35</a:t>
            </a:r>
            <a:r>
              <a:rPr lang="en-US"/>
              <a:t> for P2. The deadline for each process requires that it complete its CPU burst by the start of its next period</a:t>
            </a:r>
            <a:endParaRPr/>
          </a:p>
        </p:txBody>
      </p:sp>
      <p:pic>
        <p:nvPicPr>
          <p:cNvPr id="387" name="Google Shape;387;p51"/>
          <p:cNvPicPr preferRelativeResize="0"/>
          <p:nvPr/>
        </p:nvPicPr>
        <p:blipFill rotWithShape="1">
          <a:blip r:embed="rId3">
            <a:alphaModFix/>
          </a:blip>
          <a:srcRect b="0" l="0" r="0" t="0"/>
          <a:stretch/>
        </p:blipFill>
        <p:spPr>
          <a:xfrm>
            <a:off x="1176332" y="4302103"/>
            <a:ext cx="6791324" cy="102495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1272540" y="99078"/>
            <a:ext cx="7810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Missed Deadlines with Rate Monotonic Scheduling</a:t>
            </a:r>
            <a:endParaRPr/>
          </a:p>
        </p:txBody>
      </p:sp>
      <p:sp>
        <p:nvSpPr>
          <p:cNvPr id="394" name="Google Shape;394;p52"/>
          <p:cNvSpPr txBox="1"/>
          <p:nvPr>
            <p:ph idx="1" type="body"/>
          </p:nvPr>
        </p:nvSpPr>
        <p:spPr>
          <a:xfrm>
            <a:off x="806450" y="1064900"/>
            <a:ext cx="8156700" cy="4483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Assume that process P1 has a period of </a:t>
            </a:r>
            <a:r>
              <a:rPr b="1" lang="en-US"/>
              <a:t>p1 = 50</a:t>
            </a:r>
            <a:r>
              <a:rPr lang="en-US"/>
              <a:t> and a CPU burst of </a:t>
            </a:r>
            <a:r>
              <a:rPr b="1" lang="en-US"/>
              <a:t>t1 = 25</a:t>
            </a:r>
            <a:r>
              <a:rPr lang="en-US"/>
              <a:t>. For P2, the corresponding values are </a:t>
            </a:r>
            <a:r>
              <a:rPr b="1" lang="en-US"/>
              <a:t>p2 = 80</a:t>
            </a:r>
            <a:r>
              <a:rPr lang="en-US"/>
              <a:t> and </a:t>
            </a:r>
            <a:r>
              <a:rPr b="1" lang="en-US"/>
              <a:t>t2 = 35</a:t>
            </a:r>
            <a:endParaRPr b="1"/>
          </a:p>
          <a:p>
            <a:pPr indent="-342900" lvl="0" marL="342900" rtl="0" algn="l">
              <a:spcBef>
                <a:spcPts val="630"/>
              </a:spcBef>
              <a:spcAft>
                <a:spcPts val="0"/>
              </a:spcAft>
              <a:buSzPts val="1980"/>
              <a:buChar char="▪"/>
            </a:pPr>
            <a:r>
              <a:rPr lang="en-US"/>
              <a:t>Figure</a:t>
            </a:r>
            <a:br>
              <a:rPr lang="en-US"/>
            </a:br>
            <a:endParaRPr/>
          </a:p>
        </p:txBody>
      </p:sp>
      <p:pic>
        <p:nvPicPr>
          <p:cNvPr id="395" name="Google Shape;395;p52"/>
          <p:cNvPicPr preferRelativeResize="0"/>
          <p:nvPr/>
        </p:nvPicPr>
        <p:blipFill rotWithShape="1">
          <a:blip r:embed="rId3">
            <a:alphaModFix/>
          </a:blip>
          <a:srcRect b="0" l="0" r="0" t="0"/>
          <a:stretch/>
        </p:blipFill>
        <p:spPr>
          <a:xfrm>
            <a:off x="1272554" y="2835731"/>
            <a:ext cx="6997385" cy="107055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type="title"/>
          </p:nvPr>
        </p:nvSpPr>
        <p:spPr>
          <a:xfrm>
            <a:off x="1391920" y="121920"/>
            <a:ext cx="7729220" cy="57141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Earliest Deadline First Scheduling (EDF)</a:t>
            </a:r>
            <a:endParaRPr/>
          </a:p>
        </p:txBody>
      </p:sp>
      <p:sp>
        <p:nvSpPr>
          <p:cNvPr id="402" name="Google Shape;402;p53"/>
          <p:cNvSpPr txBox="1"/>
          <p:nvPr>
            <p:ph idx="1" type="body"/>
          </p:nvPr>
        </p:nvSpPr>
        <p:spPr>
          <a:xfrm>
            <a:off x="811775" y="1257300"/>
            <a:ext cx="7832400" cy="4751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Priorities are assigned according to deadlines:</a:t>
            </a:r>
            <a:endParaRPr/>
          </a:p>
          <a:p>
            <a:pPr indent="-285750" lvl="1" marL="742950" rtl="0" algn="l">
              <a:spcBef>
                <a:spcPts val="630"/>
              </a:spcBef>
              <a:spcAft>
                <a:spcPts val="0"/>
              </a:spcAft>
              <a:buSzPts val="1980"/>
              <a:buChar char="•"/>
            </a:pPr>
            <a:r>
              <a:rPr lang="en-US"/>
              <a:t>The earlier the deadline, the higher the priority</a:t>
            </a:r>
            <a:endParaRPr/>
          </a:p>
          <a:p>
            <a:pPr indent="-285750" lvl="1" marL="742950" rtl="0" algn="l">
              <a:spcBef>
                <a:spcPts val="630"/>
              </a:spcBef>
              <a:spcAft>
                <a:spcPts val="0"/>
              </a:spcAft>
              <a:buSzPts val="1980"/>
              <a:buChar char="•"/>
            </a:pPr>
            <a:r>
              <a:rPr lang="en-US"/>
              <a:t>The later the deadline, the lower the priority</a:t>
            </a:r>
            <a:endParaRPr/>
          </a:p>
          <a:p>
            <a:pPr indent="-285750" lvl="1" marL="742950" rtl="0" algn="l">
              <a:spcBef>
                <a:spcPts val="630"/>
              </a:spcBef>
              <a:spcAft>
                <a:spcPts val="0"/>
              </a:spcAft>
              <a:buSzPts val="1980"/>
              <a:buChar char="•"/>
            </a:pPr>
            <a:r>
              <a:rPr lang="en-US"/>
              <a:t>Recall that P1 has values of </a:t>
            </a:r>
            <a:r>
              <a:rPr b="1" lang="en-US"/>
              <a:t>p1 = 50</a:t>
            </a:r>
            <a:r>
              <a:rPr lang="en-US"/>
              <a:t> and</a:t>
            </a:r>
            <a:r>
              <a:rPr b="1" lang="en-US"/>
              <a:t> t1 = 25</a:t>
            </a:r>
            <a:r>
              <a:rPr lang="en-US"/>
              <a:t> and that P2 has values of </a:t>
            </a:r>
            <a:r>
              <a:rPr b="1" lang="en-US"/>
              <a:t>p2 = 80</a:t>
            </a:r>
            <a:r>
              <a:rPr lang="en-US"/>
              <a:t> and</a:t>
            </a:r>
            <a:r>
              <a:rPr b="1" lang="en-US"/>
              <a:t> t2 = 35</a:t>
            </a:r>
            <a:r>
              <a:rPr lang="en-US"/>
              <a:t>.</a:t>
            </a:r>
            <a:endParaRPr/>
          </a:p>
        </p:txBody>
      </p:sp>
      <p:pic>
        <p:nvPicPr>
          <p:cNvPr id="403" name="Google Shape;403;p53"/>
          <p:cNvPicPr preferRelativeResize="0"/>
          <p:nvPr/>
        </p:nvPicPr>
        <p:blipFill rotWithShape="1">
          <a:blip r:embed="rId3">
            <a:alphaModFix/>
          </a:blip>
          <a:srcRect b="0" l="0" r="0" t="0"/>
          <a:stretch/>
        </p:blipFill>
        <p:spPr>
          <a:xfrm>
            <a:off x="1391925" y="3999005"/>
            <a:ext cx="6499544" cy="10109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533400" y="71120"/>
            <a:ext cx="8229600" cy="66103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POSIX Real-Time Scheduling</a:t>
            </a:r>
            <a:endParaRPr/>
          </a:p>
        </p:txBody>
      </p:sp>
      <p:sp>
        <p:nvSpPr>
          <p:cNvPr id="410" name="Google Shape;410;p55"/>
          <p:cNvSpPr txBox="1"/>
          <p:nvPr>
            <p:ph idx="1" type="body"/>
          </p:nvPr>
        </p:nvSpPr>
        <p:spPr>
          <a:xfrm>
            <a:off x="774441" y="1001395"/>
            <a:ext cx="7753739" cy="44831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1980"/>
              <a:buChar char="▪"/>
            </a:pPr>
            <a:r>
              <a:rPr lang="en-US"/>
              <a:t>The POSIX.1b standard</a:t>
            </a:r>
            <a:endParaRPr/>
          </a:p>
          <a:p>
            <a:pPr indent="-344488" lvl="0" marL="344488" rtl="0" algn="l">
              <a:spcBef>
                <a:spcPts val="630"/>
              </a:spcBef>
              <a:spcAft>
                <a:spcPts val="0"/>
              </a:spcAft>
              <a:buSzPts val="1980"/>
              <a:buChar char="▪"/>
            </a:pPr>
            <a:r>
              <a:rPr lang="en-US"/>
              <a:t>API provides functions for managing real-time threads</a:t>
            </a:r>
            <a:endParaRPr/>
          </a:p>
          <a:p>
            <a:pPr indent="-344488" lvl="0" marL="344488" rtl="0" algn="l">
              <a:spcBef>
                <a:spcPts val="630"/>
              </a:spcBef>
              <a:spcAft>
                <a:spcPts val="0"/>
              </a:spcAft>
              <a:buSzPts val="1980"/>
              <a:buChar char="▪"/>
            </a:pPr>
            <a:r>
              <a:rPr lang="en-US"/>
              <a:t>Defines two scheduling classes for real-time threads:</a:t>
            </a:r>
            <a:endParaRPr sz="1000"/>
          </a:p>
          <a:p>
            <a:pPr indent="-344487" lvl="1" marL="744538" rtl="0" algn="l">
              <a:spcBef>
                <a:spcPts val="630"/>
              </a:spcBef>
              <a:spcAft>
                <a:spcPts val="0"/>
              </a:spcAft>
              <a:buSzPts val="1980"/>
              <a:buFont typeface="Arial"/>
              <a:buAutoNum type="arabicPeriod"/>
            </a:pPr>
            <a:r>
              <a:rPr lang="en-US"/>
              <a:t>SCHED_FIFO - threads are scheduled using a FCFS strategy with a FIFO queue. There is no time-slicing for threads of equal priority</a:t>
            </a:r>
            <a:endParaRPr/>
          </a:p>
          <a:p>
            <a:pPr indent="-344487" lvl="1" marL="744538" rtl="0" algn="l">
              <a:spcBef>
                <a:spcPts val="630"/>
              </a:spcBef>
              <a:spcAft>
                <a:spcPts val="0"/>
              </a:spcAft>
              <a:buSzPts val="1980"/>
              <a:buFont typeface="Arial"/>
              <a:buAutoNum type="arabicPeriod"/>
            </a:pPr>
            <a:r>
              <a:rPr lang="en-US"/>
              <a:t>SCHED_RR - similar to SCHED_FIFO except time-slicing occurs for threads of equal priority</a:t>
            </a:r>
            <a:endParaRPr/>
          </a:p>
          <a:p>
            <a:pPr indent="-344488" lvl="0" marL="344488" rtl="0" algn="l">
              <a:spcBef>
                <a:spcPts val="630"/>
              </a:spcBef>
              <a:spcAft>
                <a:spcPts val="0"/>
              </a:spcAft>
              <a:buSzPts val="1980"/>
              <a:buChar char="▪"/>
            </a:pPr>
            <a:r>
              <a:rPr lang="en-US"/>
              <a:t>Defines two functions for getting and setting scheduling policy:</a:t>
            </a:r>
            <a:endParaRPr/>
          </a:p>
          <a:p>
            <a:pPr indent="-344487" lvl="1" marL="744538" rtl="0" algn="l">
              <a:spcBef>
                <a:spcPts val="630"/>
              </a:spcBef>
              <a:spcAft>
                <a:spcPts val="0"/>
              </a:spcAft>
              <a:buSzPts val="1980"/>
              <a:buFont typeface="Arial"/>
              <a:buAutoNum type="arabicPeriod"/>
            </a:pPr>
            <a:r>
              <a:rPr lang="en-US"/>
              <a:t> </a:t>
            </a:r>
            <a:r>
              <a:rPr b="1" lang="en-US">
                <a:latin typeface="Courier New"/>
                <a:ea typeface="Courier New"/>
                <a:cs typeface="Courier New"/>
                <a:sym typeface="Courier New"/>
              </a:rPr>
              <a:t>pthread_attr_getsched_policy(pthread_attr_t *attr, int *policy) </a:t>
            </a:r>
            <a:endParaRPr/>
          </a:p>
          <a:p>
            <a:pPr indent="-344487" lvl="1" marL="744538" rtl="0" algn="l">
              <a:spcBef>
                <a:spcPts val="630"/>
              </a:spcBef>
              <a:spcAft>
                <a:spcPts val="0"/>
              </a:spcAft>
              <a:buSzPts val="1980"/>
              <a:buFont typeface="Arial"/>
              <a:buAutoNum type="arabicPeriod"/>
            </a:pPr>
            <a:r>
              <a:rPr lang="en-US"/>
              <a:t> </a:t>
            </a:r>
            <a:r>
              <a:rPr b="1" lang="en-US">
                <a:latin typeface="Courier New"/>
                <a:ea typeface="Courier New"/>
                <a:cs typeface="Courier New"/>
                <a:sym typeface="Courier New"/>
              </a:rPr>
              <a:t>pthread_attr_setsched_policy(pthread_attr_t *attr, int policy)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title"/>
          </p:nvPr>
        </p:nvSpPr>
        <p:spPr>
          <a:xfrm>
            <a:off x="941388" y="171027"/>
            <a:ext cx="77454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POSIX Real-Time Scheduling API</a:t>
            </a:r>
            <a:endParaRPr/>
          </a:p>
        </p:txBody>
      </p:sp>
      <p:sp>
        <p:nvSpPr>
          <p:cNvPr id="417" name="Google Shape;417;p56"/>
          <p:cNvSpPr txBox="1"/>
          <p:nvPr>
            <p:ph idx="1" type="body"/>
          </p:nvPr>
        </p:nvSpPr>
        <p:spPr>
          <a:xfrm>
            <a:off x="806450" y="1066800"/>
            <a:ext cx="7702550" cy="4483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0"/>
              <a:buFont typeface="Arial"/>
              <a:buNone/>
            </a:pPr>
            <a:r>
              <a:rPr lang="en-US" sz="1500">
                <a:latin typeface="Courier New"/>
                <a:ea typeface="Courier New"/>
                <a:cs typeface="Courier New"/>
                <a:sym typeface="Courier New"/>
              </a:rPr>
              <a:t>#include &lt;pthread.h&gt;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#include &lt;stdio.h&gt;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#define NUM_THREADS 5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int main(int argc, char *argv[])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int i, policy;</a:t>
            </a:r>
            <a:br>
              <a:rPr lang="en-US" sz="1500">
                <a:latin typeface="Courier New"/>
                <a:ea typeface="Courier New"/>
                <a:cs typeface="Courier New"/>
                <a:sym typeface="Courier New"/>
              </a:rPr>
            </a:br>
            <a:r>
              <a:rPr lang="en-US" sz="1500">
                <a:latin typeface="Courier New"/>
                <a:ea typeface="Courier New"/>
                <a:cs typeface="Courier New"/>
                <a:sym typeface="Courier New"/>
              </a:rPr>
              <a:t>   pthread_t_tid[NUM_THREADS];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pthread_attr_t attr;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get the default attributes */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pthread_attr_init(&amp;attr);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get the current scheduling policy */</a:t>
            </a:r>
            <a:br>
              <a:rPr lang="en-US" sz="1500">
                <a:latin typeface="Courier New"/>
                <a:ea typeface="Courier New"/>
                <a:cs typeface="Courier New"/>
                <a:sym typeface="Courier New"/>
              </a:rPr>
            </a:br>
            <a:r>
              <a:rPr lang="en-US" sz="1500">
                <a:latin typeface="Courier New"/>
                <a:ea typeface="Courier New"/>
                <a:cs typeface="Courier New"/>
                <a:sym typeface="Courier New"/>
              </a:rPr>
              <a:t>   if (pthread_attr_getschedpolicy(&amp;attr, &amp;policy) != 0)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fprintf(stderr, "Unable to get policy.\n");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else {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if (policy == SCHED_OTHER) printf("SCHED_OTHER\n");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else if (policy == SCHED_RR) printf("SCHED_RR\n");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else if (policy == SCHED_FIFO) printf("SCHED_FIFO\n");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838200" y="229606"/>
            <a:ext cx="7848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CPU Scheduler</a:t>
            </a:r>
            <a:endParaRPr/>
          </a:p>
        </p:txBody>
      </p:sp>
      <p:sp>
        <p:nvSpPr>
          <p:cNvPr id="97" name="Google Shape;97;p6"/>
          <p:cNvSpPr txBox="1"/>
          <p:nvPr>
            <p:ph idx="1" type="body"/>
          </p:nvPr>
        </p:nvSpPr>
        <p:spPr>
          <a:xfrm>
            <a:off x="838201" y="1169988"/>
            <a:ext cx="7227276" cy="48087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The</a:t>
            </a:r>
            <a:r>
              <a:rPr b="1" lang="en-US">
                <a:solidFill>
                  <a:srgbClr val="3366FF"/>
                </a:solidFill>
              </a:rPr>
              <a:t> </a:t>
            </a:r>
            <a:r>
              <a:rPr b="1" lang="en-US">
                <a:solidFill>
                  <a:srgbClr val="006699"/>
                </a:solidFill>
                <a:latin typeface="Arial"/>
                <a:ea typeface="Arial"/>
                <a:cs typeface="Arial"/>
                <a:sym typeface="Arial"/>
              </a:rPr>
              <a:t>CPU scheduler </a:t>
            </a:r>
            <a:r>
              <a:rPr lang="en-US"/>
              <a:t>selects from among the processes in ready queue, and allocates a CPU core to one of them</a:t>
            </a:r>
            <a:endParaRPr/>
          </a:p>
          <a:p>
            <a:pPr indent="-285750" lvl="1" marL="742835" rtl="0" algn="l">
              <a:spcBef>
                <a:spcPts val="630"/>
              </a:spcBef>
              <a:spcAft>
                <a:spcPts val="0"/>
              </a:spcAft>
              <a:buSzPts val="1980"/>
              <a:buChar char="•"/>
            </a:pPr>
            <a:r>
              <a:rPr lang="en-US"/>
              <a:t>Queue may be ordered in various ways</a:t>
            </a:r>
            <a:endParaRPr/>
          </a:p>
          <a:p>
            <a:pPr indent="-342900" lvl="0" marL="342900" rtl="0" algn="l">
              <a:spcBef>
                <a:spcPts val="630"/>
              </a:spcBef>
              <a:spcAft>
                <a:spcPts val="0"/>
              </a:spcAft>
              <a:buSzPts val="1980"/>
              <a:buChar char="▪"/>
            </a:pPr>
            <a:r>
              <a:rPr lang="en-US"/>
              <a:t>CPU scheduling decisions may take place when a process:</a:t>
            </a:r>
            <a:endParaRPr/>
          </a:p>
          <a:p>
            <a:pPr indent="-342815" lvl="1" marL="799900" rtl="0" algn="l">
              <a:spcBef>
                <a:spcPts val="630"/>
              </a:spcBef>
              <a:spcAft>
                <a:spcPts val="0"/>
              </a:spcAft>
              <a:buSzPts val="1980"/>
              <a:buFont typeface="Arial"/>
              <a:buNone/>
            </a:pPr>
            <a:r>
              <a:rPr lang="en-US">
                <a:solidFill>
                  <a:srgbClr val="CC6600"/>
                </a:solidFill>
              </a:rPr>
              <a:t>1.	</a:t>
            </a:r>
            <a:r>
              <a:rPr lang="en-US"/>
              <a:t>Switches from running to waiting state</a:t>
            </a:r>
            <a:endParaRPr/>
          </a:p>
          <a:p>
            <a:pPr indent="-342815" lvl="1" marL="799900" rtl="0" algn="l">
              <a:spcBef>
                <a:spcPts val="630"/>
              </a:spcBef>
              <a:spcAft>
                <a:spcPts val="0"/>
              </a:spcAft>
              <a:buSzPts val="1980"/>
              <a:buFont typeface="Arial"/>
              <a:buNone/>
            </a:pPr>
            <a:r>
              <a:rPr lang="en-US">
                <a:solidFill>
                  <a:srgbClr val="CC6600"/>
                </a:solidFill>
              </a:rPr>
              <a:t>2.</a:t>
            </a:r>
            <a:r>
              <a:rPr lang="en-US"/>
              <a:t>	Switches from running to ready state</a:t>
            </a:r>
            <a:endParaRPr/>
          </a:p>
          <a:p>
            <a:pPr indent="-342815" lvl="1" marL="799900" rtl="0" algn="l">
              <a:spcBef>
                <a:spcPts val="630"/>
              </a:spcBef>
              <a:spcAft>
                <a:spcPts val="0"/>
              </a:spcAft>
              <a:buSzPts val="1980"/>
              <a:buFont typeface="Arial"/>
              <a:buNone/>
            </a:pPr>
            <a:r>
              <a:rPr lang="en-US">
                <a:solidFill>
                  <a:srgbClr val="CC6600"/>
                </a:solidFill>
              </a:rPr>
              <a:t>3.</a:t>
            </a:r>
            <a:r>
              <a:rPr lang="en-US"/>
              <a:t>	Switches from waiting to ready</a:t>
            </a:r>
            <a:endParaRPr/>
          </a:p>
          <a:p>
            <a:pPr indent="-342815" lvl="1" marL="799900" rtl="0" algn="l">
              <a:spcBef>
                <a:spcPts val="630"/>
              </a:spcBef>
              <a:spcAft>
                <a:spcPts val="0"/>
              </a:spcAft>
              <a:buSzPts val="1980"/>
              <a:buFont typeface="Arial"/>
              <a:buAutoNum type="arabicPeriod" startAt="4"/>
            </a:pPr>
            <a:r>
              <a:rPr lang="en-US"/>
              <a:t>Terminates</a:t>
            </a:r>
            <a:endParaRPr/>
          </a:p>
          <a:p>
            <a:pPr indent="-342900" lvl="0" marL="342900" rtl="0" algn="l">
              <a:spcBef>
                <a:spcPts val="630"/>
              </a:spcBef>
              <a:spcAft>
                <a:spcPts val="0"/>
              </a:spcAft>
              <a:buSzPts val="1980"/>
              <a:buChar char="▪"/>
            </a:pPr>
            <a:r>
              <a:rPr lang="en-US"/>
              <a:t>For situations 1 and 4, there is no choice in terms of scheduling. A new process (if one exists in the ready queue) must be selected for execution. </a:t>
            </a:r>
            <a:endParaRPr/>
          </a:p>
          <a:p>
            <a:pPr indent="-342900" lvl="0" marL="342900" rtl="0" algn="l">
              <a:spcBef>
                <a:spcPts val="630"/>
              </a:spcBef>
              <a:spcAft>
                <a:spcPts val="0"/>
              </a:spcAft>
              <a:buSzPts val="1980"/>
              <a:buChar char="▪"/>
            </a:pPr>
            <a:r>
              <a:rPr lang="en-US"/>
              <a:t>For situations 2 and 3, however, there is  a choice.</a:t>
            </a:r>
            <a:endParaRPr b="1">
              <a:solidFill>
                <a:srgbClr val="3366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idx="1" type="body"/>
          </p:nvPr>
        </p:nvSpPr>
        <p:spPr>
          <a:xfrm>
            <a:off x="806450" y="1298575"/>
            <a:ext cx="7702500" cy="44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50"/>
              <a:buFont typeface="Arial"/>
              <a:buNone/>
            </a:pPr>
            <a:r>
              <a:rPr lang="en-US" sz="1500">
                <a:latin typeface="Courier New"/>
                <a:ea typeface="Courier New"/>
                <a:cs typeface="Courier New"/>
                <a:sym typeface="Courier New"/>
              </a:rPr>
              <a:t>   /* set the scheduling policy - FIFO, RR, or OTHER */ </a:t>
            </a:r>
            <a:br>
              <a:rPr lang="en-US" sz="1500">
                <a:latin typeface="Courier New"/>
                <a:ea typeface="Courier New"/>
                <a:cs typeface="Courier New"/>
                <a:sym typeface="Courier New"/>
              </a:rPr>
            </a:br>
            <a:r>
              <a:rPr lang="en-US" sz="1500">
                <a:latin typeface="Courier New"/>
                <a:ea typeface="Courier New"/>
                <a:cs typeface="Courier New"/>
                <a:sym typeface="Courier New"/>
              </a:rPr>
              <a:t>   if (pthread_attr_setschedpolicy(&amp;attr, SCHED_FIFO) != 0)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fprintf(stderr, "Unable to set policy.\n");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create the threads */</a:t>
            </a:r>
            <a:br>
              <a:rPr lang="en-US" sz="1500">
                <a:latin typeface="Courier New"/>
                <a:ea typeface="Courier New"/>
                <a:cs typeface="Courier New"/>
                <a:sym typeface="Courier New"/>
              </a:rPr>
            </a:br>
            <a:r>
              <a:rPr lang="en-US" sz="1500">
                <a:latin typeface="Courier New"/>
                <a:ea typeface="Courier New"/>
                <a:cs typeface="Courier New"/>
                <a:sym typeface="Courier New"/>
              </a:rPr>
              <a:t>   for (i = 0; i &lt; NUM_THREADS; i++)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pthread_create(&amp;tid[i],&amp;attr,runner,NULL);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now join on each thread */</a:t>
            </a:r>
            <a:br>
              <a:rPr lang="en-US" sz="1500">
                <a:latin typeface="Courier New"/>
                <a:ea typeface="Courier New"/>
                <a:cs typeface="Courier New"/>
                <a:sym typeface="Courier New"/>
              </a:rPr>
            </a:br>
            <a:r>
              <a:rPr lang="en-US" sz="1500">
                <a:latin typeface="Courier New"/>
                <a:ea typeface="Courier New"/>
                <a:cs typeface="Courier New"/>
                <a:sym typeface="Courier New"/>
              </a:rPr>
              <a:t>   for (i = 0; i &lt; NUM_THREADS; i++)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pthread_join(tid[i], NULL);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Each thread will begin control in this function */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void *runner(void *param)</a:t>
            </a:r>
            <a:br>
              <a:rPr lang="en-US" sz="1500">
                <a:latin typeface="Courier New"/>
                <a:ea typeface="Courier New"/>
                <a:cs typeface="Courier New"/>
                <a:sym typeface="Courier New"/>
              </a:rPr>
            </a:br>
            <a:r>
              <a:rPr lang="en-US" sz="1500">
                <a:latin typeface="Courier New"/>
                <a:ea typeface="Courier New"/>
                <a:cs typeface="Courier New"/>
                <a:sym typeface="Courier New"/>
              </a:rPr>
              <a:t>{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 do some work ... */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pthread_exit(0); </a:t>
            </a:r>
            <a:endParaRPr/>
          </a:p>
          <a:p>
            <a:pPr indent="0" lvl="0" marL="0" rtl="0" algn="l">
              <a:spcBef>
                <a:spcPts val="525"/>
              </a:spcBef>
              <a:spcAft>
                <a:spcPts val="0"/>
              </a:spcAft>
              <a:buSzPts val="1650"/>
              <a:buFont typeface="Arial"/>
              <a:buNone/>
            </a:pPr>
            <a:r>
              <a:rPr lang="en-US" sz="1500">
                <a:latin typeface="Courier New"/>
                <a:ea typeface="Courier New"/>
                <a:cs typeface="Courier New"/>
                <a:sym typeface="Courier New"/>
              </a:rPr>
              <a:t>} </a:t>
            </a:r>
            <a:endParaRPr/>
          </a:p>
        </p:txBody>
      </p:sp>
      <p:sp>
        <p:nvSpPr>
          <p:cNvPr id="424" name="Google Shape;424;p57"/>
          <p:cNvSpPr txBox="1"/>
          <p:nvPr>
            <p:ph type="title"/>
          </p:nvPr>
        </p:nvSpPr>
        <p:spPr>
          <a:xfrm>
            <a:off x="1048969" y="122093"/>
            <a:ext cx="7996200" cy="576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POSIX Real-Time Scheduling API (Cont.)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80"/>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End of Chapter 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1236777" y="167086"/>
            <a:ext cx="7848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Preemptive and Nonpreemptive Scheduling</a:t>
            </a:r>
            <a:endParaRPr/>
          </a:p>
        </p:txBody>
      </p:sp>
      <p:sp>
        <p:nvSpPr>
          <p:cNvPr id="104" name="Google Shape;104;p7"/>
          <p:cNvSpPr txBox="1"/>
          <p:nvPr>
            <p:ph idx="1" type="body"/>
          </p:nvPr>
        </p:nvSpPr>
        <p:spPr>
          <a:xfrm>
            <a:off x="931985" y="1193434"/>
            <a:ext cx="6828692" cy="47071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When scheduling takes place only under circumstances 1 and 4, the scheduling scheme is </a:t>
            </a:r>
            <a:r>
              <a:rPr b="1" lang="en-US">
                <a:solidFill>
                  <a:srgbClr val="006699"/>
                </a:solidFill>
                <a:latin typeface="Arial"/>
                <a:ea typeface="Arial"/>
                <a:cs typeface="Arial"/>
                <a:sym typeface="Arial"/>
              </a:rPr>
              <a:t>nonpreemptive</a:t>
            </a:r>
            <a:r>
              <a:rPr lang="en-US"/>
              <a:t>.</a:t>
            </a:r>
            <a:endParaRPr/>
          </a:p>
          <a:p>
            <a:pPr indent="-342900" lvl="0" marL="342900" rtl="0" algn="l">
              <a:spcBef>
                <a:spcPts val="630"/>
              </a:spcBef>
              <a:spcAft>
                <a:spcPts val="0"/>
              </a:spcAft>
              <a:buSzPts val="1980"/>
              <a:buChar char="▪"/>
            </a:pPr>
            <a:r>
              <a:rPr lang="en-US"/>
              <a:t>Otherwise, it is </a:t>
            </a:r>
            <a:r>
              <a:rPr b="1" lang="en-US">
                <a:solidFill>
                  <a:srgbClr val="006699"/>
                </a:solidFill>
                <a:latin typeface="Arial"/>
                <a:ea typeface="Arial"/>
                <a:cs typeface="Arial"/>
                <a:sym typeface="Arial"/>
              </a:rPr>
              <a:t>preemptive</a:t>
            </a:r>
            <a:r>
              <a:rPr lang="en-US"/>
              <a:t>. </a:t>
            </a:r>
            <a:endParaRPr/>
          </a:p>
          <a:p>
            <a:pPr indent="-342900" lvl="0" marL="342900" rtl="0" algn="l">
              <a:spcBef>
                <a:spcPts val="630"/>
              </a:spcBef>
              <a:spcAft>
                <a:spcPts val="0"/>
              </a:spcAft>
              <a:buSzPts val="1980"/>
              <a:buChar char="▪"/>
            </a:pPr>
            <a:r>
              <a:rPr lang="en-US"/>
              <a:t>Under Nonpreemptive scheduling, once the CPU has been allocated to a process, the process keeps the CPU until it releases it either by terminating or by switching to the waiting state. </a:t>
            </a:r>
            <a:endParaRPr/>
          </a:p>
          <a:p>
            <a:pPr indent="-342900" lvl="0" marL="342900" rtl="0" algn="l">
              <a:spcBef>
                <a:spcPts val="630"/>
              </a:spcBef>
              <a:spcAft>
                <a:spcPts val="0"/>
              </a:spcAft>
              <a:buSzPts val="1980"/>
              <a:buChar char="▪"/>
            </a:pPr>
            <a:r>
              <a:rPr lang="en-US"/>
              <a:t>Virtually all modern operating systems including Windows, MacOS, Linux, and UNIX use preemptive scheduling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1236777" y="167086"/>
            <a:ext cx="7848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Preemptive Scheduling and Race Conditions</a:t>
            </a:r>
            <a:endParaRPr/>
          </a:p>
        </p:txBody>
      </p:sp>
      <p:sp>
        <p:nvSpPr>
          <p:cNvPr id="111" name="Google Shape;111;p8"/>
          <p:cNvSpPr txBox="1"/>
          <p:nvPr>
            <p:ph idx="1" type="body"/>
          </p:nvPr>
        </p:nvSpPr>
        <p:spPr>
          <a:xfrm>
            <a:off x="931973" y="1193425"/>
            <a:ext cx="7668900" cy="462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Preemptive scheduling can result in race conditions when data are shared among several processes.</a:t>
            </a:r>
            <a:endParaRPr/>
          </a:p>
          <a:p>
            <a:pPr indent="-342900" lvl="0" marL="342900" rtl="0" algn="l">
              <a:spcBef>
                <a:spcPts val="630"/>
              </a:spcBef>
              <a:spcAft>
                <a:spcPts val="0"/>
              </a:spcAft>
              <a:buSzPts val="1980"/>
              <a:buChar char="▪"/>
            </a:pPr>
            <a:r>
              <a:rPr lang="en-US"/>
              <a:t>Consider the case of two processes that share data. While one process is updating the data, it is preempted so that the second process can run. The second process then tries to read the data, which are in an inconsistent state. </a:t>
            </a:r>
            <a:endParaRPr/>
          </a:p>
          <a:p>
            <a:pPr indent="-342900" lvl="0" marL="342900" rtl="0" algn="l">
              <a:spcBef>
                <a:spcPts val="630"/>
              </a:spcBef>
              <a:spcAft>
                <a:spcPts val="0"/>
              </a:spcAft>
              <a:buSzPts val="1980"/>
              <a:buChar char="▪"/>
            </a:pPr>
            <a:r>
              <a:rPr lang="en-US"/>
              <a:t>This issue will be explored in detail in Chapter 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457200" y="217329"/>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Dispatcher</a:t>
            </a:r>
            <a:endParaRPr/>
          </a:p>
        </p:txBody>
      </p:sp>
      <p:sp>
        <p:nvSpPr>
          <p:cNvPr id="118" name="Google Shape;118;p9"/>
          <p:cNvSpPr txBox="1"/>
          <p:nvPr>
            <p:ph idx="1" type="body"/>
          </p:nvPr>
        </p:nvSpPr>
        <p:spPr>
          <a:xfrm>
            <a:off x="849083" y="1119235"/>
            <a:ext cx="4754548" cy="451566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lang="en-US"/>
              <a:t>Dispatcher module gives control of the CPU to the process selected by the CPU scheduler; this involves:</a:t>
            </a:r>
            <a:endParaRPr/>
          </a:p>
          <a:p>
            <a:pPr indent="-285750" lvl="1" marL="742950" rtl="0" algn="l">
              <a:spcBef>
                <a:spcPts val="630"/>
              </a:spcBef>
              <a:spcAft>
                <a:spcPts val="0"/>
              </a:spcAft>
              <a:buSzPts val="1980"/>
              <a:buChar char="•"/>
            </a:pPr>
            <a:r>
              <a:rPr lang="en-US"/>
              <a:t>Switching context</a:t>
            </a:r>
            <a:endParaRPr/>
          </a:p>
          <a:p>
            <a:pPr indent="-285750" lvl="1" marL="742950" rtl="0" algn="l">
              <a:spcBef>
                <a:spcPts val="630"/>
              </a:spcBef>
              <a:spcAft>
                <a:spcPts val="0"/>
              </a:spcAft>
              <a:buSzPts val="1980"/>
              <a:buChar char="•"/>
            </a:pPr>
            <a:r>
              <a:rPr lang="en-US"/>
              <a:t>Switching to user mode</a:t>
            </a:r>
            <a:endParaRPr/>
          </a:p>
          <a:p>
            <a:pPr indent="-285750" lvl="1" marL="742950" rtl="0" algn="l">
              <a:spcBef>
                <a:spcPts val="630"/>
              </a:spcBef>
              <a:spcAft>
                <a:spcPts val="0"/>
              </a:spcAft>
              <a:buSzPts val="1980"/>
              <a:buChar char="•"/>
            </a:pPr>
            <a:r>
              <a:rPr lang="en-US"/>
              <a:t>Jumping to the proper location in the user program to restart that program</a:t>
            </a:r>
            <a:endParaRPr/>
          </a:p>
          <a:p>
            <a:pPr indent="-342900" lvl="0" marL="342900" rtl="0" algn="l">
              <a:spcBef>
                <a:spcPts val="630"/>
              </a:spcBef>
              <a:spcAft>
                <a:spcPts val="0"/>
              </a:spcAft>
              <a:buSzPts val="1980"/>
              <a:buChar char="▪"/>
            </a:pPr>
            <a:r>
              <a:rPr b="1" lang="en-US">
                <a:solidFill>
                  <a:srgbClr val="006699"/>
                </a:solidFill>
                <a:latin typeface="Arial"/>
                <a:ea typeface="Arial"/>
                <a:cs typeface="Arial"/>
                <a:sym typeface="Arial"/>
              </a:rPr>
              <a:t>Dispatch latency </a:t>
            </a:r>
            <a:r>
              <a:rPr lang="en-US"/>
              <a:t>– time it takes for the dispatcher to stop one process and start another running</a:t>
            </a:r>
            <a:endParaRPr/>
          </a:p>
        </p:txBody>
      </p:sp>
      <p:pic>
        <p:nvPicPr>
          <p:cNvPr id="119" name="Google Shape;119;p9"/>
          <p:cNvPicPr preferRelativeResize="0"/>
          <p:nvPr/>
        </p:nvPicPr>
        <p:blipFill rotWithShape="1">
          <a:blip r:embed="rId3">
            <a:alphaModFix/>
          </a:blip>
          <a:srcRect b="0" l="0" r="0" t="0"/>
          <a:stretch/>
        </p:blipFill>
        <p:spPr>
          <a:xfrm>
            <a:off x="5556824" y="1109784"/>
            <a:ext cx="5424942" cy="36484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990600" y="214313"/>
            <a:ext cx="76962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Scheduling Criteria</a:t>
            </a:r>
            <a:endParaRPr/>
          </a:p>
        </p:txBody>
      </p:sp>
      <p:sp>
        <p:nvSpPr>
          <p:cNvPr id="126" name="Google Shape;126;p10"/>
          <p:cNvSpPr txBox="1"/>
          <p:nvPr>
            <p:ph idx="1" type="body"/>
          </p:nvPr>
        </p:nvSpPr>
        <p:spPr>
          <a:xfrm>
            <a:off x="849085" y="1246189"/>
            <a:ext cx="6692761" cy="490452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Char char="▪"/>
            </a:pPr>
            <a:r>
              <a:rPr b="1" lang="en-US"/>
              <a:t>CPU utilization </a:t>
            </a:r>
            <a:r>
              <a:rPr lang="en-US"/>
              <a:t>– keep the CPU as busy as possible</a:t>
            </a:r>
            <a:endParaRPr/>
          </a:p>
          <a:p>
            <a:pPr indent="-342900" lvl="0" marL="342900" rtl="0" algn="l">
              <a:spcBef>
                <a:spcPts val="630"/>
              </a:spcBef>
              <a:spcAft>
                <a:spcPts val="0"/>
              </a:spcAft>
              <a:buSzPts val="1980"/>
              <a:buChar char="▪"/>
            </a:pPr>
            <a:r>
              <a:rPr b="1" lang="en-US"/>
              <a:t>Throughput</a:t>
            </a:r>
            <a:r>
              <a:rPr lang="en-US"/>
              <a:t> – # of processes that complete their execution per time unit</a:t>
            </a:r>
            <a:endParaRPr/>
          </a:p>
          <a:p>
            <a:pPr indent="-342900" lvl="0" marL="342900" rtl="0" algn="l">
              <a:spcBef>
                <a:spcPts val="630"/>
              </a:spcBef>
              <a:spcAft>
                <a:spcPts val="0"/>
              </a:spcAft>
              <a:buSzPts val="1980"/>
              <a:buChar char="▪"/>
            </a:pPr>
            <a:r>
              <a:rPr b="1" lang="en-US"/>
              <a:t>Turnaround time </a:t>
            </a:r>
            <a:r>
              <a:rPr lang="en-US"/>
              <a:t>– amount of time to execute a particular process</a:t>
            </a:r>
            <a:endParaRPr/>
          </a:p>
          <a:p>
            <a:pPr indent="-342900" lvl="0" marL="342900" rtl="0" algn="l">
              <a:spcBef>
                <a:spcPts val="630"/>
              </a:spcBef>
              <a:spcAft>
                <a:spcPts val="0"/>
              </a:spcAft>
              <a:buSzPts val="1980"/>
              <a:buChar char="▪"/>
            </a:pPr>
            <a:r>
              <a:rPr b="1" lang="en-US"/>
              <a:t>Waiting time </a:t>
            </a:r>
            <a:r>
              <a:rPr lang="en-US"/>
              <a:t>– amount of time a process has been waiting in the ready queue</a:t>
            </a:r>
            <a:endParaRPr/>
          </a:p>
          <a:p>
            <a:pPr indent="-342900" lvl="0" marL="342900" rtl="0" algn="l">
              <a:spcBef>
                <a:spcPts val="630"/>
              </a:spcBef>
              <a:spcAft>
                <a:spcPts val="0"/>
              </a:spcAft>
              <a:buSzPts val="1980"/>
              <a:buChar char="▪"/>
            </a:pPr>
            <a:r>
              <a:rPr b="1" lang="en-US"/>
              <a:t>Response time </a:t>
            </a:r>
            <a:r>
              <a:rPr lang="en-US"/>
              <a:t>– amount of time it takes from when a request was submitted until the first response is produced.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