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Lst>
  <p:sldSz cy="6858000" cx="9144000"/>
  <p:notesSz cx="7102475" cy="9388475"/>
  <p:embeddedFontLst>
    <p:embeddedFont>
      <p:font typeface="Helvetica Neue"/>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440">
          <p15:clr>
            <a:srgbClr val="A4A3A4"/>
          </p15:clr>
        </p15:guide>
      </p15:sldGuideLst>
    </p:ext>
    <p:ext uri="GoogleSlidesCustomDataVersion2">
      <go:slidesCustomData xmlns:go="http://customooxmlschemas.google.com/" r:id="rId55" roundtripDataSignature="AMtx7mghJo43OTkIibvo/gwqcwrBAeju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HelveticaNeue-regular.fntdata"/><Relationship Id="rId50" Type="http://schemas.openxmlformats.org/officeDocument/2006/relationships/slide" Target="slides/slide45.xml"/><Relationship Id="rId53" Type="http://schemas.openxmlformats.org/officeDocument/2006/relationships/font" Target="fonts/HelveticaNeue-italic.fntdata"/><Relationship Id="rId52" Type="http://schemas.openxmlformats.org/officeDocument/2006/relationships/font" Target="fonts/HelveticaNeue-bold.fntdata"/><Relationship Id="rId11" Type="http://schemas.openxmlformats.org/officeDocument/2006/relationships/slide" Target="slides/slide6.xml"/><Relationship Id="rId55" Type="http://customschemas.google.com/relationships/presentationmetadata" Target="metadata"/><Relationship Id="rId10" Type="http://schemas.openxmlformats.org/officeDocument/2006/relationships/slide" Target="slides/slide5.xml"/><Relationship Id="rId54"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6775" cy="468141"/>
          </a:xfrm>
          <a:prstGeom prst="rect">
            <a:avLst/>
          </a:prstGeom>
          <a:noFill/>
          <a:ln>
            <a:noFill/>
          </a:ln>
        </p:spPr>
        <p:txBody>
          <a:bodyPr anchorCtr="0" anchor="ctr" bIns="47100" lIns="94200" spcFirstLastPara="1" rIns="94200" wrap="square" tIns="471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4025702" y="0"/>
            <a:ext cx="3076774" cy="468141"/>
          </a:xfrm>
          <a:prstGeom prst="rect">
            <a:avLst/>
          </a:prstGeom>
          <a:noFill/>
          <a:ln>
            <a:noFill/>
          </a:ln>
        </p:spPr>
        <p:txBody>
          <a:bodyPr anchorCtr="0" anchor="ctr" bIns="47100" lIns="94200" spcFirstLastPara="1" rIns="94200" wrap="square" tIns="471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20334"/>
            <a:ext cx="3076775" cy="468141"/>
          </a:xfrm>
          <a:prstGeom prst="rect">
            <a:avLst/>
          </a:prstGeom>
          <a:noFill/>
          <a:ln>
            <a:noFill/>
          </a:ln>
        </p:spPr>
        <p:txBody>
          <a:bodyPr anchorCtr="0" anchor="b" bIns="47100" lIns="94200" spcFirstLastPara="1" rIns="94200" wrap="square" tIns="471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6" name="Google Shape;66;p1: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31" name="Google Shape;131;p10: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0: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138" name="Google Shape;138;p11: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2: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46" name="Google Shape;146;p12: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7" name="Google Shape;147;p12: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53" name="Google Shape;153;p13: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3: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160" name="Google Shape;160;p14: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68" name="Google Shape;168;p15: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5: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175" name="Google Shape;175;p16: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7: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181" name="Google Shape;181;p17: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8: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188" name="Google Shape;188;p18: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194" name="Google Shape;194;p19: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2" name="Google Shape;72;p2: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p2: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0: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201" name="Google Shape;201;p20: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1: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207" name="Google Shape;207;p21: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213" name="Google Shape;213;p22: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3: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19" name="Google Shape;219;p23: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0" name="Google Shape;220;p23: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226" name="Google Shape;226;p24: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5: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232" name="Google Shape;232;p25: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6: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38" name="Google Shape;238;p26: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9" name="Google Shape;239;p26: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7: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245" name="Google Shape;245;p27: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8: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51" name="Google Shape;251;p28: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28: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9: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9: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3: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0: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264" name="Google Shape;264;p30: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1: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270" name="Google Shape;270;p31: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2: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76" name="Google Shape;276;p32: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p32: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3: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33: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4: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1" name="Google Shape;291;p34: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34: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5: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8" name="Google Shape;298;p35: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35: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6: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5" name="Google Shape;305;p36: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36: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37: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12" name="Google Shape;312;p37: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37: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8: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19" name="Google Shape;319;p38: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38: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9: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26" name="Google Shape;326;p39: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39: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6" name="Google Shape;86;p4: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4: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40: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33" name="Google Shape;333;p40: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4" name="Google Shape;334;p40: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41: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40" name="Google Shape;340;p41: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1" name="Google Shape;341;p41: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56: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347" name="Google Shape;347;p56: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57: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3" name="Google Shape;353;p57: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57: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58: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0" name="Google Shape;360;p58: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58: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9: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7" name="Google Shape;367;p59: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59: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93" name="Google Shape;93;p5: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100" name="Google Shape;100;p6: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7:notes"/>
          <p:cNvSpPr txBox="1"/>
          <p:nvPr>
            <p:ph idx="1" type="body"/>
          </p:nvPr>
        </p:nvSpPr>
        <p:spPr>
          <a:xfrm>
            <a:off x="947320" y="4460167"/>
            <a:ext cx="5207838" cy="4222890"/>
          </a:xfrm>
          <a:prstGeom prst="rect">
            <a:avLst/>
          </a:prstGeom>
        </p:spPr>
        <p:txBody>
          <a:bodyPr anchorCtr="0" anchor="ctr" bIns="47100" lIns="94200" spcFirstLastPara="1" rIns="94200" wrap="square" tIns="47100">
            <a:noAutofit/>
          </a:bodyPr>
          <a:lstStyle/>
          <a:p>
            <a:pPr indent="0" lvl="0" marL="0" rtl="0" algn="l">
              <a:spcBef>
                <a:spcPts val="360"/>
              </a:spcBef>
              <a:spcAft>
                <a:spcPts val="0"/>
              </a:spcAft>
              <a:buNone/>
            </a:pPr>
            <a:r>
              <a:t/>
            </a:r>
            <a:endParaRPr/>
          </a:p>
        </p:txBody>
      </p:sp>
      <p:sp>
        <p:nvSpPr>
          <p:cNvPr id="106" name="Google Shape;106;p7: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3" name="Google Shape;113;p8: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4" name="Google Shape;114;p8: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2" type="sldNum"/>
          </p:nvPr>
        </p:nvSpPr>
        <p:spPr>
          <a:xfrm>
            <a:off x="4025702" y="8920334"/>
            <a:ext cx="3076774" cy="468141"/>
          </a:xfrm>
          <a:prstGeom prst="rect">
            <a:avLst/>
          </a:prstGeom>
          <a:noFill/>
          <a:ln>
            <a:noFill/>
          </a:ln>
        </p:spPr>
        <p:txBody>
          <a:bodyPr anchorCtr="0" anchor="b" bIns="47100" lIns="94200" spcFirstLastPara="1" rIns="94200" wrap="square" tIns="47100">
            <a:noAutofit/>
          </a:bodyPr>
          <a:lstStyle/>
          <a:p>
            <a:pPr indent="0" lvl="0" marL="0" rtl="0" algn="r">
              <a:spcBef>
                <a:spcPts val="0"/>
              </a:spcBef>
              <a:spcAft>
                <a:spcPts val="0"/>
              </a:spcAft>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121" name="Google Shape;121;p9:notes"/>
          <p:cNvSpPr/>
          <p:nvPr>
            <p:ph idx="2" type="sldImg"/>
          </p:nvPr>
        </p:nvSpPr>
        <p:spPr>
          <a:xfrm>
            <a:off x="1204913" y="704850"/>
            <a:ext cx="4694237" cy="35210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9:notes"/>
          <p:cNvSpPr txBox="1"/>
          <p:nvPr>
            <p:ph idx="1" type="body"/>
          </p:nvPr>
        </p:nvSpPr>
        <p:spPr>
          <a:xfrm>
            <a:off x="947320" y="4460167"/>
            <a:ext cx="5207838" cy="4222890"/>
          </a:xfrm>
          <a:prstGeom prst="rect">
            <a:avLst/>
          </a:prstGeom>
          <a:noFill/>
          <a:ln>
            <a:noFill/>
          </a:ln>
        </p:spPr>
        <p:txBody>
          <a:bodyPr anchorCtr="0" anchor="ctr" bIns="47100" lIns="94200" spcFirstLastPara="1" rIns="94200" wrap="square" tIns="4710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61"/>
          <p:cNvGrpSpPr/>
          <p:nvPr/>
        </p:nvGrpSpPr>
        <p:grpSpPr>
          <a:xfrm>
            <a:off x="198438" y="2960688"/>
            <a:ext cx="8610600" cy="201612"/>
            <a:chOff x="125" y="1865"/>
            <a:chExt cx="5424" cy="127"/>
          </a:xfrm>
        </p:grpSpPr>
        <p:sp>
          <p:nvSpPr>
            <p:cNvPr id="23" name="Google Shape;23;p61"/>
            <p:cNvSpPr/>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4" name="Google Shape;24;p61"/>
            <p:cNvSpPr/>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25" name="Google Shape;25;p61"/>
            <p:cNvSpPr/>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grpSp>
      <p:sp>
        <p:nvSpPr>
          <p:cNvPr id="26" name="Google Shape;26;p61"/>
          <p:cNvSpPr txBox="1"/>
          <p:nvPr/>
        </p:nvSpPr>
        <p:spPr>
          <a:xfrm>
            <a:off x="6489700" y="6588125"/>
            <a:ext cx="2713038" cy="246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Silberschatz, Galvin and Gagne ©2018</a:t>
            </a:r>
            <a:endParaRPr/>
          </a:p>
        </p:txBody>
      </p:sp>
      <p:sp>
        <p:nvSpPr>
          <p:cNvPr id="27" name="Google Shape;27;p61"/>
          <p:cNvSpPr txBox="1"/>
          <p:nvPr/>
        </p:nvSpPr>
        <p:spPr>
          <a:xfrm>
            <a:off x="26988" y="6613525"/>
            <a:ext cx="2730500" cy="2460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336699"/>
                </a:solidFill>
                <a:latin typeface="Helvetica Neue"/>
                <a:ea typeface="Helvetica Neue"/>
                <a:cs typeface="Helvetica Neue"/>
                <a:sym typeface="Helvetica Neue"/>
              </a:rPr>
              <a:t>Operating System Concepts – 10</a:t>
            </a:r>
            <a:r>
              <a:rPr b="1" baseline="30000" i="0" lang="en-US" sz="1000" u="none" cap="none" strike="noStrike">
                <a:solidFill>
                  <a:srgbClr val="336699"/>
                </a:solidFill>
                <a:latin typeface="Helvetica Neue"/>
                <a:ea typeface="Helvetica Neue"/>
                <a:cs typeface="Helvetica Neue"/>
                <a:sym typeface="Helvetica Neue"/>
              </a:rPr>
              <a:t>th</a:t>
            </a:r>
            <a:r>
              <a:rPr b="1" i="0" lang="en-US" sz="1000" u="none" cap="none" strike="noStrike">
                <a:solidFill>
                  <a:srgbClr val="336699"/>
                </a:solidFill>
                <a:latin typeface="Helvetica Neue"/>
                <a:ea typeface="Helvetica Neue"/>
                <a:cs typeface="Helvetica Neue"/>
                <a:sym typeface="Helvetica Neue"/>
              </a:rPr>
              <a:t> Edition</a:t>
            </a:r>
            <a:endParaRPr/>
          </a:p>
        </p:txBody>
      </p:sp>
      <p:pic>
        <p:nvPicPr>
          <p:cNvPr descr="dino_4" id="28" name="Google Shape;28;p61"/>
          <p:cNvPicPr preferRelativeResize="0"/>
          <p:nvPr/>
        </p:nvPicPr>
        <p:blipFill rotWithShape="1">
          <a:blip r:embed="rId2">
            <a:alphaModFix/>
          </a:blip>
          <a:srcRect b="0" l="0" r="0" t="0"/>
          <a:stretch/>
        </p:blipFill>
        <p:spPr>
          <a:xfrm>
            <a:off x="3360738" y="4157663"/>
            <a:ext cx="2062162" cy="1593850"/>
          </a:xfrm>
          <a:prstGeom prst="rect">
            <a:avLst/>
          </a:prstGeom>
          <a:noFill/>
          <a:ln cap="flat" cmpd="sng" w="76200">
            <a:solidFill>
              <a:srgbClr val="336699"/>
            </a:solidFill>
            <a:prstDash val="solid"/>
            <a:miter lim="800000"/>
            <a:headEnd len="sm" w="sm" type="none"/>
            <a:tailEnd len="sm" w="sm" type="none"/>
          </a:ln>
        </p:spPr>
      </p:pic>
      <p:sp>
        <p:nvSpPr>
          <p:cNvPr id="29" name="Google Shape;29;p61"/>
          <p:cNvSpPr/>
          <p:nvPr/>
        </p:nvSpPr>
        <p:spPr>
          <a:xfrm>
            <a:off x="3224213" y="4006850"/>
            <a:ext cx="2336800" cy="1887538"/>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Verdana"/>
              <a:ea typeface="Verdana"/>
              <a:cs typeface="Verdana"/>
              <a:sym typeface="Verdana"/>
            </a:endParaRPr>
          </a:p>
        </p:txBody>
      </p:sp>
      <p:sp>
        <p:nvSpPr>
          <p:cNvPr id="30" name="Google Shape;30;p61"/>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8" name="Shape 58"/>
        <p:cNvGrpSpPr/>
        <p:nvPr/>
      </p:nvGrpSpPr>
      <p:grpSpPr>
        <a:xfrm>
          <a:off x="0" y="0"/>
          <a:ext cx="0" cy="0"/>
          <a:chOff x="0" y="0"/>
          <a:chExt cx="0" cy="0"/>
        </a:xfrm>
      </p:grpSpPr>
      <p:sp>
        <p:nvSpPr>
          <p:cNvPr id="59" name="Google Shape;59;p70"/>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70"/>
          <p:cNvSpPr txBox="1"/>
          <p:nvPr>
            <p:ph idx="1" type="body"/>
          </p:nvPr>
        </p:nvSpPr>
        <p:spPr>
          <a:xfrm rot="5400000">
            <a:off x="2405063" y="-365125"/>
            <a:ext cx="4530725" cy="7727950"/>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1" name="Shape 61"/>
        <p:cNvGrpSpPr/>
        <p:nvPr/>
      </p:nvGrpSpPr>
      <p:grpSpPr>
        <a:xfrm>
          <a:off x="0" y="0"/>
          <a:ext cx="0" cy="0"/>
          <a:chOff x="0" y="0"/>
          <a:chExt cx="0" cy="0"/>
        </a:xfrm>
      </p:grpSpPr>
      <p:sp>
        <p:nvSpPr>
          <p:cNvPr id="62" name="Google Shape;62;p71"/>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71"/>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62"/>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2"/>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lvl1pPr indent="-354330" lvl="0" marL="457200" algn="l">
              <a:spcBef>
                <a:spcPts val="630"/>
              </a:spcBef>
              <a:spcAft>
                <a:spcPts val="0"/>
              </a:spcAft>
              <a:buSzPts val="1980"/>
              <a:buChar char="▪"/>
              <a:defRPr/>
            </a:lvl1pPr>
            <a:lvl2pPr indent="-354330" lvl="1" marL="914400" algn="l">
              <a:spcBef>
                <a:spcPts val="630"/>
              </a:spcBef>
              <a:spcAft>
                <a:spcPts val="0"/>
              </a:spcAft>
              <a:buSzPts val="198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3"/>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4"/>
          <p:cNvSpPr txBox="1"/>
          <p:nvPr>
            <p:ph idx="1" type="body"/>
          </p:nvPr>
        </p:nvSpPr>
        <p:spPr>
          <a:xfrm>
            <a:off x="722313" y="2906714"/>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2200"/>
              <a:buNone/>
              <a:defRPr sz="2000"/>
            </a:lvl1pPr>
            <a:lvl2pPr indent="-228600" lvl="1" marL="914400" algn="l">
              <a:spcBef>
                <a:spcPts val="630"/>
              </a:spcBef>
              <a:spcAft>
                <a:spcPts val="0"/>
              </a:spcAft>
              <a:buSzPts val="198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65"/>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5"/>
          <p:cNvSpPr txBox="1"/>
          <p:nvPr>
            <p:ph idx="1" type="body"/>
          </p:nvPr>
        </p:nvSpPr>
        <p:spPr>
          <a:xfrm>
            <a:off x="806450" y="1233489"/>
            <a:ext cx="4038600" cy="4530725"/>
          </a:xfrm>
          <a:prstGeom prst="rect">
            <a:avLst/>
          </a:prstGeom>
          <a:noFill/>
          <a:ln>
            <a:noFill/>
          </a:ln>
        </p:spPr>
        <p:txBody>
          <a:bodyPr anchorCtr="0" anchor="t" bIns="45700" lIns="91425" spcFirstLastPara="1" rIns="91425" wrap="square" tIns="45700">
            <a:noAutofit/>
          </a:bodyPr>
          <a:lstStyle>
            <a:lvl1pPr indent="-424180" lvl="0" marL="457200" algn="l">
              <a:spcBef>
                <a:spcPts val="980"/>
              </a:spcBef>
              <a:spcAft>
                <a:spcPts val="0"/>
              </a:spcAft>
              <a:buSzPts val="3080"/>
              <a:buChar char="▪"/>
              <a:defRPr sz="2800"/>
            </a:lvl1pPr>
            <a:lvl2pPr indent="-396240" lvl="1" marL="914400" algn="l">
              <a:spcBef>
                <a:spcPts val="840"/>
              </a:spcBef>
              <a:spcAft>
                <a:spcPts val="0"/>
              </a:spcAft>
              <a:buSzPts val="264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42" name="Google Shape;42;p65"/>
          <p:cNvSpPr txBox="1"/>
          <p:nvPr>
            <p:ph idx="2" type="body"/>
          </p:nvPr>
        </p:nvSpPr>
        <p:spPr>
          <a:xfrm>
            <a:off x="4997450" y="1233489"/>
            <a:ext cx="4038600" cy="4530725"/>
          </a:xfrm>
          <a:prstGeom prst="rect">
            <a:avLst/>
          </a:prstGeom>
          <a:noFill/>
          <a:ln>
            <a:noFill/>
          </a:ln>
        </p:spPr>
        <p:txBody>
          <a:bodyPr anchorCtr="0" anchor="t" bIns="45700" lIns="91425" spcFirstLastPara="1" rIns="91425" wrap="square" tIns="45700">
            <a:noAutofit/>
          </a:bodyPr>
          <a:lstStyle>
            <a:lvl1pPr indent="-424180" lvl="0" marL="457200" algn="l">
              <a:spcBef>
                <a:spcPts val="980"/>
              </a:spcBef>
              <a:spcAft>
                <a:spcPts val="0"/>
              </a:spcAft>
              <a:buSzPts val="3080"/>
              <a:buChar char="▪"/>
              <a:defRPr sz="2800"/>
            </a:lvl1pPr>
            <a:lvl2pPr indent="-396240" lvl="1" marL="914400" algn="l">
              <a:spcBef>
                <a:spcPts val="840"/>
              </a:spcBef>
              <a:spcAft>
                <a:spcPts val="0"/>
              </a:spcAft>
              <a:buSzPts val="264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6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640"/>
              <a:buNone/>
              <a:defRPr b="1" sz="2400"/>
            </a:lvl1pPr>
            <a:lvl2pPr indent="-228600" lvl="1" marL="914400" algn="l">
              <a:spcBef>
                <a:spcPts val="700"/>
              </a:spcBef>
              <a:spcAft>
                <a:spcPts val="0"/>
              </a:spcAft>
              <a:buSzPts val="22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6" name="Google Shape;46;p6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96240" lvl="0" marL="457200" algn="l">
              <a:spcBef>
                <a:spcPts val="840"/>
              </a:spcBef>
              <a:spcAft>
                <a:spcPts val="0"/>
              </a:spcAft>
              <a:buSzPts val="2640"/>
              <a:buChar char="▪"/>
              <a:defRPr sz="2400"/>
            </a:lvl1pPr>
            <a:lvl2pPr indent="-368300" lvl="1" marL="914400" algn="l">
              <a:spcBef>
                <a:spcPts val="700"/>
              </a:spcBef>
              <a:spcAft>
                <a:spcPts val="0"/>
              </a:spcAft>
              <a:buSzPts val="22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47" name="Google Shape;47;p66"/>
          <p:cNvSpPr txBox="1"/>
          <p:nvPr>
            <p:ph idx="3" type="body"/>
          </p:nvPr>
        </p:nvSpPr>
        <p:spPr>
          <a:xfrm>
            <a:off x="4645026"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640"/>
              <a:buNone/>
              <a:defRPr b="1" sz="2400"/>
            </a:lvl1pPr>
            <a:lvl2pPr indent="-228600" lvl="1" marL="914400" algn="l">
              <a:spcBef>
                <a:spcPts val="700"/>
              </a:spcBef>
              <a:spcAft>
                <a:spcPts val="0"/>
              </a:spcAft>
              <a:buSzPts val="22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48" name="Google Shape;48;p66"/>
          <p:cNvSpPr txBox="1"/>
          <p:nvPr>
            <p:ph idx="4" type="body"/>
          </p:nvPr>
        </p:nvSpPr>
        <p:spPr>
          <a:xfrm>
            <a:off x="4645026" y="2174875"/>
            <a:ext cx="4041775" cy="3951288"/>
          </a:xfrm>
          <a:prstGeom prst="rect">
            <a:avLst/>
          </a:prstGeom>
          <a:noFill/>
          <a:ln>
            <a:noFill/>
          </a:ln>
        </p:spPr>
        <p:txBody>
          <a:bodyPr anchorCtr="0" anchor="t" bIns="45700" lIns="91425" spcFirstLastPara="1" rIns="91425" wrap="square" tIns="45700">
            <a:noAutofit/>
          </a:bodyPr>
          <a:lstStyle>
            <a:lvl1pPr indent="-396240" lvl="0" marL="457200" algn="l">
              <a:spcBef>
                <a:spcPts val="840"/>
              </a:spcBef>
              <a:spcAft>
                <a:spcPts val="0"/>
              </a:spcAft>
              <a:buSzPts val="2640"/>
              <a:buChar char="▪"/>
              <a:defRPr sz="2400"/>
            </a:lvl1pPr>
            <a:lvl2pPr indent="-368300" lvl="1" marL="914400" algn="l">
              <a:spcBef>
                <a:spcPts val="700"/>
              </a:spcBef>
              <a:spcAft>
                <a:spcPts val="0"/>
              </a:spcAft>
              <a:buSzPts val="22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68"/>
          <p:cNvSpPr txBox="1"/>
          <p:nvPr>
            <p:ph type="title"/>
          </p:nvPr>
        </p:nvSpPr>
        <p:spPr>
          <a:xfrm>
            <a:off x="457201"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8"/>
          <p:cNvSpPr txBox="1"/>
          <p:nvPr>
            <p:ph idx="1" type="body"/>
          </p:nvPr>
        </p:nvSpPr>
        <p:spPr>
          <a:xfrm>
            <a:off x="3575050" y="273051"/>
            <a:ext cx="5111750" cy="5853113"/>
          </a:xfrm>
          <a:prstGeom prst="rect">
            <a:avLst/>
          </a:prstGeom>
          <a:noFill/>
          <a:ln>
            <a:noFill/>
          </a:ln>
        </p:spPr>
        <p:txBody>
          <a:bodyPr anchorCtr="0" anchor="t" bIns="45700" lIns="91425" spcFirstLastPara="1" rIns="91425" wrap="square" tIns="45700">
            <a:noAutofit/>
          </a:bodyPr>
          <a:lstStyle>
            <a:lvl1pPr indent="-452119" lvl="0" marL="457200" algn="l">
              <a:spcBef>
                <a:spcPts val="1120"/>
              </a:spcBef>
              <a:spcAft>
                <a:spcPts val="0"/>
              </a:spcAft>
              <a:buSzPts val="3520"/>
              <a:buChar char="▪"/>
              <a:defRPr sz="3200"/>
            </a:lvl1pPr>
            <a:lvl2pPr indent="-424180" lvl="1" marL="914400" algn="l">
              <a:spcBef>
                <a:spcPts val="980"/>
              </a:spcBef>
              <a:spcAft>
                <a:spcPts val="0"/>
              </a:spcAft>
              <a:buSzPts val="308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3" name="Google Shape;53;p68"/>
          <p:cNvSpPr txBox="1"/>
          <p:nvPr>
            <p:ph idx="2" type="body"/>
          </p:nvPr>
        </p:nvSpPr>
        <p:spPr>
          <a:xfrm>
            <a:off x="457201" y="1435101"/>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540"/>
              <a:buNone/>
              <a:defRPr sz="1400"/>
            </a:lvl1pPr>
            <a:lvl2pPr indent="-228600" lvl="1" marL="914400" algn="l">
              <a:spcBef>
                <a:spcPts val="420"/>
              </a:spcBef>
              <a:spcAft>
                <a:spcPts val="0"/>
              </a:spcAft>
              <a:buSzPts val="132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4" name="Shape 54"/>
        <p:cNvGrpSpPr/>
        <p:nvPr/>
      </p:nvGrpSpPr>
      <p:grpSpPr>
        <a:xfrm>
          <a:off x="0" y="0"/>
          <a:ext cx="0" cy="0"/>
          <a:chOff x="0" y="0"/>
          <a:chExt cx="0" cy="0"/>
        </a:xfrm>
      </p:grpSpPr>
      <p:sp>
        <p:nvSpPr>
          <p:cNvPr id="55" name="Google Shape;55;p69"/>
          <p:cNvSpPr txBox="1"/>
          <p:nvPr>
            <p:ph type="title"/>
          </p:nvPr>
        </p:nvSpPr>
        <p:spPr>
          <a:xfrm>
            <a:off x="1792288" y="4800601"/>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69"/>
          <p:cNvSpPr/>
          <p:nvPr>
            <p:ph idx="2" type="pic"/>
          </p:nvPr>
        </p:nvSpPr>
        <p:spPr>
          <a:xfrm>
            <a:off x="1792288" y="612775"/>
            <a:ext cx="5486400" cy="4114800"/>
          </a:xfrm>
          <a:prstGeom prst="rect">
            <a:avLst/>
          </a:prstGeom>
          <a:noFill/>
          <a:ln>
            <a:noFill/>
          </a:ln>
        </p:spPr>
      </p:sp>
      <p:sp>
        <p:nvSpPr>
          <p:cNvPr id="57" name="Google Shape;57;p69"/>
          <p:cNvSpPr txBox="1"/>
          <p:nvPr>
            <p:ph idx="1" type="body"/>
          </p:nvPr>
        </p:nvSpPr>
        <p:spPr>
          <a:xfrm>
            <a:off x="1792288" y="5367339"/>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540"/>
              <a:buNone/>
              <a:defRPr sz="1400"/>
            </a:lvl1pPr>
            <a:lvl2pPr indent="-228600" lvl="1" marL="914400" algn="l">
              <a:spcBef>
                <a:spcPts val="420"/>
              </a:spcBef>
              <a:spcAft>
                <a:spcPts val="0"/>
              </a:spcAft>
              <a:buSzPts val="132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dino_3" id="10" name="Google Shape;10;p60"/>
          <p:cNvPicPr preferRelativeResize="0"/>
          <p:nvPr/>
        </p:nvPicPr>
        <p:blipFill rotWithShape="1">
          <a:blip r:embed="rId1">
            <a:alphaModFix/>
          </a:blip>
          <a:srcRect b="0" l="0" r="0" t="0"/>
          <a:stretch/>
        </p:blipFill>
        <p:spPr>
          <a:xfrm>
            <a:off x="285750" y="0"/>
            <a:ext cx="1195388" cy="908050"/>
          </a:xfrm>
          <a:prstGeom prst="rect">
            <a:avLst/>
          </a:prstGeom>
          <a:noFill/>
          <a:ln>
            <a:noFill/>
          </a:ln>
        </p:spPr>
      </p:pic>
      <p:sp>
        <p:nvSpPr>
          <p:cNvPr id="11" name="Google Shape;11;p60"/>
          <p:cNvSpPr txBox="1"/>
          <p:nvPr>
            <p:ph type="title"/>
          </p:nvPr>
        </p:nvSpPr>
        <p:spPr>
          <a:xfrm>
            <a:off x="457200" y="233853"/>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2" name="Google Shape;12;p60"/>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lvl1pPr indent="-354330" lvl="0" marL="457200" marR="0" rtl="0" algn="l">
              <a:spcBef>
                <a:spcPts val="630"/>
              </a:spcBef>
              <a:spcAft>
                <a:spcPts val="0"/>
              </a:spcAft>
              <a:buClr>
                <a:srgbClr val="993300"/>
              </a:buClr>
              <a:buSzPts val="1980"/>
              <a:buFont typeface="Noto Sans Symbols"/>
              <a:buChar char="▪"/>
              <a:defRPr b="0" i="0" sz="1800" u="none" cap="none" strike="noStrike">
                <a:solidFill>
                  <a:schemeClr val="dk1"/>
                </a:solidFill>
                <a:latin typeface="Helvetica Neue"/>
                <a:ea typeface="Helvetica Neue"/>
                <a:cs typeface="Helvetica Neue"/>
                <a:sym typeface="Helvetica Neue"/>
              </a:defRPr>
            </a:lvl1pPr>
            <a:lvl2pPr indent="-354330" lvl="1" marL="914400" marR="0" rtl="0" algn="l">
              <a:spcBef>
                <a:spcPts val="630"/>
              </a:spcBef>
              <a:spcAft>
                <a:spcPts val="0"/>
              </a:spcAft>
              <a:buClr>
                <a:srgbClr val="CC6600"/>
              </a:buClr>
              <a:buSzPts val="198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60"/>
          <p:cNvSpPr/>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4" name="Google Shape;14;p60"/>
          <p:cNvCxnSpPr/>
          <p:nvPr/>
        </p:nvCxnSpPr>
        <p:spPr>
          <a:xfrm>
            <a:off x="457200" y="860425"/>
            <a:ext cx="8077200" cy="0"/>
          </a:xfrm>
          <a:prstGeom prst="straightConnector1">
            <a:avLst/>
          </a:prstGeom>
          <a:noFill/>
          <a:ln cap="flat" cmpd="sng" w="19050">
            <a:solidFill>
              <a:srgbClr val="336699"/>
            </a:solidFill>
            <a:prstDash val="solid"/>
            <a:round/>
            <a:headEnd len="med" w="med" type="none"/>
            <a:tailEnd len="med" w="med" type="none"/>
          </a:ln>
        </p:spPr>
      </p:cxnSp>
      <p:sp>
        <p:nvSpPr>
          <p:cNvPr id="15" name="Google Shape;15;p60"/>
          <p:cNvSpPr/>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 name="Google Shape;16;p60"/>
          <p:cNvSpPr/>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 name="Google Shape;17;p60"/>
          <p:cNvSpPr txBox="1"/>
          <p:nvPr/>
        </p:nvSpPr>
        <p:spPr>
          <a:xfrm>
            <a:off x="4256088" y="6613525"/>
            <a:ext cx="447675" cy="246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6.</a:t>
            </a:r>
            <a:fld id="{00000000-1234-1234-1234-123412341234}" type="slidenum">
              <a:rPr b="1" i="0" lang="en-US" sz="1000" u="none" cap="none" strike="noStrike">
                <a:solidFill>
                  <a:srgbClr val="006699"/>
                </a:solidFill>
                <a:latin typeface="Helvetica Neue"/>
                <a:ea typeface="Helvetica Neue"/>
                <a:cs typeface="Helvetica Neue"/>
                <a:sym typeface="Helvetica Neue"/>
              </a:rPr>
              <a:t>‹#›</a:t>
            </a:fld>
            <a:endParaRPr b="1" i="0" sz="1000" u="none" cap="none" strike="noStrike">
              <a:solidFill>
                <a:srgbClr val="006699"/>
              </a:solidFill>
              <a:latin typeface="Helvetica Neue"/>
              <a:ea typeface="Helvetica Neue"/>
              <a:cs typeface="Helvetica Neue"/>
              <a:sym typeface="Helvetica Neue"/>
            </a:endParaRPr>
          </a:p>
        </p:txBody>
      </p:sp>
      <p:sp>
        <p:nvSpPr>
          <p:cNvPr id="18" name="Google Shape;18;p60"/>
          <p:cNvSpPr txBox="1"/>
          <p:nvPr/>
        </p:nvSpPr>
        <p:spPr>
          <a:xfrm>
            <a:off x="6489700" y="6588125"/>
            <a:ext cx="2713038" cy="246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Silberschatz, Galvin and Gagne ©2018</a:t>
            </a:r>
            <a:endParaRPr/>
          </a:p>
        </p:txBody>
      </p:sp>
      <p:sp>
        <p:nvSpPr>
          <p:cNvPr id="19" name="Google Shape;19;p60"/>
          <p:cNvSpPr txBox="1"/>
          <p:nvPr/>
        </p:nvSpPr>
        <p:spPr>
          <a:xfrm>
            <a:off x="185738" y="6621463"/>
            <a:ext cx="2730500"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rgbClr val="006699"/>
                </a:solidFill>
                <a:latin typeface="Helvetica Neue"/>
                <a:ea typeface="Helvetica Neue"/>
                <a:cs typeface="Helvetica Neue"/>
                <a:sym typeface="Helvetica Neue"/>
              </a:rPr>
              <a:t>Operating System Concepts – 10</a:t>
            </a:r>
            <a:r>
              <a:rPr b="1" baseline="30000" i="0" lang="en-US" sz="1000" u="none" cap="none" strike="noStrike">
                <a:solidFill>
                  <a:srgbClr val="006699"/>
                </a:solidFill>
                <a:latin typeface="Helvetica Neue"/>
                <a:ea typeface="Helvetica Neue"/>
                <a:cs typeface="Helvetica Neue"/>
                <a:sym typeface="Helvetica Neue"/>
              </a:rPr>
              <a:t>th</a:t>
            </a:r>
            <a:r>
              <a:rPr b="1" i="0" lang="en-US" sz="1000" u="none" cap="none" strike="noStrike">
                <a:solidFill>
                  <a:srgbClr val="006699"/>
                </a:solidFill>
                <a:latin typeface="Helvetica Neue"/>
                <a:ea typeface="Helvetica Neue"/>
                <a:cs typeface="Helvetica Neue"/>
                <a:sym typeface="Helvetica Neue"/>
              </a:rPr>
              <a:t> Edition</a:t>
            </a:r>
            <a:endParaRPr/>
          </a:p>
        </p:txBody>
      </p:sp>
      <p:pic>
        <p:nvPicPr>
          <p:cNvPr descr="dino_6" id="20" name="Google Shape;20;p60"/>
          <p:cNvPicPr preferRelativeResize="0"/>
          <p:nvPr/>
        </p:nvPicPr>
        <p:blipFill rotWithShape="1">
          <a:blip r:embed="rId2">
            <a:alphaModFix/>
          </a:blip>
          <a:srcRect b="0" l="0" r="0" t="0"/>
          <a:stretch/>
        </p:blipFill>
        <p:spPr>
          <a:xfrm>
            <a:off x="7773988" y="5849938"/>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
          <p:cNvSpPr txBox="1"/>
          <p:nvPr>
            <p:ph type="ctrTitle"/>
          </p:nvPr>
        </p:nvSpPr>
        <p:spPr>
          <a:xfrm>
            <a:off x="354725" y="808050"/>
            <a:ext cx="8385300" cy="21288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Chapter 6:  Synchronization Tools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615820" y="223644"/>
            <a:ext cx="807098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Software Solution 1</a:t>
            </a:r>
            <a:endParaRPr/>
          </a:p>
        </p:txBody>
      </p:sp>
      <p:sp>
        <p:nvSpPr>
          <p:cNvPr id="135" name="Google Shape;135;p10"/>
          <p:cNvSpPr txBox="1"/>
          <p:nvPr>
            <p:ph idx="1" type="body"/>
          </p:nvPr>
        </p:nvSpPr>
        <p:spPr>
          <a:xfrm>
            <a:off x="811763" y="1285329"/>
            <a:ext cx="6757437" cy="4131221"/>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980"/>
              <a:buChar char="▪"/>
            </a:pPr>
            <a:r>
              <a:rPr lang="en-US"/>
              <a:t>Two process solution</a:t>
            </a:r>
            <a:endParaRPr sz="800"/>
          </a:p>
          <a:p>
            <a:pPr indent="-341313" lvl="0" marL="341313" rtl="0" algn="l">
              <a:lnSpc>
                <a:spcPct val="90000"/>
              </a:lnSpc>
              <a:spcBef>
                <a:spcPts val="700"/>
              </a:spcBef>
              <a:spcAft>
                <a:spcPts val="0"/>
              </a:spcAft>
              <a:buSzPts val="1980"/>
              <a:buChar char="▪"/>
            </a:pPr>
            <a:r>
              <a:rPr lang="en-US"/>
              <a:t>Assume that the </a:t>
            </a:r>
            <a:r>
              <a:rPr b="1" lang="en-US" sz="2000">
                <a:latin typeface="Courier New"/>
                <a:ea typeface="Courier New"/>
                <a:cs typeface="Courier New"/>
                <a:sym typeface="Courier New"/>
              </a:rPr>
              <a:t>load</a:t>
            </a:r>
            <a:r>
              <a:rPr lang="en-US">
                <a:latin typeface="Courier New"/>
                <a:ea typeface="Courier New"/>
                <a:cs typeface="Courier New"/>
                <a:sym typeface="Courier New"/>
              </a:rPr>
              <a:t> </a:t>
            </a:r>
            <a:r>
              <a:rPr lang="en-US"/>
              <a:t>and </a:t>
            </a:r>
            <a:r>
              <a:rPr b="1" lang="en-US" sz="2000">
                <a:latin typeface="Courier New"/>
                <a:ea typeface="Courier New"/>
                <a:cs typeface="Courier New"/>
                <a:sym typeface="Courier New"/>
              </a:rPr>
              <a:t>store</a:t>
            </a:r>
            <a:r>
              <a:rPr lang="en-US"/>
              <a:t> machine-language instructions are atomic; that is, cannot be interrupted</a:t>
            </a:r>
            <a:endParaRPr sz="800"/>
          </a:p>
          <a:p>
            <a:pPr indent="-341313" lvl="0" marL="341313" rtl="0" algn="l">
              <a:lnSpc>
                <a:spcPct val="90000"/>
              </a:lnSpc>
              <a:spcBef>
                <a:spcPts val="630"/>
              </a:spcBef>
              <a:spcAft>
                <a:spcPts val="0"/>
              </a:spcAft>
              <a:buSzPts val="1980"/>
              <a:buChar char="▪"/>
            </a:pPr>
            <a:r>
              <a:rPr lang="en-US">
                <a:solidFill>
                  <a:srgbClr val="000000"/>
                </a:solidFill>
              </a:rPr>
              <a:t>The two processes share one variable:</a:t>
            </a:r>
            <a:endParaRPr/>
          </a:p>
          <a:p>
            <a:pPr indent="-284163" lvl="1" marL="741363" rtl="0" algn="l">
              <a:lnSpc>
                <a:spcPct val="90000"/>
              </a:lnSpc>
              <a:spcBef>
                <a:spcPts val="700"/>
              </a:spcBef>
              <a:spcAft>
                <a:spcPts val="0"/>
              </a:spcAft>
              <a:buSzPts val="2200"/>
              <a:buChar char="•"/>
            </a:pPr>
            <a:r>
              <a:rPr b="1" lang="en-US" sz="2000">
                <a:latin typeface="Courier New"/>
                <a:ea typeface="Courier New"/>
                <a:cs typeface="Courier New"/>
                <a:sym typeface="Courier New"/>
              </a:rPr>
              <a:t>int turn</a:t>
            </a:r>
            <a:r>
              <a:rPr b="1" lang="en-US" sz="1600">
                <a:latin typeface="Courier New"/>
                <a:ea typeface="Courier New"/>
                <a:cs typeface="Courier New"/>
                <a:sym typeface="Courier New"/>
              </a:rPr>
              <a:t>; </a:t>
            </a:r>
            <a:endParaRPr b="1" sz="800">
              <a:solidFill>
                <a:srgbClr val="000000"/>
              </a:solidFill>
            </a:endParaRPr>
          </a:p>
          <a:p>
            <a:pPr indent="-341313" lvl="0" marL="341313" rtl="0" algn="l">
              <a:lnSpc>
                <a:spcPct val="90000"/>
              </a:lnSpc>
              <a:spcBef>
                <a:spcPts val="700"/>
              </a:spcBef>
              <a:spcAft>
                <a:spcPts val="0"/>
              </a:spcAft>
              <a:buSzPts val="1980"/>
              <a:buChar char="▪"/>
            </a:pPr>
            <a:r>
              <a:rPr lang="en-US">
                <a:solidFill>
                  <a:srgbClr val="000000"/>
                </a:solidFill>
              </a:rPr>
              <a:t>The variable </a:t>
            </a:r>
            <a:r>
              <a:rPr b="1" lang="en-US" sz="2000">
                <a:latin typeface="Courier New"/>
                <a:ea typeface="Courier New"/>
                <a:cs typeface="Courier New"/>
                <a:sym typeface="Courier New"/>
              </a:rPr>
              <a:t>turn</a:t>
            </a:r>
            <a:r>
              <a:rPr lang="en-US">
                <a:solidFill>
                  <a:srgbClr val="000000"/>
                </a:solidFill>
              </a:rPr>
              <a:t> indicates whose turn it is to enter the critical section</a:t>
            </a:r>
            <a:endParaRPr/>
          </a:p>
          <a:p>
            <a:pPr indent="-341313" lvl="0" marL="341313" rtl="0" algn="l">
              <a:lnSpc>
                <a:spcPct val="90000"/>
              </a:lnSpc>
              <a:spcBef>
                <a:spcPts val="700"/>
              </a:spcBef>
              <a:spcAft>
                <a:spcPts val="0"/>
              </a:spcAft>
              <a:buSzPts val="1980"/>
              <a:buChar char="▪"/>
            </a:pPr>
            <a:r>
              <a:rPr lang="en-US">
                <a:solidFill>
                  <a:srgbClr val="000000"/>
                </a:solidFill>
              </a:rPr>
              <a:t>initially, the value of </a:t>
            </a:r>
            <a:r>
              <a:rPr b="1" lang="en-US" sz="2000">
                <a:latin typeface="Courier New"/>
                <a:ea typeface="Courier New"/>
                <a:cs typeface="Courier New"/>
                <a:sym typeface="Courier New"/>
              </a:rPr>
              <a:t>turn </a:t>
            </a:r>
            <a:r>
              <a:rPr lang="en-US">
                <a:solidFill>
                  <a:srgbClr val="000000"/>
                </a:solidFill>
              </a:rPr>
              <a:t>is set to </a:t>
            </a:r>
            <a:r>
              <a:rPr i="1" lang="en-US">
                <a:solidFill>
                  <a:srgbClr val="000000"/>
                </a:solidFill>
              </a:rPr>
              <a:t>i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1"/>
          <p:cNvSpPr txBox="1"/>
          <p:nvPr>
            <p:ph type="title"/>
          </p:nvPr>
        </p:nvSpPr>
        <p:spPr>
          <a:xfrm>
            <a:off x="529937" y="13493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Algorithm for Process </a:t>
            </a:r>
            <a:r>
              <a:rPr i="1" lang="en-US"/>
              <a:t>P</a:t>
            </a:r>
            <a:r>
              <a:rPr baseline="-25000" i="1" lang="en-US"/>
              <a:t>i</a:t>
            </a:r>
            <a:endParaRPr i="1"/>
          </a:p>
        </p:txBody>
      </p:sp>
      <p:sp>
        <p:nvSpPr>
          <p:cNvPr id="141" name="Google Shape;141;p11"/>
          <p:cNvSpPr/>
          <p:nvPr/>
        </p:nvSpPr>
        <p:spPr>
          <a:xfrm>
            <a:off x="1847850" y="1666875"/>
            <a:ext cx="6027738"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while (true){ </a:t>
            </a:r>
            <a:endParaRPr/>
          </a:p>
          <a:p>
            <a:pPr indent="0" lvl="0" marL="0" marR="0" rtl="0" algn="l">
              <a:spcBef>
                <a:spcPts val="0"/>
              </a:spcBef>
              <a:spcAft>
                <a:spcPts val="0"/>
              </a:spcAft>
              <a:buClr>
                <a:schemeClr val="dk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while (turn = = j);</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 critical section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turn = j;</a:t>
            </a:r>
            <a:endParaRPr/>
          </a:p>
          <a:p>
            <a:pPr indent="0" lvl="0" marL="0" marR="0" rtl="0" algn="l">
              <a:spcBef>
                <a:spcPts val="0"/>
              </a:spcBef>
              <a:spcAft>
                <a:spcPts val="0"/>
              </a:spcAft>
              <a:buClr>
                <a:schemeClr val="dk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 remainder section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a:t>
            </a:r>
            <a:endParaRPr/>
          </a:p>
        </p:txBody>
      </p:sp>
      <p:sp>
        <p:nvSpPr>
          <p:cNvPr id="142" name="Google Shape;142;p11"/>
          <p:cNvSpPr/>
          <p:nvPr/>
        </p:nvSpPr>
        <p:spPr>
          <a:xfrm>
            <a:off x="2673350" y="2367682"/>
            <a:ext cx="3505200" cy="682625"/>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3" name="Google Shape;143;p11"/>
          <p:cNvSpPr/>
          <p:nvPr/>
        </p:nvSpPr>
        <p:spPr>
          <a:xfrm>
            <a:off x="2673350" y="3751114"/>
            <a:ext cx="3505200" cy="510743"/>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title"/>
          </p:nvPr>
        </p:nvSpPr>
        <p:spPr>
          <a:xfrm>
            <a:off x="1526167" y="169872"/>
            <a:ext cx="7586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Correctness of the Software Solution </a:t>
            </a:r>
            <a:endParaRPr/>
          </a:p>
        </p:txBody>
      </p:sp>
      <p:sp>
        <p:nvSpPr>
          <p:cNvPr id="150" name="Google Shape;150;p12"/>
          <p:cNvSpPr txBox="1"/>
          <p:nvPr>
            <p:ph idx="1" type="body"/>
          </p:nvPr>
        </p:nvSpPr>
        <p:spPr>
          <a:xfrm>
            <a:off x="806450" y="1233488"/>
            <a:ext cx="7623175" cy="4422775"/>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solidFill>
                  <a:srgbClr val="000000"/>
                </a:solidFill>
              </a:rPr>
              <a:t>Mutual exclusion is preserved</a:t>
            </a:r>
            <a:endParaRPr/>
          </a:p>
          <a:p>
            <a:pPr indent="-341313" lvl="0" marL="341313" rtl="0" algn="l">
              <a:spcBef>
                <a:spcPts val="700"/>
              </a:spcBef>
              <a:spcAft>
                <a:spcPts val="0"/>
              </a:spcAft>
              <a:buSzPts val="1980"/>
              <a:buFont typeface="Arial"/>
              <a:buNone/>
            </a:pPr>
            <a:r>
              <a:rPr lang="en-US">
                <a:solidFill>
                  <a:srgbClr val="000000"/>
                </a:solidFill>
              </a:rPr>
              <a:t>                </a:t>
            </a:r>
            <a:r>
              <a:rPr b="1" lang="en-US" sz="2000">
                <a:solidFill>
                  <a:srgbClr val="000000"/>
                </a:solidFill>
                <a:latin typeface="Courier New"/>
                <a:ea typeface="Courier New"/>
                <a:cs typeface="Courier New"/>
                <a:sym typeface="Courier New"/>
              </a:rPr>
              <a:t>P</a:t>
            </a:r>
            <a:r>
              <a:rPr b="1" baseline="-25000" lang="en-US" sz="2000">
                <a:solidFill>
                  <a:srgbClr val="000000"/>
                </a:solidFill>
                <a:latin typeface="Courier New"/>
                <a:ea typeface="Courier New"/>
                <a:cs typeface="Courier New"/>
                <a:sym typeface="Courier New"/>
              </a:rPr>
              <a:t>i</a:t>
            </a:r>
            <a:r>
              <a:rPr b="1" lang="en-US">
                <a:solidFill>
                  <a:srgbClr val="000000"/>
                </a:solidFill>
                <a:latin typeface="Courier New"/>
                <a:ea typeface="Courier New"/>
                <a:cs typeface="Courier New"/>
                <a:sym typeface="Courier New"/>
              </a:rPr>
              <a:t> </a:t>
            </a:r>
            <a:r>
              <a:rPr lang="en-US">
                <a:solidFill>
                  <a:srgbClr val="000000"/>
                </a:solidFill>
              </a:rPr>
              <a:t>enters critical section only if:</a:t>
            </a:r>
            <a:endParaRPr/>
          </a:p>
          <a:p>
            <a:pPr indent="-341313" lvl="0" marL="341313" rtl="0" algn="l">
              <a:spcBef>
                <a:spcPts val="700"/>
              </a:spcBef>
              <a:spcAft>
                <a:spcPts val="0"/>
              </a:spcAft>
              <a:buSzPts val="1980"/>
              <a:buFont typeface="Arial"/>
              <a:buNone/>
            </a:pPr>
            <a:r>
              <a:rPr lang="en-US">
                <a:solidFill>
                  <a:srgbClr val="000000"/>
                </a:solidFill>
              </a:rPr>
              <a:t>                      </a:t>
            </a:r>
            <a:r>
              <a:rPr b="1" lang="en-US" sz="2000">
                <a:solidFill>
                  <a:srgbClr val="000000"/>
                </a:solidFill>
                <a:latin typeface="Courier New"/>
                <a:ea typeface="Courier New"/>
                <a:cs typeface="Courier New"/>
                <a:sym typeface="Courier New"/>
              </a:rPr>
              <a:t>turn</a:t>
            </a:r>
            <a:r>
              <a:rPr b="1" lang="en-US">
                <a:solidFill>
                  <a:srgbClr val="000000"/>
                </a:solidFill>
                <a:latin typeface="Courier New"/>
                <a:ea typeface="Courier New"/>
                <a:cs typeface="Courier New"/>
                <a:sym typeface="Courier New"/>
              </a:rPr>
              <a:t> = i</a:t>
            </a:r>
            <a:endParaRPr b="1">
              <a:solidFill>
                <a:srgbClr val="000000"/>
              </a:solidFill>
              <a:latin typeface="Courier New"/>
              <a:ea typeface="Courier New"/>
              <a:cs typeface="Courier New"/>
              <a:sym typeface="Courier New"/>
            </a:endParaRPr>
          </a:p>
          <a:p>
            <a:pPr indent="-341313" lvl="0" marL="341313" rtl="0" algn="l">
              <a:spcBef>
                <a:spcPts val="700"/>
              </a:spcBef>
              <a:spcAft>
                <a:spcPts val="0"/>
              </a:spcAft>
              <a:buSzPts val="1980"/>
              <a:buFont typeface="Arial"/>
              <a:buNone/>
            </a:pPr>
            <a:r>
              <a:rPr b="1" lang="en-US">
                <a:solidFill>
                  <a:srgbClr val="000000"/>
                </a:solidFill>
                <a:latin typeface="Courier New"/>
                <a:ea typeface="Courier New"/>
                <a:cs typeface="Courier New"/>
                <a:sym typeface="Courier New"/>
              </a:rPr>
              <a:t>   </a:t>
            </a:r>
            <a:r>
              <a:rPr lang="en-US">
                <a:solidFill>
                  <a:srgbClr val="000000"/>
                </a:solidFill>
              </a:rPr>
              <a:t>and </a:t>
            </a:r>
            <a:r>
              <a:rPr b="1" lang="en-US" sz="2000">
                <a:solidFill>
                  <a:srgbClr val="000000"/>
                </a:solidFill>
                <a:latin typeface="Courier New"/>
                <a:ea typeface="Courier New"/>
                <a:cs typeface="Courier New"/>
                <a:sym typeface="Courier New"/>
              </a:rPr>
              <a:t>turn </a:t>
            </a:r>
            <a:r>
              <a:rPr lang="en-US">
                <a:solidFill>
                  <a:srgbClr val="000000"/>
                </a:solidFill>
              </a:rPr>
              <a:t>cannot be both 0 and 1 at the same time</a:t>
            </a:r>
            <a:endParaRPr/>
          </a:p>
          <a:p>
            <a:pPr indent="-341313" lvl="0" marL="341313" rtl="0" algn="l">
              <a:spcBef>
                <a:spcPts val="630"/>
              </a:spcBef>
              <a:spcAft>
                <a:spcPts val="0"/>
              </a:spcAft>
              <a:buSzPts val="1980"/>
              <a:buChar char="▪"/>
            </a:pPr>
            <a:r>
              <a:rPr lang="en-US">
                <a:solidFill>
                  <a:srgbClr val="000000"/>
                </a:solidFill>
              </a:rPr>
              <a:t>What about the Progress requirement?</a:t>
            </a:r>
            <a:endParaRPr/>
          </a:p>
          <a:p>
            <a:pPr indent="-341313" lvl="0" marL="341313" rtl="0" algn="l">
              <a:spcBef>
                <a:spcPts val="630"/>
              </a:spcBef>
              <a:spcAft>
                <a:spcPts val="0"/>
              </a:spcAft>
              <a:buSzPts val="1980"/>
              <a:buChar char="▪"/>
            </a:pPr>
            <a:r>
              <a:rPr lang="en-US">
                <a:solidFill>
                  <a:srgbClr val="000000"/>
                </a:solidFill>
              </a:rPr>
              <a:t>What about the Bounded-waiting requirement?</a:t>
            </a:r>
            <a:endParaRPr sz="1600">
              <a:solidFill>
                <a:srgbClr val="000000"/>
              </a:solidFill>
            </a:endParaRPr>
          </a:p>
          <a:p>
            <a:pPr indent="-215583" lvl="0" marL="341313" rtl="0" algn="l">
              <a:lnSpc>
                <a:spcPct val="90000"/>
              </a:lnSpc>
              <a:spcBef>
                <a:spcPts val="630"/>
              </a:spcBef>
              <a:spcAft>
                <a:spcPts val="0"/>
              </a:spcAft>
              <a:buSzPts val="198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615820" y="223644"/>
            <a:ext cx="807098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Peterson’s Solution</a:t>
            </a:r>
            <a:endParaRPr/>
          </a:p>
        </p:txBody>
      </p:sp>
      <p:sp>
        <p:nvSpPr>
          <p:cNvPr id="157" name="Google Shape;157;p13"/>
          <p:cNvSpPr txBox="1"/>
          <p:nvPr>
            <p:ph idx="1" type="body"/>
          </p:nvPr>
        </p:nvSpPr>
        <p:spPr>
          <a:xfrm>
            <a:off x="811763" y="1139855"/>
            <a:ext cx="6757437" cy="4131221"/>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980"/>
              <a:buChar char="▪"/>
            </a:pPr>
            <a:r>
              <a:rPr lang="en-US"/>
              <a:t>Two process solution</a:t>
            </a:r>
            <a:endParaRPr sz="800"/>
          </a:p>
          <a:p>
            <a:pPr indent="-341313" lvl="0" marL="341313" rtl="0" algn="l">
              <a:lnSpc>
                <a:spcPct val="90000"/>
              </a:lnSpc>
              <a:spcBef>
                <a:spcPts val="700"/>
              </a:spcBef>
              <a:spcAft>
                <a:spcPts val="0"/>
              </a:spcAft>
              <a:buSzPts val="1980"/>
              <a:buChar char="▪"/>
            </a:pPr>
            <a:r>
              <a:rPr lang="en-US"/>
              <a:t>Assume that the </a:t>
            </a:r>
            <a:r>
              <a:rPr b="1" lang="en-US" sz="2000">
                <a:latin typeface="Courier New"/>
                <a:ea typeface="Courier New"/>
                <a:cs typeface="Courier New"/>
                <a:sym typeface="Courier New"/>
              </a:rPr>
              <a:t>load</a:t>
            </a:r>
            <a:r>
              <a:rPr lang="en-US">
                <a:latin typeface="Courier New"/>
                <a:ea typeface="Courier New"/>
                <a:cs typeface="Courier New"/>
                <a:sym typeface="Courier New"/>
              </a:rPr>
              <a:t> </a:t>
            </a:r>
            <a:r>
              <a:rPr lang="en-US"/>
              <a:t>and </a:t>
            </a:r>
            <a:r>
              <a:rPr b="1" lang="en-US" sz="2000">
                <a:latin typeface="Courier New"/>
                <a:ea typeface="Courier New"/>
                <a:cs typeface="Courier New"/>
                <a:sym typeface="Courier New"/>
              </a:rPr>
              <a:t>store</a:t>
            </a:r>
            <a:r>
              <a:rPr lang="en-US"/>
              <a:t> machine-language instructions are atomic; that is, cannot be interrupted</a:t>
            </a:r>
            <a:endParaRPr sz="800"/>
          </a:p>
          <a:p>
            <a:pPr indent="-341313" lvl="0" marL="341313" rtl="0" algn="l">
              <a:lnSpc>
                <a:spcPct val="90000"/>
              </a:lnSpc>
              <a:spcBef>
                <a:spcPts val="630"/>
              </a:spcBef>
              <a:spcAft>
                <a:spcPts val="0"/>
              </a:spcAft>
              <a:buSzPts val="1980"/>
              <a:buChar char="▪"/>
            </a:pPr>
            <a:r>
              <a:rPr lang="en-US">
                <a:solidFill>
                  <a:srgbClr val="000000"/>
                </a:solidFill>
              </a:rPr>
              <a:t>The two processes share two variables:</a:t>
            </a:r>
            <a:endParaRPr/>
          </a:p>
          <a:p>
            <a:pPr indent="-284163" lvl="1" marL="741363" rtl="0" algn="l">
              <a:lnSpc>
                <a:spcPct val="90000"/>
              </a:lnSpc>
              <a:spcBef>
                <a:spcPts val="630"/>
              </a:spcBef>
              <a:spcAft>
                <a:spcPts val="0"/>
              </a:spcAft>
              <a:buSzPts val="1980"/>
              <a:buChar char="•"/>
            </a:pPr>
            <a:r>
              <a:rPr b="1" lang="en-US">
                <a:latin typeface="Courier New"/>
                <a:ea typeface="Courier New"/>
                <a:cs typeface="Courier New"/>
                <a:sym typeface="Courier New"/>
              </a:rPr>
              <a:t>int turn; </a:t>
            </a:r>
            <a:endParaRPr/>
          </a:p>
          <a:p>
            <a:pPr indent="-284163" lvl="1" marL="741363" rtl="0" algn="l">
              <a:lnSpc>
                <a:spcPct val="90000"/>
              </a:lnSpc>
              <a:spcBef>
                <a:spcPts val="630"/>
              </a:spcBef>
              <a:spcAft>
                <a:spcPts val="0"/>
              </a:spcAft>
              <a:buSzPts val="1980"/>
              <a:buChar char="•"/>
            </a:pPr>
            <a:r>
              <a:rPr b="1" lang="en-US">
                <a:latin typeface="Courier New"/>
                <a:ea typeface="Courier New"/>
                <a:cs typeface="Courier New"/>
                <a:sym typeface="Courier New"/>
              </a:rPr>
              <a:t>boolean flag[2]</a:t>
            </a:r>
            <a:endParaRPr/>
          </a:p>
          <a:p>
            <a:pPr indent="-228282" lvl="1" marL="741363" rtl="0" algn="l">
              <a:lnSpc>
                <a:spcPct val="90000"/>
              </a:lnSpc>
              <a:spcBef>
                <a:spcPts val="280"/>
              </a:spcBef>
              <a:spcAft>
                <a:spcPts val="0"/>
              </a:spcAft>
              <a:buSzPts val="880"/>
              <a:buNone/>
            </a:pPr>
            <a:r>
              <a:t/>
            </a:r>
            <a:endParaRPr b="1" sz="800">
              <a:solidFill>
                <a:srgbClr val="000000"/>
              </a:solidFill>
            </a:endParaRPr>
          </a:p>
          <a:p>
            <a:pPr indent="-341313" lvl="0" marL="341313" rtl="0" algn="l">
              <a:lnSpc>
                <a:spcPct val="90000"/>
              </a:lnSpc>
              <a:spcBef>
                <a:spcPts val="700"/>
              </a:spcBef>
              <a:spcAft>
                <a:spcPts val="0"/>
              </a:spcAft>
              <a:buSzPts val="1980"/>
              <a:buChar char="▪"/>
            </a:pPr>
            <a:r>
              <a:rPr lang="en-US">
                <a:solidFill>
                  <a:srgbClr val="000000"/>
                </a:solidFill>
              </a:rPr>
              <a:t>The variable </a:t>
            </a:r>
            <a:r>
              <a:rPr b="1" lang="en-US" sz="2000">
                <a:latin typeface="Courier New"/>
                <a:ea typeface="Courier New"/>
                <a:cs typeface="Courier New"/>
                <a:sym typeface="Courier New"/>
              </a:rPr>
              <a:t>turn</a:t>
            </a:r>
            <a:r>
              <a:rPr lang="en-US">
                <a:solidFill>
                  <a:srgbClr val="000000"/>
                </a:solidFill>
              </a:rPr>
              <a:t> indicates whose turn it is to enter the critical section</a:t>
            </a:r>
            <a:endParaRPr sz="800">
              <a:solidFill>
                <a:srgbClr val="000000"/>
              </a:solidFill>
            </a:endParaRPr>
          </a:p>
          <a:p>
            <a:pPr indent="-341313" lvl="0" marL="341313" rtl="0" algn="l">
              <a:lnSpc>
                <a:spcPct val="90000"/>
              </a:lnSpc>
              <a:spcBef>
                <a:spcPts val="630"/>
              </a:spcBef>
              <a:spcAft>
                <a:spcPts val="0"/>
              </a:spcAft>
              <a:buSzPts val="1980"/>
              <a:buChar char="▪"/>
            </a:pPr>
            <a:r>
              <a:rPr lang="en-US">
                <a:solidFill>
                  <a:srgbClr val="000000"/>
                </a:solidFill>
              </a:rPr>
              <a:t>The </a:t>
            </a:r>
            <a:r>
              <a:rPr b="1" lang="en-US">
                <a:latin typeface="Courier New"/>
                <a:ea typeface="Courier New"/>
                <a:cs typeface="Courier New"/>
                <a:sym typeface="Courier New"/>
              </a:rPr>
              <a:t>flag </a:t>
            </a:r>
            <a:r>
              <a:rPr lang="en-US">
                <a:solidFill>
                  <a:srgbClr val="000000"/>
                </a:solidFill>
              </a:rPr>
              <a:t>array is used to indicate if a process is ready to enter the critical section. </a:t>
            </a:r>
            <a:endParaRPr/>
          </a:p>
          <a:p>
            <a:pPr indent="-284163" lvl="1" marL="741363" rtl="0" algn="l">
              <a:lnSpc>
                <a:spcPct val="90000"/>
              </a:lnSpc>
              <a:spcBef>
                <a:spcPts val="700"/>
              </a:spcBef>
              <a:spcAft>
                <a:spcPts val="0"/>
              </a:spcAft>
              <a:buSzPts val="1980"/>
              <a:buChar char="•"/>
            </a:pPr>
            <a:r>
              <a:rPr b="1" lang="en-US">
                <a:latin typeface="Courier New"/>
                <a:ea typeface="Courier New"/>
                <a:cs typeface="Courier New"/>
                <a:sym typeface="Courier New"/>
              </a:rPr>
              <a:t>flag[i] = </a:t>
            </a:r>
            <a:r>
              <a:rPr b="1" i="1" lang="en-US">
                <a:latin typeface="Courier New"/>
                <a:ea typeface="Courier New"/>
                <a:cs typeface="Courier New"/>
                <a:sym typeface="Courier New"/>
              </a:rPr>
              <a:t>true</a:t>
            </a:r>
            <a:r>
              <a:rPr lang="en-US">
                <a:solidFill>
                  <a:srgbClr val="000000"/>
                </a:solidFill>
              </a:rPr>
              <a:t>  implies that process </a:t>
            </a:r>
            <a:r>
              <a:rPr b="1" lang="en-US" sz="2000">
                <a:solidFill>
                  <a:srgbClr val="000000"/>
                </a:solidFill>
                <a:latin typeface="Courier New"/>
                <a:ea typeface="Courier New"/>
                <a:cs typeface="Courier New"/>
                <a:sym typeface="Courier New"/>
              </a:rPr>
              <a:t>P</a:t>
            </a:r>
            <a:r>
              <a:rPr b="1" baseline="-25000" lang="en-US" sz="2000">
                <a:solidFill>
                  <a:srgbClr val="000000"/>
                </a:solidFill>
                <a:latin typeface="Courier New"/>
                <a:ea typeface="Courier New"/>
                <a:cs typeface="Courier New"/>
                <a:sym typeface="Courier New"/>
              </a:rPr>
              <a:t>i</a:t>
            </a:r>
            <a:r>
              <a:rPr lang="en-US">
                <a:solidFill>
                  <a:srgbClr val="000000"/>
                </a:solidFill>
              </a:rPr>
              <a:t> is ready!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150725"/>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Algorithm for Process </a:t>
            </a:r>
            <a:r>
              <a:rPr i="1" lang="en-US"/>
              <a:t>P</a:t>
            </a:r>
            <a:r>
              <a:rPr baseline="-25000" i="1" lang="en-US"/>
              <a:t>i</a:t>
            </a:r>
            <a:endParaRPr i="1"/>
          </a:p>
        </p:txBody>
      </p:sp>
      <p:sp>
        <p:nvSpPr>
          <p:cNvPr id="163" name="Google Shape;163;p14"/>
          <p:cNvSpPr/>
          <p:nvPr/>
        </p:nvSpPr>
        <p:spPr>
          <a:xfrm>
            <a:off x="1847850" y="1344759"/>
            <a:ext cx="5467350"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while (true){ </a:t>
            </a:r>
            <a:endParaRPr/>
          </a:p>
          <a:p>
            <a:pPr indent="0" lvl="0" marL="0" marR="0" rtl="0" algn="l">
              <a:spcBef>
                <a:spcPts val="0"/>
              </a:spcBef>
              <a:spcAft>
                <a:spcPts val="0"/>
              </a:spcAft>
              <a:buClr>
                <a:schemeClr val="dk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flag[i] = true;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turn = j;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while (flag[j] &amp;&amp; turn = = j)</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chemeClr val="dk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 critical section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flag[i] = false;</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 remainder section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a:t>
            </a:r>
            <a:endParaRPr/>
          </a:p>
        </p:txBody>
      </p:sp>
      <p:sp>
        <p:nvSpPr>
          <p:cNvPr id="164" name="Google Shape;164;p14"/>
          <p:cNvSpPr/>
          <p:nvPr/>
        </p:nvSpPr>
        <p:spPr>
          <a:xfrm>
            <a:off x="2673350" y="1911929"/>
            <a:ext cx="4163868" cy="1091044"/>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5" name="Google Shape;165;p14"/>
          <p:cNvSpPr/>
          <p:nvPr/>
        </p:nvSpPr>
        <p:spPr>
          <a:xfrm>
            <a:off x="2673350" y="3709550"/>
            <a:ext cx="3505200" cy="573088"/>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1505387" y="149090"/>
            <a:ext cx="7586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Correctness of Peterson’s Solution </a:t>
            </a:r>
            <a:endParaRPr/>
          </a:p>
        </p:txBody>
      </p:sp>
      <p:sp>
        <p:nvSpPr>
          <p:cNvPr id="172" name="Google Shape;172;p15"/>
          <p:cNvSpPr txBox="1"/>
          <p:nvPr>
            <p:ph idx="1" type="body"/>
          </p:nvPr>
        </p:nvSpPr>
        <p:spPr>
          <a:xfrm>
            <a:off x="806450" y="1233488"/>
            <a:ext cx="7623175" cy="4422775"/>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solidFill>
                  <a:srgbClr val="000000"/>
                </a:solidFill>
              </a:rPr>
              <a:t>Provable that the three  CS requirement are met:</a:t>
            </a:r>
            <a:endParaRPr/>
          </a:p>
          <a:p>
            <a:pPr indent="-341313" lvl="0" marL="341313" rtl="0" algn="l">
              <a:spcBef>
                <a:spcPts val="630"/>
              </a:spcBef>
              <a:spcAft>
                <a:spcPts val="0"/>
              </a:spcAft>
              <a:buSzPts val="1980"/>
              <a:buFont typeface="Arial"/>
              <a:buNone/>
            </a:pPr>
            <a:r>
              <a:rPr lang="en-US">
                <a:solidFill>
                  <a:srgbClr val="000000"/>
                </a:solidFill>
              </a:rPr>
              <a:t>        1.   Mutual exclusion is preserved</a:t>
            </a:r>
            <a:endParaRPr/>
          </a:p>
          <a:p>
            <a:pPr indent="-341313" lvl="0" marL="341313" rtl="0" algn="l">
              <a:spcBef>
                <a:spcPts val="700"/>
              </a:spcBef>
              <a:spcAft>
                <a:spcPts val="0"/>
              </a:spcAft>
              <a:buSzPts val="1980"/>
              <a:buFont typeface="Arial"/>
              <a:buNone/>
            </a:pPr>
            <a:r>
              <a:rPr lang="en-US">
                <a:solidFill>
                  <a:srgbClr val="000000"/>
                </a:solidFill>
              </a:rPr>
              <a:t>                </a:t>
            </a:r>
            <a:r>
              <a:rPr b="1" lang="en-US" sz="2000">
                <a:solidFill>
                  <a:srgbClr val="000000"/>
                </a:solidFill>
                <a:latin typeface="Courier New"/>
                <a:ea typeface="Courier New"/>
                <a:cs typeface="Courier New"/>
                <a:sym typeface="Courier New"/>
              </a:rPr>
              <a:t>P</a:t>
            </a:r>
            <a:r>
              <a:rPr b="1" baseline="-25000" lang="en-US" sz="2000">
                <a:solidFill>
                  <a:srgbClr val="000000"/>
                </a:solidFill>
                <a:latin typeface="Courier New"/>
                <a:ea typeface="Courier New"/>
                <a:cs typeface="Courier New"/>
                <a:sym typeface="Courier New"/>
              </a:rPr>
              <a:t>i</a:t>
            </a:r>
            <a:r>
              <a:rPr b="1" lang="en-US">
                <a:solidFill>
                  <a:srgbClr val="000000"/>
                </a:solidFill>
                <a:latin typeface="Courier New"/>
                <a:ea typeface="Courier New"/>
                <a:cs typeface="Courier New"/>
                <a:sym typeface="Courier New"/>
              </a:rPr>
              <a:t> </a:t>
            </a:r>
            <a:r>
              <a:rPr lang="en-US">
                <a:solidFill>
                  <a:srgbClr val="000000"/>
                </a:solidFill>
              </a:rPr>
              <a:t>enters CS only if:</a:t>
            </a:r>
            <a:endParaRPr/>
          </a:p>
          <a:p>
            <a:pPr indent="-341313" lvl="0" marL="341313" rtl="0" algn="l">
              <a:spcBef>
                <a:spcPts val="700"/>
              </a:spcBef>
              <a:spcAft>
                <a:spcPts val="0"/>
              </a:spcAft>
              <a:buSzPts val="1980"/>
              <a:buFont typeface="Arial"/>
              <a:buNone/>
            </a:pPr>
            <a:r>
              <a:rPr lang="en-US">
                <a:solidFill>
                  <a:srgbClr val="000000"/>
                </a:solidFill>
              </a:rPr>
              <a:t>                      either </a:t>
            </a:r>
            <a:r>
              <a:rPr b="1" lang="en-US" sz="2000">
                <a:solidFill>
                  <a:srgbClr val="000000"/>
                </a:solidFill>
                <a:latin typeface="Courier New"/>
                <a:ea typeface="Courier New"/>
                <a:cs typeface="Courier New"/>
                <a:sym typeface="Courier New"/>
              </a:rPr>
              <a:t>flag[j] = false</a:t>
            </a:r>
            <a:r>
              <a:rPr b="1" lang="en-US">
                <a:solidFill>
                  <a:srgbClr val="000000"/>
                </a:solidFill>
                <a:latin typeface="Courier New"/>
                <a:ea typeface="Courier New"/>
                <a:cs typeface="Courier New"/>
                <a:sym typeface="Courier New"/>
              </a:rPr>
              <a:t> </a:t>
            </a:r>
            <a:r>
              <a:rPr lang="en-US">
                <a:solidFill>
                  <a:srgbClr val="000000"/>
                </a:solidFill>
              </a:rPr>
              <a:t>or</a:t>
            </a:r>
            <a:r>
              <a:rPr b="1" lang="en-US">
                <a:solidFill>
                  <a:srgbClr val="000000"/>
                </a:solidFill>
                <a:latin typeface="Courier New"/>
                <a:ea typeface="Courier New"/>
                <a:cs typeface="Courier New"/>
                <a:sym typeface="Courier New"/>
              </a:rPr>
              <a:t> </a:t>
            </a:r>
            <a:r>
              <a:rPr b="1" lang="en-US" sz="2000">
                <a:solidFill>
                  <a:srgbClr val="000000"/>
                </a:solidFill>
                <a:latin typeface="Courier New"/>
                <a:ea typeface="Courier New"/>
                <a:cs typeface="Courier New"/>
                <a:sym typeface="Courier New"/>
              </a:rPr>
              <a:t>turn = i</a:t>
            </a:r>
            <a:endParaRPr sz="2000">
              <a:solidFill>
                <a:srgbClr val="000000"/>
              </a:solidFill>
            </a:endParaRPr>
          </a:p>
          <a:p>
            <a:pPr indent="-341313" lvl="0" marL="341313" rtl="0" algn="l">
              <a:spcBef>
                <a:spcPts val="630"/>
              </a:spcBef>
              <a:spcAft>
                <a:spcPts val="0"/>
              </a:spcAft>
              <a:buSzPts val="1980"/>
              <a:buFont typeface="Arial"/>
              <a:buNone/>
            </a:pPr>
            <a:r>
              <a:rPr lang="en-US">
                <a:solidFill>
                  <a:srgbClr val="000000"/>
                </a:solidFill>
              </a:rPr>
              <a:t>        2.   Progress requirement is satisfied</a:t>
            </a:r>
            <a:endParaRPr/>
          </a:p>
          <a:p>
            <a:pPr indent="-341313" lvl="0" marL="341313" rtl="0" algn="l">
              <a:spcBef>
                <a:spcPts val="630"/>
              </a:spcBef>
              <a:spcAft>
                <a:spcPts val="0"/>
              </a:spcAft>
              <a:buSzPts val="1980"/>
              <a:buFont typeface="Arial"/>
              <a:buNone/>
            </a:pPr>
            <a:r>
              <a:rPr lang="en-US">
                <a:solidFill>
                  <a:srgbClr val="000000"/>
                </a:solidFill>
              </a:rPr>
              <a:t>        3.   Bounded-waiting requirement is met</a:t>
            </a:r>
            <a:endParaRPr sz="1600">
              <a:solidFill>
                <a:srgbClr val="000000"/>
              </a:solidFill>
            </a:endParaRPr>
          </a:p>
          <a:p>
            <a:pPr indent="-215583" lvl="0" marL="341313" rtl="0" algn="l">
              <a:lnSpc>
                <a:spcPct val="90000"/>
              </a:lnSpc>
              <a:spcBef>
                <a:spcPts val="630"/>
              </a:spcBef>
              <a:spcAft>
                <a:spcPts val="0"/>
              </a:spcAft>
              <a:buSzPts val="198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6"/>
          <p:cNvSpPr txBox="1"/>
          <p:nvPr>
            <p:ph type="title"/>
          </p:nvPr>
        </p:nvSpPr>
        <p:spPr>
          <a:xfrm>
            <a:off x="832428" y="105026"/>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Peterson’s Solution and Modern Architecture</a:t>
            </a:r>
            <a:endParaRPr/>
          </a:p>
        </p:txBody>
      </p:sp>
      <p:sp>
        <p:nvSpPr>
          <p:cNvPr id="178" name="Google Shape;178;p16"/>
          <p:cNvSpPr txBox="1"/>
          <p:nvPr>
            <p:ph idx="1" type="body"/>
          </p:nvPr>
        </p:nvSpPr>
        <p:spPr>
          <a:xfrm>
            <a:off x="806450" y="1233488"/>
            <a:ext cx="7275666" cy="4385647"/>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Although useful for demonstrating an algorithm, Peterson’s Solution is not guaranteed to work on modern architectures.</a:t>
            </a:r>
            <a:endParaRPr/>
          </a:p>
          <a:p>
            <a:pPr indent="-284163" lvl="1" marL="741363" rtl="0" algn="l">
              <a:spcBef>
                <a:spcPts val="630"/>
              </a:spcBef>
              <a:spcAft>
                <a:spcPts val="0"/>
              </a:spcAft>
              <a:buSzPts val="1980"/>
              <a:buChar char="•"/>
            </a:pPr>
            <a:r>
              <a:rPr lang="en-US"/>
              <a:t>To improve performance, processors and/or compilers may reorder operations that have no dependencies</a:t>
            </a:r>
            <a:endParaRPr/>
          </a:p>
          <a:p>
            <a:pPr indent="-341313" lvl="0" marL="341313" rtl="0" algn="l">
              <a:spcBef>
                <a:spcPts val="630"/>
              </a:spcBef>
              <a:spcAft>
                <a:spcPts val="0"/>
              </a:spcAft>
              <a:buSzPts val="1980"/>
              <a:buChar char="▪"/>
            </a:pPr>
            <a:r>
              <a:rPr lang="en-US"/>
              <a:t>Understanding why it will not work is useful for better understanding race conditions.</a:t>
            </a:r>
            <a:endParaRPr/>
          </a:p>
          <a:p>
            <a:pPr indent="-341313" lvl="0" marL="341313" rtl="0" algn="l">
              <a:spcBef>
                <a:spcPts val="630"/>
              </a:spcBef>
              <a:spcAft>
                <a:spcPts val="0"/>
              </a:spcAft>
              <a:buSzPts val="1980"/>
              <a:buChar char="▪"/>
            </a:pPr>
            <a:r>
              <a:rPr lang="en-US"/>
              <a:t>For single-threaded this is ok as the result will always be the same.</a:t>
            </a:r>
            <a:endParaRPr/>
          </a:p>
          <a:p>
            <a:pPr indent="-341313" lvl="0" marL="341313" rtl="0" algn="l">
              <a:spcBef>
                <a:spcPts val="630"/>
              </a:spcBef>
              <a:spcAft>
                <a:spcPts val="0"/>
              </a:spcAft>
              <a:buSzPts val="1980"/>
              <a:buChar char="▪"/>
            </a:pPr>
            <a:r>
              <a:rPr lang="en-US"/>
              <a:t>For multithreaded the reordering may produce inconsistent or unexpected results!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7"/>
          <p:cNvSpPr txBox="1"/>
          <p:nvPr>
            <p:ph type="title"/>
          </p:nvPr>
        </p:nvSpPr>
        <p:spPr>
          <a:xfrm>
            <a:off x="457200" y="13100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Modern Architecture Example</a:t>
            </a:r>
            <a:endParaRPr/>
          </a:p>
        </p:txBody>
      </p:sp>
      <p:sp>
        <p:nvSpPr>
          <p:cNvPr id="184" name="Google Shape;184;p17"/>
          <p:cNvSpPr txBox="1"/>
          <p:nvPr>
            <p:ph idx="1" type="body"/>
          </p:nvPr>
        </p:nvSpPr>
        <p:spPr>
          <a:xfrm>
            <a:off x="806450" y="1233489"/>
            <a:ext cx="7727950" cy="3394496"/>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Two threads share the data:</a:t>
            </a:r>
            <a:br>
              <a:rPr lang="en-US"/>
            </a:br>
            <a:r>
              <a:rPr lang="en-US"/>
              <a:t>      </a:t>
            </a:r>
            <a:r>
              <a:rPr lang="en-US">
                <a:latin typeface="Courier New"/>
                <a:ea typeface="Courier New"/>
                <a:cs typeface="Courier New"/>
                <a:sym typeface="Courier New"/>
              </a:rPr>
              <a:t>boolean flag = false;</a:t>
            </a:r>
            <a:br>
              <a:rPr lang="en-US">
                <a:latin typeface="Courier New"/>
                <a:ea typeface="Courier New"/>
                <a:cs typeface="Courier New"/>
                <a:sym typeface="Courier New"/>
              </a:rPr>
            </a:br>
            <a:r>
              <a:rPr lang="en-US">
                <a:latin typeface="Courier New"/>
                <a:ea typeface="Courier New"/>
                <a:cs typeface="Courier New"/>
                <a:sym typeface="Courier New"/>
              </a:rPr>
              <a:t>   int x = 0;</a:t>
            </a:r>
            <a:endParaRPr/>
          </a:p>
          <a:p>
            <a:pPr indent="-341313" lvl="0" marL="341313" rtl="0" algn="l">
              <a:spcBef>
                <a:spcPts val="630"/>
              </a:spcBef>
              <a:spcAft>
                <a:spcPts val="0"/>
              </a:spcAft>
              <a:buSzPts val="1980"/>
              <a:buChar char="▪"/>
            </a:pPr>
            <a:r>
              <a:rPr lang="en-US"/>
              <a:t>Thread 1 performs</a:t>
            </a:r>
            <a:br>
              <a:rPr lang="en-US"/>
            </a:br>
            <a:r>
              <a:rPr lang="en-US"/>
              <a:t>      </a:t>
            </a:r>
            <a:r>
              <a:rPr lang="en-US">
                <a:latin typeface="Courier New"/>
                <a:ea typeface="Courier New"/>
                <a:cs typeface="Courier New"/>
                <a:sym typeface="Courier New"/>
              </a:rPr>
              <a:t>while (!flag)</a:t>
            </a:r>
            <a:br>
              <a:rPr lang="en-US">
                <a:latin typeface="Courier New"/>
                <a:ea typeface="Courier New"/>
                <a:cs typeface="Courier New"/>
                <a:sym typeface="Courier New"/>
              </a:rPr>
            </a:br>
            <a:r>
              <a:rPr lang="en-US">
                <a:latin typeface="Courier New"/>
                <a:ea typeface="Courier New"/>
                <a:cs typeface="Courier New"/>
                <a:sym typeface="Courier New"/>
              </a:rPr>
              <a:t>	;</a:t>
            </a:r>
            <a:br>
              <a:rPr lang="en-US">
                <a:latin typeface="Courier New"/>
                <a:ea typeface="Courier New"/>
                <a:cs typeface="Courier New"/>
                <a:sym typeface="Courier New"/>
              </a:rPr>
            </a:br>
            <a:r>
              <a:rPr lang="en-US">
                <a:latin typeface="Courier New"/>
                <a:ea typeface="Courier New"/>
                <a:cs typeface="Courier New"/>
                <a:sym typeface="Courier New"/>
              </a:rPr>
              <a:t>   print x</a:t>
            </a:r>
            <a:endParaRPr/>
          </a:p>
          <a:p>
            <a:pPr indent="-341313" lvl="0" marL="341313" rtl="0" algn="l">
              <a:spcBef>
                <a:spcPts val="630"/>
              </a:spcBef>
              <a:spcAft>
                <a:spcPts val="0"/>
              </a:spcAft>
              <a:buSzPts val="1980"/>
              <a:buChar char="▪"/>
            </a:pPr>
            <a:r>
              <a:rPr lang="en-US"/>
              <a:t>Thread 2 performs</a:t>
            </a:r>
            <a:br>
              <a:rPr lang="en-US"/>
            </a:br>
            <a:r>
              <a:rPr lang="en-US"/>
              <a:t>       </a:t>
            </a:r>
            <a:r>
              <a:rPr lang="en-US">
                <a:latin typeface="Courier New"/>
                <a:ea typeface="Courier New"/>
                <a:cs typeface="Courier New"/>
                <a:sym typeface="Courier New"/>
              </a:rPr>
              <a:t>x = 100;</a:t>
            </a:r>
            <a:br>
              <a:rPr lang="en-US">
                <a:latin typeface="Courier New"/>
                <a:ea typeface="Courier New"/>
                <a:cs typeface="Courier New"/>
                <a:sym typeface="Courier New"/>
              </a:rPr>
            </a:br>
            <a:r>
              <a:rPr lang="en-US">
                <a:latin typeface="Courier New"/>
                <a:ea typeface="Courier New"/>
                <a:cs typeface="Courier New"/>
                <a:sym typeface="Courier New"/>
              </a:rPr>
              <a:t>   flag = true</a:t>
            </a:r>
            <a:endParaRPr/>
          </a:p>
          <a:p>
            <a:pPr indent="-341313" lvl="0" marL="341313" rtl="0" algn="l">
              <a:spcBef>
                <a:spcPts val="630"/>
              </a:spcBef>
              <a:spcAft>
                <a:spcPts val="0"/>
              </a:spcAft>
              <a:buSzPts val="1980"/>
              <a:buChar char="▪"/>
            </a:pPr>
            <a:r>
              <a:rPr lang="en-US"/>
              <a:t>What is the expected output?</a:t>
            </a:r>
            <a:endParaRPr/>
          </a:p>
          <a:p>
            <a:pPr indent="0" lvl="0" marL="0" rtl="0" algn="l">
              <a:spcBef>
                <a:spcPts val="630"/>
              </a:spcBef>
              <a:spcAft>
                <a:spcPts val="0"/>
              </a:spcAft>
              <a:buSzPts val="1980"/>
              <a:buNone/>
            </a:pPr>
            <a:r>
              <a:rPr lang="en-US"/>
              <a:t>            </a:t>
            </a:r>
            <a:endParaRPr/>
          </a:p>
          <a:p>
            <a:pPr indent="0" lvl="0" marL="0" rtl="0" algn="l">
              <a:spcBef>
                <a:spcPts val="630"/>
              </a:spcBef>
              <a:spcAft>
                <a:spcPts val="0"/>
              </a:spcAft>
              <a:buSzPts val="1980"/>
              <a:buNone/>
            </a:pPr>
            <a:r>
              <a:rPr lang="en-US"/>
              <a:t>            </a:t>
            </a:r>
            <a:endParaRPr/>
          </a:p>
        </p:txBody>
      </p:sp>
      <p:sp>
        <p:nvSpPr>
          <p:cNvPr id="185" name="Google Shape;185;p17"/>
          <p:cNvSpPr txBox="1"/>
          <p:nvPr/>
        </p:nvSpPr>
        <p:spPr>
          <a:xfrm>
            <a:off x="1595537" y="4758607"/>
            <a:ext cx="27338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Helvetica Neue"/>
                <a:ea typeface="Helvetica Neue"/>
                <a:cs typeface="Helvetica Neue"/>
                <a:sym typeface="Helvetica Neue"/>
              </a:rPr>
              <a:t>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8"/>
          <p:cNvSpPr txBox="1"/>
          <p:nvPr>
            <p:ph type="title"/>
          </p:nvPr>
        </p:nvSpPr>
        <p:spPr>
          <a:xfrm>
            <a:off x="1111833" y="182958"/>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Modern Architecture Example (Cont.)</a:t>
            </a:r>
            <a:endParaRPr/>
          </a:p>
        </p:txBody>
      </p:sp>
      <p:sp>
        <p:nvSpPr>
          <p:cNvPr id="191" name="Google Shape;191;p18"/>
          <p:cNvSpPr txBox="1"/>
          <p:nvPr>
            <p:ph idx="1" type="body"/>
          </p:nvPr>
        </p:nvSpPr>
        <p:spPr>
          <a:xfrm>
            <a:off x="806450" y="1233489"/>
            <a:ext cx="6623050" cy="4294476"/>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However, since the variables </a:t>
            </a:r>
            <a:r>
              <a:rPr lang="en-US">
                <a:latin typeface="Courier New"/>
                <a:ea typeface="Courier New"/>
                <a:cs typeface="Courier New"/>
                <a:sym typeface="Courier New"/>
              </a:rPr>
              <a:t>flag</a:t>
            </a:r>
            <a:r>
              <a:rPr lang="en-US"/>
              <a:t> and </a:t>
            </a:r>
            <a:r>
              <a:rPr lang="en-US">
                <a:latin typeface="Courier New"/>
                <a:ea typeface="Courier New"/>
                <a:cs typeface="Courier New"/>
                <a:sym typeface="Courier New"/>
              </a:rPr>
              <a:t>x</a:t>
            </a:r>
            <a:r>
              <a:rPr lang="en-US"/>
              <a:t> are independent of each other, the instructions:</a:t>
            </a:r>
            <a:endParaRPr/>
          </a:p>
          <a:p>
            <a:pPr indent="0" lvl="0" marL="0" rtl="0" algn="l">
              <a:spcBef>
                <a:spcPts val="630"/>
              </a:spcBef>
              <a:spcAft>
                <a:spcPts val="0"/>
              </a:spcAft>
              <a:buSzPts val="1980"/>
              <a:buNone/>
            </a:pPr>
            <a:br>
              <a:rPr lang="en-US"/>
            </a:br>
            <a:r>
              <a:rPr lang="en-US"/>
              <a:t>            </a:t>
            </a:r>
            <a:r>
              <a:rPr lang="en-US">
                <a:latin typeface="Courier New"/>
                <a:ea typeface="Courier New"/>
                <a:cs typeface="Courier New"/>
                <a:sym typeface="Courier New"/>
              </a:rPr>
              <a:t>flag = true;</a:t>
            </a:r>
            <a:br>
              <a:rPr lang="en-US">
                <a:latin typeface="Courier New"/>
                <a:ea typeface="Courier New"/>
                <a:cs typeface="Courier New"/>
                <a:sym typeface="Courier New"/>
              </a:rPr>
            </a:br>
            <a:r>
              <a:rPr lang="en-US">
                <a:latin typeface="Courier New"/>
                <a:ea typeface="Courier New"/>
                <a:cs typeface="Courier New"/>
                <a:sym typeface="Courier New"/>
              </a:rPr>
              <a:t>      x = 100;</a:t>
            </a:r>
            <a:endParaRPr/>
          </a:p>
          <a:p>
            <a:pPr indent="0" lvl="0" marL="0" rtl="0" algn="l">
              <a:spcBef>
                <a:spcPts val="630"/>
              </a:spcBef>
              <a:spcAft>
                <a:spcPts val="0"/>
              </a:spcAft>
              <a:buSzPts val="1980"/>
              <a:buNone/>
            </a:pPr>
            <a:r>
              <a:t/>
            </a:r>
            <a:endParaRPr>
              <a:latin typeface="Courier New"/>
              <a:ea typeface="Courier New"/>
              <a:cs typeface="Courier New"/>
              <a:sym typeface="Courier New"/>
            </a:endParaRPr>
          </a:p>
          <a:p>
            <a:pPr indent="0" lvl="0" marL="0" rtl="0" algn="l">
              <a:spcBef>
                <a:spcPts val="630"/>
              </a:spcBef>
              <a:spcAft>
                <a:spcPts val="0"/>
              </a:spcAft>
              <a:buSzPts val="1980"/>
              <a:buNone/>
            </a:pPr>
            <a:r>
              <a:rPr lang="en-US">
                <a:latin typeface="Courier New"/>
                <a:ea typeface="Courier New"/>
                <a:cs typeface="Courier New"/>
                <a:sym typeface="Courier New"/>
              </a:rPr>
              <a:t>   </a:t>
            </a:r>
            <a:r>
              <a:rPr lang="en-US"/>
              <a:t>for Thread 2 may be reordered</a:t>
            </a:r>
            <a:endParaRPr>
              <a:latin typeface="Courier New"/>
              <a:ea typeface="Courier New"/>
              <a:cs typeface="Courier New"/>
              <a:sym typeface="Courier New"/>
            </a:endParaRPr>
          </a:p>
          <a:p>
            <a:pPr indent="-341313" lvl="0" marL="341313" rtl="0" algn="l">
              <a:spcBef>
                <a:spcPts val="630"/>
              </a:spcBef>
              <a:spcAft>
                <a:spcPts val="0"/>
              </a:spcAft>
              <a:buSzPts val="1980"/>
              <a:buChar char="▪"/>
            </a:pPr>
            <a:r>
              <a:rPr lang="en-US"/>
              <a:t>If this occurs, the output may be 0!</a:t>
            </a:r>
            <a:endParaRPr/>
          </a:p>
          <a:p>
            <a:pPr indent="0" lvl="0" marL="0" rtl="0" algn="l">
              <a:spcBef>
                <a:spcPts val="630"/>
              </a:spcBef>
              <a:spcAft>
                <a:spcPts val="0"/>
              </a:spcAft>
              <a:buSzPts val="1980"/>
              <a:buNone/>
            </a:pPr>
            <a:br>
              <a:rPr lang="en-US"/>
            </a:br>
            <a:br>
              <a:rPr lang="en-US"/>
            </a:br>
            <a:br>
              <a:rPr lang="en-US"/>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963549" y="182958"/>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Peterson’s Solution Revisited</a:t>
            </a:r>
            <a:endParaRPr/>
          </a:p>
        </p:txBody>
      </p:sp>
      <p:sp>
        <p:nvSpPr>
          <p:cNvPr id="197" name="Google Shape;197;p19"/>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The effects of instruction reordering in Peterson’s Solution</a:t>
            </a:r>
            <a:endParaRPr/>
          </a:p>
          <a:p>
            <a:pPr indent="-215583" lvl="0" marL="341313" rtl="0" algn="l">
              <a:spcBef>
                <a:spcPts val="630"/>
              </a:spcBef>
              <a:spcAft>
                <a:spcPts val="0"/>
              </a:spcAft>
              <a:buSzPts val="1980"/>
              <a:buNone/>
            </a:pPr>
            <a:r>
              <a:t/>
            </a:r>
            <a:endParaRPr/>
          </a:p>
          <a:p>
            <a:pPr indent="-215583" lvl="0" marL="341313" rtl="0" algn="l">
              <a:spcBef>
                <a:spcPts val="630"/>
              </a:spcBef>
              <a:spcAft>
                <a:spcPts val="0"/>
              </a:spcAft>
              <a:buSzPts val="1980"/>
              <a:buNone/>
            </a:pPr>
            <a:r>
              <a:t/>
            </a:r>
            <a:endParaRPr/>
          </a:p>
          <a:p>
            <a:pPr indent="-215583" lvl="0" marL="341313" rtl="0" algn="l">
              <a:spcBef>
                <a:spcPts val="630"/>
              </a:spcBef>
              <a:spcAft>
                <a:spcPts val="0"/>
              </a:spcAft>
              <a:buSzPts val="1980"/>
              <a:buNone/>
            </a:pPr>
            <a:r>
              <a:t/>
            </a:r>
            <a:endParaRPr/>
          </a:p>
          <a:p>
            <a:pPr indent="-215583" lvl="0" marL="341313" rtl="0" algn="l">
              <a:spcBef>
                <a:spcPts val="630"/>
              </a:spcBef>
              <a:spcAft>
                <a:spcPts val="0"/>
              </a:spcAft>
              <a:buSzPts val="1980"/>
              <a:buNone/>
            </a:pPr>
            <a:r>
              <a:t/>
            </a:r>
            <a:endParaRPr/>
          </a:p>
          <a:p>
            <a:pPr indent="-215583" lvl="0" marL="341313" rtl="0" algn="l">
              <a:spcBef>
                <a:spcPts val="630"/>
              </a:spcBef>
              <a:spcAft>
                <a:spcPts val="0"/>
              </a:spcAft>
              <a:buSzPts val="1980"/>
              <a:buNone/>
            </a:pPr>
            <a:r>
              <a:t/>
            </a:r>
            <a:endParaRPr/>
          </a:p>
          <a:p>
            <a:pPr indent="-341313" lvl="0" marL="341313" rtl="0" algn="l">
              <a:spcBef>
                <a:spcPts val="630"/>
              </a:spcBef>
              <a:spcAft>
                <a:spcPts val="0"/>
              </a:spcAft>
              <a:buSzPts val="1980"/>
              <a:buChar char="▪"/>
            </a:pPr>
            <a:r>
              <a:rPr lang="en-US"/>
              <a:t>This allows both processes to be in their critical section at the same time!</a:t>
            </a:r>
            <a:endParaRPr/>
          </a:p>
          <a:p>
            <a:pPr indent="-341313" lvl="0" marL="341313" rtl="0" algn="l">
              <a:spcBef>
                <a:spcPts val="630"/>
              </a:spcBef>
              <a:spcAft>
                <a:spcPts val="0"/>
              </a:spcAft>
              <a:buSzPts val="1980"/>
              <a:buChar char="▪"/>
            </a:pPr>
            <a:r>
              <a:rPr lang="en-US"/>
              <a:t>To ensure that Peterson’s solution will work correctly on modern computer architecture we must use </a:t>
            </a:r>
            <a:r>
              <a:rPr b="1" lang="en-US">
                <a:solidFill>
                  <a:srgbClr val="006699"/>
                </a:solidFill>
                <a:latin typeface="Arial"/>
                <a:ea typeface="Arial"/>
                <a:cs typeface="Arial"/>
                <a:sym typeface="Arial"/>
              </a:rPr>
              <a:t>Memory Barrier</a:t>
            </a:r>
            <a:r>
              <a:rPr lang="en-US"/>
              <a:t>.</a:t>
            </a:r>
            <a:br>
              <a:rPr lang="en-US"/>
            </a:br>
            <a:br>
              <a:rPr lang="en-US"/>
            </a:br>
            <a:br>
              <a:rPr lang="en-US"/>
            </a:br>
            <a:br>
              <a:rPr lang="en-US"/>
            </a:br>
            <a:endParaRPr/>
          </a:p>
        </p:txBody>
      </p:sp>
      <p:pic>
        <p:nvPicPr>
          <p:cNvPr id="198" name="Google Shape;198;p19"/>
          <p:cNvPicPr preferRelativeResize="0"/>
          <p:nvPr/>
        </p:nvPicPr>
        <p:blipFill rotWithShape="1">
          <a:blip r:embed="rId3">
            <a:alphaModFix/>
          </a:blip>
          <a:srcRect b="0" l="0" r="0" t="0"/>
          <a:stretch/>
        </p:blipFill>
        <p:spPr>
          <a:xfrm>
            <a:off x="1500620" y="1821442"/>
            <a:ext cx="5616575" cy="1362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1271588" y="220275"/>
            <a:ext cx="770731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Outline</a:t>
            </a:r>
            <a:endParaRPr/>
          </a:p>
        </p:txBody>
      </p:sp>
      <p:sp>
        <p:nvSpPr>
          <p:cNvPr id="76" name="Google Shape;76;p2"/>
          <p:cNvSpPr txBox="1"/>
          <p:nvPr>
            <p:ph idx="1" type="body"/>
          </p:nvPr>
        </p:nvSpPr>
        <p:spPr>
          <a:xfrm>
            <a:off x="839755" y="1165225"/>
            <a:ext cx="7707311" cy="3270250"/>
          </a:xfrm>
          <a:prstGeom prst="rect">
            <a:avLst/>
          </a:prstGeom>
          <a:noFill/>
          <a:ln>
            <a:noFill/>
          </a:ln>
        </p:spPr>
        <p:txBody>
          <a:bodyPr anchorCtr="0" anchor="t" bIns="45700" lIns="91425" spcFirstLastPara="1" rIns="91425" wrap="square" tIns="45700">
            <a:noAutofit/>
          </a:bodyPr>
          <a:lstStyle/>
          <a:p>
            <a:pPr indent="-341313" lvl="0" marL="341313" rtl="0" algn="l">
              <a:lnSpc>
                <a:spcPct val="80000"/>
              </a:lnSpc>
              <a:spcBef>
                <a:spcPts val="0"/>
              </a:spcBef>
              <a:spcAft>
                <a:spcPts val="0"/>
              </a:spcAft>
              <a:buSzPts val="1980"/>
              <a:buChar char="▪"/>
            </a:pPr>
            <a:r>
              <a:rPr lang="en-US"/>
              <a:t>Background</a:t>
            </a:r>
            <a:endParaRPr/>
          </a:p>
          <a:p>
            <a:pPr indent="-341313" lvl="0" marL="341313" rtl="0" algn="l">
              <a:lnSpc>
                <a:spcPct val="80000"/>
              </a:lnSpc>
              <a:spcBef>
                <a:spcPts val="630"/>
              </a:spcBef>
              <a:spcAft>
                <a:spcPts val="0"/>
              </a:spcAft>
              <a:buSzPts val="1980"/>
              <a:buChar char="▪"/>
            </a:pPr>
            <a:r>
              <a:rPr lang="en-US"/>
              <a:t>The Critical-Section Problem</a:t>
            </a:r>
            <a:endParaRPr/>
          </a:p>
          <a:p>
            <a:pPr indent="-341313" lvl="0" marL="341313" rtl="0" algn="l">
              <a:lnSpc>
                <a:spcPct val="80000"/>
              </a:lnSpc>
              <a:spcBef>
                <a:spcPts val="630"/>
              </a:spcBef>
              <a:spcAft>
                <a:spcPts val="0"/>
              </a:spcAft>
              <a:buSzPts val="1980"/>
              <a:buChar char="▪"/>
            </a:pPr>
            <a:r>
              <a:rPr lang="en-US"/>
              <a:t>Peterson’s Solution</a:t>
            </a:r>
            <a:endParaRPr/>
          </a:p>
          <a:p>
            <a:pPr indent="-341313" lvl="0" marL="341313" rtl="0" algn="l">
              <a:lnSpc>
                <a:spcPct val="80000"/>
              </a:lnSpc>
              <a:spcBef>
                <a:spcPts val="630"/>
              </a:spcBef>
              <a:spcAft>
                <a:spcPts val="0"/>
              </a:spcAft>
              <a:buSzPts val="1980"/>
              <a:buChar char="▪"/>
            </a:pPr>
            <a:r>
              <a:rPr lang="en-US"/>
              <a:t>Hardware Support for Synchronization</a:t>
            </a:r>
            <a:endParaRPr/>
          </a:p>
          <a:p>
            <a:pPr indent="-341313" lvl="0" marL="341313" rtl="0" algn="l">
              <a:lnSpc>
                <a:spcPct val="80000"/>
              </a:lnSpc>
              <a:spcBef>
                <a:spcPts val="630"/>
              </a:spcBef>
              <a:spcAft>
                <a:spcPts val="0"/>
              </a:spcAft>
              <a:buSzPts val="1980"/>
              <a:buChar char="▪"/>
            </a:pPr>
            <a:r>
              <a:rPr lang="en-US"/>
              <a:t>Mutex Locks</a:t>
            </a:r>
            <a:endParaRPr/>
          </a:p>
          <a:p>
            <a:pPr indent="-341313" lvl="0" marL="341313" rtl="0" algn="l">
              <a:lnSpc>
                <a:spcPct val="80000"/>
              </a:lnSpc>
              <a:spcBef>
                <a:spcPts val="630"/>
              </a:spcBef>
              <a:spcAft>
                <a:spcPts val="0"/>
              </a:spcAft>
              <a:buSzPts val="1980"/>
              <a:buChar char="▪"/>
            </a:pPr>
            <a:r>
              <a:rPr lang="en-US"/>
              <a:t>Semaphores</a:t>
            </a:r>
            <a:endParaRPr/>
          </a:p>
          <a:p>
            <a:pPr indent="-341313" lvl="0" marL="341313" rtl="0" algn="l">
              <a:lnSpc>
                <a:spcPct val="80000"/>
              </a:lnSpc>
              <a:spcBef>
                <a:spcPts val="630"/>
              </a:spcBef>
              <a:spcAft>
                <a:spcPts val="0"/>
              </a:spcAft>
              <a:buSzPts val="1980"/>
              <a:buChar char="▪"/>
            </a:pPr>
            <a:r>
              <a:rPr lang="en-US"/>
              <a:t>Monitors</a:t>
            </a:r>
            <a:endParaRPr/>
          </a:p>
          <a:p>
            <a:pPr indent="-341313" lvl="0" marL="341313" rtl="0" algn="l">
              <a:lnSpc>
                <a:spcPct val="80000"/>
              </a:lnSpc>
              <a:spcBef>
                <a:spcPts val="630"/>
              </a:spcBef>
              <a:spcAft>
                <a:spcPts val="0"/>
              </a:spcAft>
              <a:buSzPts val="1980"/>
              <a:buChar char="▪"/>
            </a:pPr>
            <a:r>
              <a:rPr lang="en-US"/>
              <a:t>Liveness</a:t>
            </a:r>
            <a:endParaRPr/>
          </a:p>
          <a:p>
            <a:pPr indent="-341313" lvl="0" marL="341313" rtl="0" algn="l">
              <a:lnSpc>
                <a:spcPct val="80000"/>
              </a:lnSpc>
              <a:spcBef>
                <a:spcPts val="630"/>
              </a:spcBef>
              <a:spcAft>
                <a:spcPts val="0"/>
              </a:spcAft>
              <a:buSzPts val="1980"/>
              <a:buChar char="▪"/>
            </a:pPr>
            <a:r>
              <a:rPr lang="en-US"/>
              <a:t>Evaluation</a:t>
            </a:r>
            <a:endParaRPr/>
          </a:p>
          <a:p>
            <a:pPr indent="0" lvl="0" marL="0" rtl="0" algn="l">
              <a:lnSpc>
                <a:spcPct val="80000"/>
              </a:lnSpc>
              <a:spcBef>
                <a:spcPts val="630"/>
              </a:spcBef>
              <a:spcAft>
                <a:spcPts val="0"/>
              </a:spcAft>
              <a:buSzPts val="1980"/>
              <a:buFont typeface="Arial"/>
              <a:buNone/>
            </a:pPr>
            <a:r>
              <a:t/>
            </a:r>
            <a:endParaRPr/>
          </a:p>
        </p:txBody>
      </p:sp>
      <p:sp>
        <p:nvSpPr>
          <p:cNvPr id="77" name="Google Shape;77;p2"/>
          <p:cNvSpPr/>
          <p:nvPr/>
        </p:nvSpPr>
        <p:spPr>
          <a:xfrm>
            <a:off x="2286000" y="5116513"/>
            <a:ext cx="4078288" cy="9239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spcBef>
                <a:spcPts val="0"/>
              </a:spcBef>
              <a:spcAft>
                <a:spcPts val="0"/>
              </a:spcAft>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0"/>
          <p:cNvSpPr txBox="1"/>
          <p:nvPr>
            <p:ph type="title"/>
          </p:nvPr>
        </p:nvSpPr>
        <p:spPr>
          <a:xfrm>
            <a:off x="457200" y="224522"/>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Memory Barrier</a:t>
            </a:r>
            <a:endParaRPr/>
          </a:p>
        </p:txBody>
      </p:sp>
      <p:sp>
        <p:nvSpPr>
          <p:cNvPr id="204" name="Google Shape;204;p20"/>
          <p:cNvSpPr txBox="1"/>
          <p:nvPr>
            <p:ph idx="1" type="body"/>
          </p:nvPr>
        </p:nvSpPr>
        <p:spPr>
          <a:xfrm>
            <a:off x="806450" y="1233488"/>
            <a:ext cx="7162898" cy="4590537"/>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b="1" lang="en-US"/>
              <a:t>Memory model </a:t>
            </a:r>
            <a:r>
              <a:rPr lang="en-US"/>
              <a:t>are the memory guarantees a computer architecture makes to application programs.</a:t>
            </a:r>
            <a:endParaRPr/>
          </a:p>
          <a:p>
            <a:pPr indent="-341313" lvl="0" marL="341313" rtl="0" algn="l">
              <a:spcBef>
                <a:spcPts val="630"/>
              </a:spcBef>
              <a:spcAft>
                <a:spcPts val="0"/>
              </a:spcAft>
              <a:buSzPts val="1980"/>
              <a:buChar char="▪"/>
            </a:pPr>
            <a:r>
              <a:rPr lang="en-US"/>
              <a:t>Memory models may be either:</a:t>
            </a:r>
            <a:endParaRPr/>
          </a:p>
          <a:p>
            <a:pPr indent="-284163" lvl="1" marL="741363" rtl="0" algn="l">
              <a:spcBef>
                <a:spcPts val="630"/>
              </a:spcBef>
              <a:spcAft>
                <a:spcPts val="0"/>
              </a:spcAft>
              <a:buSzPts val="1980"/>
              <a:buChar char="•"/>
            </a:pPr>
            <a:r>
              <a:rPr b="1" lang="en-US"/>
              <a:t>Strongly ordered </a:t>
            </a:r>
            <a:r>
              <a:rPr lang="en-US"/>
              <a:t>– where a memory modification of one processor is immediately visible to all other processors.</a:t>
            </a:r>
            <a:endParaRPr/>
          </a:p>
          <a:p>
            <a:pPr indent="-284163" lvl="1" marL="741363" rtl="0" algn="l">
              <a:spcBef>
                <a:spcPts val="630"/>
              </a:spcBef>
              <a:spcAft>
                <a:spcPts val="0"/>
              </a:spcAft>
              <a:buSzPts val="1980"/>
              <a:buChar char="•"/>
            </a:pPr>
            <a:r>
              <a:rPr b="1" lang="en-US"/>
              <a:t>Weakly ordered  </a:t>
            </a:r>
            <a:r>
              <a:rPr lang="en-US"/>
              <a:t>– where a memory modification of one processor may not be immediately visible to all other processors.</a:t>
            </a:r>
            <a:endParaRPr/>
          </a:p>
          <a:p>
            <a:pPr indent="-341313" lvl="0" marL="341313" rtl="0" algn="l">
              <a:spcBef>
                <a:spcPts val="630"/>
              </a:spcBef>
              <a:spcAft>
                <a:spcPts val="0"/>
              </a:spcAft>
              <a:buSzPts val="1980"/>
              <a:buChar char="▪"/>
            </a:pPr>
            <a:r>
              <a:rPr lang="en-US"/>
              <a:t>A </a:t>
            </a:r>
            <a:r>
              <a:rPr b="1" lang="en-US"/>
              <a:t>memory barrier </a:t>
            </a:r>
            <a:r>
              <a:rPr lang="en-US"/>
              <a:t>is an instruction that forces any change in memory to be propagated (made visible) to all other processors.</a:t>
            </a:r>
            <a:br>
              <a:rPr lang="en-US"/>
            </a:b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457200" y="191570"/>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Memory Barrier Instructions</a:t>
            </a:r>
            <a:endParaRPr/>
          </a:p>
        </p:txBody>
      </p:sp>
      <p:sp>
        <p:nvSpPr>
          <p:cNvPr id="210" name="Google Shape;210;p21"/>
          <p:cNvSpPr txBox="1"/>
          <p:nvPr>
            <p:ph idx="1" type="body"/>
          </p:nvPr>
        </p:nvSpPr>
        <p:spPr>
          <a:xfrm>
            <a:off x="806450" y="1233488"/>
            <a:ext cx="7162898" cy="4590537"/>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When a memory barrier instruction is performed, the system ensures that all loads and stores are completed before any subsequent load or store operations are performed.</a:t>
            </a:r>
            <a:endParaRPr/>
          </a:p>
          <a:p>
            <a:pPr indent="-341313" lvl="0" marL="341313" rtl="0" algn="l">
              <a:spcBef>
                <a:spcPts val="630"/>
              </a:spcBef>
              <a:spcAft>
                <a:spcPts val="0"/>
              </a:spcAft>
              <a:buSzPts val="1980"/>
              <a:buChar char="▪"/>
            </a:pPr>
            <a:r>
              <a:rPr lang="en-US"/>
              <a:t>Therefore, even if instructions were reordered, the memory barrier ensures that the store operations are completed in memory and visible to other processors before future load or store operations are performed.</a:t>
            </a:r>
            <a:endParaRPr/>
          </a:p>
          <a:p>
            <a:pPr indent="-215583" lvl="0" marL="341313" rtl="0" algn="l">
              <a:spcBef>
                <a:spcPts val="630"/>
              </a:spcBef>
              <a:spcAft>
                <a:spcPts val="0"/>
              </a:spcAft>
              <a:buSzPts val="198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457200" y="224522"/>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Memory Barrier Example</a:t>
            </a:r>
            <a:endParaRPr/>
          </a:p>
        </p:txBody>
      </p:sp>
      <p:sp>
        <p:nvSpPr>
          <p:cNvPr id="216" name="Google Shape;216;p22"/>
          <p:cNvSpPr txBox="1"/>
          <p:nvPr>
            <p:ph idx="1" type="body"/>
          </p:nvPr>
        </p:nvSpPr>
        <p:spPr>
          <a:xfrm>
            <a:off x="837622" y="1161866"/>
            <a:ext cx="6726959" cy="4854469"/>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Returning to the example of slides 6.17 - 6.18</a:t>
            </a:r>
            <a:endParaRPr/>
          </a:p>
          <a:p>
            <a:pPr indent="-341313" lvl="0" marL="341313" rtl="0" algn="l">
              <a:spcBef>
                <a:spcPts val="630"/>
              </a:spcBef>
              <a:spcAft>
                <a:spcPts val="0"/>
              </a:spcAft>
              <a:buSzPts val="1980"/>
              <a:buChar char="▪"/>
            </a:pPr>
            <a:r>
              <a:rPr lang="en-US"/>
              <a:t>We could add a memory barrier to the following instructions to ensure Thread 1 outputs 100:</a:t>
            </a:r>
            <a:endParaRPr/>
          </a:p>
          <a:p>
            <a:pPr indent="-341313" lvl="0" marL="341313" rtl="0" algn="l">
              <a:spcBef>
                <a:spcPts val="630"/>
              </a:spcBef>
              <a:spcAft>
                <a:spcPts val="0"/>
              </a:spcAft>
              <a:buSzPts val="1980"/>
              <a:buChar char="▪"/>
            </a:pPr>
            <a:r>
              <a:rPr lang="en-US"/>
              <a:t>Thread 1 now performs</a:t>
            </a:r>
            <a:br>
              <a:rPr lang="en-US"/>
            </a:br>
            <a:r>
              <a:rPr lang="en-US"/>
              <a:t>     </a:t>
            </a:r>
            <a:r>
              <a:rPr lang="en-US">
                <a:latin typeface="Courier New"/>
                <a:ea typeface="Courier New"/>
                <a:cs typeface="Courier New"/>
                <a:sym typeface="Courier New"/>
              </a:rPr>
              <a:t>while (!flag)</a:t>
            </a:r>
            <a:br>
              <a:rPr lang="en-US">
                <a:latin typeface="Courier New"/>
                <a:ea typeface="Courier New"/>
                <a:cs typeface="Courier New"/>
                <a:sym typeface="Courier New"/>
              </a:rPr>
            </a:br>
            <a:r>
              <a:rPr lang="en-US">
                <a:latin typeface="Courier New"/>
                <a:ea typeface="Courier New"/>
                <a:cs typeface="Courier New"/>
                <a:sym typeface="Courier New"/>
              </a:rPr>
              <a:t>	memory_barrier();</a:t>
            </a:r>
            <a:br>
              <a:rPr lang="en-US">
                <a:latin typeface="Courier New"/>
                <a:ea typeface="Courier New"/>
                <a:cs typeface="Courier New"/>
                <a:sym typeface="Courier New"/>
              </a:rPr>
            </a:br>
            <a:r>
              <a:rPr lang="en-US">
                <a:latin typeface="Courier New"/>
                <a:ea typeface="Courier New"/>
                <a:cs typeface="Courier New"/>
                <a:sym typeface="Courier New"/>
              </a:rPr>
              <a:t>  print x</a:t>
            </a:r>
            <a:endParaRPr/>
          </a:p>
          <a:p>
            <a:pPr indent="-341313" lvl="0" marL="341313" rtl="0" algn="l">
              <a:spcBef>
                <a:spcPts val="630"/>
              </a:spcBef>
              <a:spcAft>
                <a:spcPts val="0"/>
              </a:spcAft>
              <a:buSzPts val="1980"/>
              <a:buChar char="▪"/>
            </a:pPr>
            <a:r>
              <a:rPr lang="en-US"/>
              <a:t>Thread 2 now performs</a:t>
            </a:r>
            <a:br>
              <a:rPr lang="en-US"/>
            </a:br>
            <a:r>
              <a:rPr lang="en-US"/>
              <a:t>     </a:t>
            </a:r>
            <a:r>
              <a:rPr lang="en-US">
                <a:latin typeface="Courier New"/>
                <a:ea typeface="Courier New"/>
                <a:cs typeface="Courier New"/>
                <a:sym typeface="Courier New"/>
              </a:rPr>
              <a:t>x = 100;</a:t>
            </a:r>
            <a:br>
              <a:rPr lang="en-US">
                <a:latin typeface="Courier New"/>
                <a:ea typeface="Courier New"/>
                <a:cs typeface="Courier New"/>
                <a:sym typeface="Courier New"/>
              </a:rPr>
            </a:br>
            <a:r>
              <a:rPr lang="en-US">
                <a:latin typeface="Courier New"/>
                <a:ea typeface="Courier New"/>
                <a:cs typeface="Courier New"/>
                <a:sym typeface="Courier New"/>
              </a:rPr>
              <a:t>  memory_barrier();</a:t>
            </a:r>
            <a:br>
              <a:rPr lang="en-US">
                <a:latin typeface="Courier New"/>
                <a:ea typeface="Courier New"/>
                <a:cs typeface="Courier New"/>
                <a:sym typeface="Courier New"/>
              </a:rPr>
            </a:br>
            <a:r>
              <a:rPr lang="en-US">
                <a:latin typeface="Courier New"/>
                <a:ea typeface="Courier New"/>
                <a:cs typeface="Courier New"/>
                <a:sym typeface="Courier New"/>
              </a:rPr>
              <a:t>  flag = true</a:t>
            </a:r>
            <a:endParaRPr/>
          </a:p>
          <a:p>
            <a:pPr indent="-341313" lvl="0" marL="341313" rtl="0" algn="l">
              <a:spcBef>
                <a:spcPts val="630"/>
              </a:spcBef>
              <a:spcAft>
                <a:spcPts val="0"/>
              </a:spcAft>
              <a:buSzPts val="1980"/>
              <a:buChar char="▪"/>
            </a:pPr>
            <a:r>
              <a:rPr lang="en-US"/>
              <a:t>For</a:t>
            </a:r>
            <a:r>
              <a:rPr lang="en-US">
                <a:latin typeface="Courier New"/>
                <a:ea typeface="Courier New"/>
                <a:cs typeface="Courier New"/>
                <a:sym typeface="Courier New"/>
              </a:rPr>
              <a:t> </a:t>
            </a:r>
            <a:r>
              <a:rPr lang="en-US"/>
              <a:t>Thread 1 we are guaranteed that  that the value of </a:t>
            </a:r>
            <a:r>
              <a:rPr lang="en-US">
                <a:latin typeface="Courier New"/>
                <a:ea typeface="Courier New"/>
                <a:cs typeface="Courier New"/>
                <a:sym typeface="Courier New"/>
              </a:rPr>
              <a:t>flag</a:t>
            </a:r>
            <a:r>
              <a:rPr lang="en-US"/>
              <a:t> is loaded before the value of </a:t>
            </a:r>
            <a:r>
              <a:rPr lang="en-US">
                <a:latin typeface="Courier New"/>
                <a:ea typeface="Courier New"/>
                <a:cs typeface="Courier New"/>
                <a:sym typeface="Courier New"/>
              </a:rPr>
              <a:t>x</a:t>
            </a:r>
            <a:r>
              <a:rPr lang="en-US"/>
              <a:t>.</a:t>
            </a:r>
            <a:endParaRPr/>
          </a:p>
          <a:p>
            <a:pPr indent="-341313" lvl="0" marL="341313" rtl="0" algn="l">
              <a:spcBef>
                <a:spcPts val="630"/>
              </a:spcBef>
              <a:spcAft>
                <a:spcPts val="0"/>
              </a:spcAft>
              <a:buSzPts val="1980"/>
              <a:buChar char="▪"/>
            </a:pPr>
            <a:r>
              <a:rPr lang="en-US"/>
              <a:t>For Thread 2 we ensure that the assignment to </a:t>
            </a:r>
            <a:r>
              <a:rPr lang="en-US">
                <a:latin typeface="Courier New"/>
                <a:ea typeface="Courier New"/>
                <a:cs typeface="Courier New"/>
                <a:sym typeface="Courier New"/>
              </a:rPr>
              <a:t>x</a:t>
            </a:r>
            <a:r>
              <a:rPr lang="en-US"/>
              <a:t> occurs before the assignment </a:t>
            </a:r>
            <a:r>
              <a:rPr lang="en-US">
                <a:latin typeface="Courier New"/>
                <a:ea typeface="Courier New"/>
                <a:cs typeface="Courier New"/>
                <a:sym typeface="Courier New"/>
              </a:rPr>
              <a:t>flag.</a:t>
            </a:r>
            <a:endParaRPr/>
          </a:p>
          <a:p>
            <a:pPr indent="0" lvl="0" marL="0" rtl="0" algn="l">
              <a:spcBef>
                <a:spcPts val="630"/>
              </a:spcBef>
              <a:spcAft>
                <a:spcPts val="0"/>
              </a:spcAft>
              <a:buSzPts val="198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1100138" y="221827"/>
            <a:ext cx="7586662"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Synchronization Hardware</a:t>
            </a:r>
            <a:endParaRPr/>
          </a:p>
        </p:txBody>
      </p:sp>
      <p:sp>
        <p:nvSpPr>
          <p:cNvPr id="223" name="Google Shape;223;p23"/>
          <p:cNvSpPr txBox="1"/>
          <p:nvPr>
            <p:ph idx="1" type="body"/>
          </p:nvPr>
        </p:nvSpPr>
        <p:spPr>
          <a:xfrm>
            <a:off x="821094" y="1233488"/>
            <a:ext cx="7443675" cy="4372487"/>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980"/>
              <a:buChar char="▪"/>
            </a:pPr>
            <a:r>
              <a:rPr lang="en-US"/>
              <a:t>Many systems provide hardware support for implementing the critical section code.</a:t>
            </a:r>
            <a:endParaRPr/>
          </a:p>
          <a:p>
            <a:pPr indent="-341313" lvl="0" marL="341313" rtl="0" algn="l">
              <a:lnSpc>
                <a:spcPct val="90000"/>
              </a:lnSpc>
              <a:spcBef>
                <a:spcPts val="630"/>
              </a:spcBef>
              <a:spcAft>
                <a:spcPts val="0"/>
              </a:spcAft>
              <a:buSzPts val="1980"/>
              <a:buChar char="▪"/>
            </a:pPr>
            <a:r>
              <a:rPr lang="en-US"/>
              <a:t>Uniprocessors – could disable interrupts</a:t>
            </a:r>
            <a:endParaRPr/>
          </a:p>
          <a:p>
            <a:pPr indent="-284163" lvl="1" marL="741363" rtl="0" algn="l">
              <a:lnSpc>
                <a:spcPct val="90000"/>
              </a:lnSpc>
              <a:spcBef>
                <a:spcPts val="630"/>
              </a:spcBef>
              <a:spcAft>
                <a:spcPts val="0"/>
              </a:spcAft>
              <a:buSzPts val="1980"/>
              <a:buChar char="•"/>
            </a:pPr>
            <a:r>
              <a:rPr lang="en-US"/>
              <a:t>Currently running code would execute without preemption</a:t>
            </a:r>
            <a:endParaRPr/>
          </a:p>
          <a:p>
            <a:pPr indent="-284163" lvl="1" marL="741363" rtl="0" algn="l">
              <a:lnSpc>
                <a:spcPct val="90000"/>
              </a:lnSpc>
              <a:spcBef>
                <a:spcPts val="630"/>
              </a:spcBef>
              <a:spcAft>
                <a:spcPts val="0"/>
              </a:spcAft>
              <a:buSzPts val="1980"/>
              <a:buChar char="•"/>
            </a:pPr>
            <a:r>
              <a:rPr lang="en-US"/>
              <a:t>Generally too inefficient on multiprocessor systems</a:t>
            </a:r>
            <a:endParaRPr/>
          </a:p>
          <a:p>
            <a:pPr indent="-227012" lvl="2" marL="1084263" rtl="0" algn="l">
              <a:lnSpc>
                <a:spcPct val="90000"/>
              </a:lnSpc>
              <a:spcBef>
                <a:spcPts val="630"/>
              </a:spcBef>
              <a:spcAft>
                <a:spcPts val="0"/>
              </a:spcAft>
              <a:buSzPts val="1350"/>
              <a:buChar char="4"/>
            </a:pPr>
            <a:r>
              <a:rPr lang="en-US"/>
              <a:t>Operating systems using this not broadly scalable</a:t>
            </a:r>
            <a:endParaRPr/>
          </a:p>
          <a:p>
            <a:pPr indent="-341313" lvl="0" marL="341313" rtl="0" algn="l">
              <a:lnSpc>
                <a:spcPct val="90000"/>
              </a:lnSpc>
              <a:spcBef>
                <a:spcPts val="630"/>
              </a:spcBef>
              <a:spcAft>
                <a:spcPts val="0"/>
              </a:spcAft>
              <a:buSzPts val="1980"/>
              <a:buChar char="▪"/>
            </a:pPr>
            <a:r>
              <a:rPr lang="en-US"/>
              <a:t>We will look at three forms of hardware support:</a:t>
            </a:r>
            <a:br>
              <a:rPr lang="en-US"/>
            </a:br>
            <a:br>
              <a:rPr lang="en-US"/>
            </a:br>
            <a:r>
              <a:rPr lang="en-US">
                <a:solidFill>
                  <a:srgbClr val="CC6600"/>
                </a:solidFill>
              </a:rPr>
              <a:t>1.  </a:t>
            </a:r>
            <a:r>
              <a:rPr lang="en-US"/>
              <a:t>Hardware instructions</a:t>
            </a:r>
            <a:br>
              <a:rPr lang="en-US"/>
            </a:br>
            <a:br>
              <a:rPr lang="en-US"/>
            </a:br>
            <a:r>
              <a:rPr lang="en-US">
                <a:solidFill>
                  <a:srgbClr val="CC6600"/>
                </a:solidFill>
              </a:rPr>
              <a:t>2.  </a:t>
            </a:r>
            <a:r>
              <a:rPr lang="en-US"/>
              <a:t>Atomic variables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457200" y="224522"/>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Hardware Instructions</a:t>
            </a:r>
            <a:endParaRPr/>
          </a:p>
        </p:txBody>
      </p:sp>
      <p:sp>
        <p:nvSpPr>
          <p:cNvPr id="229" name="Google Shape;229;p24"/>
          <p:cNvSpPr txBox="1"/>
          <p:nvPr>
            <p:ph idx="1" type="body"/>
          </p:nvPr>
        </p:nvSpPr>
        <p:spPr>
          <a:xfrm>
            <a:off x="806450" y="1233489"/>
            <a:ext cx="6199261" cy="4147404"/>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Special hardware instructions that allow us to either </a:t>
            </a:r>
            <a:r>
              <a:rPr i="1" lang="en-US"/>
              <a:t>test-and-modify</a:t>
            </a:r>
            <a:r>
              <a:rPr lang="en-US"/>
              <a:t> the content of a word, or to </a:t>
            </a:r>
            <a:r>
              <a:rPr i="1" lang="en-US"/>
              <a:t>swap</a:t>
            </a:r>
            <a:r>
              <a:rPr lang="en-US"/>
              <a:t> the contents of two words atomically (uninterruptedly.)</a:t>
            </a:r>
            <a:endParaRPr/>
          </a:p>
          <a:p>
            <a:pPr indent="-284163" lvl="1" marL="741363" rtl="0" algn="l">
              <a:spcBef>
                <a:spcPts val="630"/>
              </a:spcBef>
              <a:spcAft>
                <a:spcPts val="0"/>
              </a:spcAft>
              <a:buSzPts val="1980"/>
              <a:buChar char="•"/>
            </a:pPr>
            <a:r>
              <a:rPr b="1" lang="en-US"/>
              <a:t>Test-and-Set</a:t>
            </a:r>
            <a:r>
              <a:rPr lang="en-US"/>
              <a:t> instruction</a:t>
            </a:r>
            <a:endParaRPr/>
          </a:p>
          <a:p>
            <a:pPr indent="-284163" lvl="1" marL="741363" rtl="0" algn="l">
              <a:spcBef>
                <a:spcPts val="630"/>
              </a:spcBef>
              <a:spcAft>
                <a:spcPts val="0"/>
              </a:spcAft>
              <a:buSzPts val="1980"/>
              <a:buChar char="•"/>
            </a:pPr>
            <a:r>
              <a:rPr b="1" lang="en-US"/>
              <a:t>Compare-and-Swap</a:t>
            </a:r>
            <a:r>
              <a:rPr lang="en-US"/>
              <a:t> instruction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ph type="title"/>
          </p:nvPr>
        </p:nvSpPr>
        <p:spPr>
          <a:xfrm>
            <a:off x="514866" y="161216"/>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The test_and_set  Instruction </a:t>
            </a:r>
            <a:endParaRPr/>
          </a:p>
        </p:txBody>
      </p:sp>
      <p:sp>
        <p:nvSpPr>
          <p:cNvPr id="235" name="Google Shape;235;p25"/>
          <p:cNvSpPr txBox="1"/>
          <p:nvPr>
            <p:ph idx="1" type="body"/>
          </p:nvPr>
        </p:nvSpPr>
        <p:spPr>
          <a:xfrm>
            <a:off x="806450" y="1233489"/>
            <a:ext cx="6199261" cy="4147404"/>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Definition</a:t>
            </a:r>
            <a:endParaRPr/>
          </a:p>
          <a:p>
            <a:pPr indent="-341313" lvl="0" marL="341313" rtl="0" algn="l">
              <a:lnSpc>
                <a:spcPct val="90000"/>
              </a:lnSpc>
              <a:spcBef>
                <a:spcPts val="630"/>
              </a:spcBef>
              <a:spcAft>
                <a:spcPts val="0"/>
              </a:spcAft>
              <a:buSzPts val="1980"/>
              <a:buFont typeface="Arial"/>
              <a:buNone/>
            </a:pPr>
            <a:r>
              <a:rPr b="1" lang="en-US">
                <a:solidFill>
                  <a:srgbClr val="000000"/>
                </a:solidFill>
                <a:latin typeface="Courier New"/>
                <a:ea typeface="Courier New"/>
                <a:cs typeface="Courier New"/>
                <a:sym typeface="Courier New"/>
              </a:rPr>
              <a:t>      boolean test_and_set (boolean *target)</a:t>
            </a:r>
            <a:endParaRPr/>
          </a:p>
          <a:p>
            <a:pPr indent="-341313" lvl="0" marL="341313" rtl="0" algn="l">
              <a:lnSpc>
                <a:spcPct val="90000"/>
              </a:lnSpc>
              <a:spcBef>
                <a:spcPts val="630"/>
              </a:spcBef>
              <a:spcAft>
                <a:spcPts val="0"/>
              </a:spcAft>
              <a:buSzPts val="1980"/>
              <a:buFont typeface="Arial"/>
              <a:buNone/>
            </a:pPr>
            <a:r>
              <a:rPr b="1" lang="en-US">
                <a:solidFill>
                  <a:srgbClr val="000000"/>
                </a:solidFill>
                <a:latin typeface="Courier New"/>
                <a:ea typeface="Courier New"/>
                <a:cs typeface="Courier New"/>
                <a:sym typeface="Courier New"/>
              </a:rPr>
              <a:t>        {</a:t>
            </a:r>
            <a:endParaRPr/>
          </a:p>
          <a:p>
            <a:pPr indent="-341313" lvl="0" marL="341313" rtl="0" algn="l">
              <a:lnSpc>
                <a:spcPct val="90000"/>
              </a:lnSpc>
              <a:spcBef>
                <a:spcPts val="630"/>
              </a:spcBef>
              <a:spcAft>
                <a:spcPts val="0"/>
              </a:spcAft>
              <a:buSzPts val="1980"/>
              <a:buFont typeface="Arial"/>
              <a:buNone/>
            </a:pPr>
            <a:r>
              <a:rPr b="1" lang="en-US">
                <a:solidFill>
                  <a:srgbClr val="000000"/>
                </a:solidFill>
                <a:latin typeface="Courier New"/>
                <a:ea typeface="Courier New"/>
                <a:cs typeface="Courier New"/>
                <a:sym typeface="Courier New"/>
              </a:rPr>
              <a:t>               boolean rv = *target;</a:t>
            </a:r>
            <a:endParaRPr/>
          </a:p>
          <a:p>
            <a:pPr indent="-341313" lvl="0" marL="341313" rtl="0" algn="l">
              <a:lnSpc>
                <a:spcPct val="90000"/>
              </a:lnSpc>
              <a:spcBef>
                <a:spcPts val="630"/>
              </a:spcBef>
              <a:spcAft>
                <a:spcPts val="0"/>
              </a:spcAft>
              <a:buSzPts val="1980"/>
              <a:buFont typeface="Arial"/>
              <a:buNone/>
            </a:pPr>
            <a:r>
              <a:rPr b="1" lang="en-US">
                <a:solidFill>
                  <a:srgbClr val="000000"/>
                </a:solidFill>
                <a:latin typeface="Courier New"/>
                <a:ea typeface="Courier New"/>
                <a:cs typeface="Courier New"/>
                <a:sym typeface="Courier New"/>
              </a:rPr>
              <a:t>               *target = true;</a:t>
            </a:r>
            <a:endParaRPr/>
          </a:p>
          <a:p>
            <a:pPr indent="-341313" lvl="0" marL="341313" rtl="0" algn="l">
              <a:lnSpc>
                <a:spcPct val="90000"/>
              </a:lnSpc>
              <a:spcBef>
                <a:spcPts val="630"/>
              </a:spcBef>
              <a:spcAft>
                <a:spcPts val="0"/>
              </a:spcAft>
              <a:buSzPts val="1980"/>
              <a:buFont typeface="Arial"/>
              <a:buNone/>
            </a:pPr>
            <a:r>
              <a:rPr b="1" lang="en-US">
                <a:solidFill>
                  <a:srgbClr val="000000"/>
                </a:solidFill>
                <a:latin typeface="Courier New"/>
                <a:ea typeface="Courier New"/>
                <a:cs typeface="Courier New"/>
                <a:sym typeface="Courier New"/>
              </a:rPr>
              <a:t>               return rv:</a:t>
            </a:r>
            <a:endParaRPr/>
          </a:p>
          <a:p>
            <a:pPr indent="-341313" lvl="0" marL="341313" rtl="0" algn="l">
              <a:lnSpc>
                <a:spcPct val="90000"/>
              </a:lnSpc>
              <a:spcBef>
                <a:spcPts val="630"/>
              </a:spcBef>
              <a:spcAft>
                <a:spcPts val="0"/>
              </a:spcAft>
              <a:buSzPts val="1980"/>
              <a:buFont typeface="Arial"/>
              <a:buNone/>
            </a:pPr>
            <a:r>
              <a:rPr b="1" lang="en-US">
                <a:solidFill>
                  <a:srgbClr val="000000"/>
                </a:solidFill>
                <a:latin typeface="Courier New"/>
                <a:ea typeface="Courier New"/>
                <a:cs typeface="Courier New"/>
                <a:sym typeface="Courier New"/>
              </a:rPr>
              <a:t>        }</a:t>
            </a:r>
            <a:endParaRPr>
              <a:solidFill>
                <a:srgbClr val="0000FF"/>
              </a:solidFill>
            </a:endParaRPr>
          </a:p>
          <a:p>
            <a:pPr indent="-341313" lvl="0" marL="341313" rtl="0" algn="l">
              <a:spcBef>
                <a:spcPts val="630"/>
              </a:spcBef>
              <a:spcAft>
                <a:spcPts val="0"/>
              </a:spcAft>
              <a:buSzPts val="1980"/>
              <a:buChar char="▪"/>
            </a:pPr>
            <a:r>
              <a:rPr lang="en-US"/>
              <a:t>Properties</a:t>
            </a:r>
            <a:endParaRPr/>
          </a:p>
          <a:p>
            <a:pPr indent="-284163" lvl="1" marL="741363" rtl="0" algn="l">
              <a:spcBef>
                <a:spcPts val="630"/>
              </a:spcBef>
              <a:spcAft>
                <a:spcPts val="0"/>
              </a:spcAft>
              <a:buSzPts val="1980"/>
              <a:buChar char="•"/>
            </a:pPr>
            <a:r>
              <a:rPr lang="en-US"/>
              <a:t>Executed atomically</a:t>
            </a:r>
            <a:endParaRPr/>
          </a:p>
          <a:p>
            <a:pPr indent="-284163" lvl="1" marL="741363" rtl="0" algn="l">
              <a:spcBef>
                <a:spcPts val="630"/>
              </a:spcBef>
              <a:spcAft>
                <a:spcPts val="0"/>
              </a:spcAft>
              <a:buSzPts val="1980"/>
              <a:buChar char="•"/>
            </a:pPr>
            <a:r>
              <a:rPr lang="en-US"/>
              <a:t>Returns the original value of passed parameter</a:t>
            </a:r>
            <a:endParaRPr/>
          </a:p>
          <a:p>
            <a:pPr indent="-284163" lvl="1" marL="741363" rtl="0" algn="l">
              <a:spcBef>
                <a:spcPts val="630"/>
              </a:spcBef>
              <a:spcAft>
                <a:spcPts val="0"/>
              </a:spcAft>
              <a:buSzPts val="1980"/>
              <a:buChar char="•"/>
            </a:pPr>
            <a:r>
              <a:rPr lang="en-US"/>
              <a:t>Set the new value of passed parameter to </a:t>
            </a:r>
            <a:r>
              <a:rPr b="1" lang="en-US">
                <a:solidFill>
                  <a:srgbClr val="000000"/>
                </a:solidFill>
                <a:latin typeface="Courier New"/>
                <a:ea typeface="Courier New"/>
                <a:cs typeface="Courier New"/>
                <a:sym typeface="Courier New"/>
              </a:rPr>
              <a:t>true</a:t>
            </a:r>
            <a:endParaRPr b="1">
              <a:latin typeface="Courier New"/>
              <a:ea typeface="Courier New"/>
              <a:cs typeface="Courier New"/>
              <a:sym typeface="Courier New"/>
            </a:endParaRPr>
          </a:p>
          <a:p>
            <a:pPr indent="-158432" lvl="1" marL="741363" rtl="0" algn="l">
              <a:spcBef>
                <a:spcPts val="630"/>
              </a:spcBef>
              <a:spcAft>
                <a:spcPts val="0"/>
              </a:spcAft>
              <a:buSzPts val="198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6"/>
          <p:cNvSpPr txBox="1"/>
          <p:nvPr>
            <p:ph type="title"/>
          </p:nvPr>
        </p:nvSpPr>
        <p:spPr>
          <a:xfrm>
            <a:off x="849313" y="227242"/>
            <a:ext cx="7837487"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Solution Using test_and_set()</a:t>
            </a:r>
            <a:endParaRPr/>
          </a:p>
        </p:txBody>
      </p:sp>
      <p:sp>
        <p:nvSpPr>
          <p:cNvPr id="242" name="Google Shape;242;p26"/>
          <p:cNvSpPr txBox="1"/>
          <p:nvPr>
            <p:ph idx="1" type="body"/>
          </p:nvPr>
        </p:nvSpPr>
        <p:spPr>
          <a:xfrm>
            <a:off x="1044575" y="1193800"/>
            <a:ext cx="7054850" cy="5067300"/>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980"/>
              <a:buChar char="▪"/>
            </a:pPr>
            <a:r>
              <a:rPr lang="en-US"/>
              <a:t>Shared boolean variable </a:t>
            </a:r>
            <a:r>
              <a:rPr b="1" lang="en-US">
                <a:latin typeface="Courier New"/>
                <a:ea typeface="Courier New"/>
                <a:cs typeface="Courier New"/>
                <a:sym typeface="Courier New"/>
              </a:rPr>
              <a:t>lock</a:t>
            </a:r>
            <a:r>
              <a:rPr lang="en-US"/>
              <a:t>, initialized to </a:t>
            </a:r>
            <a:r>
              <a:rPr b="1" lang="en-US">
                <a:latin typeface="Courier New"/>
                <a:ea typeface="Courier New"/>
                <a:cs typeface="Courier New"/>
                <a:sym typeface="Courier New"/>
              </a:rPr>
              <a:t>false</a:t>
            </a:r>
            <a:endParaRPr/>
          </a:p>
          <a:p>
            <a:pPr indent="-341313" lvl="0" marL="341313" rtl="0" algn="l">
              <a:lnSpc>
                <a:spcPct val="90000"/>
              </a:lnSpc>
              <a:spcBef>
                <a:spcPts val="630"/>
              </a:spcBef>
              <a:spcAft>
                <a:spcPts val="0"/>
              </a:spcAft>
              <a:buSzPts val="1980"/>
              <a:buChar char="▪"/>
            </a:pPr>
            <a:r>
              <a:rPr lang="en-US"/>
              <a:t>Solution:</a:t>
            </a:r>
            <a:endParaRPr b="1" sz="1400">
              <a:latin typeface="Courier New"/>
              <a:ea typeface="Courier New"/>
              <a:cs typeface="Courier New"/>
              <a:sym typeface="Courier New"/>
            </a:endParaRPr>
          </a:p>
          <a:p>
            <a:pPr indent="-341313" lvl="0" marL="341313" rtl="0" algn="l">
              <a:spcBef>
                <a:spcPts val="560"/>
              </a:spcBef>
              <a:spcAft>
                <a:spcPts val="0"/>
              </a:spcAft>
              <a:buSzPts val="1540"/>
              <a:buFont typeface="Arial"/>
              <a:buNone/>
            </a:pPr>
            <a:r>
              <a:rPr b="1" lang="en-US" sz="1400">
                <a:latin typeface="Courier New"/>
                <a:ea typeface="Courier New"/>
                <a:cs typeface="Courier New"/>
                <a:sym typeface="Courier New"/>
              </a:rPr>
              <a:t>       </a:t>
            </a:r>
            <a:r>
              <a:rPr b="1" lang="en-US" sz="1600">
                <a:solidFill>
                  <a:srgbClr val="000000"/>
                </a:solidFill>
                <a:latin typeface="Courier New"/>
                <a:ea typeface="Courier New"/>
                <a:cs typeface="Courier New"/>
                <a:sym typeface="Courier New"/>
              </a:rPr>
              <a:t>do {</a:t>
            </a:r>
            <a:br>
              <a:rPr b="1" lang="en-US" sz="1600">
                <a:solidFill>
                  <a:srgbClr val="000000"/>
                </a:solidFill>
                <a:latin typeface="Courier New"/>
                <a:ea typeface="Courier New"/>
                <a:cs typeface="Courier New"/>
                <a:sym typeface="Courier New"/>
              </a:rPr>
            </a:br>
            <a:r>
              <a:rPr b="1" lang="en-US" sz="1600">
                <a:solidFill>
                  <a:srgbClr val="000000"/>
                </a:solidFill>
                <a:latin typeface="Courier New"/>
                <a:ea typeface="Courier New"/>
                <a:cs typeface="Courier New"/>
                <a:sym typeface="Courier New"/>
              </a:rPr>
              <a:t>          while (test_and_set(&amp;lock)) </a:t>
            </a:r>
            <a:endParaRPr/>
          </a:p>
          <a:p>
            <a:pPr indent="-341313" lvl="0" marL="341313" rtl="0" algn="l">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 /* do nothing */ </a:t>
            </a:r>
            <a:br>
              <a:rPr b="1" lang="en-US" sz="1600">
                <a:solidFill>
                  <a:srgbClr val="000000"/>
                </a:solidFill>
                <a:latin typeface="Courier New"/>
                <a:ea typeface="Courier New"/>
                <a:cs typeface="Courier New"/>
                <a:sym typeface="Courier New"/>
              </a:rPr>
            </a:br>
            <a:endParaRPr b="1" sz="1600">
              <a:solidFill>
                <a:srgbClr val="000000"/>
              </a:solidFill>
              <a:latin typeface="Courier New"/>
              <a:ea typeface="Courier New"/>
              <a:cs typeface="Courier New"/>
              <a:sym typeface="Courier New"/>
            </a:endParaRPr>
          </a:p>
          <a:p>
            <a:pPr indent="-341313" lvl="0" marL="341313" rtl="0" algn="l">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 critical section */ </a:t>
            </a:r>
            <a:br>
              <a:rPr b="1" lang="en-US" sz="1600">
                <a:solidFill>
                  <a:srgbClr val="000000"/>
                </a:solidFill>
                <a:latin typeface="Courier New"/>
                <a:ea typeface="Courier New"/>
                <a:cs typeface="Courier New"/>
                <a:sym typeface="Courier New"/>
              </a:rPr>
            </a:br>
            <a:endParaRPr b="1" sz="1600">
              <a:solidFill>
                <a:srgbClr val="000000"/>
              </a:solidFill>
              <a:latin typeface="Courier New"/>
              <a:ea typeface="Courier New"/>
              <a:cs typeface="Courier New"/>
              <a:sym typeface="Courier New"/>
            </a:endParaRPr>
          </a:p>
          <a:p>
            <a:pPr indent="-341313" lvl="0" marL="341313" rtl="0" algn="l">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lock = false; </a:t>
            </a:r>
            <a:endParaRPr/>
          </a:p>
          <a:p>
            <a:pPr indent="-341313" lvl="0" marL="341313" rtl="0" algn="l">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 remainder section */ </a:t>
            </a:r>
            <a:endParaRPr/>
          </a:p>
          <a:p>
            <a:pPr indent="-341313" lvl="0" marL="341313" rtl="0" algn="l">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 while (true);</a:t>
            </a:r>
            <a:endParaRPr/>
          </a:p>
          <a:p>
            <a:pPr indent="-341313" lvl="0" marL="341313" rtl="0" algn="l">
              <a:spcBef>
                <a:spcPts val="560"/>
              </a:spcBef>
              <a:spcAft>
                <a:spcPts val="0"/>
              </a:spcAft>
              <a:buSzPts val="1760"/>
              <a:buFont typeface="Arial"/>
              <a:buNone/>
            </a:pPr>
            <a:r>
              <a:t/>
            </a:r>
            <a:endParaRPr b="1" sz="1600">
              <a:solidFill>
                <a:srgbClr val="000000"/>
              </a:solidFill>
              <a:latin typeface="Courier New"/>
              <a:ea typeface="Courier New"/>
              <a:cs typeface="Courier New"/>
              <a:sym typeface="Courier New"/>
            </a:endParaRPr>
          </a:p>
          <a:p>
            <a:pPr indent="-341313" lvl="0" marL="341313" rtl="0" algn="l">
              <a:spcBef>
                <a:spcPts val="630"/>
              </a:spcBef>
              <a:spcAft>
                <a:spcPts val="0"/>
              </a:spcAft>
              <a:buSzPts val="1980"/>
              <a:buChar char="▪"/>
            </a:pPr>
            <a:r>
              <a:rPr lang="en-US"/>
              <a:t>Does it solve the critical-section problem?</a:t>
            </a:r>
            <a:endParaRPr/>
          </a:p>
          <a:p>
            <a:pPr indent="-341313" lvl="0" marL="341313" rtl="0" algn="l">
              <a:lnSpc>
                <a:spcPct val="90000"/>
              </a:lnSpc>
              <a:spcBef>
                <a:spcPts val="630"/>
              </a:spcBef>
              <a:spcAft>
                <a:spcPts val="0"/>
              </a:spcAft>
              <a:buSzPts val="1980"/>
              <a:buFont typeface="Arial"/>
              <a:buNone/>
            </a:pPr>
            <a:r>
              <a:t/>
            </a:r>
            <a:endParaRPr/>
          </a:p>
          <a:p>
            <a:pPr indent="-341313" lvl="0" marL="341313" rtl="0" algn="l">
              <a:lnSpc>
                <a:spcPct val="90000"/>
              </a:lnSpc>
              <a:spcBef>
                <a:spcPts val="630"/>
              </a:spcBef>
              <a:spcAft>
                <a:spcPts val="0"/>
              </a:spcAft>
              <a:buSzPts val="1980"/>
              <a:buFont typeface="Arial"/>
              <a:buNone/>
            </a:pPr>
            <a:r>
              <a:rPr lang="en-US"/>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7"/>
          <p:cNvSpPr txBox="1"/>
          <p:nvPr>
            <p:ph type="title"/>
          </p:nvPr>
        </p:nvSpPr>
        <p:spPr>
          <a:xfrm>
            <a:off x="893622" y="140434"/>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The compare_and_swap  Instruction </a:t>
            </a:r>
            <a:endParaRPr/>
          </a:p>
        </p:txBody>
      </p:sp>
      <p:sp>
        <p:nvSpPr>
          <p:cNvPr id="248" name="Google Shape;248;p27"/>
          <p:cNvSpPr txBox="1"/>
          <p:nvPr>
            <p:ph idx="1" type="body"/>
          </p:nvPr>
        </p:nvSpPr>
        <p:spPr>
          <a:xfrm>
            <a:off x="806449" y="1046451"/>
            <a:ext cx="7807615" cy="2663102"/>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Definition</a:t>
            </a:r>
            <a:endParaRPr/>
          </a:p>
          <a:p>
            <a:pPr indent="-341313" lvl="0" marL="341313" rtl="0" algn="l">
              <a:spcBef>
                <a:spcPts val="630"/>
              </a:spcBef>
              <a:spcAft>
                <a:spcPts val="0"/>
              </a:spcAft>
              <a:buSzPts val="1980"/>
              <a:buFont typeface="Arial"/>
              <a:buNone/>
            </a:pPr>
            <a:r>
              <a:rPr b="1" lang="en-US">
                <a:latin typeface="Courier New"/>
                <a:ea typeface="Courier New"/>
                <a:cs typeface="Courier New"/>
                <a:sym typeface="Courier New"/>
              </a:rPr>
              <a:t>    </a:t>
            </a:r>
            <a:r>
              <a:rPr b="1" lang="en-US" sz="1400">
                <a:latin typeface="Courier New"/>
                <a:ea typeface="Courier New"/>
                <a:cs typeface="Courier New"/>
                <a:sym typeface="Courier New"/>
              </a:rPr>
              <a:t>int compare_and_swap(int *value, int expected, int new_value)</a:t>
            </a:r>
            <a:endParaRPr/>
          </a:p>
          <a:p>
            <a:pPr indent="-341313" lvl="0" marL="341313" rtl="0" algn="l">
              <a:spcBef>
                <a:spcPts val="490"/>
              </a:spcBef>
              <a:spcAft>
                <a:spcPts val="0"/>
              </a:spcAft>
              <a:buSzPts val="1540"/>
              <a:buFont typeface="Arial"/>
              <a:buNone/>
            </a:pPr>
            <a:r>
              <a:rPr b="1" lang="en-US" sz="1400">
                <a:latin typeface="Courier New"/>
                <a:ea typeface="Courier New"/>
                <a:cs typeface="Courier New"/>
                <a:sym typeface="Courier New"/>
              </a:rPr>
              <a:t>      {                  </a:t>
            </a:r>
            <a:endParaRPr/>
          </a:p>
          <a:p>
            <a:pPr indent="-341313" lvl="0" marL="341313" rtl="0" algn="l">
              <a:spcBef>
                <a:spcPts val="630"/>
              </a:spcBef>
              <a:spcAft>
                <a:spcPts val="0"/>
              </a:spcAft>
              <a:buSzPts val="1540"/>
              <a:buFont typeface="Arial"/>
              <a:buNone/>
            </a:pPr>
            <a:r>
              <a:rPr b="1" lang="en-US" sz="1400">
                <a:latin typeface="Courier New"/>
                <a:ea typeface="Courier New"/>
                <a:cs typeface="Courier New"/>
                <a:sym typeface="Courier New"/>
              </a:rPr>
              <a:t>   </a:t>
            </a:r>
            <a:r>
              <a:rPr b="1" lang="en-US">
                <a:latin typeface="Courier New"/>
                <a:ea typeface="Courier New"/>
                <a:cs typeface="Courier New"/>
                <a:sym typeface="Courier New"/>
              </a:rPr>
              <a:t>    </a:t>
            </a:r>
            <a:r>
              <a:rPr b="1" lang="en-US" sz="1400">
                <a:latin typeface="Courier New"/>
                <a:ea typeface="Courier New"/>
                <a:cs typeface="Courier New"/>
                <a:sym typeface="Courier New"/>
              </a:rPr>
              <a:t>int temp = *value; </a:t>
            </a:r>
            <a:endParaRPr/>
          </a:p>
          <a:p>
            <a:pPr indent="-341313" lvl="0" marL="341313" rtl="0" algn="l">
              <a:spcBef>
                <a:spcPts val="490"/>
              </a:spcBef>
              <a:spcAft>
                <a:spcPts val="0"/>
              </a:spcAft>
              <a:buSzPts val="1540"/>
              <a:buFont typeface="Arial"/>
              <a:buNone/>
            </a:pPr>
            <a:r>
              <a:rPr b="1" lang="en-US" sz="1400">
                <a:latin typeface="Courier New"/>
                <a:ea typeface="Courier New"/>
                <a:cs typeface="Courier New"/>
                <a:sym typeface="Courier New"/>
              </a:rPr>
              <a:t>        if (*value == expected) </a:t>
            </a:r>
            <a:endParaRPr/>
          </a:p>
          <a:p>
            <a:pPr indent="-341313" lvl="0" marL="341313" rtl="0" algn="l">
              <a:spcBef>
                <a:spcPts val="490"/>
              </a:spcBef>
              <a:spcAft>
                <a:spcPts val="0"/>
              </a:spcAft>
              <a:buSzPts val="1540"/>
              <a:buFont typeface="Arial"/>
              <a:buNone/>
            </a:pPr>
            <a:r>
              <a:rPr b="1" lang="en-US" sz="1400">
                <a:latin typeface="Courier New"/>
                <a:ea typeface="Courier New"/>
                <a:cs typeface="Courier New"/>
                <a:sym typeface="Courier New"/>
              </a:rPr>
              <a:t>            *value = new_value; </a:t>
            </a:r>
            <a:endParaRPr/>
          </a:p>
          <a:p>
            <a:pPr indent="-341313" lvl="0" marL="341313" rtl="0" algn="l">
              <a:spcBef>
                <a:spcPts val="490"/>
              </a:spcBef>
              <a:spcAft>
                <a:spcPts val="0"/>
              </a:spcAft>
              <a:buSzPts val="1540"/>
              <a:buFont typeface="Arial"/>
              <a:buNone/>
            </a:pPr>
            <a:r>
              <a:rPr b="1" lang="en-US" sz="1400">
                <a:latin typeface="Courier New"/>
                <a:ea typeface="Courier New"/>
                <a:cs typeface="Courier New"/>
                <a:sym typeface="Courier New"/>
              </a:rPr>
              <a:t>         return temp; </a:t>
            </a:r>
            <a:endParaRPr/>
          </a:p>
          <a:p>
            <a:pPr indent="-341313" lvl="0" marL="341313" rtl="0" algn="l">
              <a:spcBef>
                <a:spcPts val="630"/>
              </a:spcBef>
              <a:spcAft>
                <a:spcPts val="0"/>
              </a:spcAft>
              <a:buSzPts val="1980"/>
              <a:buFont typeface="Arial"/>
              <a:buNone/>
            </a:pPr>
            <a:r>
              <a:rPr b="1" lang="en-US">
                <a:latin typeface="Courier New"/>
                <a:ea typeface="Courier New"/>
                <a:cs typeface="Courier New"/>
                <a:sym typeface="Courier New"/>
              </a:rPr>
              <a:t>     } </a:t>
            </a:r>
            <a:endParaRPr/>
          </a:p>
          <a:p>
            <a:pPr indent="-341313" lvl="0" marL="341313" rtl="0" algn="l">
              <a:spcBef>
                <a:spcPts val="630"/>
              </a:spcBef>
              <a:spcAft>
                <a:spcPts val="0"/>
              </a:spcAft>
              <a:buSzPts val="1980"/>
              <a:buChar char="▪"/>
            </a:pPr>
            <a:r>
              <a:rPr lang="en-US"/>
              <a:t>Properties</a:t>
            </a:r>
            <a:endParaRPr/>
          </a:p>
          <a:p>
            <a:pPr indent="-284163" lvl="1" marL="741363" rtl="0" algn="l">
              <a:spcBef>
                <a:spcPts val="630"/>
              </a:spcBef>
              <a:spcAft>
                <a:spcPts val="0"/>
              </a:spcAft>
              <a:buSzPts val="1980"/>
              <a:buChar char="•"/>
            </a:pPr>
            <a:r>
              <a:rPr lang="en-US"/>
              <a:t>Executed atomically</a:t>
            </a:r>
            <a:endParaRPr/>
          </a:p>
          <a:p>
            <a:pPr indent="-284163" lvl="1" marL="741363" rtl="0" algn="l">
              <a:spcBef>
                <a:spcPts val="630"/>
              </a:spcBef>
              <a:spcAft>
                <a:spcPts val="0"/>
              </a:spcAft>
              <a:buSzPts val="1980"/>
              <a:buChar char="•"/>
            </a:pPr>
            <a:r>
              <a:rPr lang="en-US"/>
              <a:t>Returns the original value of passed parameter </a:t>
            </a:r>
            <a:r>
              <a:rPr b="1" lang="en-US">
                <a:latin typeface="Courier New"/>
                <a:ea typeface="Courier New"/>
                <a:cs typeface="Courier New"/>
                <a:sym typeface="Courier New"/>
              </a:rPr>
              <a:t>value</a:t>
            </a:r>
            <a:endParaRPr/>
          </a:p>
          <a:p>
            <a:pPr indent="-284163" lvl="1" marL="741363" rtl="0" algn="l">
              <a:spcBef>
                <a:spcPts val="630"/>
              </a:spcBef>
              <a:spcAft>
                <a:spcPts val="0"/>
              </a:spcAft>
              <a:buSzPts val="1980"/>
              <a:buChar char="•"/>
            </a:pPr>
            <a:r>
              <a:rPr lang="en-US"/>
              <a:t>Set  the variable </a:t>
            </a:r>
            <a:r>
              <a:rPr b="1" lang="en-US">
                <a:latin typeface="Courier New"/>
                <a:ea typeface="Courier New"/>
                <a:cs typeface="Courier New"/>
                <a:sym typeface="Courier New"/>
              </a:rPr>
              <a:t>value</a:t>
            </a:r>
            <a:r>
              <a:rPr lang="en-US"/>
              <a:t> the value of the passed parameter </a:t>
            </a:r>
            <a:r>
              <a:rPr b="1" lang="en-US">
                <a:latin typeface="Courier New"/>
                <a:ea typeface="Courier New"/>
                <a:cs typeface="Courier New"/>
                <a:sym typeface="Courier New"/>
              </a:rPr>
              <a:t>new_value</a:t>
            </a:r>
            <a:r>
              <a:rPr lang="en-US"/>
              <a:t> but only if </a:t>
            </a:r>
            <a:r>
              <a:rPr b="1" lang="en-US">
                <a:latin typeface="Courier New"/>
                <a:ea typeface="Courier New"/>
                <a:cs typeface="Courier New"/>
                <a:sym typeface="Courier New"/>
              </a:rPr>
              <a:t>*value == expected </a:t>
            </a:r>
            <a:r>
              <a:rPr lang="en-US"/>
              <a:t>is true. That is, the swap takes place only under this condition.</a:t>
            </a:r>
            <a:endParaRPr/>
          </a:p>
          <a:p>
            <a:pPr indent="-158432" lvl="1" marL="741363" rtl="0" algn="l">
              <a:spcBef>
                <a:spcPts val="630"/>
              </a:spcBef>
              <a:spcAft>
                <a:spcPts val="0"/>
              </a:spcAft>
              <a:buSzPts val="198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192213" y="219075"/>
            <a:ext cx="7567612"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Solution using compare_and_swap</a:t>
            </a:r>
            <a:endParaRPr/>
          </a:p>
        </p:txBody>
      </p:sp>
      <p:sp>
        <p:nvSpPr>
          <p:cNvPr id="255" name="Google Shape;255;p28"/>
          <p:cNvSpPr txBox="1"/>
          <p:nvPr>
            <p:ph idx="1" type="body"/>
          </p:nvPr>
        </p:nvSpPr>
        <p:spPr>
          <a:xfrm>
            <a:off x="827088" y="1211263"/>
            <a:ext cx="7766050" cy="4333875"/>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980"/>
              <a:buChar char="▪"/>
            </a:pPr>
            <a:r>
              <a:rPr lang="en-US"/>
              <a:t>Shared integer  </a:t>
            </a:r>
            <a:r>
              <a:rPr b="1" lang="en-US">
                <a:latin typeface="Courier New"/>
                <a:ea typeface="Courier New"/>
                <a:cs typeface="Courier New"/>
                <a:sym typeface="Courier New"/>
              </a:rPr>
              <a:t>lock</a:t>
            </a:r>
            <a:r>
              <a:rPr lang="en-US"/>
              <a:t>  initialized to 0; </a:t>
            </a:r>
            <a:endParaRPr/>
          </a:p>
          <a:p>
            <a:pPr indent="-341313" lvl="0" marL="341313" rtl="0" algn="l">
              <a:lnSpc>
                <a:spcPct val="90000"/>
              </a:lnSpc>
              <a:spcBef>
                <a:spcPts val="630"/>
              </a:spcBef>
              <a:spcAft>
                <a:spcPts val="0"/>
              </a:spcAft>
              <a:buSzPts val="1980"/>
              <a:buChar char="▪"/>
            </a:pPr>
            <a:r>
              <a:rPr lang="en-US"/>
              <a:t>Solution:</a:t>
            </a:r>
            <a:endParaRPr/>
          </a:p>
          <a:p>
            <a:pPr indent="-341313" lvl="0" marL="341313" rtl="0" algn="l">
              <a:spcBef>
                <a:spcPts val="630"/>
              </a:spcBef>
              <a:spcAft>
                <a:spcPts val="0"/>
              </a:spcAft>
              <a:buSzPts val="1980"/>
              <a:buFont typeface="Arial"/>
              <a:buNone/>
            </a:pPr>
            <a:r>
              <a:rPr b="1" lang="en-US">
                <a:latin typeface="Courier New"/>
                <a:ea typeface="Courier New"/>
                <a:cs typeface="Courier New"/>
                <a:sym typeface="Courier New"/>
              </a:rPr>
              <a:t>      </a:t>
            </a:r>
            <a:r>
              <a:rPr b="1" lang="en-US" sz="1600">
                <a:latin typeface="Courier New"/>
                <a:ea typeface="Courier New"/>
                <a:cs typeface="Courier New"/>
                <a:sym typeface="Courier New"/>
              </a:rPr>
              <a:t>while (true){</a:t>
            </a:r>
            <a:br>
              <a:rPr b="1" lang="en-US" sz="1600">
                <a:latin typeface="Courier New"/>
                <a:ea typeface="Courier New"/>
                <a:cs typeface="Courier New"/>
                <a:sym typeface="Courier New"/>
              </a:rPr>
            </a:br>
            <a:r>
              <a:rPr b="1" lang="en-US" sz="1600">
                <a:latin typeface="Courier New"/>
                <a:ea typeface="Courier New"/>
                <a:cs typeface="Courier New"/>
                <a:sym typeface="Courier New"/>
              </a:rPr>
              <a:t>    		while (compare_and_swap(&amp;lock, 0, 1) != 0) </a:t>
            </a:r>
            <a:endParaRPr/>
          </a:p>
          <a:p>
            <a:pPr indent="-341313" lvl="0" marL="341313" rtl="0" algn="l">
              <a:spcBef>
                <a:spcPts val="560"/>
              </a:spcBef>
              <a:spcAft>
                <a:spcPts val="0"/>
              </a:spcAft>
              <a:buSzPts val="1760"/>
              <a:buFont typeface="Arial"/>
              <a:buNone/>
            </a:pPr>
            <a:r>
              <a:rPr b="1" lang="en-US" sz="1600">
                <a:latin typeface="Courier New"/>
                <a:ea typeface="Courier New"/>
                <a:cs typeface="Courier New"/>
                <a:sym typeface="Courier New"/>
              </a:rPr>
              <a:t>            	; /* do nothing */ </a:t>
            </a:r>
            <a:br>
              <a:rPr b="1" lang="en-US" sz="1600">
                <a:latin typeface="Courier New"/>
                <a:ea typeface="Courier New"/>
                <a:cs typeface="Courier New"/>
                <a:sym typeface="Courier New"/>
              </a:rPr>
            </a:br>
            <a:endParaRPr b="1" sz="1600">
              <a:latin typeface="Courier New"/>
              <a:ea typeface="Courier New"/>
              <a:cs typeface="Courier New"/>
              <a:sym typeface="Courier New"/>
            </a:endParaRPr>
          </a:p>
          <a:p>
            <a:pPr indent="-341313" lvl="0" marL="341313" rtl="0" algn="l">
              <a:spcBef>
                <a:spcPts val="560"/>
              </a:spcBef>
              <a:spcAft>
                <a:spcPts val="0"/>
              </a:spcAft>
              <a:buSzPts val="1760"/>
              <a:buFont typeface="Arial"/>
              <a:buNone/>
            </a:pPr>
            <a:r>
              <a:rPr b="1" lang="en-US" sz="1600">
                <a:latin typeface="Courier New"/>
                <a:ea typeface="Courier New"/>
                <a:cs typeface="Courier New"/>
                <a:sym typeface="Courier New"/>
              </a:rPr>
              <a:t>       		/* critical section */ </a:t>
            </a:r>
            <a:br>
              <a:rPr b="1" lang="en-US" sz="1600">
                <a:latin typeface="Courier New"/>
                <a:ea typeface="Courier New"/>
                <a:cs typeface="Courier New"/>
                <a:sym typeface="Courier New"/>
              </a:rPr>
            </a:br>
            <a:endParaRPr b="1" sz="1600">
              <a:latin typeface="Courier New"/>
              <a:ea typeface="Courier New"/>
              <a:cs typeface="Courier New"/>
              <a:sym typeface="Courier New"/>
            </a:endParaRPr>
          </a:p>
          <a:p>
            <a:pPr indent="-341313" lvl="0" marL="341313" rtl="0" algn="l">
              <a:spcBef>
                <a:spcPts val="560"/>
              </a:spcBef>
              <a:spcAft>
                <a:spcPts val="0"/>
              </a:spcAft>
              <a:buSzPts val="1760"/>
              <a:buFont typeface="Arial"/>
              <a:buNone/>
            </a:pPr>
            <a:r>
              <a:rPr b="1" lang="en-US" sz="1600">
                <a:latin typeface="Courier New"/>
                <a:ea typeface="Courier New"/>
                <a:cs typeface="Courier New"/>
                <a:sym typeface="Courier New"/>
              </a:rPr>
              <a:t>       		lock = 0; </a:t>
            </a:r>
            <a:br>
              <a:rPr b="1" lang="en-US" sz="1600">
                <a:latin typeface="Courier New"/>
                <a:ea typeface="Courier New"/>
                <a:cs typeface="Courier New"/>
                <a:sym typeface="Courier New"/>
              </a:rPr>
            </a:br>
            <a:endParaRPr b="1" sz="1600">
              <a:latin typeface="Courier New"/>
              <a:ea typeface="Courier New"/>
              <a:cs typeface="Courier New"/>
              <a:sym typeface="Courier New"/>
            </a:endParaRPr>
          </a:p>
          <a:p>
            <a:pPr indent="-341313" lvl="0" marL="341313" rtl="0" algn="l">
              <a:spcBef>
                <a:spcPts val="560"/>
              </a:spcBef>
              <a:spcAft>
                <a:spcPts val="0"/>
              </a:spcAft>
              <a:buSzPts val="1760"/>
              <a:buFont typeface="Arial"/>
              <a:buNone/>
            </a:pPr>
            <a:r>
              <a:rPr b="1" lang="en-US" sz="1600">
                <a:latin typeface="Courier New"/>
                <a:ea typeface="Courier New"/>
                <a:cs typeface="Courier New"/>
                <a:sym typeface="Courier New"/>
              </a:rPr>
              <a:t>          /* remainder section */ </a:t>
            </a:r>
            <a:endParaRPr/>
          </a:p>
          <a:p>
            <a:pPr indent="-341313" lvl="0" marL="341313" rtl="0" algn="l">
              <a:spcBef>
                <a:spcPts val="560"/>
              </a:spcBef>
              <a:spcAft>
                <a:spcPts val="0"/>
              </a:spcAft>
              <a:buSzPts val="1760"/>
              <a:buFont typeface="Arial"/>
              <a:buNone/>
            </a:pPr>
            <a:r>
              <a:rPr b="1" lang="en-US" sz="1600">
                <a:latin typeface="Courier New"/>
                <a:ea typeface="Courier New"/>
                <a:cs typeface="Courier New"/>
                <a:sym typeface="Courier New"/>
              </a:rPr>
              <a:t>      } </a:t>
            </a:r>
            <a:endParaRPr/>
          </a:p>
          <a:p>
            <a:pPr indent="-341313" lvl="0" marL="341313" rtl="0" algn="l">
              <a:spcBef>
                <a:spcPts val="560"/>
              </a:spcBef>
              <a:spcAft>
                <a:spcPts val="0"/>
              </a:spcAft>
              <a:buSzPts val="1760"/>
              <a:buFont typeface="Arial"/>
              <a:buNone/>
            </a:pPr>
            <a:r>
              <a:t/>
            </a:r>
            <a:endParaRPr b="1" sz="1600">
              <a:latin typeface="Courier New"/>
              <a:ea typeface="Courier New"/>
              <a:cs typeface="Courier New"/>
              <a:sym typeface="Courier New"/>
            </a:endParaRPr>
          </a:p>
          <a:p>
            <a:pPr indent="-341313" lvl="0" marL="341313" rtl="0" algn="l">
              <a:spcBef>
                <a:spcPts val="630"/>
              </a:spcBef>
              <a:spcAft>
                <a:spcPts val="0"/>
              </a:spcAft>
              <a:buSzPts val="1980"/>
              <a:buChar char="▪"/>
            </a:pPr>
            <a:r>
              <a:rPr lang="en-US"/>
              <a:t>Does it solve the critical-section problem?</a:t>
            </a:r>
            <a:endParaRPr/>
          </a:p>
          <a:p>
            <a:pPr indent="0" lvl="0" marL="0" rtl="0" algn="l">
              <a:spcBef>
                <a:spcPts val="560"/>
              </a:spcBef>
              <a:spcAft>
                <a:spcPts val="0"/>
              </a:spcAft>
              <a:buSzPts val="1760"/>
              <a:buNone/>
            </a:pPr>
            <a:r>
              <a:t/>
            </a:r>
            <a:endParaRPr b="1" sz="1600">
              <a:latin typeface="Courier New"/>
              <a:ea typeface="Courier New"/>
              <a:cs typeface="Courier New"/>
              <a:sym typeface="Courier New"/>
            </a:endParaRPr>
          </a:p>
          <a:p>
            <a:pPr indent="-341313" lvl="0" marL="341313" rtl="0" algn="l">
              <a:lnSpc>
                <a:spcPct val="90000"/>
              </a:lnSpc>
              <a:spcBef>
                <a:spcPts val="560"/>
              </a:spcBef>
              <a:spcAft>
                <a:spcPts val="0"/>
              </a:spcAft>
              <a:buSzPts val="1760"/>
              <a:buFont typeface="Arial"/>
              <a:buNone/>
            </a:pPr>
            <a:r>
              <a:rPr lang="en-US" sz="1600"/>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1217728" y="132320"/>
            <a:ext cx="793115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Bounded-waiting with compare-and-swap</a:t>
            </a:r>
            <a:endParaRPr/>
          </a:p>
        </p:txBody>
      </p:sp>
      <p:sp>
        <p:nvSpPr>
          <p:cNvPr id="261" name="Google Shape;261;p29"/>
          <p:cNvSpPr txBox="1"/>
          <p:nvPr>
            <p:ph idx="1" type="body"/>
          </p:nvPr>
        </p:nvSpPr>
        <p:spPr>
          <a:xfrm>
            <a:off x="1068388" y="1233488"/>
            <a:ext cx="6015037" cy="45307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40"/>
              <a:buFont typeface="Arial"/>
              <a:buNone/>
            </a:pPr>
            <a:r>
              <a:rPr b="1" lang="en-US" sz="1400">
                <a:latin typeface="Courier New"/>
                <a:ea typeface="Courier New"/>
                <a:cs typeface="Courier New"/>
                <a:sym typeface="Courier New"/>
              </a:rPr>
              <a:t>while (true) {</a:t>
            </a:r>
            <a:br>
              <a:rPr b="1" lang="en-US" sz="1400">
                <a:latin typeface="Courier New"/>
                <a:ea typeface="Courier New"/>
                <a:cs typeface="Courier New"/>
                <a:sym typeface="Courier New"/>
              </a:rPr>
            </a:br>
            <a:r>
              <a:rPr b="1" lang="en-US" sz="1400">
                <a:latin typeface="Courier New"/>
                <a:ea typeface="Courier New"/>
                <a:cs typeface="Courier New"/>
                <a:sym typeface="Courier New"/>
              </a:rPr>
              <a:t>   waiting[i] = true;</a:t>
            </a:r>
            <a:br>
              <a:rPr b="1" lang="en-US" sz="1400">
                <a:latin typeface="Courier New"/>
                <a:ea typeface="Courier New"/>
                <a:cs typeface="Courier New"/>
                <a:sym typeface="Courier New"/>
              </a:rPr>
            </a:br>
            <a:r>
              <a:rPr b="1" lang="en-US" sz="1400">
                <a:latin typeface="Courier New"/>
                <a:ea typeface="Courier New"/>
                <a:cs typeface="Courier New"/>
                <a:sym typeface="Courier New"/>
              </a:rPr>
              <a:t>   key = 1;</a:t>
            </a:r>
            <a:br>
              <a:rPr b="1" lang="en-US" sz="1400">
                <a:latin typeface="Courier New"/>
                <a:ea typeface="Courier New"/>
                <a:cs typeface="Courier New"/>
                <a:sym typeface="Courier New"/>
              </a:rPr>
            </a:br>
            <a:r>
              <a:rPr b="1" lang="en-US" sz="1400">
                <a:latin typeface="Courier New"/>
                <a:ea typeface="Courier New"/>
                <a:cs typeface="Courier New"/>
                <a:sym typeface="Courier New"/>
              </a:rPr>
              <a:t>   while (waiting[i] &amp;&amp; key == 1)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key = compare_and_swap(&amp;lock,0,1);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waiting[i] = false;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 critical section */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j = (i + 1) % n;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while ((j != i) &amp;&amp; !waiting[j])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j = (j + 1) % n;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if (j == i)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lock = 0;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else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waiting[j] = false;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   /* remainder section */ </a:t>
            </a:r>
            <a:endParaRPr/>
          </a:p>
          <a:p>
            <a:pPr indent="0" lvl="0" marL="0" rtl="0" algn="l">
              <a:spcBef>
                <a:spcPts val="490"/>
              </a:spcBef>
              <a:spcAft>
                <a:spcPts val="0"/>
              </a:spcAft>
              <a:buSzPts val="1540"/>
              <a:buFont typeface="Arial"/>
              <a:buNone/>
            </a:pPr>
            <a:r>
              <a:rPr b="1" lang="en-US" sz="1400">
                <a:latin typeface="Courier New"/>
                <a:ea typeface="Courier New"/>
                <a:cs typeface="Courier New"/>
                <a:sym typeface="Courier New"/>
              </a:rPr>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457200" y="223679"/>
            <a:ext cx="822960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Objectives</a:t>
            </a:r>
            <a:endParaRPr/>
          </a:p>
        </p:txBody>
      </p:sp>
      <p:sp>
        <p:nvSpPr>
          <p:cNvPr id="83" name="Google Shape;83;p3"/>
          <p:cNvSpPr txBox="1"/>
          <p:nvPr>
            <p:ph idx="1" type="body"/>
          </p:nvPr>
        </p:nvSpPr>
        <p:spPr>
          <a:xfrm>
            <a:off x="839748" y="1144600"/>
            <a:ext cx="7713000" cy="4222200"/>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Describe the critical-section problem and illustrate a race condition</a:t>
            </a:r>
            <a:endParaRPr/>
          </a:p>
          <a:p>
            <a:pPr indent="-341313" lvl="0" marL="341313" rtl="0" algn="l">
              <a:spcBef>
                <a:spcPts val="630"/>
              </a:spcBef>
              <a:spcAft>
                <a:spcPts val="0"/>
              </a:spcAft>
              <a:buSzPts val="1980"/>
              <a:buChar char="▪"/>
            </a:pPr>
            <a:r>
              <a:rPr lang="en-US"/>
              <a:t>Illustrate hardware solutions to the critical-section problem using memory barriers, compare-and-swap operations, and atomic variables</a:t>
            </a:r>
            <a:endParaRPr/>
          </a:p>
          <a:p>
            <a:pPr indent="-341313" lvl="0" marL="341313" rtl="0" algn="l">
              <a:spcBef>
                <a:spcPts val="630"/>
              </a:spcBef>
              <a:spcAft>
                <a:spcPts val="0"/>
              </a:spcAft>
              <a:buSzPts val="1980"/>
              <a:buChar char="▪"/>
            </a:pPr>
            <a:r>
              <a:rPr lang="en-US"/>
              <a:t>Demonstrate how mutex locks, semaphores, monitors, and condition variables can be used to solve the critical section problem</a:t>
            </a:r>
            <a:endParaRPr/>
          </a:p>
          <a:p>
            <a:pPr indent="-341313" lvl="0" marL="341313" rtl="0" algn="l">
              <a:spcBef>
                <a:spcPts val="630"/>
              </a:spcBef>
              <a:spcAft>
                <a:spcPts val="0"/>
              </a:spcAft>
              <a:buSzPts val="1980"/>
              <a:buChar char="▪"/>
            </a:pPr>
            <a:r>
              <a:rPr lang="en-US"/>
              <a:t>Evaluate tools that solve the critical-section problem in low-,  Moderate-, and high-contention scenarios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0"/>
          <p:cNvSpPr txBox="1"/>
          <p:nvPr>
            <p:ph type="title"/>
          </p:nvPr>
        </p:nvSpPr>
        <p:spPr>
          <a:xfrm>
            <a:off x="457200" y="224522"/>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Atomic Variables</a:t>
            </a:r>
            <a:endParaRPr/>
          </a:p>
        </p:txBody>
      </p:sp>
      <p:sp>
        <p:nvSpPr>
          <p:cNvPr id="267" name="Google Shape;267;p30"/>
          <p:cNvSpPr txBox="1"/>
          <p:nvPr>
            <p:ph idx="1" type="body"/>
          </p:nvPr>
        </p:nvSpPr>
        <p:spPr>
          <a:xfrm>
            <a:off x="806450" y="1233488"/>
            <a:ext cx="6724649" cy="4583111"/>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Typically, instructions such as compare-and-swap are used as building blocks for other synchronization tools.</a:t>
            </a:r>
            <a:endParaRPr/>
          </a:p>
          <a:p>
            <a:pPr indent="-341313" lvl="0" marL="341313" rtl="0" algn="l">
              <a:spcBef>
                <a:spcPts val="630"/>
              </a:spcBef>
              <a:spcAft>
                <a:spcPts val="0"/>
              </a:spcAft>
              <a:buSzPts val="1980"/>
              <a:buChar char="▪"/>
            </a:pPr>
            <a:r>
              <a:rPr lang="en-US"/>
              <a:t>One tool is an </a:t>
            </a:r>
            <a:r>
              <a:rPr b="1" lang="en-US"/>
              <a:t>atomic variable </a:t>
            </a:r>
            <a:r>
              <a:rPr lang="en-US"/>
              <a:t>that provides </a:t>
            </a:r>
            <a:r>
              <a:rPr i="1" lang="en-US"/>
              <a:t>atomic</a:t>
            </a:r>
            <a:r>
              <a:rPr lang="en-US"/>
              <a:t> (uninterruptible) updates on basic data types such as integers and booleans.</a:t>
            </a:r>
            <a:endParaRPr/>
          </a:p>
          <a:p>
            <a:pPr indent="-341313" lvl="0" marL="341313" rtl="0" algn="l">
              <a:spcBef>
                <a:spcPts val="630"/>
              </a:spcBef>
              <a:spcAft>
                <a:spcPts val="0"/>
              </a:spcAft>
              <a:buSzPts val="1980"/>
              <a:buChar char="▪"/>
            </a:pPr>
            <a:r>
              <a:rPr lang="en-US"/>
              <a:t>For example:</a:t>
            </a:r>
            <a:endParaRPr/>
          </a:p>
          <a:p>
            <a:pPr indent="-284163" lvl="1" marL="741363" rtl="0" algn="l">
              <a:spcBef>
                <a:spcPts val="700"/>
              </a:spcBef>
              <a:spcAft>
                <a:spcPts val="0"/>
              </a:spcAft>
              <a:buSzPts val="1980"/>
              <a:buChar char="•"/>
            </a:pPr>
            <a:r>
              <a:rPr lang="en-US"/>
              <a:t>Let </a:t>
            </a:r>
            <a:r>
              <a:rPr b="1" lang="en-US" sz="2000">
                <a:latin typeface="Courier New"/>
                <a:ea typeface="Courier New"/>
                <a:cs typeface="Courier New"/>
                <a:sym typeface="Courier New"/>
              </a:rPr>
              <a:t>sequence </a:t>
            </a:r>
            <a:r>
              <a:rPr lang="en-US"/>
              <a:t>be an atomic variable </a:t>
            </a:r>
            <a:endParaRPr/>
          </a:p>
          <a:p>
            <a:pPr indent="-284163" lvl="1" marL="741363" rtl="0" algn="l">
              <a:spcBef>
                <a:spcPts val="700"/>
              </a:spcBef>
              <a:spcAft>
                <a:spcPts val="0"/>
              </a:spcAft>
              <a:buSzPts val="1980"/>
              <a:buChar char="•"/>
            </a:pPr>
            <a:r>
              <a:rPr lang="en-US"/>
              <a:t>Let  </a:t>
            </a:r>
            <a:r>
              <a:rPr b="1" lang="en-US" sz="2000">
                <a:latin typeface="Courier New"/>
                <a:ea typeface="Courier New"/>
                <a:cs typeface="Courier New"/>
                <a:sym typeface="Courier New"/>
              </a:rPr>
              <a:t>increment()</a:t>
            </a:r>
            <a:r>
              <a:rPr lang="en-US"/>
              <a:t> be operation on the atomic variable </a:t>
            </a:r>
            <a:r>
              <a:rPr b="1" lang="en-US" sz="2000">
                <a:latin typeface="Courier New"/>
                <a:ea typeface="Courier New"/>
                <a:cs typeface="Courier New"/>
                <a:sym typeface="Courier New"/>
              </a:rPr>
              <a:t>sequence</a:t>
            </a:r>
            <a:r>
              <a:rPr lang="en-US"/>
              <a:t> </a:t>
            </a:r>
            <a:endParaRPr/>
          </a:p>
          <a:p>
            <a:pPr indent="-284163" lvl="1" marL="741363" rtl="0" algn="l">
              <a:spcBef>
                <a:spcPts val="630"/>
              </a:spcBef>
              <a:spcAft>
                <a:spcPts val="0"/>
              </a:spcAft>
              <a:buSzPts val="1980"/>
              <a:buChar char="•"/>
            </a:pPr>
            <a:r>
              <a:rPr lang="en-US"/>
              <a:t>The Command:</a:t>
            </a:r>
            <a:endParaRPr/>
          </a:p>
          <a:p>
            <a:pPr indent="0" lvl="1" marL="457200" rtl="0" algn="l">
              <a:spcBef>
                <a:spcPts val="700"/>
              </a:spcBef>
              <a:spcAft>
                <a:spcPts val="0"/>
              </a:spcAft>
              <a:buSzPts val="1980"/>
              <a:buNone/>
            </a:pPr>
            <a:r>
              <a:rPr b="1" lang="en-US">
                <a:latin typeface="Courier New"/>
                <a:ea typeface="Courier New"/>
                <a:cs typeface="Courier New"/>
                <a:sym typeface="Courier New"/>
              </a:rPr>
              <a:t>     </a:t>
            </a:r>
            <a:r>
              <a:rPr b="1" lang="en-US" sz="2000">
                <a:latin typeface="Courier New"/>
                <a:ea typeface="Courier New"/>
                <a:cs typeface="Courier New"/>
                <a:sym typeface="Courier New"/>
              </a:rPr>
              <a:t>increment(&amp;sequence);</a:t>
            </a:r>
            <a:r>
              <a:rPr lang="en-US" sz="2000"/>
              <a:t> </a:t>
            </a:r>
            <a:endParaRPr/>
          </a:p>
          <a:p>
            <a:pPr indent="0" lvl="1" marL="457200" rtl="0" algn="l">
              <a:spcBef>
                <a:spcPts val="700"/>
              </a:spcBef>
              <a:spcAft>
                <a:spcPts val="0"/>
              </a:spcAft>
              <a:buSzPts val="1980"/>
              <a:buNone/>
            </a:pPr>
            <a:r>
              <a:rPr lang="en-US"/>
              <a:t>      ensures </a:t>
            </a:r>
            <a:r>
              <a:rPr b="1" lang="en-US" sz="2000">
                <a:latin typeface="Courier New"/>
                <a:ea typeface="Courier New"/>
                <a:cs typeface="Courier New"/>
                <a:sym typeface="Courier New"/>
              </a:rPr>
              <a:t>sequence</a:t>
            </a:r>
            <a:r>
              <a:rPr lang="en-US"/>
              <a:t> is incremented without interruption:</a:t>
            </a:r>
            <a:br>
              <a:rPr lang="en-US"/>
            </a:br>
            <a:br>
              <a:rPr lang="en-US"/>
            </a:b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1"/>
          <p:cNvSpPr txBox="1"/>
          <p:nvPr>
            <p:ph type="title"/>
          </p:nvPr>
        </p:nvSpPr>
        <p:spPr>
          <a:xfrm>
            <a:off x="457200" y="224522"/>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Atomic Variables</a:t>
            </a:r>
            <a:endParaRPr/>
          </a:p>
        </p:txBody>
      </p:sp>
      <p:sp>
        <p:nvSpPr>
          <p:cNvPr id="273" name="Google Shape;273;p31"/>
          <p:cNvSpPr txBox="1"/>
          <p:nvPr>
            <p:ph idx="1" type="body"/>
          </p:nvPr>
        </p:nvSpPr>
        <p:spPr>
          <a:xfrm>
            <a:off x="806450" y="1233488"/>
            <a:ext cx="8229600" cy="5329237"/>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The </a:t>
            </a:r>
            <a:r>
              <a:rPr b="1" lang="en-US">
                <a:latin typeface="Courier New"/>
                <a:ea typeface="Courier New"/>
                <a:cs typeface="Courier New"/>
                <a:sym typeface="Courier New"/>
              </a:rPr>
              <a:t>increment()</a:t>
            </a:r>
            <a:r>
              <a:rPr lang="en-US"/>
              <a:t> function can be implemented as follows:</a:t>
            </a:r>
            <a:br>
              <a:rPr lang="en-US"/>
            </a:br>
            <a:br>
              <a:rPr lang="en-US"/>
            </a:br>
            <a:r>
              <a:rPr b="1" lang="en-US">
                <a:latin typeface="Courier New"/>
                <a:ea typeface="Courier New"/>
                <a:cs typeface="Courier New"/>
                <a:sym typeface="Courier New"/>
              </a:rPr>
              <a:t>void increment(atomic_int *v)</a:t>
            </a:r>
            <a:br>
              <a:rPr b="1" lang="en-US">
                <a:latin typeface="Courier New"/>
                <a:ea typeface="Courier New"/>
                <a:cs typeface="Courier New"/>
                <a:sym typeface="Courier New"/>
              </a:rPr>
            </a:br>
            <a:r>
              <a:rPr b="1" lang="en-US">
                <a:latin typeface="Courier New"/>
                <a:ea typeface="Courier New"/>
                <a:cs typeface="Courier New"/>
                <a:sym typeface="Courier New"/>
              </a:rPr>
              <a:t>{</a:t>
            </a:r>
            <a:br>
              <a:rPr b="1" lang="en-US">
                <a:latin typeface="Courier New"/>
                <a:ea typeface="Courier New"/>
                <a:cs typeface="Courier New"/>
                <a:sym typeface="Courier New"/>
              </a:rPr>
            </a:br>
            <a:r>
              <a:rPr b="1" lang="en-US">
                <a:latin typeface="Courier New"/>
                <a:ea typeface="Courier New"/>
                <a:cs typeface="Courier New"/>
                <a:sym typeface="Courier New"/>
              </a:rPr>
              <a:t>	int temp;</a:t>
            </a:r>
            <a:br>
              <a:rPr b="1" lang="en-US">
                <a:latin typeface="Courier New"/>
                <a:ea typeface="Courier New"/>
                <a:cs typeface="Courier New"/>
                <a:sym typeface="Courier New"/>
              </a:rPr>
            </a:br>
            <a:r>
              <a:rPr b="1" lang="en-US">
                <a:latin typeface="Courier New"/>
                <a:ea typeface="Courier New"/>
                <a:cs typeface="Courier New"/>
                <a:sym typeface="Courier New"/>
              </a:rPr>
              <a:t>	do {</a:t>
            </a:r>
            <a:br>
              <a:rPr b="1" lang="en-US">
                <a:latin typeface="Courier New"/>
                <a:ea typeface="Courier New"/>
                <a:cs typeface="Courier New"/>
                <a:sym typeface="Courier New"/>
              </a:rPr>
            </a:br>
            <a:r>
              <a:rPr b="1" lang="en-US">
                <a:latin typeface="Courier New"/>
                <a:ea typeface="Courier New"/>
                <a:cs typeface="Courier New"/>
                <a:sym typeface="Courier New"/>
              </a:rPr>
              <a:t>		temp = *v;</a:t>
            </a:r>
            <a:br>
              <a:rPr b="1" lang="en-US">
                <a:latin typeface="Courier New"/>
                <a:ea typeface="Courier New"/>
                <a:cs typeface="Courier New"/>
                <a:sym typeface="Courier New"/>
              </a:rPr>
            </a:br>
            <a:r>
              <a:rPr b="1" lang="en-US">
                <a:latin typeface="Courier New"/>
                <a:ea typeface="Courier New"/>
                <a:cs typeface="Courier New"/>
                <a:sym typeface="Courier New"/>
              </a:rPr>
              <a:t>	}</a:t>
            </a:r>
            <a:br>
              <a:rPr b="1" lang="en-US">
                <a:latin typeface="Courier New"/>
                <a:ea typeface="Courier New"/>
                <a:cs typeface="Courier New"/>
                <a:sym typeface="Courier New"/>
              </a:rPr>
            </a:br>
            <a:r>
              <a:rPr b="1" lang="en-US">
                <a:latin typeface="Courier New"/>
                <a:ea typeface="Courier New"/>
                <a:cs typeface="Courier New"/>
                <a:sym typeface="Courier New"/>
              </a:rPr>
              <a:t>	while (temp != (compare_and_swap(v,temp,temp+1));</a:t>
            </a:r>
            <a:br>
              <a:rPr b="1" lang="en-US">
                <a:latin typeface="Courier New"/>
                <a:ea typeface="Courier New"/>
                <a:cs typeface="Courier New"/>
                <a:sym typeface="Courier New"/>
              </a:rPr>
            </a:br>
            <a:r>
              <a:rPr b="1" lang="en-US">
                <a:latin typeface="Courier New"/>
                <a:ea typeface="Courier New"/>
                <a:cs typeface="Courier New"/>
                <a:sym typeface="Courier New"/>
              </a:rPr>
              <a:t>} </a:t>
            </a:r>
            <a:br>
              <a:rPr b="1" lang="en-US">
                <a:latin typeface="Courier New"/>
                <a:ea typeface="Courier New"/>
                <a:cs typeface="Courier New"/>
                <a:sym typeface="Courier New"/>
              </a:rPr>
            </a:br>
            <a:br>
              <a:rPr lang="en-US"/>
            </a:b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2"/>
          <p:cNvSpPr txBox="1"/>
          <p:nvPr>
            <p:ph type="title"/>
          </p:nvPr>
        </p:nvSpPr>
        <p:spPr>
          <a:xfrm>
            <a:off x="457200" y="144696"/>
            <a:ext cx="822960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Mutex Locks</a:t>
            </a:r>
            <a:endParaRPr/>
          </a:p>
        </p:txBody>
      </p:sp>
      <p:sp>
        <p:nvSpPr>
          <p:cNvPr id="280" name="Google Shape;280;p32"/>
          <p:cNvSpPr txBox="1"/>
          <p:nvPr>
            <p:ph idx="1" type="body"/>
          </p:nvPr>
        </p:nvSpPr>
        <p:spPr>
          <a:xfrm>
            <a:off x="827088" y="1074016"/>
            <a:ext cx="7579158" cy="4931930"/>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980"/>
              <a:buChar char="▪"/>
            </a:pPr>
            <a:r>
              <a:rPr lang="en-US"/>
              <a:t>Previous solutions are complicated and generally inaccessible to application programmers</a:t>
            </a:r>
            <a:endParaRPr/>
          </a:p>
          <a:p>
            <a:pPr indent="-341313" lvl="0" marL="341313" rtl="0" algn="l">
              <a:lnSpc>
                <a:spcPct val="90000"/>
              </a:lnSpc>
              <a:spcBef>
                <a:spcPts val="630"/>
              </a:spcBef>
              <a:spcAft>
                <a:spcPts val="0"/>
              </a:spcAft>
              <a:buSzPts val="1980"/>
              <a:buChar char="▪"/>
            </a:pPr>
            <a:r>
              <a:rPr lang="en-US"/>
              <a:t>OS designers build software tools to solve critical section problem</a:t>
            </a:r>
            <a:endParaRPr/>
          </a:p>
          <a:p>
            <a:pPr indent="-341313" lvl="0" marL="341313" rtl="0" algn="l">
              <a:lnSpc>
                <a:spcPct val="90000"/>
              </a:lnSpc>
              <a:spcBef>
                <a:spcPts val="700"/>
              </a:spcBef>
              <a:spcAft>
                <a:spcPts val="0"/>
              </a:spcAft>
              <a:buSzPts val="1980"/>
              <a:buChar char="▪"/>
            </a:pPr>
            <a:r>
              <a:rPr lang="en-US"/>
              <a:t>Simplest is </a:t>
            </a:r>
            <a:r>
              <a:rPr lang="en-US" sz="2000"/>
              <a:t>mutex</a:t>
            </a:r>
            <a:r>
              <a:rPr lang="en-US"/>
              <a:t> lock</a:t>
            </a:r>
            <a:endParaRPr/>
          </a:p>
          <a:p>
            <a:pPr indent="-284163" lvl="1" marL="741363" rtl="0" algn="l">
              <a:lnSpc>
                <a:spcPct val="90000"/>
              </a:lnSpc>
              <a:spcBef>
                <a:spcPts val="630"/>
              </a:spcBef>
              <a:spcAft>
                <a:spcPts val="0"/>
              </a:spcAft>
              <a:buSzPts val="1980"/>
              <a:buChar char="•"/>
            </a:pPr>
            <a:r>
              <a:rPr lang="en-US"/>
              <a:t>Boolean variable indicating if lock is available or not</a:t>
            </a:r>
            <a:endParaRPr/>
          </a:p>
          <a:p>
            <a:pPr indent="-341313" lvl="0" marL="341313" rtl="0" algn="l">
              <a:lnSpc>
                <a:spcPct val="90000"/>
              </a:lnSpc>
              <a:spcBef>
                <a:spcPts val="630"/>
              </a:spcBef>
              <a:spcAft>
                <a:spcPts val="0"/>
              </a:spcAft>
              <a:buSzPts val="1980"/>
              <a:buChar char="▪"/>
            </a:pPr>
            <a:r>
              <a:rPr lang="en-US"/>
              <a:t>Protect a critical section  by </a:t>
            </a:r>
            <a:endParaRPr/>
          </a:p>
          <a:p>
            <a:pPr indent="-284163" lvl="1" marL="741363" rtl="0" algn="l">
              <a:lnSpc>
                <a:spcPct val="90000"/>
              </a:lnSpc>
              <a:spcBef>
                <a:spcPts val="700"/>
              </a:spcBef>
              <a:spcAft>
                <a:spcPts val="0"/>
              </a:spcAft>
              <a:buSzPts val="1980"/>
              <a:buChar char="•"/>
            </a:pPr>
            <a:r>
              <a:rPr lang="en-US"/>
              <a:t>First </a:t>
            </a:r>
            <a:r>
              <a:rPr b="1" lang="en-US" sz="2000">
                <a:latin typeface="Courier New"/>
                <a:ea typeface="Courier New"/>
                <a:cs typeface="Courier New"/>
                <a:sym typeface="Courier New"/>
              </a:rPr>
              <a:t>acquire()</a:t>
            </a:r>
            <a:r>
              <a:rPr lang="en-US" sz="2000"/>
              <a:t> </a:t>
            </a:r>
            <a:r>
              <a:rPr lang="en-US"/>
              <a:t>a lock </a:t>
            </a:r>
            <a:endParaRPr/>
          </a:p>
          <a:p>
            <a:pPr indent="-284163" lvl="1" marL="741363" rtl="0" algn="l">
              <a:lnSpc>
                <a:spcPct val="90000"/>
              </a:lnSpc>
              <a:spcBef>
                <a:spcPts val="700"/>
              </a:spcBef>
              <a:spcAft>
                <a:spcPts val="0"/>
              </a:spcAft>
              <a:buSzPts val="1980"/>
              <a:buChar char="•"/>
            </a:pPr>
            <a:r>
              <a:rPr lang="en-US"/>
              <a:t>Then </a:t>
            </a:r>
            <a:r>
              <a:rPr b="1" lang="en-US" sz="2000">
                <a:latin typeface="Courier New"/>
                <a:ea typeface="Courier New"/>
                <a:cs typeface="Courier New"/>
                <a:sym typeface="Courier New"/>
              </a:rPr>
              <a:t>release()</a:t>
            </a:r>
            <a:r>
              <a:rPr lang="en-US" sz="2000"/>
              <a:t> </a:t>
            </a:r>
            <a:r>
              <a:rPr lang="en-US"/>
              <a:t>the lock</a:t>
            </a:r>
            <a:endParaRPr/>
          </a:p>
          <a:p>
            <a:pPr indent="-341313" lvl="0" marL="341313" rtl="0" algn="l">
              <a:lnSpc>
                <a:spcPct val="90000"/>
              </a:lnSpc>
              <a:spcBef>
                <a:spcPts val="700"/>
              </a:spcBef>
              <a:spcAft>
                <a:spcPts val="0"/>
              </a:spcAft>
              <a:buSzPts val="1980"/>
              <a:buChar char="▪"/>
            </a:pPr>
            <a:r>
              <a:rPr lang="en-US"/>
              <a:t>Calls to </a:t>
            </a:r>
            <a:r>
              <a:rPr b="1" lang="en-US" sz="2000">
                <a:latin typeface="Courier New"/>
                <a:ea typeface="Courier New"/>
                <a:cs typeface="Courier New"/>
                <a:sym typeface="Courier New"/>
              </a:rPr>
              <a:t>acquire()</a:t>
            </a:r>
            <a:r>
              <a:rPr lang="en-US" sz="2000"/>
              <a:t> </a:t>
            </a:r>
            <a:r>
              <a:rPr lang="en-US"/>
              <a:t>and </a:t>
            </a:r>
            <a:r>
              <a:rPr b="1" lang="en-US" sz="2000">
                <a:latin typeface="Courier New"/>
                <a:ea typeface="Courier New"/>
                <a:cs typeface="Courier New"/>
                <a:sym typeface="Courier New"/>
              </a:rPr>
              <a:t>release()</a:t>
            </a:r>
            <a:r>
              <a:rPr lang="en-US" sz="2000"/>
              <a:t> </a:t>
            </a:r>
            <a:r>
              <a:rPr lang="en-US"/>
              <a:t>must be </a:t>
            </a:r>
            <a:r>
              <a:rPr b="1" lang="en-US">
                <a:solidFill>
                  <a:srgbClr val="006699"/>
                </a:solidFill>
                <a:latin typeface="Arial"/>
                <a:ea typeface="Arial"/>
                <a:cs typeface="Arial"/>
                <a:sym typeface="Arial"/>
              </a:rPr>
              <a:t>atomic</a:t>
            </a:r>
            <a:endParaRPr/>
          </a:p>
          <a:p>
            <a:pPr indent="-284163" lvl="1" marL="741363" rtl="0" algn="l">
              <a:lnSpc>
                <a:spcPct val="90000"/>
              </a:lnSpc>
              <a:spcBef>
                <a:spcPts val="630"/>
              </a:spcBef>
              <a:spcAft>
                <a:spcPts val="0"/>
              </a:spcAft>
              <a:buSzPts val="1980"/>
              <a:buChar char="•"/>
            </a:pPr>
            <a:r>
              <a:rPr lang="en-US"/>
              <a:t>Usually implemented via hardware atomic instructions such as compare-and-swap.</a:t>
            </a:r>
            <a:endParaRPr/>
          </a:p>
          <a:p>
            <a:pPr indent="-341313" lvl="0" marL="341313" rtl="0" algn="l">
              <a:lnSpc>
                <a:spcPct val="90000"/>
              </a:lnSpc>
              <a:spcBef>
                <a:spcPts val="630"/>
              </a:spcBef>
              <a:spcAft>
                <a:spcPts val="0"/>
              </a:spcAft>
              <a:buSzPts val="1980"/>
              <a:buChar char="▪"/>
            </a:pPr>
            <a:r>
              <a:rPr lang="en-US"/>
              <a:t>But this solution requires </a:t>
            </a:r>
            <a:r>
              <a:rPr b="1" lang="en-US">
                <a:solidFill>
                  <a:srgbClr val="006699"/>
                </a:solidFill>
                <a:latin typeface="Arial"/>
                <a:ea typeface="Arial"/>
                <a:cs typeface="Arial"/>
                <a:sym typeface="Arial"/>
              </a:rPr>
              <a:t>busy waiting</a:t>
            </a:r>
            <a:endParaRPr/>
          </a:p>
          <a:p>
            <a:pPr indent="-284163" lvl="1" marL="741363" rtl="0" algn="l">
              <a:lnSpc>
                <a:spcPct val="90000"/>
              </a:lnSpc>
              <a:spcBef>
                <a:spcPts val="630"/>
              </a:spcBef>
              <a:spcAft>
                <a:spcPts val="0"/>
              </a:spcAft>
              <a:buSzPts val="1980"/>
              <a:buChar char="•"/>
            </a:pPr>
            <a:r>
              <a:rPr lang="en-US"/>
              <a:t>This lock therefore called a </a:t>
            </a:r>
            <a:r>
              <a:rPr b="1" lang="en-US">
                <a:solidFill>
                  <a:srgbClr val="006699"/>
                </a:solidFill>
                <a:latin typeface="Arial"/>
                <a:ea typeface="Arial"/>
                <a:cs typeface="Arial"/>
                <a:sym typeface="Arial"/>
              </a:rPr>
              <a:t>spinlock</a:t>
            </a:r>
            <a:endParaRPr/>
          </a:p>
          <a:p>
            <a:pPr indent="-341313" lvl="0" marL="341313" rtl="0" algn="l">
              <a:lnSpc>
                <a:spcPct val="90000"/>
              </a:lnSpc>
              <a:spcBef>
                <a:spcPts val="560"/>
              </a:spcBef>
              <a:spcAft>
                <a:spcPts val="0"/>
              </a:spcAft>
              <a:buSzPts val="1760"/>
              <a:buFont typeface="Arial"/>
              <a:buNone/>
            </a:pPr>
            <a:r>
              <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p:nvPr/>
        </p:nvSpPr>
        <p:spPr>
          <a:xfrm>
            <a:off x="3178175" y="2609850"/>
            <a:ext cx="2024063" cy="376238"/>
          </a:xfrm>
          <a:prstGeom prst="rect">
            <a:avLst/>
          </a:prstGeom>
          <a:solidFill>
            <a:schemeClr val="accent3"/>
          </a:solidFill>
          <a:ln cap="flat" cmpd="sng" w="25400">
            <a:solidFill>
              <a:srgbClr val="BABABA"/>
            </a:solidFill>
            <a:prstDash val="solid"/>
            <a:round/>
            <a:headEnd len="sm" w="sm" type="none"/>
            <a:tailEnd len="sm" w="sm" type="none"/>
          </a:ln>
        </p:spPr>
        <p:txBody>
          <a:bodyPr anchorCtr="0" anchor="t" bIns="32000" lIns="64000" spcFirstLastPara="1" rIns="64000" wrap="square" tIns="320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86" name="Google Shape;286;p33"/>
          <p:cNvSpPr/>
          <p:nvPr/>
        </p:nvSpPr>
        <p:spPr>
          <a:xfrm>
            <a:off x="3178175" y="3686175"/>
            <a:ext cx="2024063" cy="346075"/>
          </a:xfrm>
          <a:prstGeom prst="rect">
            <a:avLst/>
          </a:prstGeom>
          <a:solidFill>
            <a:schemeClr val="accent3"/>
          </a:solidFill>
          <a:ln cap="flat" cmpd="sng" w="25400">
            <a:solidFill>
              <a:srgbClr val="BABABA"/>
            </a:solidFill>
            <a:prstDash val="solid"/>
            <a:round/>
            <a:headEnd len="sm" w="sm" type="none"/>
            <a:tailEnd len="sm" w="sm" type="none"/>
          </a:ln>
        </p:spPr>
        <p:txBody>
          <a:bodyPr anchorCtr="0" anchor="t" bIns="32000" lIns="64000" spcFirstLastPara="1" rIns="64000" wrap="square" tIns="320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87" name="Google Shape;287;p33"/>
          <p:cNvSpPr txBox="1"/>
          <p:nvPr>
            <p:ph type="title"/>
          </p:nvPr>
        </p:nvSpPr>
        <p:spPr>
          <a:xfrm>
            <a:off x="1017462" y="161266"/>
            <a:ext cx="8190038"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Solution to CS Problem Using Mutex Locks</a:t>
            </a:r>
            <a:endParaRPr/>
          </a:p>
        </p:txBody>
      </p:sp>
      <p:sp>
        <p:nvSpPr>
          <p:cNvPr id="288" name="Google Shape;288;p33"/>
          <p:cNvSpPr/>
          <p:nvPr/>
        </p:nvSpPr>
        <p:spPr>
          <a:xfrm>
            <a:off x="2286000" y="2274888"/>
            <a:ext cx="4572000" cy="25860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while (true) {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acquire lock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critical section </a:t>
            </a:r>
            <a:endParaRPr/>
          </a:p>
          <a:p>
            <a:pPr indent="0" lvl="0" marL="0" marR="0" rtl="0" algn="l">
              <a:spcBef>
                <a:spcPts val="0"/>
              </a:spcBef>
              <a:spcAft>
                <a:spcPts val="0"/>
              </a:spcAft>
              <a:buClr>
                <a:schemeClr val="dk1"/>
              </a:buClr>
              <a:buSzPts val="1800"/>
              <a:buFont typeface="Arial"/>
              <a:buNone/>
            </a:pPr>
            <a:r>
              <a:t/>
            </a:r>
            <a:endParaRPr b="1" sz="1800">
              <a:solidFill>
                <a:srgbClr val="000000"/>
              </a:solidFill>
              <a:latin typeface="Courier New"/>
              <a:ea typeface="Courier New"/>
              <a:cs typeface="Courier New"/>
              <a:sym typeface="Courier New"/>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release lock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remainder section </a:t>
            </a:r>
            <a:endParaRPr/>
          </a:p>
          <a:p>
            <a:pPr indent="0" lvl="0" marL="0" marR="0" rtl="0" algn="l">
              <a:spcBef>
                <a:spcPts val="0"/>
              </a:spcBef>
              <a:spcAft>
                <a:spcPts val="0"/>
              </a:spcAft>
              <a:buClr>
                <a:srgbClr val="000000"/>
              </a:buClr>
              <a:buSzPts val="1800"/>
              <a:buFont typeface="Arial"/>
              <a:buNone/>
            </a:pPr>
            <a:r>
              <a:rPr b="1" lang="en-US" sz="1800">
                <a:solidFill>
                  <a:srgbClr val="000000"/>
                </a:solidFill>
                <a:latin typeface="Courier New"/>
                <a:ea typeface="Courier New"/>
                <a:cs typeface="Courier New"/>
                <a:sym typeface="Courier New"/>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4"/>
          <p:cNvSpPr txBox="1"/>
          <p:nvPr>
            <p:ph type="title"/>
          </p:nvPr>
        </p:nvSpPr>
        <p:spPr>
          <a:xfrm>
            <a:off x="457200" y="10798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Semaphore</a:t>
            </a:r>
            <a:endParaRPr/>
          </a:p>
        </p:txBody>
      </p:sp>
      <p:sp>
        <p:nvSpPr>
          <p:cNvPr id="295" name="Google Shape;295;p34"/>
          <p:cNvSpPr txBox="1"/>
          <p:nvPr>
            <p:ph idx="1" type="body"/>
          </p:nvPr>
        </p:nvSpPr>
        <p:spPr>
          <a:xfrm>
            <a:off x="827089" y="1163639"/>
            <a:ext cx="6272212" cy="4970462"/>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760"/>
              <a:buChar char="▪"/>
            </a:pPr>
            <a:r>
              <a:rPr lang="en-US" sz="1600"/>
              <a:t>Synchronization tool that provides more sophisticated ways (than Mutex locks)  for processes to synchronize their activities.</a:t>
            </a:r>
            <a:endParaRPr i="1" sz="1600">
              <a:solidFill>
                <a:schemeClr val="dk2"/>
              </a:solidFill>
            </a:endParaRPr>
          </a:p>
          <a:p>
            <a:pPr indent="-341313" lvl="0" marL="341313" rtl="0" algn="l">
              <a:lnSpc>
                <a:spcPct val="90000"/>
              </a:lnSpc>
              <a:spcBef>
                <a:spcPts val="560"/>
              </a:spcBef>
              <a:spcAft>
                <a:spcPts val="0"/>
              </a:spcAft>
              <a:buSzPts val="1760"/>
              <a:buChar char="▪"/>
            </a:pPr>
            <a:r>
              <a:rPr lang="en-US" sz="1600"/>
              <a:t>Semaphore </a:t>
            </a:r>
            <a:r>
              <a:rPr b="1" i="1" lang="en-US" sz="1600"/>
              <a:t>S</a:t>
            </a:r>
            <a:r>
              <a:rPr lang="en-US" sz="1600"/>
              <a:t> – integer variable</a:t>
            </a:r>
            <a:endParaRPr/>
          </a:p>
          <a:p>
            <a:pPr indent="-341313" lvl="0" marL="341313" rtl="0" algn="l">
              <a:lnSpc>
                <a:spcPct val="90000"/>
              </a:lnSpc>
              <a:spcBef>
                <a:spcPts val="560"/>
              </a:spcBef>
              <a:spcAft>
                <a:spcPts val="0"/>
              </a:spcAft>
              <a:buSzPts val="1760"/>
              <a:buChar char="▪"/>
            </a:pPr>
            <a:r>
              <a:rPr lang="en-US" sz="1600"/>
              <a:t>Can only be accessed via two indivisible (atomic) operations</a:t>
            </a:r>
            <a:endParaRPr/>
          </a:p>
          <a:p>
            <a:pPr indent="-284163" lvl="1" marL="741363" rtl="0" algn="l">
              <a:lnSpc>
                <a:spcPct val="90000"/>
              </a:lnSpc>
              <a:spcBef>
                <a:spcPts val="630"/>
              </a:spcBef>
              <a:spcAft>
                <a:spcPts val="0"/>
              </a:spcAft>
              <a:buSzPts val="1980"/>
              <a:buChar char="•"/>
            </a:pPr>
            <a:r>
              <a:rPr b="1" lang="en-US">
                <a:solidFill>
                  <a:srgbClr val="000000"/>
                </a:solidFill>
                <a:latin typeface="Courier New"/>
                <a:ea typeface="Courier New"/>
                <a:cs typeface="Courier New"/>
                <a:sym typeface="Courier New"/>
              </a:rPr>
              <a:t>wait()</a:t>
            </a:r>
            <a:r>
              <a:rPr lang="en-US">
                <a:solidFill>
                  <a:srgbClr val="000000"/>
                </a:solidFill>
              </a:rPr>
              <a:t> </a:t>
            </a:r>
            <a:r>
              <a:rPr lang="en-US" sz="1600">
                <a:solidFill>
                  <a:srgbClr val="000000"/>
                </a:solidFill>
              </a:rPr>
              <a:t>and </a:t>
            </a:r>
            <a:r>
              <a:rPr b="1" lang="en-US">
                <a:solidFill>
                  <a:srgbClr val="000000"/>
                </a:solidFill>
                <a:latin typeface="Courier New"/>
                <a:ea typeface="Courier New"/>
                <a:cs typeface="Courier New"/>
                <a:sym typeface="Courier New"/>
              </a:rPr>
              <a:t>signal()</a:t>
            </a:r>
            <a:endParaRPr/>
          </a:p>
          <a:p>
            <a:pPr indent="-227012" lvl="2" marL="1084263" rtl="0" algn="l">
              <a:lnSpc>
                <a:spcPct val="90000"/>
              </a:lnSpc>
              <a:spcBef>
                <a:spcPts val="630"/>
              </a:spcBef>
              <a:spcAft>
                <a:spcPts val="0"/>
              </a:spcAft>
              <a:buSzPts val="1200"/>
              <a:buChar char="4"/>
            </a:pPr>
            <a:r>
              <a:rPr lang="en-US" sz="1600"/>
              <a:t>Originally called </a:t>
            </a:r>
            <a:r>
              <a:rPr b="1" lang="en-US">
                <a:solidFill>
                  <a:srgbClr val="000000"/>
                </a:solidFill>
                <a:latin typeface="Courier New"/>
                <a:ea typeface="Courier New"/>
                <a:cs typeface="Courier New"/>
                <a:sym typeface="Courier New"/>
              </a:rPr>
              <a:t>P()</a:t>
            </a:r>
            <a:r>
              <a:rPr lang="en-US"/>
              <a:t> </a:t>
            </a:r>
            <a:r>
              <a:rPr lang="en-US" sz="1600"/>
              <a:t>and </a:t>
            </a:r>
            <a:r>
              <a:rPr b="1" lang="en-US">
                <a:solidFill>
                  <a:srgbClr val="000000"/>
                </a:solidFill>
                <a:latin typeface="Courier New"/>
                <a:ea typeface="Courier New"/>
                <a:cs typeface="Courier New"/>
                <a:sym typeface="Courier New"/>
              </a:rPr>
              <a:t>V()</a:t>
            </a:r>
            <a:endParaRPr/>
          </a:p>
          <a:p>
            <a:pPr indent="-341313" lvl="0" marL="341313" rtl="0" algn="l">
              <a:lnSpc>
                <a:spcPct val="90000"/>
              </a:lnSpc>
              <a:spcBef>
                <a:spcPts val="630"/>
              </a:spcBef>
              <a:spcAft>
                <a:spcPts val="0"/>
              </a:spcAft>
              <a:buSzPts val="1760"/>
              <a:buChar char="▪"/>
            </a:pPr>
            <a:r>
              <a:rPr lang="en-US" sz="1600"/>
              <a:t>Definition of  the </a:t>
            </a:r>
            <a:r>
              <a:rPr b="1" lang="en-US">
                <a:solidFill>
                  <a:srgbClr val="000000"/>
                </a:solidFill>
                <a:latin typeface="Courier New"/>
                <a:ea typeface="Courier New"/>
                <a:cs typeface="Courier New"/>
                <a:sym typeface="Courier New"/>
              </a:rPr>
              <a:t>wait() operation</a:t>
            </a:r>
            <a:endParaRPr/>
          </a:p>
          <a:p>
            <a:pPr indent="-284163" lvl="1" marL="741363" rtl="0" algn="l">
              <a:lnSpc>
                <a:spcPct val="90000"/>
              </a:lnSpc>
              <a:spcBef>
                <a:spcPts val="630"/>
              </a:spcBef>
              <a:spcAft>
                <a:spcPts val="0"/>
              </a:spcAft>
              <a:buSzPts val="1980"/>
              <a:buFont typeface="Arial"/>
              <a:buNone/>
            </a:pPr>
            <a:r>
              <a:rPr b="1" lang="en-US">
                <a:latin typeface="Courier New"/>
                <a:ea typeface="Courier New"/>
                <a:cs typeface="Courier New"/>
                <a:sym typeface="Courier New"/>
              </a:rPr>
              <a:t>wait(S)</a:t>
            </a:r>
            <a:r>
              <a:rPr b="1" lang="en-US" sz="1600">
                <a:latin typeface="Courier New"/>
                <a:ea typeface="Courier New"/>
                <a:cs typeface="Courier New"/>
                <a:sym typeface="Courier New"/>
              </a:rPr>
              <a:t> { </a:t>
            </a:r>
            <a:endParaRPr/>
          </a:p>
          <a:p>
            <a:pPr indent="-284163" lvl="1" marL="741363" rtl="0" algn="l">
              <a:lnSpc>
                <a:spcPct val="90000"/>
              </a:lnSpc>
              <a:spcBef>
                <a:spcPts val="560"/>
              </a:spcBef>
              <a:spcAft>
                <a:spcPts val="0"/>
              </a:spcAft>
              <a:buSzPts val="1760"/>
              <a:buFont typeface="Arial"/>
              <a:buNone/>
            </a:pPr>
            <a:r>
              <a:rPr b="1" lang="en-US" sz="1600">
                <a:latin typeface="Courier New"/>
                <a:ea typeface="Courier New"/>
                <a:cs typeface="Courier New"/>
                <a:sym typeface="Courier New"/>
              </a:rPr>
              <a:t>    while (S &lt;= 0)</a:t>
            </a:r>
            <a:endParaRPr/>
          </a:p>
          <a:p>
            <a:pPr indent="-284163" lvl="1" marL="741363" rtl="0" algn="l">
              <a:lnSpc>
                <a:spcPct val="90000"/>
              </a:lnSpc>
              <a:spcBef>
                <a:spcPts val="560"/>
              </a:spcBef>
              <a:spcAft>
                <a:spcPts val="0"/>
              </a:spcAft>
              <a:buSzPts val="1760"/>
              <a:buFont typeface="Arial"/>
              <a:buNone/>
            </a:pPr>
            <a:r>
              <a:rPr b="1" lang="en-US" sz="1600">
                <a:latin typeface="Courier New"/>
                <a:ea typeface="Courier New"/>
                <a:cs typeface="Courier New"/>
                <a:sym typeface="Courier New"/>
              </a:rPr>
              <a:t>       ; // busy wait</a:t>
            </a:r>
            <a:endParaRPr/>
          </a:p>
          <a:p>
            <a:pPr indent="-284163" lvl="1" marL="741363" rtl="0" algn="l">
              <a:lnSpc>
                <a:spcPct val="90000"/>
              </a:lnSpc>
              <a:spcBef>
                <a:spcPts val="560"/>
              </a:spcBef>
              <a:spcAft>
                <a:spcPts val="0"/>
              </a:spcAft>
              <a:buSzPts val="1760"/>
              <a:buFont typeface="Arial"/>
              <a:buNone/>
            </a:pPr>
            <a:r>
              <a:rPr b="1" lang="en-US" sz="1600">
                <a:latin typeface="Courier New"/>
                <a:ea typeface="Courier New"/>
                <a:cs typeface="Courier New"/>
                <a:sym typeface="Courier New"/>
              </a:rPr>
              <a:t>    S--;</a:t>
            </a:r>
            <a:endParaRPr/>
          </a:p>
          <a:p>
            <a:pPr indent="-284163" lvl="1" marL="741363" rtl="0" algn="l">
              <a:lnSpc>
                <a:spcPct val="90000"/>
              </a:lnSpc>
              <a:spcBef>
                <a:spcPts val="560"/>
              </a:spcBef>
              <a:spcAft>
                <a:spcPts val="0"/>
              </a:spcAft>
              <a:buSzPts val="1760"/>
              <a:buFont typeface="Arial"/>
              <a:buNone/>
            </a:pPr>
            <a:r>
              <a:rPr b="1" lang="en-US" sz="1600">
                <a:latin typeface="Courier New"/>
                <a:ea typeface="Courier New"/>
                <a:cs typeface="Courier New"/>
                <a:sym typeface="Courier New"/>
              </a:rPr>
              <a:t>}</a:t>
            </a:r>
            <a:endParaRPr/>
          </a:p>
          <a:p>
            <a:pPr indent="-341313" lvl="0" marL="341313" rtl="0" algn="l">
              <a:lnSpc>
                <a:spcPct val="90000"/>
              </a:lnSpc>
              <a:spcBef>
                <a:spcPts val="630"/>
              </a:spcBef>
              <a:spcAft>
                <a:spcPts val="0"/>
              </a:spcAft>
              <a:buSzPts val="1760"/>
              <a:buChar char="▪"/>
            </a:pPr>
            <a:r>
              <a:rPr lang="en-US" sz="1600"/>
              <a:t>Definition of  the </a:t>
            </a:r>
            <a:r>
              <a:rPr b="1" lang="en-US">
                <a:solidFill>
                  <a:srgbClr val="000000"/>
                </a:solidFill>
                <a:latin typeface="Courier New"/>
                <a:ea typeface="Courier New"/>
                <a:cs typeface="Courier New"/>
                <a:sym typeface="Courier New"/>
              </a:rPr>
              <a:t>signal() operation</a:t>
            </a:r>
            <a:endParaRPr b="1" sz="1600">
              <a:latin typeface="Courier New"/>
              <a:ea typeface="Courier New"/>
              <a:cs typeface="Courier New"/>
              <a:sym typeface="Courier New"/>
            </a:endParaRPr>
          </a:p>
          <a:p>
            <a:pPr indent="-284163" lvl="1" marL="741363" rtl="0" algn="l">
              <a:lnSpc>
                <a:spcPct val="90000"/>
              </a:lnSpc>
              <a:spcBef>
                <a:spcPts val="630"/>
              </a:spcBef>
              <a:spcAft>
                <a:spcPts val="0"/>
              </a:spcAft>
              <a:buSzPts val="1980"/>
              <a:buFont typeface="Arial"/>
              <a:buNone/>
            </a:pPr>
            <a:r>
              <a:rPr b="1" lang="en-US">
                <a:latin typeface="Courier New"/>
                <a:ea typeface="Courier New"/>
                <a:cs typeface="Courier New"/>
                <a:sym typeface="Courier New"/>
              </a:rPr>
              <a:t>signal(S)</a:t>
            </a:r>
            <a:r>
              <a:rPr b="1" lang="en-US" sz="1600">
                <a:latin typeface="Courier New"/>
                <a:ea typeface="Courier New"/>
                <a:cs typeface="Courier New"/>
                <a:sym typeface="Courier New"/>
              </a:rPr>
              <a:t> { </a:t>
            </a:r>
            <a:endParaRPr/>
          </a:p>
          <a:p>
            <a:pPr indent="-284163" lvl="1" marL="741363" rtl="0" algn="l">
              <a:lnSpc>
                <a:spcPct val="90000"/>
              </a:lnSpc>
              <a:spcBef>
                <a:spcPts val="560"/>
              </a:spcBef>
              <a:spcAft>
                <a:spcPts val="0"/>
              </a:spcAft>
              <a:buSzPts val="1760"/>
              <a:buFont typeface="Arial"/>
              <a:buNone/>
            </a:pPr>
            <a:r>
              <a:rPr b="1" lang="en-US" sz="1600">
                <a:latin typeface="Courier New"/>
                <a:ea typeface="Courier New"/>
                <a:cs typeface="Courier New"/>
                <a:sym typeface="Courier New"/>
              </a:rPr>
              <a:t>    S++;</a:t>
            </a:r>
            <a:endParaRPr/>
          </a:p>
          <a:p>
            <a:pPr indent="-284163" lvl="1" marL="741363" rtl="0" algn="l">
              <a:lnSpc>
                <a:spcPct val="90000"/>
              </a:lnSpc>
              <a:spcBef>
                <a:spcPts val="560"/>
              </a:spcBef>
              <a:spcAft>
                <a:spcPts val="0"/>
              </a:spcAft>
              <a:buSzPts val="1760"/>
              <a:buFont typeface="Arial"/>
              <a:buNone/>
            </a:pPr>
            <a:r>
              <a:rPr b="1" lang="en-US" sz="1600">
                <a:latin typeface="Courier New"/>
                <a:ea typeface="Courier New"/>
                <a:cs typeface="Courier New"/>
                <a:sym typeface="Courier New"/>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561975" y="251392"/>
            <a:ext cx="85344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Semaphore (Cont.)</a:t>
            </a:r>
            <a:endParaRPr/>
          </a:p>
        </p:txBody>
      </p:sp>
      <p:sp>
        <p:nvSpPr>
          <p:cNvPr id="302" name="Google Shape;302;p35"/>
          <p:cNvSpPr txBox="1"/>
          <p:nvPr>
            <p:ph idx="1" type="body"/>
          </p:nvPr>
        </p:nvSpPr>
        <p:spPr>
          <a:xfrm>
            <a:off x="844549" y="1093789"/>
            <a:ext cx="6165851" cy="4252911"/>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b="1" lang="en-US">
                <a:solidFill>
                  <a:srgbClr val="006699"/>
                </a:solidFill>
                <a:latin typeface="Arial"/>
                <a:ea typeface="Arial"/>
                <a:cs typeface="Arial"/>
                <a:sym typeface="Arial"/>
              </a:rPr>
              <a:t>Counting semaphore</a:t>
            </a:r>
            <a:r>
              <a:rPr b="1" lang="en-US">
                <a:solidFill>
                  <a:srgbClr val="3366FF"/>
                </a:solidFill>
              </a:rPr>
              <a:t> </a:t>
            </a:r>
            <a:r>
              <a:rPr lang="en-US"/>
              <a:t>– integer value can range over an unrestricted domain</a:t>
            </a:r>
            <a:endParaRPr/>
          </a:p>
          <a:p>
            <a:pPr indent="-341313" lvl="0" marL="341313" rtl="0" algn="l">
              <a:spcBef>
                <a:spcPts val="630"/>
              </a:spcBef>
              <a:spcAft>
                <a:spcPts val="0"/>
              </a:spcAft>
              <a:buSzPts val="1980"/>
              <a:buChar char="▪"/>
            </a:pPr>
            <a:r>
              <a:rPr b="1" lang="en-US">
                <a:solidFill>
                  <a:srgbClr val="006699"/>
                </a:solidFill>
                <a:latin typeface="Arial"/>
                <a:ea typeface="Arial"/>
                <a:cs typeface="Arial"/>
                <a:sym typeface="Arial"/>
              </a:rPr>
              <a:t>Binary semaphore </a:t>
            </a:r>
            <a:r>
              <a:rPr lang="en-US"/>
              <a:t>– integer value can range only between 0 and 1</a:t>
            </a:r>
            <a:endParaRPr/>
          </a:p>
          <a:p>
            <a:pPr indent="-284163" lvl="1" marL="741363" rtl="0" algn="l">
              <a:spcBef>
                <a:spcPts val="630"/>
              </a:spcBef>
              <a:spcAft>
                <a:spcPts val="0"/>
              </a:spcAft>
              <a:buSzPts val="1980"/>
              <a:buChar char="•"/>
            </a:pPr>
            <a:r>
              <a:rPr lang="en-US"/>
              <a:t>Same as a </a:t>
            </a:r>
            <a:r>
              <a:rPr b="1" lang="en-US">
                <a:solidFill>
                  <a:srgbClr val="006699"/>
                </a:solidFill>
                <a:latin typeface="Arial"/>
                <a:ea typeface="Arial"/>
                <a:cs typeface="Arial"/>
                <a:sym typeface="Arial"/>
              </a:rPr>
              <a:t>mutex lock</a:t>
            </a:r>
            <a:endParaRPr/>
          </a:p>
          <a:p>
            <a:pPr indent="-341313" lvl="0" marL="341313" rtl="0" algn="l">
              <a:spcBef>
                <a:spcPts val="630"/>
              </a:spcBef>
              <a:spcAft>
                <a:spcPts val="0"/>
              </a:spcAft>
              <a:buSzPts val="1980"/>
              <a:buChar char="▪"/>
            </a:pPr>
            <a:r>
              <a:rPr lang="en-US"/>
              <a:t>Can implement a counting semaphore </a:t>
            </a:r>
            <a:r>
              <a:rPr b="1" i="1" lang="en-US">
                <a:solidFill>
                  <a:srgbClr val="000000"/>
                </a:solidFill>
              </a:rPr>
              <a:t>S</a:t>
            </a:r>
            <a:r>
              <a:rPr lang="en-US"/>
              <a:t> as a binary semaphore</a:t>
            </a:r>
            <a:endParaRPr b="1">
              <a:solidFill>
                <a:srgbClr val="3366FF"/>
              </a:solidFill>
            </a:endParaRPr>
          </a:p>
          <a:p>
            <a:pPr indent="-341313" lvl="0" marL="341313" rtl="0" algn="l">
              <a:spcBef>
                <a:spcPts val="630"/>
              </a:spcBef>
              <a:spcAft>
                <a:spcPts val="0"/>
              </a:spcAft>
              <a:buSzPts val="1980"/>
              <a:buChar char="▪"/>
            </a:pPr>
            <a:r>
              <a:rPr lang="en-US"/>
              <a:t>With semaphores we can solve various synchronization problems</a:t>
            </a:r>
            <a:endParaRPr/>
          </a:p>
          <a:p>
            <a:pPr indent="0" lvl="0" marL="0" rtl="0" algn="l">
              <a:spcBef>
                <a:spcPts val="560"/>
              </a:spcBef>
              <a:spcAft>
                <a:spcPts val="0"/>
              </a:spcAft>
              <a:buSzPts val="1760"/>
              <a:buNone/>
            </a:pPr>
            <a:r>
              <a:t/>
            </a:r>
            <a:endParaRPr b="1" baseline="-25000" i="1"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6"/>
          <p:cNvSpPr txBox="1"/>
          <p:nvPr>
            <p:ph type="title"/>
          </p:nvPr>
        </p:nvSpPr>
        <p:spPr>
          <a:xfrm>
            <a:off x="561975" y="251392"/>
            <a:ext cx="8534400" cy="4572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Semaphore Usage Example</a:t>
            </a:r>
            <a:endParaRPr/>
          </a:p>
        </p:txBody>
      </p:sp>
      <p:sp>
        <p:nvSpPr>
          <p:cNvPr id="309" name="Google Shape;309;p36"/>
          <p:cNvSpPr txBox="1"/>
          <p:nvPr>
            <p:ph idx="1" type="body"/>
          </p:nvPr>
        </p:nvSpPr>
        <p:spPr>
          <a:xfrm>
            <a:off x="844549" y="1093788"/>
            <a:ext cx="6686551" cy="4468811"/>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Solution to the CS Problem</a:t>
            </a:r>
            <a:endParaRPr/>
          </a:p>
          <a:p>
            <a:pPr indent="-284163" lvl="1" marL="741363" rtl="0" algn="l">
              <a:spcBef>
                <a:spcPts val="630"/>
              </a:spcBef>
              <a:spcAft>
                <a:spcPts val="0"/>
              </a:spcAft>
              <a:buSzPts val="1980"/>
              <a:buChar char="•"/>
            </a:pPr>
            <a:r>
              <a:rPr lang="en-US"/>
              <a:t>Create a semaphore “</a:t>
            </a:r>
            <a:r>
              <a:rPr b="1" lang="en-US">
                <a:solidFill>
                  <a:srgbClr val="000000"/>
                </a:solidFill>
                <a:latin typeface="Courier New"/>
                <a:ea typeface="Courier New"/>
                <a:cs typeface="Courier New"/>
                <a:sym typeface="Courier New"/>
              </a:rPr>
              <a:t>mutex</a:t>
            </a:r>
            <a:r>
              <a:rPr lang="en-US"/>
              <a:t>” initialized to 1 </a:t>
            </a:r>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wait(mutex);</a:t>
            </a:r>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   CS</a:t>
            </a:r>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signal(mutex)</a:t>
            </a:r>
            <a:r>
              <a:rPr b="1" lang="en-US">
                <a:solidFill>
                  <a:srgbClr val="0000FF"/>
                </a:solidFill>
                <a:latin typeface="Courier New"/>
                <a:ea typeface="Courier New"/>
                <a:cs typeface="Courier New"/>
                <a:sym typeface="Courier New"/>
              </a:rPr>
              <a:t>;</a:t>
            </a:r>
            <a:endParaRPr/>
          </a:p>
          <a:p>
            <a:pPr indent="-341313" lvl="0" marL="341313" rtl="0" algn="l">
              <a:spcBef>
                <a:spcPts val="630"/>
              </a:spcBef>
              <a:spcAft>
                <a:spcPts val="0"/>
              </a:spcAft>
              <a:buSzPts val="1980"/>
              <a:buChar char="▪"/>
            </a:pPr>
            <a:r>
              <a:rPr lang="en-US"/>
              <a:t>Consider </a:t>
            </a:r>
            <a:r>
              <a:rPr b="1" i="1" lang="en-US"/>
              <a:t>P</a:t>
            </a:r>
            <a:r>
              <a:rPr b="1" baseline="-25000" i="1" lang="en-US"/>
              <a:t>1</a:t>
            </a:r>
            <a:r>
              <a:rPr b="1" i="1" lang="en-US"/>
              <a:t> </a:t>
            </a:r>
            <a:r>
              <a:rPr lang="en-US"/>
              <a:t> and </a:t>
            </a:r>
            <a:r>
              <a:rPr b="1" i="1" lang="en-US"/>
              <a:t>P</a:t>
            </a:r>
            <a:r>
              <a:rPr b="1" baseline="-25000" i="1" lang="en-US"/>
              <a:t>2</a:t>
            </a:r>
            <a:r>
              <a:rPr lang="en-US"/>
              <a:t> that with two statements </a:t>
            </a:r>
            <a:r>
              <a:rPr b="1" i="1" lang="en-US"/>
              <a:t>S</a:t>
            </a:r>
            <a:r>
              <a:rPr b="1" baseline="-25000" i="1" lang="en-US"/>
              <a:t>1</a:t>
            </a:r>
            <a:r>
              <a:rPr b="1" i="1" lang="en-US"/>
              <a:t> </a:t>
            </a:r>
            <a:r>
              <a:rPr lang="en-US"/>
              <a:t>and</a:t>
            </a:r>
            <a:r>
              <a:rPr b="1" i="1" lang="en-US"/>
              <a:t> S</a:t>
            </a:r>
            <a:r>
              <a:rPr b="1" baseline="-25000" i="1" lang="en-US"/>
              <a:t>2    </a:t>
            </a:r>
            <a:r>
              <a:rPr lang="en-US"/>
              <a:t>and the requirement </a:t>
            </a:r>
            <a:r>
              <a:rPr b="1" i="1" lang="en-US"/>
              <a:t> </a:t>
            </a:r>
            <a:r>
              <a:rPr lang="en-US"/>
              <a:t>that</a:t>
            </a:r>
            <a:r>
              <a:rPr b="1" i="1" lang="en-US"/>
              <a:t> S</a:t>
            </a:r>
            <a:r>
              <a:rPr b="1" baseline="-25000" i="1" lang="en-US"/>
              <a:t>1</a:t>
            </a:r>
            <a:r>
              <a:rPr b="1" i="1" lang="en-US"/>
              <a:t> </a:t>
            </a:r>
            <a:r>
              <a:rPr lang="en-US"/>
              <a:t>to happen before </a:t>
            </a:r>
            <a:r>
              <a:rPr b="1" i="1" lang="en-US"/>
              <a:t>S</a:t>
            </a:r>
            <a:r>
              <a:rPr b="1" baseline="-25000" i="1" lang="en-US"/>
              <a:t>2</a:t>
            </a:r>
            <a:endParaRPr/>
          </a:p>
          <a:p>
            <a:pPr indent="-284163" lvl="1" marL="741363" rtl="0" algn="l">
              <a:spcBef>
                <a:spcPts val="630"/>
              </a:spcBef>
              <a:spcAft>
                <a:spcPts val="0"/>
              </a:spcAft>
              <a:buSzPts val="1980"/>
              <a:buChar char="•"/>
            </a:pPr>
            <a:r>
              <a:rPr lang="en-US"/>
              <a:t>Create a semaphore “</a:t>
            </a:r>
            <a:r>
              <a:rPr b="1" lang="en-US">
                <a:solidFill>
                  <a:srgbClr val="000000"/>
                </a:solidFill>
                <a:latin typeface="Courier New"/>
                <a:ea typeface="Courier New"/>
                <a:cs typeface="Courier New"/>
                <a:sym typeface="Courier New"/>
              </a:rPr>
              <a:t>synch</a:t>
            </a:r>
            <a:r>
              <a:rPr lang="en-US"/>
              <a:t>” initialized to 0 </a:t>
            </a:r>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P1:</a:t>
            </a:r>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   S</a:t>
            </a:r>
            <a:r>
              <a:rPr b="1" baseline="-25000" lang="en-US">
                <a:solidFill>
                  <a:srgbClr val="000000"/>
                </a:solidFill>
                <a:latin typeface="Courier New"/>
                <a:ea typeface="Courier New"/>
                <a:cs typeface="Courier New"/>
                <a:sym typeface="Courier New"/>
              </a:rPr>
              <a:t>1</a:t>
            </a:r>
            <a:r>
              <a:rPr b="1" lang="en-US">
                <a:solidFill>
                  <a:srgbClr val="000000"/>
                </a:solidFill>
                <a:latin typeface="Courier New"/>
                <a:ea typeface="Courier New"/>
                <a:cs typeface="Courier New"/>
                <a:sym typeface="Courier New"/>
              </a:rPr>
              <a:t>;</a:t>
            </a:r>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   signal(synch);</a:t>
            </a:r>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P2:</a:t>
            </a:r>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   wait(synch)</a:t>
            </a:r>
            <a:r>
              <a:rPr lang="en-US">
                <a:solidFill>
                  <a:srgbClr val="0000FF"/>
                </a:solidFill>
              </a:rPr>
              <a:t>;</a:t>
            </a:r>
            <a:endParaRPr b="1">
              <a:solidFill>
                <a:srgbClr val="000000"/>
              </a:solidFill>
              <a:latin typeface="Courier New"/>
              <a:ea typeface="Courier New"/>
              <a:cs typeface="Courier New"/>
              <a:sym typeface="Courier New"/>
            </a:endParaRPr>
          </a:p>
          <a:p>
            <a:pPr indent="-227012" lvl="2" marL="1084263" rtl="0" algn="l">
              <a:spcBef>
                <a:spcPts val="630"/>
              </a:spcBef>
              <a:spcAft>
                <a:spcPts val="0"/>
              </a:spcAft>
              <a:buSzPts val="1350"/>
              <a:buNone/>
            </a:pPr>
            <a:r>
              <a:rPr b="1" lang="en-US">
                <a:solidFill>
                  <a:srgbClr val="000000"/>
                </a:solidFill>
                <a:latin typeface="Courier New"/>
                <a:ea typeface="Courier New"/>
                <a:cs typeface="Courier New"/>
                <a:sym typeface="Courier New"/>
              </a:rPr>
              <a:t>   S</a:t>
            </a:r>
            <a:r>
              <a:rPr b="1" baseline="-25000" lang="en-US">
                <a:solidFill>
                  <a:srgbClr val="000000"/>
                </a:solidFill>
                <a:latin typeface="Courier New"/>
                <a:ea typeface="Courier New"/>
                <a:cs typeface="Courier New"/>
                <a:sym typeface="Courier New"/>
              </a:rPr>
              <a:t>2</a:t>
            </a:r>
            <a:r>
              <a:rPr b="1" lang="en-US">
                <a:solidFill>
                  <a:srgbClr val="000000"/>
                </a:solidFill>
                <a:latin typeface="Courier New"/>
                <a:ea typeface="Courier New"/>
                <a:cs typeface="Courier New"/>
                <a:sym typeface="Courier New"/>
              </a:rPr>
              <a:t>;</a:t>
            </a:r>
            <a:endParaRPr/>
          </a:p>
          <a:p>
            <a:pPr indent="-229553" lvl="0" marL="341313" rtl="0" algn="l">
              <a:spcBef>
                <a:spcPts val="560"/>
              </a:spcBef>
              <a:spcAft>
                <a:spcPts val="0"/>
              </a:spcAft>
              <a:buSzPts val="1760"/>
              <a:buNone/>
            </a:pPr>
            <a:r>
              <a:t/>
            </a:r>
            <a:endParaRPr b="1" baseline="-25000" i="1" sz="16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7"/>
          <p:cNvSpPr txBox="1"/>
          <p:nvPr>
            <p:ph type="title"/>
          </p:nvPr>
        </p:nvSpPr>
        <p:spPr>
          <a:xfrm>
            <a:off x="457200" y="227824"/>
            <a:ext cx="8229600"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Semaphore Implementation</a:t>
            </a:r>
            <a:endParaRPr/>
          </a:p>
        </p:txBody>
      </p:sp>
      <p:sp>
        <p:nvSpPr>
          <p:cNvPr id="316" name="Google Shape;316;p37"/>
          <p:cNvSpPr txBox="1"/>
          <p:nvPr>
            <p:ph idx="1" type="body"/>
          </p:nvPr>
        </p:nvSpPr>
        <p:spPr>
          <a:xfrm>
            <a:off x="869949" y="1157289"/>
            <a:ext cx="7338869" cy="4422630"/>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Must guarantee that no two processes can execute  the </a:t>
            </a:r>
            <a:r>
              <a:rPr b="1" lang="en-US" sz="2000">
                <a:latin typeface="Courier New"/>
                <a:ea typeface="Courier New"/>
                <a:cs typeface="Courier New"/>
                <a:sym typeface="Courier New"/>
              </a:rPr>
              <a:t>wait() </a:t>
            </a:r>
            <a:r>
              <a:rPr lang="en-US"/>
              <a:t>and </a:t>
            </a:r>
            <a:r>
              <a:rPr b="1" lang="en-US" sz="2000">
                <a:latin typeface="Courier New"/>
                <a:ea typeface="Courier New"/>
                <a:cs typeface="Courier New"/>
                <a:sym typeface="Courier New"/>
              </a:rPr>
              <a:t>signal() </a:t>
            </a:r>
            <a:r>
              <a:rPr lang="en-US"/>
              <a:t>on the same semaphore at the same time</a:t>
            </a:r>
            <a:endParaRPr/>
          </a:p>
          <a:p>
            <a:pPr indent="-341313" lvl="0" marL="341313" rtl="0" algn="l">
              <a:spcBef>
                <a:spcPts val="700"/>
              </a:spcBef>
              <a:spcAft>
                <a:spcPts val="0"/>
              </a:spcAft>
              <a:buSzPts val="1980"/>
              <a:buChar char="▪"/>
            </a:pPr>
            <a:r>
              <a:rPr lang="en-US"/>
              <a:t>Thus, the implementation becomes the critical section problem where the </a:t>
            </a:r>
            <a:r>
              <a:rPr b="1" lang="en-US" sz="2000">
                <a:latin typeface="Courier New"/>
                <a:ea typeface="Courier New"/>
                <a:cs typeface="Courier New"/>
                <a:sym typeface="Courier New"/>
              </a:rPr>
              <a:t>wait</a:t>
            </a:r>
            <a:r>
              <a:rPr lang="en-US"/>
              <a:t> and </a:t>
            </a:r>
            <a:r>
              <a:rPr b="1" lang="en-US" sz="2000">
                <a:latin typeface="Courier New"/>
                <a:ea typeface="Courier New"/>
                <a:cs typeface="Courier New"/>
                <a:sym typeface="Courier New"/>
              </a:rPr>
              <a:t>signal</a:t>
            </a:r>
            <a:r>
              <a:rPr lang="en-US"/>
              <a:t> code are placed in the critical section</a:t>
            </a:r>
            <a:endParaRPr/>
          </a:p>
          <a:p>
            <a:pPr indent="-341313" lvl="0" marL="341313" rtl="0" algn="l">
              <a:spcBef>
                <a:spcPts val="630"/>
              </a:spcBef>
              <a:spcAft>
                <a:spcPts val="0"/>
              </a:spcAft>
              <a:buSzPts val="1980"/>
              <a:buChar char="▪"/>
            </a:pPr>
            <a:r>
              <a:rPr lang="en-US"/>
              <a:t>Could now have </a:t>
            </a:r>
            <a:r>
              <a:rPr b="1" lang="en-US">
                <a:solidFill>
                  <a:srgbClr val="006699"/>
                </a:solidFill>
                <a:latin typeface="Arial"/>
                <a:ea typeface="Arial"/>
                <a:cs typeface="Arial"/>
                <a:sym typeface="Arial"/>
              </a:rPr>
              <a:t>busy waiting </a:t>
            </a:r>
            <a:r>
              <a:rPr lang="en-US"/>
              <a:t>in critical section implementation</a:t>
            </a:r>
            <a:endParaRPr/>
          </a:p>
          <a:p>
            <a:pPr indent="-284163" lvl="1" marL="741363" rtl="0" algn="l">
              <a:spcBef>
                <a:spcPts val="630"/>
              </a:spcBef>
              <a:spcAft>
                <a:spcPts val="0"/>
              </a:spcAft>
              <a:buSzPts val="1980"/>
              <a:buChar char="•"/>
            </a:pPr>
            <a:r>
              <a:rPr lang="en-US"/>
              <a:t>But implementation code is short</a:t>
            </a:r>
            <a:endParaRPr/>
          </a:p>
          <a:p>
            <a:pPr indent="-284163" lvl="1" marL="741363" rtl="0" algn="l">
              <a:spcBef>
                <a:spcPts val="630"/>
              </a:spcBef>
              <a:spcAft>
                <a:spcPts val="0"/>
              </a:spcAft>
              <a:buSzPts val="1980"/>
              <a:buChar char="•"/>
            </a:pPr>
            <a:r>
              <a:rPr lang="en-US"/>
              <a:t>Little busy waiting if critical section rarely occupied</a:t>
            </a:r>
            <a:endParaRPr/>
          </a:p>
          <a:p>
            <a:pPr indent="-341313" lvl="0" marL="341313" rtl="0" algn="l">
              <a:spcBef>
                <a:spcPts val="630"/>
              </a:spcBef>
              <a:spcAft>
                <a:spcPts val="0"/>
              </a:spcAft>
              <a:buSzPts val="1980"/>
              <a:buChar char="▪"/>
            </a:pPr>
            <a:r>
              <a:rPr lang="en-US"/>
              <a:t>Note that applications may spend lots of time in critical sections and therefore this is not a good solution</a:t>
            </a:r>
            <a:endParaRPr/>
          </a:p>
          <a:p>
            <a:pPr indent="-341313" lvl="0" marL="341313" rtl="0" algn="l">
              <a:spcBef>
                <a:spcPts val="630"/>
              </a:spcBef>
              <a:spcAft>
                <a:spcPts val="0"/>
              </a:spcAft>
              <a:buSzPts val="1980"/>
              <a:buFont typeface="Arial"/>
              <a:buNone/>
            </a:pPr>
            <a:r>
              <a:rPr lang="en-US"/>
              <a:t> </a:t>
            </a:r>
            <a:endParaRPr/>
          </a:p>
          <a:p>
            <a:pPr indent="-284163" lvl="1" marL="741363" rtl="0" algn="l">
              <a:spcBef>
                <a:spcPts val="630"/>
              </a:spcBef>
              <a:spcAft>
                <a:spcPts val="0"/>
              </a:spcAft>
              <a:buSzPts val="1980"/>
              <a:buFont typeface="Arial"/>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801798" y="52295"/>
            <a:ext cx="8779199"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400"/>
              <a:t>Semaphore Implementation with no Busy waiting </a:t>
            </a:r>
            <a:endParaRPr/>
          </a:p>
        </p:txBody>
      </p:sp>
      <p:sp>
        <p:nvSpPr>
          <p:cNvPr id="323" name="Google Shape;323;p38"/>
          <p:cNvSpPr txBox="1"/>
          <p:nvPr>
            <p:ph idx="1" type="body"/>
          </p:nvPr>
        </p:nvSpPr>
        <p:spPr>
          <a:xfrm>
            <a:off x="861980" y="1078705"/>
            <a:ext cx="7035111" cy="4740203"/>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With each semaphore there is an associated waiting queue</a:t>
            </a:r>
            <a:endParaRPr/>
          </a:p>
          <a:p>
            <a:pPr indent="-341313" lvl="0" marL="341313" rtl="0" algn="l">
              <a:spcBef>
                <a:spcPts val="630"/>
              </a:spcBef>
              <a:spcAft>
                <a:spcPts val="0"/>
              </a:spcAft>
              <a:buSzPts val="1980"/>
              <a:buChar char="▪"/>
            </a:pPr>
            <a:r>
              <a:rPr lang="en-US"/>
              <a:t>Each entry in a waiting queue has two data items:</a:t>
            </a:r>
            <a:endParaRPr/>
          </a:p>
          <a:p>
            <a:pPr indent="-284163" lvl="1" marL="741363" rtl="0" algn="l">
              <a:spcBef>
                <a:spcPts val="630"/>
              </a:spcBef>
              <a:spcAft>
                <a:spcPts val="0"/>
              </a:spcAft>
              <a:buSzPts val="1980"/>
              <a:buChar char="•"/>
            </a:pPr>
            <a:r>
              <a:rPr lang="en-US"/>
              <a:t> Value (of type integer)</a:t>
            </a:r>
            <a:endParaRPr/>
          </a:p>
          <a:p>
            <a:pPr indent="-284163" lvl="1" marL="741363" rtl="0" algn="l">
              <a:spcBef>
                <a:spcPts val="630"/>
              </a:spcBef>
              <a:spcAft>
                <a:spcPts val="0"/>
              </a:spcAft>
              <a:buSzPts val="1980"/>
              <a:buChar char="•"/>
            </a:pPr>
            <a:r>
              <a:rPr lang="en-US"/>
              <a:t> Pointer to next record in the list</a:t>
            </a:r>
            <a:endParaRPr/>
          </a:p>
          <a:p>
            <a:pPr indent="-341313" lvl="0" marL="341313" rtl="0" algn="l">
              <a:spcBef>
                <a:spcPts val="630"/>
              </a:spcBef>
              <a:spcAft>
                <a:spcPts val="0"/>
              </a:spcAft>
              <a:buSzPts val="1980"/>
              <a:buChar char="▪"/>
            </a:pPr>
            <a:r>
              <a:rPr lang="en-US"/>
              <a:t>Two operations:</a:t>
            </a:r>
            <a:endParaRPr/>
          </a:p>
          <a:p>
            <a:pPr indent="-284163" lvl="1" marL="741363" rtl="0" algn="l">
              <a:spcBef>
                <a:spcPts val="630"/>
              </a:spcBef>
              <a:spcAft>
                <a:spcPts val="0"/>
              </a:spcAft>
              <a:buSzPts val="1980"/>
              <a:buChar char="•"/>
            </a:pPr>
            <a:r>
              <a:rPr b="1" lang="en-US">
                <a:solidFill>
                  <a:srgbClr val="006699"/>
                </a:solidFill>
                <a:latin typeface="Arial"/>
                <a:ea typeface="Arial"/>
                <a:cs typeface="Arial"/>
                <a:sym typeface="Arial"/>
              </a:rPr>
              <a:t>block </a:t>
            </a:r>
            <a:r>
              <a:rPr lang="en-US"/>
              <a:t>– place the process invoking the operation on the appropriate waiting queue</a:t>
            </a:r>
            <a:endParaRPr/>
          </a:p>
          <a:p>
            <a:pPr indent="-284163" lvl="1" marL="741363" rtl="0" algn="l">
              <a:spcBef>
                <a:spcPts val="630"/>
              </a:spcBef>
              <a:spcAft>
                <a:spcPts val="0"/>
              </a:spcAft>
              <a:buSzPts val="1980"/>
              <a:buChar char="•"/>
            </a:pPr>
            <a:r>
              <a:rPr b="1" lang="en-US">
                <a:solidFill>
                  <a:srgbClr val="006699"/>
                </a:solidFill>
                <a:latin typeface="Arial"/>
                <a:ea typeface="Arial"/>
                <a:cs typeface="Arial"/>
                <a:sym typeface="Arial"/>
              </a:rPr>
              <a:t>wakeup</a:t>
            </a:r>
            <a:r>
              <a:rPr lang="en-US">
                <a:solidFill>
                  <a:srgbClr val="3366FF"/>
                </a:solidFill>
              </a:rPr>
              <a:t> </a:t>
            </a:r>
            <a:r>
              <a:rPr lang="en-US"/>
              <a:t>– remove one of processes in the waiting queue and place it in the ready queue</a:t>
            </a:r>
            <a:endParaRPr/>
          </a:p>
          <a:p>
            <a:pPr indent="0" lvl="0" marL="0" rtl="0" algn="l">
              <a:spcBef>
                <a:spcPts val="630"/>
              </a:spcBef>
              <a:spcAft>
                <a:spcPts val="0"/>
              </a:spcAft>
              <a:buSzPts val="1980"/>
              <a:buNone/>
            </a:pPr>
            <a:r>
              <a:t/>
            </a:r>
            <a:endParaRPr/>
          </a:p>
          <a:p>
            <a:pPr indent="-158432" lvl="1" marL="741363" rtl="0" algn="l">
              <a:spcBef>
                <a:spcPts val="630"/>
              </a:spcBef>
              <a:spcAft>
                <a:spcPts val="0"/>
              </a:spcAft>
              <a:buSzPts val="1980"/>
              <a:buNone/>
            </a:pPr>
            <a:r>
              <a:t/>
            </a:r>
            <a:endParaRPr/>
          </a:p>
          <a:p>
            <a:pPr indent="-341313" lvl="0" marL="341313" rtl="0" algn="l">
              <a:spcBef>
                <a:spcPts val="630"/>
              </a:spcBef>
              <a:spcAft>
                <a:spcPts val="0"/>
              </a:spcAft>
              <a:buSzPts val="1980"/>
              <a:buFont typeface="Arial"/>
              <a:buNone/>
            </a:pPr>
            <a:r>
              <a:rPr lang="en-US">
                <a:solidFill>
                  <a:srgbClr val="0000FF"/>
                </a:solidFill>
              </a:rPr>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9"/>
          <p:cNvSpPr txBox="1"/>
          <p:nvPr>
            <p:ph type="title"/>
          </p:nvPr>
        </p:nvSpPr>
        <p:spPr>
          <a:xfrm>
            <a:off x="801798" y="135423"/>
            <a:ext cx="8779199" cy="609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Implementation with no Busy waiting (Cont.)</a:t>
            </a:r>
            <a:endParaRPr/>
          </a:p>
        </p:txBody>
      </p:sp>
      <p:sp>
        <p:nvSpPr>
          <p:cNvPr id="330" name="Google Shape;330;p39"/>
          <p:cNvSpPr txBox="1"/>
          <p:nvPr>
            <p:ph idx="1" type="body"/>
          </p:nvPr>
        </p:nvSpPr>
        <p:spPr>
          <a:xfrm>
            <a:off x="861980" y="1078706"/>
            <a:ext cx="7582224" cy="4700588"/>
          </a:xfrm>
          <a:prstGeom prst="rect">
            <a:avLst/>
          </a:prstGeom>
          <a:noFill/>
          <a:ln>
            <a:noFill/>
          </a:ln>
        </p:spPr>
        <p:txBody>
          <a:bodyPr anchorCtr="0" anchor="t" bIns="45700" lIns="91425" spcFirstLastPara="1" rIns="91425" wrap="square" tIns="45700">
            <a:noAutofit/>
          </a:bodyPr>
          <a:lstStyle/>
          <a:p>
            <a:pPr indent="-215583" lvl="0" marL="341313" rtl="0" algn="l">
              <a:spcBef>
                <a:spcPts val="0"/>
              </a:spcBef>
              <a:spcAft>
                <a:spcPts val="0"/>
              </a:spcAft>
              <a:buSzPts val="1980"/>
              <a:buNone/>
            </a:pPr>
            <a:r>
              <a:t/>
            </a:r>
            <a:endParaRPr/>
          </a:p>
          <a:p>
            <a:pPr indent="-341313" lvl="0" marL="341313" rtl="0" algn="l">
              <a:spcBef>
                <a:spcPts val="630"/>
              </a:spcBef>
              <a:spcAft>
                <a:spcPts val="0"/>
              </a:spcAft>
              <a:buSzPts val="1980"/>
              <a:buChar char="▪"/>
            </a:pPr>
            <a:r>
              <a:rPr lang="en-US"/>
              <a:t>Waiting queue</a:t>
            </a:r>
            <a:endParaRPr/>
          </a:p>
          <a:p>
            <a:pPr indent="0" lvl="0" marL="0" rtl="0" algn="l">
              <a:spcBef>
                <a:spcPts val="630"/>
              </a:spcBef>
              <a:spcAft>
                <a:spcPts val="0"/>
              </a:spcAft>
              <a:buSzPts val="1980"/>
              <a:buNone/>
            </a:pPr>
            <a:r>
              <a:rPr b="1" lang="en-US">
                <a:latin typeface="Courier New"/>
                <a:ea typeface="Courier New"/>
                <a:cs typeface="Courier New"/>
                <a:sym typeface="Courier New"/>
              </a:rPr>
              <a:t>    typedef struct { </a:t>
            </a:r>
            <a:endParaRPr/>
          </a:p>
          <a:p>
            <a:pPr indent="-341313" lvl="0" marL="341313" rtl="0" algn="l">
              <a:spcBef>
                <a:spcPts val="630"/>
              </a:spcBef>
              <a:spcAft>
                <a:spcPts val="0"/>
              </a:spcAft>
              <a:buSzPts val="1980"/>
              <a:buFont typeface="Arial"/>
              <a:buNone/>
            </a:pPr>
            <a:r>
              <a:rPr b="1" lang="en-US">
                <a:latin typeface="Courier New"/>
                <a:ea typeface="Courier New"/>
                <a:cs typeface="Courier New"/>
                <a:sym typeface="Courier New"/>
              </a:rPr>
              <a:t>   	int value; </a:t>
            </a:r>
            <a:endParaRPr/>
          </a:p>
          <a:p>
            <a:pPr indent="-341313" lvl="0" marL="341313" rtl="0" algn="l">
              <a:spcBef>
                <a:spcPts val="630"/>
              </a:spcBef>
              <a:spcAft>
                <a:spcPts val="0"/>
              </a:spcAft>
              <a:buSzPts val="1980"/>
              <a:buFont typeface="Arial"/>
              <a:buNone/>
            </a:pPr>
            <a:r>
              <a:rPr b="1" lang="en-US">
                <a:latin typeface="Courier New"/>
                <a:ea typeface="Courier New"/>
                <a:cs typeface="Courier New"/>
                <a:sym typeface="Courier New"/>
              </a:rPr>
              <a:t>   	struct process *list; </a:t>
            </a:r>
            <a:endParaRPr/>
          </a:p>
          <a:p>
            <a:pPr indent="-341313" lvl="0" marL="341313" rtl="0" algn="l">
              <a:spcBef>
                <a:spcPts val="630"/>
              </a:spcBef>
              <a:spcAft>
                <a:spcPts val="0"/>
              </a:spcAft>
              <a:buSzPts val="1980"/>
              <a:buFont typeface="Arial"/>
              <a:buNone/>
            </a:pPr>
            <a:r>
              <a:rPr b="1" lang="en-US">
                <a:latin typeface="Courier New"/>
                <a:ea typeface="Courier New"/>
                <a:cs typeface="Courier New"/>
                <a:sym typeface="Courier New"/>
              </a:rPr>
              <a:t>    } semaphore; </a:t>
            </a:r>
            <a:endParaRPr/>
          </a:p>
          <a:p>
            <a:pPr indent="-215583" lvl="0" marL="341313" rtl="0" algn="l">
              <a:spcBef>
                <a:spcPts val="630"/>
              </a:spcBef>
              <a:spcAft>
                <a:spcPts val="0"/>
              </a:spcAft>
              <a:buSzPts val="1980"/>
              <a:buNone/>
            </a:pPr>
            <a:r>
              <a:t/>
            </a:r>
            <a:endParaRPr/>
          </a:p>
          <a:p>
            <a:pPr indent="-158432" lvl="1" marL="741363" rtl="0" algn="l">
              <a:spcBef>
                <a:spcPts val="630"/>
              </a:spcBef>
              <a:spcAft>
                <a:spcPts val="0"/>
              </a:spcAft>
              <a:buSzPts val="1980"/>
              <a:buNone/>
            </a:pPr>
            <a:r>
              <a:t/>
            </a:r>
            <a:endParaRPr/>
          </a:p>
          <a:p>
            <a:pPr indent="-341313" lvl="0" marL="341313" rtl="0" algn="l">
              <a:spcBef>
                <a:spcPts val="630"/>
              </a:spcBef>
              <a:spcAft>
                <a:spcPts val="0"/>
              </a:spcAft>
              <a:buSzPts val="1980"/>
              <a:buFont typeface="Arial"/>
              <a:buNone/>
            </a:pPr>
            <a:r>
              <a:rPr lang="en-US">
                <a:solidFill>
                  <a:srgbClr val="0000FF"/>
                </a:solidFil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784225" y="215318"/>
            <a:ext cx="7902575"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Background</a:t>
            </a:r>
            <a:endParaRPr/>
          </a:p>
        </p:txBody>
      </p:sp>
      <p:sp>
        <p:nvSpPr>
          <p:cNvPr id="90" name="Google Shape;90;p4"/>
          <p:cNvSpPr txBox="1"/>
          <p:nvPr>
            <p:ph idx="1" type="body"/>
          </p:nvPr>
        </p:nvSpPr>
        <p:spPr>
          <a:xfrm>
            <a:off x="838588" y="1144200"/>
            <a:ext cx="7191909" cy="4851019"/>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Processes can execute concurrently</a:t>
            </a:r>
            <a:endParaRPr/>
          </a:p>
          <a:p>
            <a:pPr indent="-284163" lvl="1" marL="741363" rtl="0" algn="l">
              <a:spcBef>
                <a:spcPts val="630"/>
              </a:spcBef>
              <a:spcAft>
                <a:spcPts val="0"/>
              </a:spcAft>
              <a:buSzPts val="1980"/>
              <a:buChar char="•"/>
            </a:pPr>
            <a:r>
              <a:rPr lang="en-US"/>
              <a:t>May be interrupted at any time, partially completing execution</a:t>
            </a:r>
            <a:endParaRPr/>
          </a:p>
          <a:p>
            <a:pPr indent="-341313" lvl="0" marL="341313" rtl="0" algn="l">
              <a:spcBef>
                <a:spcPts val="630"/>
              </a:spcBef>
              <a:spcAft>
                <a:spcPts val="0"/>
              </a:spcAft>
              <a:buSzPts val="1980"/>
              <a:buChar char="▪"/>
            </a:pPr>
            <a:r>
              <a:rPr lang="en-US"/>
              <a:t>Concurrent access to shared data may result in data inconsistency</a:t>
            </a:r>
            <a:endParaRPr/>
          </a:p>
          <a:p>
            <a:pPr indent="-341313" lvl="0" marL="341313" rtl="0" algn="l">
              <a:spcBef>
                <a:spcPts val="630"/>
              </a:spcBef>
              <a:spcAft>
                <a:spcPts val="0"/>
              </a:spcAft>
              <a:buSzPts val="1980"/>
              <a:buChar char="▪"/>
            </a:pPr>
            <a:r>
              <a:rPr lang="en-US"/>
              <a:t>Maintaining data consistency requires mechanisms to ensure the orderly execution of cooperating processes</a:t>
            </a:r>
            <a:endParaRPr/>
          </a:p>
          <a:p>
            <a:pPr indent="-341313" lvl="0" marL="341313" rtl="0" algn="l">
              <a:spcBef>
                <a:spcPts val="630"/>
              </a:spcBef>
              <a:spcAft>
                <a:spcPts val="0"/>
              </a:spcAft>
              <a:buSzPts val="1980"/>
              <a:buChar char="▪"/>
            </a:pPr>
            <a:r>
              <a:rPr lang="en-US"/>
              <a:t>We illustrated in chapter 4 the problem when we considered the Bounded Buffer problem with use of a counter that is updated concurrently by the producer and consumer,. Which lead to race condition.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0"/>
          <p:cNvSpPr txBox="1"/>
          <p:nvPr>
            <p:ph type="title"/>
          </p:nvPr>
        </p:nvSpPr>
        <p:spPr>
          <a:xfrm>
            <a:off x="1170528" y="104810"/>
            <a:ext cx="8356600" cy="58102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sz="2800"/>
              <a:t>Implementation with no Busy waiting (Cont.)</a:t>
            </a:r>
            <a:endParaRPr/>
          </a:p>
        </p:txBody>
      </p:sp>
      <p:sp>
        <p:nvSpPr>
          <p:cNvPr id="337" name="Google Shape;337;p40"/>
          <p:cNvSpPr txBox="1"/>
          <p:nvPr>
            <p:ph idx="1" type="body"/>
          </p:nvPr>
        </p:nvSpPr>
        <p:spPr>
          <a:xfrm>
            <a:off x="1154113" y="901700"/>
            <a:ext cx="6122987" cy="502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540"/>
              <a:buFont typeface="Arial"/>
              <a:buNone/>
            </a:pPr>
            <a:r>
              <a:t/>
            </a:r>
            <a:endParaRPr b="1" sz="1400">
              <a:latin typeface="Courier New"/>
              <a:ea typeface="Courier New"/>
              <a:cs typeface="Courier New"/>
              <a:sym typeface="Courier New"/>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wait(semaphore *S) {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S-&gt;value--;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if (S-&gt;value &lt; 0) {</a:t>
            </a:r>
            <a:br>
              <a:rPr b="1" lang="en-US" sz="1600">
                <a:latin typeface="Courier New"/>
                <a:ea typeface="Courier New"/>
                <a:cs typeface="Courier New"/>
                <a:sym typeface="Courier New"/>
              </a:rPr>
            </a:br>
            <a:r>
              <a:rPr b="1" lang="en-US" sz="1600">
                <a:latin typeface="Courier New"/>
                <a:ea typeface="Courier New"/>
                <a:cs typeface="Courier New"/>
                <a:sym typeface="Courier New"/>
              </a:rPr>
              <a:t>      add this process to S-&gt;list;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block();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a:t>
            </a:r>
            <a:endParaRPr/>
          </a:p>
          <a:p>
            <a:pPr indent="0" lvl="0" marL="0" rtl="0" algn="l">
              <a:spcBef>
                <a:spcPts val="560"/>
              </a:spcBef>
              <a:spcAft>
                <a:spcPts val="0"/>
              </a:spcAft>
              <a:buSzPts val="1760"/>
              <a:buFont typeface="Arial"/>
              <a:buNone/>
            </a:pPr>
            <a:r>
              <a:t/>
            </a:r>
            <a:endParaRPr b="1" sz="1600">
              <a:latin typeface="Courier New"/>
              <a:ea typeface="Courier New"/>
              <a:cs typeface="Courier New"/>
              <a:sym typeface="Courier New"/>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signal(semaphore *S) {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S-&gt;value++;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if (S-&gt;value &lt;= 0) {</a:t>
            </a:r>
            <a:br>
              <a:rPr b="1" lang="en-US" sz="1600">
                <a:latin typeface="Courier New"/>
                <a:ea typeface="Courier New"/>
                <a:cs typeface="Courier New"/>
                <a:sym typeface="Courier New"/>
              </a:rPr>
            </a:br>
            <a:r>
              <a:rPr b="1" lang="en-US" sz="1600">
                <a:latin typeface="Courier New"/>
                <a:ea typeface="Courier New"/>
                <a:cs typeface="Courier New"/>
                <a:sym typeface="Courier New"/>
              </a:rPr>
              <a:t>      remove a process P from S-&gt;list;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wakeup(P);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 </a:t>
            </a:r>
            <a:endParaRPr/>
          </a:p>
          <a:p>
            <a:pPr indent="0" lvl="0" marL="0" rtl="0" algn="l">
              <a:spcBef>
                <a:spcPts val="560"/>
              </a:spcBef>
              <a:spcAft>
                <a:spcPts val="0"/>
              </a:spcAft>
              <a:buSzPts val="1760"/>
              <a:buFont typeface="Arial"/>
              <a:buNone/>
            </a:pPr>
            <a:r>
              <a:rPr b="1" lang="en-US" sz="1600">
                <a:latin typeface="Courier New"/>
                <a:ea typeface="Courier New"/>
                <a:cs typeface="Courier New"/>
                <a:sym typeface="Courier New"/>
              </a:rPr>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1"/>
          <p:cNvSpPr txBox="1"/>
          <p:nvPr>
            <p:ph type="title"/>
          </p:nvPr>
        </p:nvSpPr>
        <p:spPr>
          <a:xfrm>
            <a:off x="923925" y="175869"/>
            <a:ext cx="7762875" cy="5762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Problems with Semaphores</a:t>
            </a:r>
            <a:endParaRPr/>
          </a:p>
        </p:txBody>
      </p:sp>
      <p:sp>
        <p:nvSpPr>
          <p:cNvPr id="344" name="Google Shape;344;p41"/>
          <p:cNvSpPr txBox="1"/>
          <p:nvPr>
            <p:ph idx="1" type="body"/>
          </p:nvPr>
        </p:nvSpPr>
        <p:spPr>
          <a:xfrm>
            <a:off x="827088" y="1282700"/>
            <a:ext cx="6959600" cy="4860925"/>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 Incorrect use of semaphore operations:</a:t>
            </a:r>
            <a:br>
              <a:rPr lang="en-US"/>
            </a:br>
            <a:endParaRPr/>
          </a:p>
          <a:p>
            <a:pPr indent="-284163" lvl="1" marL="741363" rtl="0" algn="l">
              <a:spcBef>
                <a:spcPts val="630"/>
              </a:spcBef>
              <a:spcAft>
                <a:spcPts val="0"/>
              </a:spcAft>
              <a:buSzPts val="1980"/>
              <a:buChar char="•"/>
            </a:pPr>
            <a:r>
              <a:rPr lang="en-US"/>
              <a:t> </a:t>
            </a:r>
            <a:r>
              <a:rPr b="1" lang="en-US">
                <a:latin typeface="Courier New"/>
                <a:ea typeface="Courier New"/>
                <a:cs typeface="Courier New"/>
                <a:sym typeface="Courier New"/>
              </a:rPr>
              <a:t>signal(mutex)  ….  wait(mutex)</a:t>
            </a:r>
            <a:br>
              <a:rPr b="1" lang="en-US">
                <a:latin typeface="Courier New"/>
                <a:ea typeface="Courier New"/>
                <a:cs typeface="Courier New"/>
                <a:sym typeface="Courier New"/>
              </a:rPr>
            </a:br>
            <a:endParaRPr b="1">
              <a:latin typeface="Courier New"/>
              <a:ea typeface="Courier New"/>
              <a:cs typeface="Courier New"/>
              <a:sym typeface="Courier New"/>
            </a:endParaRPr>
          </a:p>
          <a:p>
            <a:pPr indent="-284163" lvl="1" marL="741363" rtl="0" algn="l">
              <a:spcBef>
                <a:spcPts val="630"/>
              </a:spcBef>
              <a:spcAft>
                <a:spcPts val="0"/>
              </a:spcAft>
              <a:buSzPts val="1980"/>
              <a:buChar char="•"/>
            </a:pPr>
            <a:r>
              <a:rPr lang="en-US"/>
              <a:t> </a:t>
            </a:r>
            <a:r>
              <a:rPr b="1" lang="en-US">
                <a:latin typeface="Courier New"/>
                <a:ea typeface="Courier New"/>
                <a:cs typeface="Courier New"/>
                <a:sym typeface="Courier New"/>
              </a:rPr>
              <a:t>wait(mutex)  …  wait(mutex)</a:t>
            </a:r>
            <a:endParaRPr/>
          </a:p>
          <a:p>
            <a:pPr indent="-158432" lvl="1" marL="741363" rtl="0" algn="l">
              <a:spcBef>
                <a:spcPts val="630"/>
              </a:spcBef>
              <a:spcAft>
                <a:spcPts val="0"/>
              </a:spcAft>
              <a:buSzPts val="1980"/>
              <a:buNone/>
            </a:pPr>
            <a:r>
              <a:t/>
            </a:r>
            <a:endParaRPr b="1">
              <a:latin typeface="Courier New"/>
              <a:ea typeface="Courier New"/>
              <a:cs typeface="Courier New"/>
              <a:sym typeface="Courier New"/>
            </a:endParaRPr>
          </a:p>
          <a:p>
            <a:pPr indent="-284163" lvl="1" marL="741363" rtl="0" algn="l">
              <a:spcBef>
                <a:spcPts val="630"/>
              </a:spcBef>
              <a:spcAft>
                <a:spcPts val="0"/>
              </a:spcAft>
              <a:buSzPts val="1980"/>
              <a:buChar char="•"/>
            </a:pPr>
            <a:r>
              <a:rPr lang="en-US"/>
              <a:t> Omitting  of </a:t>
            </a:r>
            <a:r>
              <a:rPr b="1" lang="en-US">
                <a:latin typeface="Courier New"/>
                <a:ea typeface="Courier New"/>
                <a:cs typeface="Courier New"/>
                <a:sym typeface="Courier New"/>
              </a:rPr>
              <a:t>wait (mutex) </a:t>
            </a:r>
            <a:r>
              <a:rPr lang="en-US"/>
              <a:t>and/or </a:t>
            </a:r>
            <a:r>
              <a:rPr b="1" lang="en-US">
                <a:latin typeface="Courier New"/>
                <a:ea typeface="Courier New"/>
                <a:cs typeface="Courier New"/>
                <a:sym typeface="Courier New"/>
              </a:rPr>
              <a:t>signal (mutex)</a:t>
            </a:r>
            <a:endParaRPr/>
          </a:p>
          <a:p>
            <a:pPr indent="-158432" lvl="1" marL="741363" rtl="0" algn="l">
              <a:spcBef>
                <a:spcPts val="630"/>
              </a:spcBef>
              <a:spcAft>
                <a:spcPts val="0"/>
              </a:spcAft>
              <a:buSzPts val="1980"/>
              <a:buNone/>
            </a:pPr>
            <a:r>
              <a:t/>
            </a:r>
            <a:endParaRPr/>
          </a:p>
          <a:p>
            <a:pPr indent="-341313" lvl="0" marL="341313" rtl="0" algn="l">
              <a:spcBef>
                <a:spcPts val="630"/>
              </a:spcBef>
              <a:spcAft>
                <a:spcPts val="0"/>
              </a:spcAft>
              <a:buSzPts val="1980"/>
              <a:buChar char="▪"/>
            </a:pPr>
            <a:r>
              <a:rPr lang="en-US"/>
              <a:t>These – and others – are examples of what can occur when semaphores and other synchronization tools are used incorrectly.</a:t>
            </a:r>
            <a:endParaRPr/>
          </a:p>
          <a:p>
            <a:pPr indent="-215583" lvl="0" marL="341313" rtl="0" algn="l">
              <a:spcBef>
                <a:spcPts val="630"/>
              </a:spcBef>
              <a:spcAft>
                <a:spcPts val="0"/>
              </a:spcAft>
              <a:buSzPts val="1980"/>
              <a:buNone/>
            </a:pPr>
            <a:r>
              <a:t/>
            </a:r>
            <a:endParaRPr/>
          </a:p>
          <a:p>
            <a:pPr indent="-215583" lvl="0" marL="341313" rtl="0" algn="l">
              <a:spcBef>
                <a:spcPts val="630"/>
              </a:spcBef>
              <a:spcAft>
                <a:spcPts val="0"/>
              </a:spcAft>
              <a:buSzPts val="1980"/>
              <a:buNone/>
            </a:pPr>
            <a:r>
              <a:t/>
            </a:r>
            <a:endParaRPr/>
          </a:p>
          <a:p>
            <a:pPr indent="-215583" lvl="0" marL="341313" rtl="0" algn="l">
              <a:spcBef>
                <a:spcPts val="630"/>
              </a:spcBef>
              <a:spcAft>
                <a:spcPts val="0"/>
              </a:spcAft>
              <a:buSzPts val="198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6"/>
          <p:cNvSpPr txBox="1"/>
          <p:nvPr>
            <p:ph type="title"/>
          </p:nvPr>
        </p:nvSpPr>
        <p:spPr>
          <a:xfrm>
            <a:off x="457200" y="10685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Liveness</a:t>
            </a:r>
            <a:endParaRPr/>
          </a:p>
        </p:txBody>
      </p:sp>
      <p:sp>
        <p:nvSpPr>
          <p:cNvPr id="350" name="Google Shape;350;p56"/>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Processes may have to wait indefinitely while trying to acquire a synchronization tool such as a mutex lock or semaphore.</a:t>
            </a:r>
            <a:endParaRPr/>
          </a:p>
          <a:p>
            <a:pPr indent="-341313" lvl="0" marL="341313" rtl="0" algn="l">
              <a:spcBef>
                <a:spcPts val="630"/>
              </a:spcBef>
              <a:spcAft>
                <a:spcPts val="0"/>
              </a:spcAft>
              <a:buSzPts val="1980"/>
              <a:buChar char="▪"/>
            </a:pPr>
            <a:r>
              <a:rPr lang="en-US"/>
              <a:t>Waiting indefinitely violates the progress and bounded-waiting criteria discussed at the beginning of this chapter.</a:t>
            </a:r>
            <a:endParaRPr/>
          </a:p>
          <a:p>
            <a:pPr indent="-341313" lvl="0" marL="341313" rtl="0" algn="l">
              <a:spcBef>
                <a:spcPts val="630"/>
              </a:spcBef>
              <a:spcAft>
                <a:spcPts val="0"/>
              </a:spcAft>
              <a:buSzPts val="1980"/>
              <a:buChar char="▪"/>
            </a:pPr>
            <a:r>
              <a:rPr b="1" lang="en-US"/>
              <a:t>Liveness</a:t>
            </a:r>
            <a:r>
              <a:rPr lang="en-US"/>
              <a:t> refers to a set of properties that a system must satisfy to ensure processes make progress.</a:t>
            </a:r>
            <a:endParaRPr/>
          </a:p>
          <a:p>
            <a:pPr indent="-341313" lvl="0" marL="341313" rtl="0" algn="l">
              <a:spcBef>
                <a:spcPts val="630"/>
              </a:spcBef>
              <a:spcAft>
                <a:spcPts val="0"/>
              </a:spcAft>
              <a:buSzPts val="1980"/>
              <a:buChar char="▪"/>
            </a:pPr>
            <a:r>
              <a:rPr lang="en-US"/>
              <a:t>Indefinite waiting is an example of a liveness failure.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7"/>
          <p:cNvSpPr txBox="1"/>
          <p:nvPr>
            <p:ph idx="1" type="body"/>
          </p:nvPr>
        </p:nvSpPr>
        <p:spPr>
          <a:xfrm>
            <a:off x="820738" y="1073150"/>
            <a:ext cx="7640637" cy="4906963"/>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980"/>
              <a:buChar char="▪"/>
            </a:pPr>
            <a:r>
              <a:rPr b="1" lang="en-US">
                <a:solidFill>
                  <a:srgbClr val="006699"/>
                </a:solidFill>
                <a:latin typeface="Arial"/>
                <a:ea typeface="Arial"/>
                <a:cs typeface="Arial"/>
                <a:sym typeface="Arial"/>
              </a:rPr>
              <a:t>Deadlock</a:t>
            </a:r>
            <a:r>
              <a:rPr b="1" lang="en-US">
                <a:solidFill>
                  <a:srgbClr val="3366FF"/>
                </a:solidFill>
              </a:rPr>
              <a:t> </a:t>
            </a:r>
            <a:r>
              <a:rPr lang="en-US"/>
              <a:t>– two or more processes are waiting indefinitely for an event that can be caused by only one of the waiting processes</a:t>
            </a:r>
            <a:endParaRPr/>
          </a:p>
          <a:p>
            <a:pPr indent="-341313" lvl="0" marL="341313" rtl="0" algn="l">
              <a:lnSpc>
                <a:spcPct val="90000"/>
              </a:lnSpc>
              <a:spcBef>
                <a:spcPts val="700"/>
              </a:spcBef>
              <a:spcAft>
                <a:spcPts val="0"/>
              </a:spcAft>
              <a:buSzPts val="1980"/>
              <a:buChar char="▪"/>
            </a:pPr>
            <a:r>
              <a:rPr lang="en-US">
                <a:solidFill>
                  <a:srgbClr val="000000"/>
                </a:solidFill>
              </a:rPr>
              <a:t>Let </a:t>
            </a:r>
            <a:r>
              <a:rPr b="1" i="1" lang="en-US" sz="2000">
                <a:solidFill>
                  <a:srgbClr val="000000"/>
                </a:solidFill>
                <a:latin typeface="Courier New"/>
                <a:ea typeface="Courier New"/>
                <a:cs typeface="Courier New"/>
                <a:sym typeface="Courier New"/>
              </a:rPr>
              <a:t>S</a:t>
            </a:r>
            <a:r>
              <a:rPr lang="en-US">
                <a:solidFill>
                  <a:srgbClr val="000000"/>
                </a:solidFill>
              </a:rPr>
              <a:t> and</a:t>
            </a:r>
            <a:r>
              <a:rPr b="1" lang="en-US" sz="1600">
                <a:solidFill>
                  <a:srgbClr val="000000"/>
                </a:solidFill>
                <a:latin typeface="Courier New"/>
                <a:ea typeface="Courier New"/>
                <a:cs typeface="Courier New"/>
                <a:sym typeface="Courier New"/>
              </a:rPr>
              <a:t> </a:t>
            </a:r>
            <a:r>
              <a:rPr b="1" i="1" lang="en-US" sz="2000">
                <a:solidFill>
                  <a:srgbClr val="000000"/>
                </a:solidFill>
                <a:latin typeface="Courier New"/>
                <a:ea typeface="Courier New"/>
                <a:cs typeface="Courier New"/>
                <a:sym typeface="Courier New"/>
              </a:rPr>
              <a:t>Q</a:t>
            </a:r>
            <a:r>
              <a:rPr b="1" lang="en-US" sz="1600">
                <a:solidFill>
                  <a:srgbClr val="000000"/>
                </a:solidFill>
                <a:latin typeface="Courier New"/>
                <a:ea typeface="Courier New"/>
                <a:cs typeface="Courier New"/>
                <a:sym typeface="Courier New"/>
              </a:rPr>
              <a:t> </a:t>
            </a:r>
            <a:r>
              <a:rPr lang="en-US">
                <a:solidFill>
                  <a:srgbClr val="000000"/>
                </a:solidFill>
              </a:rPr>
              <a:t>be </a:t>
            </a:r>
            <a:r>
              <a:rPr lang="en-US"/>
              <a:t>two semaphores initialized to 1</a:t>
            </a:r>
            <a:endParaRPr/>
          </a:p>
          <a:p>
            <a:pPr indent="-341313" lvl="0" marL="341313" rtl="0" algn="l">
              <a:lnSpc>
                <a:spcPct val="90000"/>
              </a:lnSpc>
              <a:spcBef>
                <a:spcPts val="630"/>
              </a:spcBef>
              <a:spcAft>
                <a:spcPts val="0"/>
              </a:spcAft>
              <a:buSzPts val="1980"/>
              <a:buFont typeface="Arial"/>
              <a:buNone/>
            </a:pPr>
            <a:r>
              <a:rPr i="1" lang="en-US">
                <a:solidFill>
                  <a:srgbClr val="000000"/>
                </a:solidFill>
              </a:rPr>
              <a:t>		        P</a:t>
            </a:r>
            <a:r>
              <a:rPr baseline="-25000" lang="en-US">
                <a:solidFill>
                  <a:srgbClr val="000000"/>
                </a:solidFill>
              </a:rPr>
              <a:t>0</a:t>
            </a:r>
            <a:r>
              <a:rPr lang="en-US">
                <a:solidFill>
                  <a:srgbClr val="000000"/>
                </a:solidFill>
              </a:rPr>
              <a:t>	                            </a:t>
            </a:r>
            <a:r>
              <a:rPr i="1" lang="en-US">
                <a:solidFill>
                  <a:srgbClr val="000000"/>
                </a:solidFill>
              </a:rPr>
              <a:t>P</a:t>
            </a:r>
            <a:r>
              <a:rPr baseline="-25000" lang="en-US">
                <a:solidFill>
                  <a:srgbClr val="000000"/>
                </a:solidFill>
              </a:rPr>
              <a:t>1</a:t>
            </a:r>
            <a:endParaRPr/>
          </a:p>
          <a:p>
            <a:pPr indent="-341313" lvl="0" marL="341313" rtl="0" algn="l">
              <a:lnSpc>
                <a:spcPct val="90000"/>
              </a:lnSpc>
              <a:spcBef>
                <a:spcPts val="630"/>
              </a:spcBef>
              <a:spcAft>
                <a:spcPts val="0"/>
              </a:spcAft>
              <a:buSzPts val="1980"/>
              <a:buFont typeface="Arial"/>
              <a:buNone/>
            </a:pPr>
            <a:r>
              <a:rPr b="1" lang="en-US">
                <a:solidFill>
                  <a:srgbClr val="000000"/>
                </a:solidFill>
                <a:latin typeface="Courier New"/>
                <a:ea typeface="Courier New"/>
                <a:cs typeface="Courier New"/>
                <a:sym typeface="Courier New"/>
              </a:rPr>
              <a:t>	          </a:t>
            </a:r>
            <a:r>
              <a:rPr b="1" lang="en-US" sz="1600">
                <a:solidFill>
                  <a:srgbClr val="000000"/>
                </a:solidFill>
                <a:latin typeface="Courier New"/>
                <a:ea typeface="Courier New"/>
                <a:cs typeface="Courier New"/>
                <a:sym typeface="Courier New"/>
              </a:rPr>
              <a:t>wait(S); 	              wait(Q);</a:t>
            </a:r>
            <a:endParaRPr/>
          </a:p>
          <a:p>
            <a:pPr indent="-341313" lvl="0" marL="341313" rtl="0" algn="l">
              <a:lnSpc>
                <a:spcPct val="90000"/>
              </a:lnSpc>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wait(Q); 	              wait(S);</a:t>
            </a:r>
            <a:endParaRPr/>
          </a:p>
          <a:p>
            <a:pPr indent="-341313" lvl="0" marL="341313" rtl="0" algn="l">
              <a:lnSpc>
                <a:spcPct val="90000"/>
              </a:lnSpc>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		     ...</a:t>
            </a:r>
            <a:endParaRPr/>
          </a:p>
          <a:p>
            <a:pPr indent="-341313" lvl="0" marL="341313" rtl="0" algn="l">
              <a:lnSpc>
                <a:spcPct val="90000"/>
              </a:lnSpc>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signal(S);                 signal(Q);</a:t>
            </a:r>
            <a:endParaRPr/>
          </a:p>
          <a:p>
            <a:pPr indent="-341313" lvl="0" marL="341313" rtl="0" algn="l">
              <a:lnSpc>
                <a:spcPct val="90000"/>
              </a:lnSpc>
              <a:spcBef>
                <a:spcPts val="560"/>
              </a:spcBef>
              <a:spcAft>
                <a:spcPts val="0"/>
              </a:spcAft>
              <a:buSzPts val="1760"/>
              <a:buFont typeface="Arial"/>
              <a:buNone/>
            </a:pPr>
            <a:r>
              <a:rPr b="1" lang="en-US" sz="1600">
                <a:solidFill>
                  <a:srgbClr val="000000"/>
                </a:solidFill>
                <a:latin typeface="Courier New"/>
                <a:ea typeface="Courier New"/>
                <a:cs typeface="Courier New"/>
                <a:sym typeface="Courier New"/>
              </a:rPr>
              <a:t>              signal(Q);                 signal(S);</a:t>
            </a:r>
            <a:endParaRPr/>
          </a:p>
          <a:p>
            <a:pPr indent="-341313" lvl="0" marL="341313" rtl="0" algn="l">
              <a:lnSpc>
                <a:spcPct val="90000"/>
              </a:lnSpc>
              <a:spcBef>
                <a:spcPts val="560"/>
              </a:spcBef>
              <a:spcAft>
                <a:spcPts val="0"/>
              </a:spcAft>
              <a:buSzPts val="1760"/>
              <a:buFont typeface="Arial"/>
              <a:buNone/>
            </a:pPr>
            <a:r>
              <a:t/>
            </a:r>
            <a:endParaRPr b="1" sz="1600">
              <a:solidFill>
                <a:srgbClr val="000000"/>
              </a:solidFill>
              <a:latin typeface="Courier New"/>
              <a:ea typeface="Courier New"/>
              <a:cs typeface="Courier New"/>
              <a:sym typeface="Courier New"/>
            </a:endParaRPr>
          </a:p>
          <a:p>
            <a:pPr indent="-341313" lvl="0" marL="341313" rtl="0" algn="l">
              <a:lnSpc>
                <a:spcPct val="90000"/>
              </a:lnSpc>
              <a:spcBef>
                <a:spcPts val="630"/>
              </a:spcBef>
              <a:spcAft>
                <a:spcPts val="0"/>
              </a:spcAft>
              <a:buSzPts val="1980"/>
              <a:buChar char="▪"/>
            </a:pPr>
            <a:r>
              <a:rPr lang="en-US"/>
              <a:t>Consider if </a:t>
            </a:r>
            <a:r>
              <a:rPr i="1" lang="en-US">
                <a:solidFill>
                  <a:srgbClr val="000000"/>
                </a:solidFill>
              </a:rPr>
              <a:t>P</a:t>
            </a:r>
            <a:r>
              <a:rPr baseline="-25000" lang="en-US">
                <a:solidFill>
                  <a:srgbClr val="000000"/>
                </a:solidFill>
              </a:rPr>
              <a:t>0</a:t>
            </a:r>
            <a:r>
              <a:rPr lang="en-US"/>
              <a:t> executes wait(S) and </a:t>
            </a:r>
            <a:r>
              <a:rPr i="1" lang="en-US">
                <a:solidFill>
                  <a:srgbClr val="000000"/>
                </a:solidFill>
              </a:rPr>
              <a:t>P</a:t>
            </a:r>
            <a:r>
              <a:rPr baseline="-25000" lang="en-US">
                <a:solidFill>
                  <a:srgbClr val="000000"/>
                </a:solidFill>
              </a:rPr>
              <a:t>1 </a:t>
            </a:r>
            <a:r>
              <a:rPr lang="en-US"/>
              <a:t>wait(Q). When </a:t>
            </a:r>
            <a:r>
              <a:rPr i="1" lang="en-US">
                <a:solidFill>
                  <a:srgbClr val="000000"/>
                </a:solidFill>
              </a:rPr>
              <a:t>P</a:t>
            </a:r>
            <a:r>
              <a:rPr baseline="-25000" lang="en-US">
                <a:solidFill>
                  <a:srgbClr val="000000"/>
                </a:solidFill>
              </a:rPr>
              <a:t>0</a:t>
            </a:r>
            <a:r>
              <a:rPr lang="en-US"/>
              <a:t> executes wait(Q), it must wait until </a:t>
            </a:r>
            <a:r>
              <a:rPr i="1" lang="en-US">
                <a:solidFill>
                  <a:srgbClr val="000000"/>
                </a:solidFill>
              </a:rPr>
              <a:t>P</a:t>
            </a:r>
            <a:r>
              <a:rPr baseline="-25000" lang="en-US">
                <a:solidFill>
                  <a:srgbClr val="000000"/>
                </a:solidFill>
              </a:rPr>
              <a:t>1 </a:t>
            </a:r>
            <a:r>
              <a:rPr lang="en-US"/>
              <a:t>executes signal(Q)</a:t>
            </a:r>
            <a:endParaRPr/>
          </a:p>
          <a:p>
            <a:pPr indent="-341313" lvl="0" marL="341313" rtl="0" algn="l">
              <a:lnSpc>
                <a:spcPct val="90000"/>
              </a:lnSpc>
              <a:spcBef>
                <a:spcPts val="630"/>
              </a:spcBef>
              <a:spcAft>
                <a:spcPts val="0"/>
              </a:spcAft>
              <a:buSzPts val="1980"/>
              <a:buChar char="▪"/>
            </a:pPr>
            <a:r>
              <a:rPr lang="en-US"/>
              <a:t>However, </a:t>
            </a:r>
            <a:r>
              <a:rPr i="1" lang="en-US">
                <a:solidFill>
                  <a:srgbClr val="000000"/>
                </a:solidFill>
              </a:rPr>
              <a:t>P</a:t>
            </a:r>
            <a:r>
              <a:rPr baseline="-25000" lang="en-US">
                <a:solidFill>
                  <a:srgbClr val="000000"/>
                </a:solidFill>
              </a:rPr>
              <a:t>1 </a:t>
            </a:r>
            <a:r>
              <a:rPr lang="en-US"/>
              <a:t>is waiting until </a:t>
            </a:r>
            <a:r>
              <a:rPr i="1" lang="en-US">
                <a:solidFill>
                  <a:srgbClr val="000000"/>
                </a:solidFill>
              </a:rPr>
              <a:t>P</a:t>
            </a:r>
            <a:r>
              <a:rPr baseline="-25000" lang="en-US">
                <a:solidFill>
                  <a:srgbClr val="000000"/>
                </a:solidFill>
              </a:rPr>
              <a:t>0</a:t>
            </a:r>
            <a:r>
              <a:rPr lang="en-US"/>
              <a:t> execute signal(S).</a:t>
            </a:r>
            <a:endParaRPr/>
          </a:p>
          <a:p>
            <a:pPr indent="-341313" lvl="0" marL="341313" rtl="0" algn="l">
              <a:lnSpc>
                <a:spcPct val="90000"/>
              </a:lnSpc>
              <a:spcBef>
                <a:spcPts val="630"/>
              </a:spcBef>
              <a:spcAft>
                <a:spcPts val="0"/>
              </a:spcAft>
              <a:buSzPts val="1980"/>
              <a:buChar char="▪"/>
            </a:pPr>
            <a:r>
              <a:rPr lang="en-US"/>
              <a:t>Since these signal() operations will never be executed, </a:t>
            </a:r>
            <a:r>
              <a:rPr i="1" lang="en-US">
                <a:solidFill>
                  <a:srgbClr val="000000"/>
                </a:solidFill>
              </a:rPr>
              <a:t>P</a:t>
            </a:r>
            <a:r>
              <a:rPr baseline="-25000" lang="en-US">
                <a:solidFill>
                  <a:srgbClr val="000000"/>
                </a:solidFill>
              </a:rPr>
              <a:t>0 </a:t>
            </a:r>
            <a:r>
              <a:rPr lang="en-US"/>
              <a:t>and </a:t>
            </a:r>
            <a:r>
              <a:rPr i="1" lang="en-US">
                <a:solidFill>
                  <a:srgbClr val="000000"/>
                </a:solidFill>
              </a:rPr>
              <a:t>P</a:t>
            </a:r>
            <a:r>
              <a:rPr baseline="-25000" lang="en-US">
                <a:solidFill>
                  <a:srgbClr val="000000"/>
                </a:solidFill>
              </a:rPr>
              <a:t>1 </a:t>
            </a:r>
            <a:r>
              <a:rPr lang="en-US"/>
              <a:t>are </a:t>
            </a:r>
            <a:r>
              <a:rPr b="1" lang="en-US"/>
              <a:t>deadlocked</a:t>
            </a:r>
            <a:r>
              <a:rPr lang="en-US"/>
              <a:t>.</a:t>
            </a:r>
            <a:endParaRPr/>
          </a:p>
        </p:txBody>
      </p:sp>
      <p:sp>
        <p:nvSpPr>
          <p:cNvPr id="357" name="Google Shape;357;p57"/>
          <p:cNvSpPr txBox="1"/>
          <p:nvPr>
            <p:ph type="title"/>
          </p:nvPr>
        </p:nvSpPr>
        <p:spPr>
          <a:xfrm>
            <a:off x="457200" y="15765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Liveness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8"/>
          <p:cNvSpPr txBox="1"/>
          <p:nvPr>
            <p:ph idx="1" type="body"/>
          </p:nvPr>
        </p:nvSpPr>
        <p:spPr>
          <a:xfrm>
            <a:off x="820738" y="1073150"/>
            <a:ext cx="7640637" cy="4906963"/>
          </a:xfrm>
          <a:prstGeom prst="rect">
            <a:avLst/>
          </a:prstGeom>
          <a:noFill/>
          <a:ln>
            <a:noFill/>
          </a:ln>
        </p:spPr>
        <p:txBody>
          <a:bodyPr anchorCtr="0" anchor="t" bIns="45700" lIns="91425" spcFirstLastPara="1" rIns="91425" wrap="square" tIns="45700">
            <a:noAutofit/>
          </a:bodyPr>
          <a:lstStyle/>
          <a:p>
            <a:pPr indent="-341313" lvl="0" marL="341313" rtl="0" algn="l">
              <a:lnSpc>
                <a:spcPct val="90000"/>
              </a:lnSpc>
              <a:spcBef>
                <a:spcPts val="0"/>
              </a:spcBef>
              <a:spcAft>
                <a:spcPts val="0"/>
              </a:spcAft>
              <a:buSzPts val="1980"/>
              <a:buChar char="▪"/>
            </a:pPr>
            <a:r>
              <a:rPr lang="en-US"/>
              <a:t>Other forms of deadlock:</a:t>
            </a:r>
            <a:endParaRPr sz="1600">
              <a:latin typeface="Courier New"/>
              <a:ea typeface="Courier New"/>
              <a:cs typeface="Courier New"/>
              <a:sym typeface="Courier New"/>
            </a:endParaRPr>
          </a:p>
          <a:p>
            <a:pPr indent="-341313" lvl="0" marL="341313" rtl="0" algn="l">
              <a:lnSpc>
                <a:spcPct val="90000"/>
              </a:lnSpc>
              <a:spcBef>
                <a:spcPts val="630"/>
              </a:spcBef>
              <a:spcAft>
                <a:spcPts val="0"/>
              </a:spcAft>
              <a:buSzPts val="1980"/>
              <a:buChar char="▪"/>
            </a:pPr>
            <a:r>
              <a:rPr b="1" lang="en-US"/>
              <a:t>Starvation</a:t>
            </a:r>
            <a:r>
              <a:rPr lang="en-US"/>
              <a:t> – indefinite blocking  </a:t>
            </a:r>
            <a:endParaRPr/>
          </a:p>
          <a:p>
            <a:pPr indent="-284163" lvl="1" marL="741363" rtl="0" algn="l">
              <a:lnSpc>
                <a:spcPct val="90000"/>
              </a:lnSpc>
              <a:spcBef>
                <a:spcPts val="630"/>
              </a:spcBef>
              <a:spcAft>
                <a:spcPts val="0"/>
              </a:spcAft>
              <a:buSzPts val="1980"/>
              <a:buChar char="•"/>
            </a:pPr>
            <a:r>
              <a:rPr lang="en-US"/>
              <a:t>A process may never be removed from the semaphore queue in which it is suspended</a:t>
            </a:r>
            <a:endParaRPr/>
          </a:p>
          <a:p>
            <a:pPr indent="-341313" lvl="0" marL="341313" rtl="0" algn="l">
              <a:lnSpc>
                <a:spcPct val="90000"/>
              </a:lnSpc>
              <a:spcBef>
                <a:spcPts val="630"/>
              </a:spcBef>
              <a:spcAft>
                <a:spcPts val="0"/>
              </a:spcAft>
              <a:buSzPts val="1980"/>
              <a:buChar char="▪"/>
            </a:pPr>
            <a:r>
              <a:rPr b="1" lang="en-US"/>
              <a:t>Priority Inversion</a:t>
            </a:r>
            <a:r>
              <a:rPr lang="en-US"/>
              <a:t> – Scheduling problem when lower-priority process holds a lock needed by higher-priority process</a:t>
            </a:r>
            <a:endParaRPr/>
          </a:p>
          <a:p>
            <a:pPr indent="-284163" lvl="1" marL="741363" rtl="0" algn="l">
              <a:spcBef>
                <a:spcPts val="630"/>
              </a:spcBef>
              <a:spcAft>
                <a:spcPts val="0"/>
              </a:spcAft>
              <a:buSzPts val="1980"/>
              <a:buChar char="•"/>
            </a:pPr>
            <a:r>
              <a:rPr lang="en-US"/>
              <a:t>Solved via </a:t>
            </a:r>
            <a:r>
              <a:rPr b="1" lang="en-US"/>
              <a:t>priority-inheritance protocol</a:t>
            </a:r>
            <a:br>
              <a:rPr b="1" lang="en-US"/>
            </a:br>
            <a:br>
              <a:rPr b="1" lang="en-US"/>
            </a:br>
            <a:endParaRPr b="1"/>
          </a:p>
        </p:txBody>
      </p:sp>
      <p:sp>
        <p:nvSpPr>
          <p:cNvPr id="364" name="Google Shape;364;p58"/>
          <p:cNvSpPr txBox="1"/>
          <p:nvPr>
            <p:ph type="title"/>
          </p:nvPr>
        </p:nvSpPr>
        <p:spPr>
          <a:xfrm>
            <a:off x="457200" y="157653"/>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Liveness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9"/>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End of Chapter 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type="title"/>
          </p:nvPr>
        </p:nvSpPr>
        <p:spPr>
          <a:xfrm>
            <a:off x="457200" y="224522"/>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Race Condition</a:t>
            </a:r>
            <a:endParaRPr/>
          </a:p>
        </p:txBody>
      </p:sp>
      <p:sp>
        <p:nvSpPr>
          <p:cNvPr id="96" name="Google Shape;96;p5"/>
          <p:cNvSpPr txBox="1"/>
          <p:nvPr>
            <p:ph idx="1" type="body"/>
          </p:nvPr>
        </p:nvSpPr>
        <p:spPr>
          <a:xfrm>
            <a:off x="806450" y="1137626"/>
            <a:ext cx="7684407" cy="4667250"/>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Processes P</a:t>
            </a:r>
            <a:r>
              <a:rPr baseline="-25000" lang="en-US"/>
              <a:t>0</a:t>
            </a:r>
            <a:r>
              <a:rPr lang="en-US"/>
              <a:t> and P</a:t>
            </a:r>
            <a:r>
              <a:rPr baseline="-25000" lang="en-US"/>
              <a:t>1</a:t>
            </a:r>
            <a:r>
              <a:rPr lang="en-US"/>
              <a:t> are creating child processes using the </a:t>
            </a:r>
            <a:r>
              <a:rPr lang="en-US">
                <a:latin typeface="Courier New"/>
                <a:ea typeface="Courier New"/>
                <a:cs typeface="Courier New"/>
                <a:sym typeface="Courier New"/>
              </a:rPr>
              <a:t>fork() </a:t>
            </a:r>
            <a:r>
              <a:rPr lang="en-US"/>
              <a:t>system call</a:t>
            </a:r>
            <a:endParaRPr/>
          </a:p>
          <a:p>
            <a:pPr indent="-341313" lvl="0" marL="341313" rtl="0" algn="l">
              <a:spcBef>
                <a:spcPts val="630"/>
              </a:spcBef>
              <a:spcAft>
                <a:spcPts val="0"/>
              </a:spcAft>
              <a:buSzPts val="1980"/>
              <a:buChar char="▪"/>
            </a:pPr>
            <a:r>
              <a:rPr lang="en-US"/>
              <a:t>Race condition on kernel variable </a:t>
            </a:r>
            <a:r>
              <a:rPr lang="en-US">
                <a:latin typeface="Courier New"/>
                <a:ea typeface="Courier New"/>
                <a:cs typeface="Courier New"/>
                <a:sym typeface="Courier New"/>
              </a:rPr>
              <a:t>next_available_pid</a:t>
            </a:r>
            <a:r>
              <a:rPr lang="en-US"/>
              <a:t> which represents the next available process identifier (pid)</a:t>
            </a:r>
            <a:br>
              <a:rPr lang="en-US"/>
            </a:br>
            <a:br>
              <a:rPr lang="en-US"/>
            </a:br>
            <a:br>
              <a:rPr lang="en-US"/>
            </a:br>
            <a:br>
              <a:rPr lang="en-US"/>
            </a:br>
            <a:br>
              <a:rPr lang="en-US"/>
            </a:br>
            <a:br>
              <a:rPr lang="en-US"/>
            </a:br>
            <a:br>
              <a:rPr lang="en-US"/>
            </a:br>
            <a:br>
              <a:rPr lang="en-US"/>
            </a:br>
            <a:br>
              <a:rPr lang="en-US"/>
            </a:br>
            <a:br>
              <a:rPr lang="en-US"/>
            </a:br>
            <a:endParaRPr/>
          </a:p>
          <a:p>
            <a:pPr indent="-341313" lvl="0" marL="341313" rtl="0" algn="l">
              <a:spcBef>
                <a:spcPts val="630"/>
              </a:spcBef>
              <a:spcAft>
                <a:spcPts val="0"/>
              </a:spcAft>
              <a:buSzPts val="1980"/>
              <a:buChar char="▪"/>
            </a:pPr>
            <a:r>
              <a:rPr lang="en-US"/>
              <a:t>Unless there is a mechanism to prevent P</a:t>
            </a:r>
            <a:r>
              <a:rPr baseline="-25000" lang="en-US"/>
              <a:t>0</a:t>
            </a:r>
            <a:r>
              <a:rPr lang="en-US"/>
              <a:t> and P</a:t>
            </a:r>
            <a:r>
              <a:rPr baseline="-25000" lang="en-US"/>
              <a:t>1</a:t>
            </a:r>
            <a:r>
              <a:rPr lang="en-US"/>
              <a:t> from accessing  the variable </a:t>
            </a:r>
            <a:r>
              <a:rPr lang="en-US">
                <a:latin typeface="Courier New"/>
                <a:ea typeface="Courier New"/>
                <a:cs typeface="Courier New"/>
                <a:sym typeface="Courier New"/>
              </a:rPr>
              <a:t>next_available_pid</a:t>
            </a:r>
            <a:r>
              <a:rPr lang="en-US"/>
              <a:t>  the same pid could be assigned to two different processes!</a:t>
            </a:r>
            <a:endParaRPr/>
          </a:p>
          <a:p>
            <a:pPr indent="-215583" lvl="0" marL="341313" rtl="0" algn="l">
              <a:spcBef>
                <a:spcPts val="630"/>
              </a:spcBef>
              <a:spcAft>
                <a:spcPts val="0"/>
              </a:spcAft>
              <a:buSzPts val="1980"/>
              <a:buNone/>
            </a:pPr>
            <a:r>
              <a:t/>
            </a:r>
            <a:endParaRPr/>
          </a:p>
        </p:txBody>
      </p:sp>
      <p:pic>
        <p:nvPicPr>
          <p:cNvPr id="97" name="Google Shape;97;p5"/>
          <p:cNvPicPr preferRelativeResize="0"/>
          <p:nvPr/>
        </p:nvPicPr>
        <p:blipFill rotWithShape="1">
          <a:blip r:embed="rId3">
            <a:alphaModFix/>
          </a:blip>
          <a:srcRect b="0" l="0" r="0" t="0"/>
          <a:stretch/>
        </p:blipFill>
        <p:spPr>
          <a:xfrm>
            <a:off x="2144778" y="2604342"/>
            <a:ext cx="4238625" cy="26495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6"/>
          <p:cNvSpPr txBox="1"/>
          <p:nvPr>
            <p:ph type="title"/>
          </p:nvPr>
        </p:nvSpPr>
        <p:spPr>
          <a:xfrm>
            <a:off x="457200" y="190694"/>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Critical Section Problem</a:t>
            </a:r>
            <a:endParaRPr/>
          </a:p>
        </p:txBody>
      </p:sp>
      <p:sp>
        <p:nvSpPr>
          <p:cNvPr id="103" name="Google Shape;103;p6"/>
          <p:cNvSpPr txBox="1"/>
          <p:nvPr>
            <p:ph idx="1" type="body"/>
          </p:nvPr>
        </p:nvSpPr>
        <p:spPr>
          <a:xfrm>
            <a:off x="811763" y="1159881"/>
            <a:ext cx="7349743" cy="4433523"/>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Consider system of </a:t>
            </a:r>
            <a:r>
              <a:rPr b="1" i="1" lang="en-US"/>
              <a:t>n</a:t>
            </a:r>
            <a:r>
              <a:rPr b="1" lang="en-US"/>
              <a:t> </a:t>
            </a:r>
            <a:r>
              <a:rPr lang="en-US"/>
              <a:t>processes {</a:t>
            </a:r>
            <a:r>
              <a:rPr b="1" i="1" lang="en-US"/>
              <a:t>p</a:t>
            </a:r>
            <a:r>
              <a:rPr b="1" baseline="-25000" i="1" lang="en-US"/>
              <a:t>0</a:t>
            </a:r>
            <a:r>
              <a:rPr b="1" i="1" lang="en-US"/>
              <a:t>, p</a:t>
            </a:r>
            <a:r>
              <a:rPr b="1" baseline="-25000" i="1" lang="en-US"/>
              <a:t>1</a:t>
            </a:r>
            <a:r>
              <a:rPr b="1" i="1" lang="en-US"/>
              <a:t>, … p</a:t>
            </a:r>
            <a:r>
              <a:rPr b="1" baseline="-25000" i="1" lang="en-US"/>
              <a:t>n-1</a:t>
            </a:r>
            <a:r>
              <a:rPr lang="en-US"/>
              <a:t>}</a:t>
            </a:r>
            <a:endParaRPr/>
          </a:p>
          <a:p>
            <a:pPr indent="-341313" lvl="0" marL="341313" rtl="0" algn="l">
              <a:spcBef>
                <a:spcPts val="630"/>
              </a:spcBef>
              <a:spcAft>
                <a:spcPts val="0"/>
              </a:spcAft>
              <a:buSzPts val="1980"/>
              <a:buChar char="▪"/>
            </a:pPr>
            <a:r>
              <a:rPr lang="en-US"/>
              <a:t>Each process has </a:t>
            </a:r>
            <a:r>
              <a:rPr b="1" lang="en-US">
                <a:solidFill>
                  <a:srgbClr val="006699"/>
                </a:solidFill>
                <a:latin typeface="Arial"/>
                <a:ea typeface="Arial"/>
                <a:cs typeface="Arial"/>
                <a:sym typeface="Arial"/>
              </a:rPr>
              <a:t>critical section </a:t>
            </a:r>
            <a:r>
              <a:rPr lang="en-US"/>
              <a:t>segment of code</a:t>
            </a:r>
            <a:endParaRPr/>
          </a:p>
          <a:p>
            <a:pPr indent="-284163" lvl="1" marL="741363" rtl="0" algn="l">
              <a:spcBef>
                <a:spcPts val="630"/>
              </a:spcBef>
              <a:spcAft>
                <a:spcPts val="0"/>
              </a:spcAft>
              <a:buSzPts val="1980"/>
              <a:buChar char="•"/>
            </a:pPr>
            <a:r>
              <a:rPr lang="en-US"/>
              <a:t>Process may be changing common variables, updating table, writing file, etc.</a:t>
            </a:r>
            <a:endParaRPr/>
          </a:p>
          <a:p>
            <a:pPr indent="-284163" lvl="1" marL="741363" rtl="0" algn="l">
              <a:spcBef>
                <a:spcPts val="630"/>
              </a:spcBef>
              <a:spcAft>
                <a:spcPts val="0"/>
              </a:spcAft>
              <a:buSzPts val="1980"/>
              <a:buChar char="•"/>
            </a:pPr>
            <a:r>
              <a:rPr lang="en-US"/>
              <a:t>When one process in critical section, no other may be in its critical section</a:t>
            </a:r>
            <a:endParaRPr/>
          </a:p>
          <a:p>
            <a:pPr indent="-341313" lvl="0" marL="341313" rtl="0" algn="l">
              <a:spcBef>
                <a:spcPts val="630"/>
              </a:spcBef>
              <a:spcAft>
                <a:spcPts val="0"/>
              </a:spcAft>
              <a:buSzPts val="1980"/>
              <a:buChar char="▪"/>
            </a:pPr>
            <a:r>
              <a:rPr b="1" i="1" lang="en-US"/>
              <a:t>Critical section problem </a:t>
            </a:r>
            <a:r>
              <a:rPr lang="en-US"/>
              <a:t>is to design protocol to solve this</a:t>
            </a:r>
            <a:endParaRPr/>
          </a:p>
          <a:p>
            <a:pPr indent="-341313" lvl="0" marL="341313" rtl="0" algn="l">
              <a:spcBef>
                <a:spcPts val="630"/>
              </a:spcBef>
              <a:spcAft>
                <a:spcPts val="0"/>
              </a:spcAft>
              <a:buSzPts val="1980"/>
              <a:buChar char="▪"/>
            </a:pPr>
            <a:r>
              <a:rPr lang="en-US"/>
              <a:t>Each process must ask permission to enter critical section in </a:t>
            </a:r>
            <a:r>
              <a:rPr b="1" lang="en-US">
                <a:solidFill>
                  <a:srgbClr val="006699"/>
                </a:solidFill>
                <a:latin typeface="Arial"/>
                <a:ea typeface="Arial"/>
                <a:cs typeface="Arial"/>
                <a:sym typeface="Arial"/>
              </a:rPr>
              <a:t>entry</a:t>
            </a:r>
            <a:r>
              <a:rPr b="1" lang="en-US">
                <a:solidFill>
                  <a:srgbClr val="3366FF"/>
                </a:solidFill>
              </a:rPr>
              <a:t> </a:t>
            </a:r>
            <a:r>
              <a:rPr b="1" lang="en-US">
                <a:solidFill>
                  <a:srgbClr val="006699"/>
                </a:solidFill>
                <a:latin typeface="Arial"/>
                <a:ea typeface="Arial"/>
                <a:cs typeface="Arial"/>
                <a:sym typeface="Arial"/>
              </a:rPr>
              <a:t>section</a:t>
            </a:r>
            <a:r>
              <a:rPr lang="en-US"/>
              <a:t>, may follow critical section with </a:t>
            </a:r>
            <a:r>
              <a:rPr b="1" lang="en-US">
                <a:solidFill>
                  <a:srgbClr val="006699"/>
                </a:solidFill>
                <a:latin typeface="Arial"/>
                <a:ea typeface="Arial"/>
                <a:cs typeface="Arial"/>
                <a:sym typeface="Arial"/>
              </a:rPr>
              <a:t>exit section</a:t>
            </a:r>
            <a:r>
              <a:rPr lang="en-US"/>
              <a:t>, then </a:t>
            </a:r>
            <a:r>
              <a:rPr b="1" lang="en-US">
                <a:solidFill>
                  <a:srgbClr val="006699"/>
                </a:solidFill>
                <a:latin typeface="Arial"/>
                <a:ea typeface="Arial"/>
                <a:cs typeface="Arial"/>
                <a:sym typeface="Arial"/>
              </a:rPr>
              <a:t>remainder section</a:t>
            </a:r>
            <a:endParaRPr/>
          </a:p>
          <a:p>
            <a:pPr indent="-215583" lvl="0" marL="341313" rtl="0" algn="l">
              <a:spcBef>
                <a:spcPts val="630"/>
              </a:spcBef>
              <a:spcAft>
                <a:spcPts val="0"/>
              </a:spcAft>
              <a:buSzPts val="1980"/>
              <a:buNone/>
            </a:pPr>
            <a:r>
              <a:t/>
            </a:r>
            <a:endParaRPr b="1">
              <a:solidFill>
                <a:srgbClr val="3366FF"/>
              </a:solidFill>
            </a:endParaRPr>
          </a:p>
          <a:p>
            <a:pPr indent="-341313" lvl="0" marL="341313" rtl="0" algn="l">
              <a:spcBef>
                <a:spcPts val="630"/>
              </a:spcBef>
              <a:spcAft>
                <a:spcPts val="0"/>
              </a:spcAft>
              <a:buSzPts val="1980"/>
              <a:buFont typeface="Arial"/>
              <a:buNone/>
            </a:pPr>
            <a:r>
              <a:t/>
            </a:r>
            <a:endParaRPr b="1">
              <a:solidFill>
                <a:srgbClr val="00669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7"/>
          <p:cNvSpPr txBox="1"/>
          <p:nvPr>
            <p:ph type="title"/>
          </p:nvPr>
        </p:nvSpPr>
        <p:spPr>
          <a:xfrm>
            <a:off x="457200" y="216906"/>
            <a:ext cx="8229600"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Critical Section</a:t>
            </a:r>
            <a:endParaRPr/>
          </a:p>
        </p:txBody>
      </p:sp>
      <p:sp>
        <p:nvSpPr>
          <p:cNvPr id="109" name="Google Shape;109;p7"/>
          <p:cNvSpPr txBox="1"/>
          <p:nvPr>
            <p:ph idx="1" type="body"/>
          </p:nvPr>
        </p:nvSpPr>
        <p:spPr>
          <a:xfrm>
            <a:off x="806450" y="1233488"/>
            <a:ext cx="7727950" cy="4530725"/>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General structure of process </a:t>
            </a:r>
            <a:r>
              <a:rPr b="1" i="1" lang="en-US"/>
              <a:t>P</a:t>
            </a:r>
            <a:r>
              <a:rPr b="1" baseline="-25000" i="1" lang="en-US"/>
              <a:t>i  </a:t>
            </a:r>
            <a:endParaRPr/>
          </a:p>
          <a:p>
            <a:pPr indent="-215583" lvl="0" marL="341313" rtl="0" algn="l">
              <a:spcBef>
                <a:spcPts val="630"/>
              </a:spcBef>
              <a:spcAft>
                <a:spcPts val="0"/>
              </a:spcAft>
              <a:buSzPts val="1980"/>
              <a:buNone/>
            </a:pPr>
            <a:r>
              <a:t/>
            </a:r>
            <a:endParaRPr b="1">
              <a:solidFill>
                <a:srgbClr val="0000FF"/>
              </a:solidFill>
            </a:endParaRPr>
          </a:p>
        </p:txBody>
      </p:sp>
      <p:pic>
        <p:nvPicPr>
          <p:cNvPr descr="Text&#10;&#10;Description automatically generated" id="110" name="Google Shape;110;p7"/>
          <p:cNvPicPr preferRelativeResize="0"/>
          <p:nvPr/>
        </p:nvPicPr>
        <p:blipFill rotWithShape="1">
          <a:blip r:embed="rId3">
            <a:alphaModFix/>
          </a:blip>
          <a:srcRect b="0" l="0" r="0" t="0"/>
          <a:stretch/>
        </p:blipFill>
        <p:spPr>
          <a:xfrm>
            <a:off x="1979960" y="1943901"/>
            <a:ext cx="2592040" cy="251535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8"/>
          <p:cNvSpPr txBox="1"/>
          <p:nvPr>
            <p:ph type="title"/>
          </p:nvPr>
        </p:nvSpPr>
        <p:spPr>
          <a:xfrm>
            <a:off x="821095" y="223256"/>
            <a:ext cx="8081606"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Critical-Section Problem (Cont.)</a:t>
            </a:r>
            <a:endParaRPr/>
          </a:p>
        </p:txBody>
      </p:sp>
      <p:sp>
        <p:nvSpPr>
          <p:cNvPr id="117" name="Google Shape;117;p8"/>
          <p:cNvSpPr txBox="1"/>
          <p:nvPr>
            <p:ph idx="1" type="body"/>
          </p:nvPr>
        </p:nvSpPr>
        <p:spPr>
          <a:xfrm>
            <a:off x="1182429" y="1653516"/>
            <a:ext cx="7688423" cy="45307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980"/>
              <a:buFont typeface="Arial"/>
              <a:buAutoNum type="arabicPeriod"/>
            </a:pPr>
            <a:r>
              <a:rPr b="1" lang="en-US">
                <a:solidFill>
                  <a:srgbClr val="006699"/>
                </a:solidFill>
                <a:latin typeface="Arial"/>
                <a:ea typeface="Arial"/>
                <a:cs typeface="Arial"/>
                <a:sym typeface="Arial"/>
              </a:rPr>
              <a:t>Mutual Exclusion </a:t>
            </a:r>
            <a:r>
              <a:rPr lang="en-US"/>
              <a:t>- If process </a:t>
            </a:r>
            <a:r>
              <a:rPr b="1" i="1" lang="en-US"/>
              <a:t>P</a:t>
            </a:r>
            <a:r>
              <a:rPr b="1" baseline="-25000" i="1" lang="en-US"/>
              <a:t>i</a:t>
            </a:r>
            <a:r>
              <a:rPr b="1" lang="en-US"/>
              <a:t> </a:t>
            </a:r>
            <a:r>
              <a:rPr lang="en-US"/>
              <a:t>is executing in its critical section, then no other processes can be executing in their critical sections</a:t>
            </a:r>
            <a:endParaRPr/>
          </a:p>
          <a:p>
            <a:pPr indent="-342900" lvl="0" marL="342900" rtl="0" algn="l">
              <a:spcBef>
                <a:spcPts val="630"/>
              </a:spcBef>
              <a:spcAft>
                <a:spcPts val="0"/>
              </a:spcAft>
              <a:buSzPts val="1980"/>
              <a:buFont typeface="Arial"/>
              <a:buAutoNum type="arabicPeriod"/>
            </a:pPr>
            <a:r>
              <a:rPr b="1" lang="en-US">
                <a:solidFill>
                  <a:srgbClr val="006699"/>
                </a:solidFill>
                <a:latin typeface="Arial"/>
                <a:ea typeface="Arial"/>
                <a:cs typeface="Arial"/>
                <a:sym typeface="Arial"/>
              </a:rPr>
              <a:t>Progress</a:t>
            </a:r>
            <a:r>
              <a:rPr b="1" lang="en-US"/>
              <a:t> </a:t>
            </a:r>
            <a:r>
              <a:rPr lang="en-US"/>
              <a:t>- If no process is executing in its critical section and there exist some processes that wish to enter their critical section, then the selection of the process that will enter the critical section next cannot be postponed indefinitely</a:t>
            </a:r>
            <a:endParaRPr/>
          </a:p>
          <a:p>
            <a:pPr indent="-342900" lvl="0" marL="342900" rtl="0" algn="l">
              <a:spcBef>
                <a:spcPts val="630"/>
              </a:spcBef>
              <a:spcAft>
                <a:spcPts val="0"/>
              </a:spcAft>
              <a:buSzPts val="1980"/>
              <a:buFont typeface="Arial"/>
              <a:buAutoNum type="arabicPeriod"/>
            </a:pPr>
            <a:r>
              <a:rPr b="1" lang="en-US">
                <a:solidFill>
                  <a:srgbClr val="006699"/>
                </a:solidFill>
              </a:rPr>
              <a:t>Bounded Waiting </a:t>
            </a:r>
            <a:r>
              <a:rPr lang="en-US"/>
              <a:t>- A bound must exist on the number of times that other processes are allowed to enter their critical sections after a process has made a request to enter its critical section and before that request is granted</a:t>
            </a:r>
            <a:r>
              <a:rPr lang="en-US">
                <a:solidFill>
                  <a:srgbClr val="993300"/>
                </a:solidFill>
              </a:rPr>
              <a:t> </a:t>
            </a:r>
            <a:endParaRPr/>
          </a:p>
          <a:p>
            <a:pPr indent="-284163" lvl="1" marL="741363" rtl="0" algn="l">
              <a:spcBef>
                <a:spcPts val="630"/>
              </a:spcBef>
              <a:spcAft>
                <a:spcPts val="0"/>
              </a:spcAft>
              <a:buSzPts val="2250"/>
              <a:buChar char="•"/>
            </a:pPr>
            <a:r>
              <a:rPr lang="en-US"/>
              <a:t>Assume that each process executes at a nonzero speed </a:t>
            </a:r>
            <a:endParaRPr/>
          </a:p>
          <a:p>
            <a:pPr indent="-284163" lvl="1" marL="741363" rtl="0" algn="l">
              <a:spcBef>
                <a:spcPts val="630"/>
              </a:spcBef>
              <a:spcAft>
                <a:spcPts val="0"/>
              </a:spcAft>
              <a:buSzPts val="2250"/>
              <a:buChar char="•"/>
            </a:pPr>
            <a:r>
              <a:rPr lang="en-US"/>
              <a:t>No assumption concerning </a:t>
            </a:r>
            <a:r>
              <a:rPr b="1" lang="en-US">
                <a:solidFill>
                  <a:srgbClr val="006699"/>
                </a:solidFill>
                <a:latin typeface="Arial"/>
                <a:ea typeface="Arial"/>
                <a:cs typeface="Arial"/>
                <a:sym typeface="Arial"/>
              </a:rPr>
              <a:t>relative speed </a:t>
            </a:r>
            <a:r>
              <a:rPr lang="en-US"/>
              <a:t>of the</a:t>
            </a:r>
            <a:r>
              <a:rPr b="1" lang="en-US"/>
              <a:t> </a:t>
            </a:r>
            <a:r>
              <a:rPr b="1" i="1" lang="en-US">
                <a:solidFill>
                  <a:srgbClr val="000000"/>
                </a:solidFill>
              </a:rPr>
              <a:t>n</a:t>
            </a:r>
            <a:r>
              <a:rPr b="1" lang="en-US">
                <a:solidFill>
                  <a:srgbClr val="000000"/>
                </a:solidFill>
              </a:rPr>
              <a:t> </a:t>
            </a:r>
            <a:r>
              <a:rPr lang="en-US"/>
              <a:t>processes</a:t>
            </a:r>
            <a:endParaRPr/>
          </a:p>
        </p:txBody>
      </p:sp>
      <p:sp>
        <p:nvSpPr>
          <p:cNvPr id="118" name="Google Shape;118;p8"/>
          <p:cNvSpPr txBox="1"/>
          <p:nvPr/>
        </p:nvSpPr>
        <p:spPr>
          <a:xfrm>
            <a:off x="943902" y="1143003"/>
            <a:ext cx="71972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Verdana"/>
                <a:ea typeface="Verdana"/>
                <a:cs typeface="Verdana"/>
                <a:sym typeface="Verdana"/>
              </a:rPr>
              <a:t>Requirements for solution to critical-section problem</a:t>
            </a:r>
            <a:endParaRPr sz="18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653143" y="160522"/>
            <a:ext cx="8211457" cy="57626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None/>
            </a:pPr>
            <a:r>
              <a:rPr lang="en-US"/>
              <a:t>Interrupt-based Solution</a:t>
            </a:r>
            <a:endParaRPr/>
          </a:p>
        </p:txBody>
      </p:sp>
      <p:sp>
        <p:nvSpPr>
          <p:cNvPr id="125" name="Google Shape;125;p9"/>
          <p:cNvSpPr txBox="1"/>
          <p:nvPr>
            <p:ph idx="1" type="body"/>
          </p:nvPr>
        </p:nvSpPr>
        <p:spPr>
          <a:xfrm>
            <a:off x="811762" y="1103614"/>
            <a:ext cx="7724775" cy="1079749"/>
          </a:xfrm>
          <a:prstGeom prst="rect">
            <a:avLst/>
          </a:prstGeom>
          <a:noFill/>
          <a:ln>
            <a:noFill/>
          </a:ln>
        </p:spPr>
        <p:txBody>
          <a:bodyPr anchorCtr="0" anchor="t" bIns="45700" lIns="91425" spcFirstLastPara="1" rIns="91425" wrap="square" tIns="45700">
            <a:noAutofit/>
          </a:bodyPr>
          <a:lstStyle/>
          <a:p>
            <a:pPr indent="-341313" lvl="0" marL="341313" rtl="0" algn="l">
              <a:spcBef>
                <a:spcPts val="0"/>
              </a:spcBef>
              <a:spcAft>
                <a:spcPts val="0"/>
              </a:spcAft>
              <a:buSzPts val="1980"/>
              <a:buChar char="▪"/>
            </a:pPr>
            <a:r>
              <a:rPr lang="en-US"/>
              <a:t>Entry section:  disable interrupts</a:t>
            </a:r>
            <a:endParaRPr/>
          </a:p>
          <a:p>
            <a:pPr indent="-341313" lvl="0" marL="341313" rtl="0" algn="l">
              <a:spcBef>
                <a:spcPts val="630"/>
              </a:spcBef>
              <a:spcAft>
                <a:spcPts val="0"/>
              </a:spcAft>
              <a:buSzPts val="1980"/>
              <a:buChar char="▪"/>
            </a:pPr>
            <a:r>
              <a:rPr lang="en-US"/>
              <a:t>Exit section:  enable  interrupts</a:t>
            </a:r>
            <a:endParaRPr/>
          </a:p>
          <a:p>
            <a:pPr indent="-341313" lvl="0" marL="341313" rtl="0" algn="l">
              <a:spcBef>
                <a:spcPts val="630"/>
              </a:spcBef>
              <a:spcAft>
                <a:spcPts val="0"/>
              </a:spcAft>
              <a:buSzPts val="1980"/>
              <a:buChar char="▪"/>
            </a:pPr>
            <a:r>
              <a:rPr lang="en-US"/>
              <a:t>Will this solve the problem?</a:t>
            </a:r>
            <a:endParaRPr/>
          </a:p>
          <a:p>
            <a:pPr indent="0" lvl="0" marL="0" rtl="0" algn="l">
              <a:spcBef>
                <a:spcPts val="630"/>
              </a:spcBef>
              <a:spcAft>
                <a:spcPts val="0"/>
              </a:spcAft>
              <a:buSzPts val="1980"/>
              <a:buNone/>
            </a:pPr>
            <a:r>
              <a:t/>
            </a:r>
            <a:endParaRPr/>
          </a:p>
          <a:p>
            <a:pPr indent="-215583" lvl="0" marL="341313" rtl="0" algn="l">
              <a:spcBef>
                <a:spcPts val="630"/>
              </a:spcBef>
              <a:spcAft>
                <a:spcPts val="0"/>
              </a:spcAft>
              <a:buSzPts val="1980"/>
              <a:buNone/>
            </a:pPr>
            <a:r>
              <a:t/>
            </a:r>
            <a:endParaRPr/>
          </a:p>
        </p:txBody>
      </p:sp>
      <p:sp>
        <p:nvSpPr>
          <p:cNvPr id="126" name="Google Shape;126;p9"/>
          <p:cNvSpPr txBox="1"/>
          <p:nvPr/>
        </p:nvSpPr>
        <p:spPr>
          <a:xfrm>
            <a:off x="746445" y="2258007"/>
            <a:ext cx="6614631" cy="369332"/>
          </a:xfrm>
          <a:prstGeom prst="rect">
            <a:avLst/>
          </a:prstGeom>
          <a:noFill/>
          <a:ln>
            <a:noFill/>
          </a:ln>
        </p:spPr>
        <p:txBody>
          <a:bodyPr anchorCtr="0" anchor="t" bIns="45700" lIns="91425" spcFirstLastPara="1" rIns="91425" wrap="square" tIns="45700">
            <a:spAutoFit/>
          </a:bodyPr>
          <a:lstStyle/>
          <a:p>
            <a:pPr indent="-285750" lvl="1" marL="741363" marR="0" rtl="0" algn="l">
              <a:spcBef>
                <a:spcPts val="0"/>
              </a:spcBef>
              <a:spcAft>
                <a:spcPts val="0"/>
              </a:spcAft>
              <a:buClr>
                <a:srgbClr val="CC6600"/>
              </a:buClr>
              <a:buSzPts val="1980"/>
              <a:buFont typeface="Arial"/>
              <a:buChar char="•"/>
            </a:pPr>
            <a:r>
              <a:rPr b="0" i="0" lang="en-US" sz="1800" u="none" cap="none" strike="noStrike">
                <a:solidFill>
                  <a:schemeClr val="dk1"/>
                </a:solidFill>
                <a:latin typeface="Helvetica Neue"/>
                <a:ea typeface="Helvetica Neue"/>
                <a:cs typeface="Helvetica Neue"/>
                <a:sym typeface="Helvetica Neue"/>
              </a:rPr>
              <a:t>What if the critical section is code that runs for an hour?</a:t>
            </a:r>
            <a:endParaRPr/>
          </a:p>
        </p:txBody>
      </p:sp>
      <p:sp>
        <p:nvSpPr>
          <p:cNvPr id="127" name="Google Shape;127;p9"/>
          <p:cNvSpPr txBox="1"/>
          <p:nvPr/>
        </p:nvSpPr>
        <p:spPr>
          <a:xfrm>
            <a:off x="755776" y="2640562"/>
            <a:ext cx="7307129" cy="369332"/>
          </a:xfrm>
          <a:prstGeom prst="rect">
            <a:avLst/>
          </a:prstGeom>
          <a:noFill/>
          <a:ln>
            <a:noFill/>
          </a:ln>
        </p:spPr>
        <p:txBody>
          <a:bodyPr anchorCtr="0" anchor="t" bIns="45700" lIns="91425" spcFirstLastPara="1" rIns="91425" wrap="square" tIns="45700">
            <a:spAutoFit/>
          </a:bodyPr>
          <a:lstStyle/>
          <a:p>
            <a:pPr indent="-285750" lvl="1" marL="741363" marR="0" rtl="0" algn="l">
              <a:spcBef>
                <a:spcPts val="0"/>
              </a:spcBef>
              <a:spcAft>
                <a:spcPts val="0"/>
              </a:spcAft>
              <a:buClr>
                <a:srgbClr val="CC6600"/>
              </a:buClr>
              <a:buSzPts val="1980"/>
              <a:buFont typeface="Arial"/>
              <a:buChar char="•"/>
            </a:pPr>
            <a:r>
              <a:rPr b="0" i="0" lang="en-US" sz="1800" u="none" cap="none" strike="noStrike">
                <a:solidFill>
                  <a:schemeClr val="dk1"/>
                </a:solidFill>
                <a:latin typeface="Helvetica Neue"/>
                <a:ea typeface="Helvetica Neue"/>
                <a:cs typeface="Helvetica Neue"/>
                <a:sym typeface="Helvetica Neue"/>
              </a:rPr>
              <a:t>Can some processes starve – never enter their critical section.</a:t>
            </a:r>
            <a:endParaRPr/>
          </a:p>
        </p:txBody>
      </p:sp>
      <p:sp>
        <p:nvSpPr>
          <p:cNvPr id="128" name="Google Shape;128;p9"/>
          <p:cNvSpPr txBox="1"/>
          <p:nvPr/>
        </p:nvSpPr>
        <p:spPr>
          <a:xfrm>
            <a:off x="755776" y="3051108"/>
            <a:ext cx="4139375" cy="369332"/>
          </a:xfrm>
          <a:prstGeom prst="rect">
            <a:avLst/>
          </a:prstGeom>
          <a:noFill/>
          <a:ln>
            <a:noFill/>
          </a:ln>
        </p:spPr>
        <p:txBody>
          <a:bodyPr anchorCtr="0" anchor="t" bIns="45700" lIns="91425" spcFirstLastPara="1" rIns="91425" wrap="square" tIns="45700">
            <a:spAutoFit/>
          </a:bodyPr>
          <a:lstStyle/>
          <a:p>
            <a:pPr indent="-285750" lvl="1" marL="741363" marR="0" rtl="0" algn="l">
              <a:spcBef>
                <a:spcPts val="0"/>
              </a:spcBef>
              <a:spcAft>
                <a:spcPts val="0"/>
              </a:spcAft>
              <a:buClr>
                <a:srgbClr val="CC6600"/>
              </a:buClr>
              <a:buSzPts val="1980"/>
              <a:buFont typeface="Arial"/>
              <a:buChar char="•"/>
            </a:pPr>
            <a:r>
              <a:rPr b="0" i="0" lang="en-US" sz="1800" u="none" cap="none" strike="noStrike">
                <a:solidFill>
                  <a:schemeClr val="dk1"/>
                </a:solidFill>
                <a:latin typeface="Helvetica Neue"/>
                <a:ea typeface="Helvetica Neue"/>
                <a:cs typeface="Helvetica Neue"/>
                <a:sym typeface="Helvetica Neue"/>
              </a:rPr>
              <a:t>What if there are two CPUs?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2011-01-13T23:43:38Z</dcterms:created>
  <dc:creator>Lucent End User</dc:creator>
</cp:coreProperties>
</file>