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7010400" cy="9296400"/>
  <p:embeddedFontLst>
    <p:embeddedFont>
      <p:font typeface="Helvetica Neue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iGhS/x1Ly2Bfoym1Mwj9If0Hga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16" orient="horz"/>
        <p:guide pos="4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3513" y="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32850"/>
            <a:ext cx="3036888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1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10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1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1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6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21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21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3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2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7" name="Google Shape;77;p2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4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5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6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7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45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4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3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4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9:notes"/>
          <p:cNvSpPr txBox="1"/>
          <p:nvPr>
            <p:ph idx="12" type="sldNum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9:notes"/>
          <p:cNvSpPr/>
          <p:nvPr>
            <p:ph idx="2" type="sldImg"/>
          </p:nvPr>
        </p:nvSpPr>
        <p:spPr>
          <a:xfrm>
            <a:off x="1181100" y="698500"/>
            <a:ext cx="4649788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47"/>
          <p:cNvGrpSpPr/>
          <p:nvPr/>
        </p:nvGrpSpPr>
        <p:grpSpPr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23" name="Google Shape;23;p47"/>
            <p:cNvSpPr/>
            <p:nvPr/>
          </p:nvSpPr>
          <p:spPr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47"/>
            <p:cNvSpPr/>
            <p:nvPr/>
          </p:nvSpPr>
          <p:spPr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47"/>
            <p:cNvSpPr/>
            <p:nvPr/>
          </p:nvSpPr>
          <p:spPr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6" name="Google Shape;26;p47"/>
          <p:cNvSpPr txBox="1"/>
          <p:nvPr/>
        </p:nvSpPr>
        <p:spPr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©2018</a:t>
            </a:r>
            <a:endParaRPr/>
          </a:p>
        </p:txBody>
      </p:sp>
      <p:sp>
        <p:nvSpPr>
          <p:cNvPr id="27" name="Google Shape;27;p47"/>
          <p:cNvSpPr txBox="1"/>
          <p:nvPr/>
        </p:nvSpPr>
        <p:spPr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10</a:t>
            </a:r>
            <a:r>
              <a:rPr b="1" baseline="30000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33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4" id="28" name="Google Shape;28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360738" y="4157663"/>
            <a:ext cx="2062162" cy="1593850"/>
          </a:xfrm>
          <a:prstGeom prst="rect">
            <a:avLst/>
          </a:prstGeom>
          <a:noFill/>
          <a:ln cap="flat" cmpd="sng" w="76200">
            <a:solidFill>
              <a:srgbClr val="336699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" name="Google Shape;29;p47"/>
          <p:cNvSpPr/>
          <p:nvPr/>
        </p:nvSpPr>
        <p:spPr>
          <a:xfrm>
            <a:off x="3224213" y="4006850"/>
            <a:ext cx="2336800" cy="1887538"/>
          </a:xfrm>
          <a:prstGeom prst="rect">
            <a:avLst/>
          </a:prstGeom>
          <a:noFill/>
          <a:ln cap="flat" cmpd="thinThick" w="57150">
            <a:solidFill>
              <a:srgbClr val="66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0" name="Google Shape;30;p47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6"/>
          <p:cNvSpPr txBox="1"/>
          <p:nvPr>
            <p:ph type="title"/>
          </p:nvPr>
        </p:nvSpPr>
        <p:spPr>
          <a:xfrm>
            <a:off x="1792288" y="4800601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56"/>
          <p:cNvSpPr txBox="1"/>
          <p:nvPr>
            <p:ph idx="1" type="body"/>
          </p:nvPr>
        </p:nvSpPr>
        <p:spPr>
          <a:xfrm>
            <a:off x="1792288" y="5367339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7"/>
          <p:cNvSpPr txBox="1"/>
          <p:nvPr>
            <p:ph type="title"/>
          </p:nvPr>
        </p:nvSpPr>
        <p:spPr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7"/>
          <p:cNvSpPr txBox="1"/>
          <p:nvPr>
            <p:ph idx="1" type="body"/>
          </p:nvPr>
        </p:nvSpPr>
        <p:spPr>
          <a:xfrm rot="5400000">
            <a:off x="2405063" y="-365125"/>
            <a:ext cx="4530725" cy="7727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8"/>
          <p:cNvSpPr txBox="1"/>
          <p:nvPr>
            <p:ph type="title"/>
          </p:nvPr>
        </p:nvSpPr>
        <p:spPr>
          <a:xfrm rot="5400000">
            <a:off x="5220494" y="1948657"/>
            <a:ext cx="5486400" cy="2144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8"/>
          <p:cNvSpPr txBox="1"/>
          <p:nvPr>
            <p:ph idx="1" type="body"/>
          </p:nvPr>
        </p:nvSpPr>
        <p:spPr>
          <a:xfrm rot="5400000">
            <a:off x="854869" y="-119856"/>
            <a:ext cx="5486400" cy="628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8"/>
          <p:cNvSpPr txBox="1"/>
          <p:nvPr>
            <p:ph type="title"/>
          </p:nvPr>
        </p:nvSpPr>
        <p:spPr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" type="body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9"/>
          <p:cNvSpPr txBox="1"/>
          <p:nvPr>
            <p:ph type="title"/>
          </p:nvPr>
        </p:nvSpPr>
        <p:spPr>
          <a:xfrm>
            <a:off x="457200" y="277815"/>
            <a:ext cx="82296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9"/>
          <p:cNvSpPr txBox="1"/>
          <p:nvPr>
            <p:ph idx="1" type="body"/>
          </p:nvPr>
        </p:nvSpPr>
        <p:spPr>
          <a:xfrm>
            <a:off x="806450" y="1233491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37" name="Google Shape;37;p49"/>
          <p:cNvSpPr txBox="1"/>
          <p:nvPr>
            <p:ph idx="2" type="body"/>
          </p:nvPr>
        </p:nvSpPr>
        <p:spPr>
          <a:xfrm>
            <a:off x="4997450" y="1233491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algn="l">
              <a:spcBef>
                <a:spcPts val="630"/>
              </a:spcBef>
              <a:spcAft>
                <a:spcPts val="0"/>
              </a:spcAft>
              <a:buSzPts val="1980"/>
              <a:buChar char="▪"/>
              <a:defRPr/>
            </a:lvl1pPr>
            <a:lvl2pPr indent="-354330" lvl="1" marL="914400" algn="l">
              <a:spcBef>
                <a:spcPts val="630"/>
              </a:spcBef>
              <a:spcAft>
                <a:spcPts val="0"/>
              </a:spcAft>
              <a:buSzPts val="1980"/>
              <a:buChar char="•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0"/>
          <p:cNvSpPr txBox="1"/>
          <p:nvPr>
            <p:ph type="title"/>
          </p:nvPr>
        </p:nvSpPr>
        <p:spPr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1"/>
          <p:cNvSpPr txBox="1"/>
          <p:nvPr>
            <p:ph idx="1" type="body"/>
          </p:nvPr>
        </p:nvSpPr>
        <p:spPr>
          <a:xfrm>
            <a:off x="722313" y="290671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22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2"/>
          <p:cNvSpPr txBox="1"/>
          <p:nvPr>
            <p:ph type="title"/>
          </p:nvPr>
        </p:nvSpPr>
        <p:spPr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2"/>
          <p:cNvSpPr txBox="1"/>
          <p:nvPr>
            <p:ph idx="1" type="body"/>
          </p:nvPr>
        </p:nvSpPr>
        <p:spPr>
          <a:xfrm>
            <a:off x="806450" y="1233489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98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96240" lvl="1" marL="914400" algn="l">
              <a:spcBef>
                <a:spcPts val="840"/>
              </a:spcBef>
              <a:spcAft>
                <a:spcPts val="0"/>
              </a:spcAft>
              <a:buSzPts val="2640"/>
              <a:buChar char="•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46" name="Google Shape;46;p52"/>
          <p:cNvSpPr txBox="1"/>
          <p:nvPr>
            <p:ph idx="2" type="body"/>
          </p:nvPr>
        </p:nvSpPr>
        <p:spPr>
          <a:xfrm>
            <a:off x="4997450" y="1233489"/>
            <a:ext cx="40386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4180" lvl="0" marL="457200" algn="l">
              <a:spcBef>
                <a:spcPts val="980"/>
              </a:spcBef>
              <a:spcAft>
                <a:spcPts val="0"/>
              </a:spcAft>
              <a:buSzPts val="3080"/>
              <a:buChar char="▪"/>
              <a:defRPr sz="2800"/>
            </a:lvl1pPr>
            <a:lvl2pPr indent="-396240" lvl="1" marL="914400" algn="l">
              <a:spcBef>
                <a:spcPts val="840"/>
              </a:spcBef>
              <a:spcAft>
                <a:spcPts val="0"/>
              </a:spcAft>
              <a:buSzPts val="2640"/>
              <a:buChar char="•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14325" lvl="3" marL="1828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0" name="Google Shape;50;p5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84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68300" lvl="1" marL="914400" algn="l">
              <a:spcBef>
                <a:spcPts val="700"/>
              </a:spcBef>
              <a:spcAft>
                <a:spcPts val="0"/>
              </a:spcAft>
              <a:buSzPts val="2200"/>
              <a:buChar char="•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1" name="Google Shape;51;p53"/>
          <p:cNvSpPr txBox="1"/>
          <p:nvPr>
            <p:ph idx="3" type="body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64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2" name="Google Shape;52;p53"/>
          <p:cNvSpPr txBox="1"/>
          <p:nvPr>
            <p:ph idx="4" type="body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6240" lvl="0" marL="457200" algn="l">
              <a:spcBef>
                <a:spcPts val="840"/>
              </a:spcBef>
              <a:spcAft>
                <a:spcPts val="0"/>
              </a:spcAft>
              <a:buSzPts val="2640"/>
              <a:buChar char="▪"/>
              <a:defRPr sz="2400"/>
            </a:lvl1pPr>
            <a:lvl2pPr indent="-368300" lvl="1" marL="914400" algn="l">
              <a:spcBef>
                <a:spcPts val="700"/>
              </a:spcBef>
              <a:spcAft>
                <a:spcPts val="0"/>
              </a:spcAft>
              <a:buSzPts val="2200"/>
              <a:buChar char="•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04800" lvl="3" marL="1828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5"/>
          <p:cNvSpPr txBox="1"/>
          <p:nvPr>
            <p:ph type="title"/>
          </p:nvPr>
        </p:nvSpPr>
        <p:spPr>
          <a:xfrm>
            <a:off x="457201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1" type="body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2119" lvl="0" marL="457200" algn="l">
              <a:spcBef>
                <a:spcPts val="1120"/>
              </a:spcBef>
              <a:spcAft>
                <a:spcPts val="0"/>
              </a:spcAft>
              <a:buSzPts val="3520"/>
              <a:buChar char="▪"/>
              <a:defRPr sz="3200"/>
            </a:lvl1pPr>
            <a:lvl2pPr indent="-424180" lvl="1" marL="914400" algn="l">
              <a:spcBef>
                <a:spcPts val="980"/>
              </a:spcBef>
              <a:spcAft>
                <a:spcPts val="0"/>
              </a:spcAft>
              <a:buSzPts val="3080"/>
              <a:buChar char="•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23850" lvl="3" marL="1828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7" name="Google Shape;57;p55"/>
          <p:cNvSpPr txBox="1"/>
          <p:nvPr>
            <p:ph idx="2" type="body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54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0.jpg"/><Relationship Id="rId2" Type="http://schemas.openxmlformats.org/officeDocument/2006/relationships/image" Target="../media/image1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no_3" id="10" name="Google Shape;10;p4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46"/>
          <p:cNvSpPr txBox="1"/>
          <p:nvPr>
            <p:ph type="title"/>
          </p:nvPr>
        </p:nvSpPr>
        <p:spPr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6"/>
          <p:cNvSpPr txBox="1"/>
          <p:nvPr>
            <p:ph idx="1" type="body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4330" lvl="0" marL="457200" marR="0" rtl="0" algn="l">
              <a:spcBef>
                <a:spcPts val="630"/>
              </a:spcBef>
              <a:spcAft>
                <a:spcPts val="0"/>
              </a:spcAft>
              <a:buClr>
                <a:srgbClr val="993300"/>
              </a:buClr>
              <a:buSzPts val="198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4330" lvl="1" marL="914400" marR="0" rtl="0" algn="l">
              <a:spcBef>
                <a:spcPts val="630"/>
              </a:spcBef>
              <a:spcAft>
                <a:spcPts val="0"/>
              </a:spcAft>
              <a:buClr>
                <a:srgbClr val="CC6600"/>
              </a:buClr>
              <a:buSzPts val="198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009900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4325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35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rgbClr val="FF0066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46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" name="Google Shape;14;p46"/>
          <p:cNvCxnSpPr/>
          <p:nvPr/>
        </p:nvCxnSpPr>
        <p:spPr>
          <a:xfrm>
            <a:off x="457200" y="860425"/>
            <a:ext cx="8077200" cy="0"/>
          </a:xfrm>
          <a:prstGeom prst="straightConnector1">
            <a:avLst/>
          </a:prstGeom>
          <a:noFill/>
          <a:ln cap="flat" cmpd="sng" w="19050">
            <a:solidFill>
              <a:srgbClr val="3366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Google Shape;15;p46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46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46"/>
          <p:cNvSpPr txBox="1"/>
          <p:nvPr/>
        </p:nvSpPr>
        <p:spPr>
          <a:xfrm>
            <a:off x="4256151" y="6613525"/>
            <a:ext cx="447548" cy="2462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7.</a:t>
            </a:r>
            <a:fld id="{00000000-1234-1234-1234-123412341234}" type="slidenum"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000" u="none" cap="none" strike="noStrike">
              <a:solidFill>
                <a:srgbClr val="0066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Google Shape;18;p46"/>
          <p:cNvSpPr txBox="1"/>
          <p:nvPr/>
        </p:nvSpPr>
        <p:spPr>
          <a:xfrm>
            <a:off x="6489700" y="6588125"/>
            <a:ext cx="2713038" cy="24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Silberschatz, Galvin and Gagne ©2018</a:t>
            </a:r>
            <a:endParaRPr/>
          </a:p>
        </p:txBody>
      </p:sp>
      <p:sp>
        <p:nvSpPr>
          <p:cNvPr id="19" name="Google Shape;19;p46"/>
          <p:cNvSpPr txBox="1"/>
          <p:nvPr/>
        </p:nvSpPr>
        <p:spPr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Operating System Concepts – 10</a:t>
            </a:r>
            <a:r>
              <a:rPr b="1" baseline="30000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66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pic>
        <p:nvPicPr>
          <p:cNvPr descr="dino_6" id="20" name="Google Shape;2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"/>
          <p:cNvSpPr txBox="1"/>
          <p:nvPr>
            <p:ph type="ctrTitle"/>
          </p:nvPr>
        </p:nvSpPr>
        <p:spPr>
          <a:xfrm>
            <a:off x="685800" y="808038"/>
            <a:ext cx="7772400" cy="2128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7:  Synchronization Examples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/>
          <p:nvPr>
            <p:ph type="title"/>
          </p:nvPr>
        </p:nvSpPr>
        <p:spPr>
          <a:xfrm>
            <a:off x="1035050" y="227824"/>
            <a:ext cx="7651750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Readers-Writers Problem (Cont.)</a:t>
            </a:r>
            <a:endParaRPr/>
          </a:p>
        </p:txBody>
      </p:sp>
      <p:sp>
        <p:nvSpPr>
          <p:cNvPr id="138" name="Google Shape;138;p10"/>
          <p:cNvSpPr txBox="1"/>
          <p:nvPr>
            <p:ph idx="1" type="body"/>
          </p:nvPr>
        </p:nvSpPr>
        <p:spPr>
          <a:xfrm>
            <a:off x="822715" y="1318921"/>
            <a:ext cx="7747000" cy="5065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structure of a reader process</a:t>
            </a:r>
            <a:endParaRPr sz="1600">
              <a:solidFill>
                <a:srgbClr val="0000FF"/>
              </a:solidFill>
            </a:endParaRPr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while (true){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		wait(mutex);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	read_count++;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	if (read_count == 1) /* first reader */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		   	     wait(rw_mutex);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	     signal(mutex);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...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	/* reading is performed */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    ...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	wait(mutex);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	read_count--;</a:t>
            </a:r>
            <a:b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	if (read_count == 0) /* last reader */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		signal(rw_mutex);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    	signal(mutex); 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br>
              <a:rPr b="1" lang="en-US" sz="1400">
                <a:latin typeface="Courier New"/>
                <a:ea typeface="Courier New"/>
                <a:cs typeface="Courier New"/>
                <a:sym typeface="Courier New"/>
              </a:rPr>
            </a:b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0000FF"/>
              </a:solidFill>
            </a:endParaRPr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    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/>
          <p:nvPr>
            <p:ph type="title"/>
          </p:nvPr>
        </p:nvSpPr>
        <p:spPr>
          <a:xfrm>
            <a:off x="1257778" y="222286"/>
            <a:ext cx="76771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Readers-Writers Problem Variations</a:t>
            </a:r>
            <a:endParaRPr/>
          </a:p>
        </p:txBody>
      </p:sp>
      <p:sp>
        <p:nvSpPr>
          <p:cNvPr id="144" name="Google Shape;144;p11"/>
          <p:cNvSpPr txBox="1"/>
          <p:nvPr>
            <p:ph idx="1" type="body"/>
          </p:nvPr>
        </p:nvSpPr>
        <p:spPr>
          <a:xfrm>
            <a:off x="830426" y="1323457"/>
            <a:ext cx="6585627" cy="441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</a:t>
            </a:r>
            <a:r>
              <a:rPr b="1" i="1" lang="en-US"/>
              <a:t> </a:t>
            </a:r>
            <a:r>
              <a:rPr lang="en-US"/>
              <a:t>solution</a:t>
            </a:r>
            <a:r>
              <a:rPr b="1" i="1" lang="en-US"/>
              <a:t> </a:t>
            </a:r>
            <a:r>
              <a:rPr lang="en-US"/>
              <a:t>in previous slide can result in a situation where a writer  process never writes.  It is referred to as the “First reader-writer” problem.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“Second reader-writer” problem is  a variation the first reader-writer problem that state: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Once a writer is ready to write, no “newly arrived reader” is allowed  to read.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Both the first and second may result in starvation. leading to even more variations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Problem is solved on some systems by kernel providing reader-writer locks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>
            <p:ph type="title"/>
          </p:nvPr>
        </p:nvSpPr>
        <p:spPr>
          <a:xfrm>
            <a:off x="1016000" y="222286"/>
            <a:ext cx="76708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Dining-Philosophers Problem</a:t>
            </a:r>
            <a:endParaRPr/>
          </a:p>
        </p:txBody>
      </p:sp>
      <p:sp>
        <p:nvSpPr>
          <p:cNvPr id="151" name="Google Shape;151;p12"/>
          <p:cNvSpPr txBox="1"/>
          <p:nvPr>
            <p:ph idx="1" type="body"/>
          </p:nvPr>
        </p:nvSpPr>
        <p:spPr>
          <a:xfrm>
            <a:off x="867746" y="1057896"/>
            <a:ext cx="7819053" cy="50605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N philosophers’ sit at a round table with a </a:t>
            </a:r>
            <a:r>
              <a:rPr lang="en-US"/>
              <a:t>bowl</a:t>
            </a:r>
            <a:r>
              <a:rPr lang="en-US"/>
              <a:t> of rice in the middle.</a:t>
            </a:r>
            <a:endParaRPr/>
          </a:p>
          <a:p>
            <a:pPr indent="-215583" lvl="0" marL="341313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5583" lvl="0" marL="341313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5583" lvl="0" marL="341313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5583" lvl="0" marL="341313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215583" lvl="0" marL="341313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They spend their lives alternating thinking and eating.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They do not  interact with their neighbors.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Occasionally try to pick up 2 chopsticks (one at a time) to eat from bowl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Need both to eat, then release both when done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In the case of 5 philosophers, the shared data </a:t>
            </a:r>
            <a:endParaRPr/>
          </a:p>
          <a:p>
            <a:pPr indent="-227012" lvl="2" marL="1084263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Bowl of rice (data set)</a:t>
            </a:r>
            <a:endParaRPr/>
          </a:p>
          <a:p>
            <a:pPr indent="-227012" lvl="2" marL="1084263" rtl="0" algn="l">
              <a:spcBef>
                <a:spcPts val="630"/>
              </a:spcBef>
              <a:spcAft>
                <a:spcPts val="0"/>
              </a:spcAft>
              <a:buSzPts val="1350"/>
              <a:buChar char="4"/>
            </a:pPr>
            <a:r>
              <a:rPr lang="en-US"/>
              <a:t>Semaphore chopstick [5] initialized to 1</a:t>
            </a:r>
            <a:endParaRPr/>
          </a:p>
        </p:txBody>
      </p:sp>
      <p:pic>
        <p:nvPicPr>
          <p:cNvPr id="152" name="Google Shape;15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8794" y="1561607"/>
            <a:ext cx="1532031" cy="147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1102994" y="180175"/>
            <a:ext cx="7866063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/>
              <a:t>  Dining-Philosophers Problem Algorithm</a:t>
            </a:r>
            <a:endParaRPr/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827088" y="1119188"/>
            <a:ext cx="7107237" cy="478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6238" lvl="0" marL="37623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Semaphore Solution</a:t>
            </a:r>
            <a:endParaRPr/>
          </a:p>
          <a:p>
            <a:pPr indent="-376238" lvl="0" marL="376238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structure of Philosopher</a:t>
            </a:r>
            <a:r>
              <a:rPr i="1" lang="en-US">
                <a:solidFill>
                  <a:srgbClr val="0000FF"/>
                </a:solidFill>
              </a:rPr>
              <a:t> </a:t>
            </a:r>
            <a:r>
              <a:rPr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>
                <a:solidFill>
                  <a:srgbClr val="00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/>
              <a:t>: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while (true){ 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wait (chopstick[i] );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wait (chopStick[ (i + 1) % 5] );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/* eat for awhile */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signal (chopstick[i] );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signal (chopstick[ (i + 1) % 5] );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/* think for awhile */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Arimo"/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8138" lvl="2" marL="1195388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200"/>
              <a:buFont typeface="Arimo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rgbClr val="0000FF"/>
              </a:solidFill>
            </a:endParaRPr>
          </a:p>
          <a:p>
            <a:pPr indent="-376238" lvl="0" marL="376238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  What is the problem with this algorithm?</a:t>
            </a:r>
            <a:endParaRPr/>
          </a:p>
          <a:p>
            <a:pPr indent="-338138" lvl="2" marL="1195388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350"/>
              <a:buFont typeface="Arimo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895031" y="12177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Monitor Solution to Dining Philosophers</a:t>
            </a:r>
            <a:endParaRPr/>
          </a:p>
        </p:txBody>
      </p:sp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1146175" y="979488"/>
            <a:ext cx="7345363" cy="53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monitor DiningPhilosophers</a:t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 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enum {THINKING; HUNGRY, EATING} state [5];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condition self [5];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void pickup (int i) { 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state[i] = HUNGRY;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test(i);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if (state[i] != EATING) self[i].wait;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void putdown (int i) { 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state[i] = THINKING;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// test left and right neighbors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test((i + 4) % 5);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test((i + 1) % 5);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600">
                <a:solidFill>
                  <a:srgbClr val="0000FF"/>
                </a:solidFill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1378805" y="96515"/>
            <a:ext cx="79168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Solution to Dining Philosophers (Cont.)</a:t>
            </a:r>
            <a:endParaRPr/>
          </a:p>
        </p:txBody>
      </p:sp>
      <p:sp>
        <p:nvSpPr>
          <p:cNvPr id="173" name="Google Shape;173;p15"/>
          <p:cNvSpPr txBox="1"/>
          <p:nvPr>
            <p:ph idx="1" type="body"/>
          </p:nvPr>
        </p:nvSpPr>
        <p:spPr>
          <a:xfrm>
            <a:off x="1160463" y="944563"/>
            <a:ext cx="6908800" cy="526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void test (int i) { 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if ((state[(i + 4) % 5] != EATING) &amp;&amp;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(state[i] == HUNGRY) &amp;&amp;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(state[(i + 1) % 5] != EATING) ) { 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     state[i] = EATING ;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        self[i].signal () ;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 }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initialization_code() { 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for (int i = 0; i &lt; 5; i++)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  state[i] = THINKING;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     }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rPr b="1" lang="en-US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idx="1" type="body"/>
          </p:nvPr>
        </p:nvSpPr>
        <p:spPr>
          <a:xfrm>
            <a:off x="793102" y="1090613"/>
            <a:ext cx="7566673" cy="5268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Each philosopher “i</a:t>
            </a:r>
            <a:r>
              <a:rPr i="1" lang="en-US"/>
              <a:t>” </a:t>
            </a:r>
            <a:r>
              <a:rPr lang="en-US"/>
              <a:t>invokes the</a:t>
            </a:r>
            <a:r>
              <a:rPr i="1" lang="en-US"/>
              <a:t> </a:t>
            </a:r>
            <a:r>
              <a:rPr lang="en-US"/>
              <a:t>operations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pickup()</a:t>
            </a:r>
            <a:r>
              <a:rPr i="1" lang="en-US" sz="2000"/>
              <a:t> </a:t>
            </a:r>
            <a:r>
              <a:rPr lang="en-US"/>
              <a:t>and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putdown()</a:t>
            </a:r>
            <a:r>
              <a:rPr lang="en-US" sz="2000"/>
              <a:t> </a:t>
            </a:r>
            <a:r>
              <a:rPr lang="en-US"/>
              <a:t>in the following sequence: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1313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DiningPhilosophers.pickup(i)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1313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/** EAT **/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1313" rtl="0" algn="l">
              <a:lnSpc>
                <a:spcPct val="80000"/>
              </a:lnSpc>
              <a:spcBef>
                <a:spcPts val="70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DiningPhilosophers.putdown(i)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41313" lvl="0" marL="341313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No deadlock, but starvation is possible</a:t>
            </a:r>
            <a:endParaRPr/>
          </a:p>
          <a:p>
            <a:pPr indent="-341313" lvl="0" marL="341313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41313" lvl="0" marL="341313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41313" lvl="0" marL="341313" rtl="0" algn="l">
              <a:lnSpc>
                <a:spcPct val="80000"/>
              </a:lnSpc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i="1" lang="en-US">
                <a:solidFill>
                  <a:srgbClr val="0000FF"/>
                </a:solidFill>
              </a:rPr>
              <a:t>       </a:t>
            </a:r>
            <a:endParaRPr/>
          </a:p>
        </p:txBody>
      </p:sp>
      <p:sp>
        <p:nvSpPr>
          <p:cNvPr id="180" name="Google Shape;180;p16"/>
          <p:cNvSpPr txBox="1"/>
          <p:nvPr>
            <p:ph type="title"/>
          </p:nvPr>
        </p:nvSpPr>
        <p:spPr>
          <a:xfrm>
            <a:off x="1029181" y="116688"/>
            <a:ext cx="7916862" cy="638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Solution to Dining Philosophers (Cont.)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03325" y="218493"/>
            <a:ext cx="74834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POSIX Synchronization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793102" y="1224999"/>
            <a:ext cx="7592608" cy="461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POSIX API provides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mutex locks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semaphores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condition variable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Widely used on UNIX, Linux, and macOS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POSIX Mutex Locks</a:t>
            </a:r>
            <a:endParaRPr/>
          </a:p>
        </p:txBody>
      </p:sp>
      <p:sp>
        <p:nvSpPr>
          <p:cNvPr id="193" name="Google Shape;193;p22"/>
          <p:cNvSpPr txBox="1"/>
          <p:nvPr>
            <p:ph idx="1" type="body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Creating and initializing the lock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Acquiring and releasing the lock</a:t>
            </a:r>
            <a:endParaRPr/>
          </a:p>
        </p:txBody>
      </p:sp>
      <p:pic>
        <p:nvPicPr>
          <p:cNvPr id="194" name="Google Shape;19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6888" y="1571625"/>
            <a:ext cx="5092700" cy="166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00263" y="3770313"/>
            <a:ext cx="3708400" cy="191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POSIX Semaphores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POSIX provides two versions – </a:t>
            </a:r>
            <a:r>
              <a:rPr b="1" lang="en-US"/>
              <a:t>named</a:t>
            </a:r>
            <a:r>
              <a:rPr lang="en-US"/>
              <a:t> and </a:t>
            </a:r>
            <a:r>
              <a:rPr b="1" lang="en-US"/>
              <a:t>unnamed</a:t>
            </a:r>
            <a:r>
              <a:rPr lang="en-US"/>
              <a:t>.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Named semaphores can be used by unrelated processes, unnamed cannot.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"/>
          <p:cNvSpPr txBox="1"/>
          <p:nvPr>
            <p:ph type="title"/>
          </p:nvPr>
        </p:nvSpPr>
        <p:spPr>
          <a:xfrm>
            <a:off x="1130586" y="162366"/>
            <a:ext cx="77073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0" name="Google Shape;80;p2"/>
          <p:cNvSpPr txBox="1"/>
          <p:nvPr>
            <p:ph idx="1" type="body"/>
          </p:nvPr>
        </p:nvSpPr>
        <p:spPr>
          <a:xfrm>
            <a:off x="802434" y="1225550"/>
            <a:ext cx="7707312" cy="3270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Explain the bounded-buffer synchronization problem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Explain the readers-writers synchronization problem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Explain and dining-philosophers synchronization problems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Describe the tools used by Linux and Windows to solve synchronization problems.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Illustrate how POSIX and Java can be used to solve process synchronization problems</a:t>
            </a:r>
            <a:br>
              <a:rPr lang="en-US"/>
            </a:br>
            <a:endParaRPr/>
          </a:p>
        </p:txBody>
      </p:sp>
      <p:sp>
        <p:nvSpPr>
          <p:cNvPr id="81" name="Google Shape;81;p2"/>
          <p:cNvSpPr/>
          <p:nvPr/>
        </p:nvSpPr>
        <p:spPr>
          <a:xfrm>
            <a:off x="2286000" y="5116513"/>
            <a:ext cx="4078288" cy="923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/>
          <p:nvPr>
            <p:ph type="title"/>
          </p:nvPr>
        </p:nvSpPr>
        <p:spPr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POSIX Named Semaphores</a:t>
            </a:r>
            <a:endParaRPr/>
          </a:p>
        </p:txBody>
      </p:sp>
      <p:sp>
        <p:nvSpPr>
          <p:cNvPr id="207" name="Google Shape;207;p24"/>
          <p:cNvSpPr txBox="1"/>
          <p:nvPr>
            <p:ph idx="1" type="body"/>
          </p:nvPr>
        </p:nvSpPr>
        <p:spPr>
          <a:xfrm>
            <a:off x="806450" y="1233488"/>
            <a:ext cx="8229600" cy="5027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Creating an initializing the semaphore: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Another process can access the semaphore by referring to its name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SEM</a:t>
            </a:r>
            <a:r>
              <a:rPr lang="en-US"/>
              <a:t>.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Acquiring and releasing the semaphore:</a:t>
            </a:r>
            <a:endParaRPr/>
          </a:p>
        </p:txBody>
      </p:sp>
      <p:pic>
        <p:nvPicPr>
          <p:cNvPr id="208" name="Google Shape;208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8750" y="1597025"/>
            <a:ext cx="6083300" cy="13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188" y="3843338"/>
            <a:ext cx="3810000" cy="184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/>
          <p:nvPr>
            <p:ph type="title"/>
          </p:nvPr>
        </p:nvSpPr>
        <p:spPr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POSIX Unnamed Semaphores</a:t>
            </a:r>
            <a:endParaRPr/>
          </a:p>
        </p:txBody>
      </p:sp>
      <p:sp>
        <p:nvSpPr>
          <p:cNvPr id="215" name="Google Shape;215;p25"/>
          <p:cNvSpPr txBox="1"/>
          <p:nvPr>
            <p:ph idx="1" type="body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Creating an initializing the semaphore: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Acquiring and releasing the semaphore: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1638" y="1574800"/>
            <a:ext cx="6083300" cy="154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05050" y="3729038"/>
            <a:ext cx="4533900" cy="200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/>
          <p:nvPr>
            <p:ph type="title"/>
          </p:nvPr>
        </p:nvSpPr>
        <p:spPr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POSIX Condition Variables</a:t>
            </a:r>
            <a:endParaRPr/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Since POSIX is typically used in C/C++ and these languages do not provide a monitor, POSIX condition variables are associated with a POSIX mutex lock to provide mutual exclusion: Creating and initializing the condition variable: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224" name="Google Shape;224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3013" y="2327275"/>
            <a:ext cx="3962400" cy="146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/>
          <p:nvPr>
            <p:ph type="title"/>
          </p:nvPr>
        </p:nvSpPr>
        <p:spPr>
          <a:xfrm>
            <a:off x="975946" y="233853"/>
            <a:ext cx="77108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POSIX Condition Variables</a:t>
            </a:r>
            <a:endParaRPr/>
          </a:p>
        </p:txBody>
      </p:sp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Thread waiting for the condition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a == b </a:t>
            </a:r>
            <a:r>
              <a:rPr lang="en-US"/>
              <a:t>to become true: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Thread signaling another thread waiting on the condition variable:</a:t>
            </a:r>
            <a:endParaRPr/>
          </a:p>
          <a:p>
            <a:pPr indent="-215583" lvl="0" marL="341313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0550" y="1670050"/>
            <a:ext cx="49530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7288" y="4097338"/>
            <a:ext cx="34925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ctrTitle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Chapter 7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>
            <p:ph type="title"/>
          </p:nvPr>
        </p:nvSpPr>
        <p:spPr>
          <a:xfrm>
            <a:off x="1020720" y="18055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Classical Problems of Synchronization</a:t>
            </a:r>
            <a:endParaRPr/>
          </a:p>
        </p:txBody>
      </p:sp>
      <p:sp>
        <p:nvSpPr>
          <p:cNvPr id="88" name="Google Shape;88;p3"/>
          <p:cNvSpPr txBox="1"/>
          <p:nvPr>
            <p:ph idx="1" type="body"/>
          </p:nvPr>
        </p:nvSpPr>
        <p:spPr>
          <a:xfrm>
            <a:off x="806449" y="1131891"/>
            <a:ext cx="6726465" cy="4441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Classical problems used to test newly-proposed synchronization schemes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Bounded-Buffer Problem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Readers and Writers Problem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Dining-Philosophers Problem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"/>
          <p:cNvSpPr txBox="1"/>
          <p:nvPr>
            <p:ph type="title"/>
          </p:nvPr>
        </p:nvSpPr>
        <p:spPr>
          <a:xfrm>
            <a:off x="923731" y="277813"/>
            <a:ext cx="776306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Bounded-Buffer Problem</a:t>
            </a:r>
            <a:endParaRPr/>
          </a:p>
        </p:txBody>
      </p:sp>
      <p:sp>
        <p:nvSpPr>
          <p:cNvPr id="95" name="Google Shape;95;p4"/>
          <p:cNvSpPr txBox="1"/>
          <p:nvPr>
            <p:ph idx="1" type="body"/>
          </p:nvPr>
        </p:nvSpPr>
        <p:spPr>
          <a:xfrm>
            <a:off x="849083" y="1293813"/>
            <a:ext cx="7210425" cy="372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b="1" i="1" lang="en-US" sz="2000"/>
              <a:t>n</a:t>
            </a:r>
            <a:r>
              <a:rPr lang="en-US"/>
              <a:t> buffers, each can hold one item</a:t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Semaphore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lang="en-US">
                <a:solidFill>
                  <a:srgbClr val="000000"/>
                </a:solidFill>
              </a:rPr>
              <a:t> i</a:t>
            </a:r>
            <a:r>
              <a:rPr lang="en-US"/>
              <a:t>nitialized to the value 1</a:t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SzPts val="1980"/>
              <a:buChar char="▪"/>
            </a:pPr>
            <a:r>
              <a:rPr lang="en-US">
                <a:solidFill>
                  <a:srgbClr val="000000"/>
                </a:solidFill>
              </a:rPr>
              <a:t>Semaphore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full</a:t>
            </a:r>
            <a:r>
              <a:rPr lang="en-US">
                <a:solidFill>
                  <a:srgbClr val="000000"/>
                </a:solidFill>
              </a:rPr>
              <a:t> initialized </a:t>
            </a:r>
            <a:r>
              <a:rPr lang="en-US"/>
              <a:t>to the value 0</a:t>
            </a:r>
            <a:endParaRPr/>
          </a:p>
          <a:p>
            <a:pPr indent="-341313" lvl="0" marL="341313" rtl="0" algn="l">
              <a:spcBef>
                <a:spcPts val="70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Semaphore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empty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000000"/>
                </a:solidFill>
              </a:rPr>
              <a:t>initialized </a:t>
            </a:r>
            <a:r>
              <a:rPr lang="en-US"/>
              <a:t>to the value n</a:t>
            </a:r>
            <a:endParaRPr/>
          </a:p>
          <a:p>
            <a:pPr indent="-215583" lvl="0" marL="341313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2492375" y="3246438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/>
          <p:nvPr>
            <p:ph type="title"/>
          </p:nvPr>
        </p:nvSpPr>
        <p:spPr>
          <a:xfrm>
            <a:off x="1111250" y="222868"/>
            <a:ext cx="75755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Bounded Buffer Problem (Cont.)</a:t>
            </a:r>
            <a:endParaRPr/>
          </a:p>
        </p:txBody>
      </p:sp>
      <p:sp>
        <p:nvSpPr>
          <p:cNvPr id="103" name="Google Shape;103;p5"/>
          <p:cNvSpPr txBox="1"/>
          <p:nvPr>
            <p:ph idx="1" type="body"/>
          </p:nvPr>
        </p:nvSpPr>
        <p:spPr>
          <a:xfrm>
            <a:off x="830424" y="1279525"/>
            <a:ext cx="7932576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structure of the producer process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while (true) {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  ...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/* produce an item in next_produced */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  ...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wait(empty);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wait(mutex);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/* add next produced to the buffer */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   ...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signal(mutex);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signal(full);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/>
          <p:nvPr>
            <p:ph type="title"/>
          </p:nvPr>
        </p:nvSpPr>
        <p:spPr>
          <a:xfrm>
            <a:off x="1325175" y="222868"/>
            <a:ext cx="71564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Bounded Buffer Problem (Cont.)</a:t>
            </a:r>
            <a:endParaRPr/>
          </a:p>
        </p:txBody>
      </p:sp>
      <p:sp>
        <p:nvSpPr>
          <p:cNvPr id="110" name="Google Shape;110;p6"/>
          <p:cNvSpPr txBox="1"/>
          <p:nvPr>
            <p:ph idx="1" type="body"/>
          </p:nvPr>
        </p:nvSpPr>
        <p:spPr>
          <a:xfrm>
            <a:off x="839788" y="1152525"/>
            <a:ext cx="8156294" cy="4851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structure of the consumer process</a:t>
            </a:r>
            <a:endParaRPr/>
          </a:p>
          <a:p>
            <a:pPr indent="-229553" lvl="0" marL="341313" rtl="0" algn="l">
              <a:spcBef>
                <a:spcPts val="560"/>
              </a:spcBef>
              <a:spcAft>
                <a:spcPts val="0"/>
              </a:spcAft>
              <a:buSzPts val="1760"/>
              <a:buNone/>
            </a:pPr>
            <a:r>
              <a:t/>
            </a:r>
            <a:endParaRPr sz="1600"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while (true) {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wait(full);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wait(mutex);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/* remove an item from buffer to next_consumed */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   ...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signal(mutex);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signal(empty);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/* consume the item in next consumed */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   ...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1313" lvl="0" marL="341313" rtl="0" algn="l">
              <a:spcBef>
                <a:spcPts val="560"/>
              </a:spcBef>
              <a:spcAft>
                <a:spcPts val="0"/>
              </a:spcAft>
              <a:buSzPts val="1760"/>
              <a:buFont typeface="Arial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 txBox="1"/>
          <p:nvPr>
            <p:ph type="title"/>
          </p:nvPr>
        </p:nvSpPr>
        <p:spPr>
          <a:xfrm>
            <a:off x="980812" y="230028"/>
            <a:ext cx="7566025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Readers-Writers Problem</a:t>
            </a:r>
            <a:endParaRPr/>
          </a:p>
        </p:txBody>
      </p:sp>
      <p:sp>
        <p:nvSpPr>
          <p:cNvPr id="117" name="Google Shape;117;p7"/>
          <p:cNvSpPr txBox="1"/>
          <p:nvPr>
            <p:ph idx="1" type="body"/>
          </p:nvPr>
        </p:nvSpPr>
        <p:spPr>
          <a:xfrm>
            <a:off x="860425" y="1111250"/>
            <a:ext cx="7639763" cy="5005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A data set is shared among a number of concurrent processes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/>
              <a:t>Readers</a:t>
            </a:r>
            <a:r>
              <a:rPr lang="en-US"/>
              <a:t> – only read the data set; they do </a:t>
            </a:r>
            <a:r>
              <a:rPr b="1" i="1" lang="en-US"/>
              <a:t>not</a:t>
            </a:r>
            <a:r>
              <a:rPr b="1" lang="en-US"/>
              <a:t> </a:t>
            </a:r>
            <a:r>
              <a:rPr lang="en-US"/>
              <a:t>perform any updates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b="1" lang="en-US"/>
              <a:t>Writers</a:t>
            </a:r>
            <a:r>
              <a:rPr lang="en-US"/>
              <a:t>   – can both read and write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Problem – allow multiple readers to read at the same time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Only one single writer can access the shared data at the same time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Several variations of how readers and writers are considered  – all involve some form of priorities</a:t>
            </a:r>
            <a:endParaRPr/>
          </a:p>
          <a:p>
            <a:pPr indent="-158432" lvl="1" marL="741363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"/>
          <p:cNvSpPr txBox="1"/>
          <p:nvPr>
            <p:ph type="title"/>
          </p:nvPr>
        </p:nvSpPr>
        <p:spPr>
          <a:xfrm>
            <a:off x="1041328" y="169512"/>
            <a:ext cx="7566025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Readers-Writers Problem (Cont.)</a:t>
            </a:r>
            <a:endParaRPr/>
          </a:p>
        </p:txBody>
      </p:sp>
      <p:sp>
        <p:nvSpPr>
          <p:cNvPr id="124" name="Google Shape;124;p8"/>
          <p:cNvSpPr txBox="1"/>
          <p:nvPr>
            <p:ph idx="1" type="body"/>
          </p:nvPr>
        </p:nvSpPr>
        <p:spPr>
          <a:xfrm>
            <a:off x="860425" y="1111250"/>
            <a:ext cx="7639763" cy="5005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Shared Data</a:t>
            </a:r>
            <a:endParaRPr/>
          </a:p>
          <a:p>
            <a:pPr indent="-284163" lvl="1" marL="741363" rtl="0" algn="l">
              <a:spcBef>
                <a:spcPts val="63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Data set</a:t>
            </a:r>
            <a:endParaRPr/>
          </a:p>
          <a:p>
            <a:pPr indent="-284163" lvl="1" marL="741363" rtl="0" algn="l">
              <a:spcBef>
                <a:spcPts val="70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Semaphore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rw_mutex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initialized to 1</a:t>
            </a:r>
            <a:endParaRPr/>
          </a:p>
          <a:p>
            <a:pPr indent="-284163" lvl="1" marL="741363" rtl="0" algn="l">
              <a:spcBef>
                <a:spcPts val="70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Semaphore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b="1" lang="en-US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/>
              <a:t>initialized to 1</a:t>
            </a:r>
            <a:endParaRPr/>
          </a:p>
          <a:p>
            <a:pPr indent="-284163" lvl="1" marL="741363" rtl="0" algn="l">
              <a:spcBef>
                <a:spcPts val="700"/>
              </a:spcBef>
              <a:spcAft>
                <a:spcPts val="0"/>
              </a:spcAft>
              <a:buSzPts val="1980"/>
              <a:buChar char="•"/>
            </a:pPr>
            <a:r>
              <a:rPr lang="en-US"/>
              <a:t>Integer </a:t>
            </a:r>
            <a:r>
              <a:rPr b="1" lang="en-US" sz="20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read_count</a:t>
            </a:r>
            <a:r>
              <a:rPr lang="en-US"/>
              <a:t> initialized to 0</a:t>
            </a:r>
            <a:endParaRPr/>
          </a:p>
          <a:p>
            <a:pPr indent="-158432" lvl="1" marL="741363" rtl="0" algn="l">
              <a:spcBef>
                <a:spcPts val="630"/>
              </a:spcBef>
              <a:spcAft>
                <a:spcPts val="0"/>
              </a:spcAft>
              <a:buSzPts val="19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"/>
          <p:cNvSpPr txBox="1"/>
          <p:nvPr>
            <p:ph type="title"/>
          </p:nvPr>
        </p:nvSpPr>
        <p:spPr>
          <a:xfrm>
            <a:off x="1025525" y="227824"/>
            <a:ext cx="7661275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Readers-Writers Problem (Cont.)</a:t>
            </a:r>
            <a:endParaRPr/>
          </a:p>
        </p:txBody>
      </p:sp>
      <p:sp>
        <p:nvSpPr>
          <p:cNvPr id="131" name="Google Shape;131;p9"/>
          <p:cNvSpPr txBox="1"/>
          <p:nvPr>
            <p:ph idx="1" type="body"/>
          </p:nvPr>
        </p:nvSpPr>
        <p:spPr>
          <a:xfrm>
            <a:off x="827088" y="1279525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1313" lvl="0" marL="341313" rtl="0" algn="l">
              <a:spcBef>
                <a:spcPts val="0"/>
              </a:spcBef>
              <a:spcAft>
                <a:spcPts val="0"/>
              </a:spcAft>
              <a:buSzPts val="1980"/>
              <a:buChar char="▪"/>
            </a:pPr>
            <a:r>
              <a:rPr lang="en-US"/>
              <a:t>The structure of a writer process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       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while (true) {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  wait(rw_mutex);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       ...</a:t>
            </a:r>
            <a:br>
              <a:rPr b="1" lang="en-US"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  /* writing is performed */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       ...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     signal(rw_mutex); 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/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  <a:p>
            <a:pPr indent="-341313" lvl="0" marL="341313" rtl="0" algn="l">
              <a:spcBef>
                <a:spcPts val="630"/>
              </a:spcBef>
              <a:spcAft>
                <a:spcPts val="0"/>
              </a:spcAft>
              <a:buSzPts val="1980"/>
              <a:buFont typeface="Arial"/>
              <a:buNone/>
            </a:pPr>
            <a:r>
              <a:rPr lang="en-US">
                <a:solidFill>
                  <a:srgbClr val="0000FF"/>
                </a:solidFill>
              </a:rPr>
              <a:t>     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2011-01-13T23:43:38Z</dcterms:created>
  <dc:creator>Lucent End User</dc:creator>
</cp:coreProperties>
</file>