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7086600" cy="9372600"/>
  <p:embeddedFontLst>
    <p:embeddedFont>
      <p:font typeface="Helvetica Neue"/>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440">
          <p15:clr>
            <a:srgbClr val="A4A3A4"/>
          </p15:clr>
        </p15:guide>
      </p15:sldGuideLst>
    </p:ext>
    <p:ext uri="GoogleSlidesCustomDataVersion2">
      <go:slidesCustomData xmlns:go="http://customooxmlschemas.google.com/" r:id="rId46" roundtripDataSignature="AMtx7miS9kyjbjD0ZpP5wq/0iWun/VDi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4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HelveticaNeue-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HelveticaNeue-italic.fntdata"/><Relationship Id="rId21" Type="http://schemas.openxmlformats.org/officeDocument/2006/relationships/slide" Target="slides/slide16.xml"/><Relationship Id="rId43" Type="http://schemas.openxmlformats.org/officeDocument/2006/relationships/font" Target="fonts/HelveticaNeue-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0225" cy="466725"/>
          </a:xfrm>
          <a:prstGeom prst="rect">
            <a:avLst/>
          </a:prstGeom>
          <a:noFill/>
          <a:ln>
            <a:noFill/>
          </a:ln>
        </p:spPr>
        <p:txBody>
          <a:bodyPr anchorCtr="0" anchor="ctr" bIns="47000" lIns="94025" spcFirstLastPara="1" rIns="94025" wrap="square" tIns="470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4016375" y="0"/>
            <a:ext cx="3070225" cy="466725"/>
          </a:xfrm>
          <a:prstGeom prst="rect">
            <a:avLst/>
          </a:prstGeom>
          <a:noFill/>
          <a:ln>
            <a:noFill/>
          </a:ln>
        </p:spPr>
        <p:txBody>
          <a:bodyPr anchorCtr="0" anchor="ctr" bIns="47000" lIns="94025" spcFirstLastPara="1" rIns="94025" wrap="square" tIns="470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905875"/>
            <a:ext cx="3070225" cy="466725"/>
          </a:xfrm>
          <a:prstGeom prst="rect">
            <a:avLst/>
          </a:prstGeom>
          <a:noFill/>
          <a:ln>
            <a:noFill/>
          </a:ln>
        </p:spPr>
        <p:txBody>
          <a:bodyPr anchorCtr="0" anchor="b" bIns="47000" lIns="94025" spcFirstLastPara="1" rIns="94025" wrap="square" tIns="470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6" name="Google Shape;66;p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p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30" name="Google Shape;130;p1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p1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37" name="Google Shape;137;p1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1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4" name="Google Shape;144;p1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1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51" name="Google Shape;151;p1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1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4: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59" name="Google Shape;159;p14: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4: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66" name="Google Shape;166;p1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1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74" name="Google Shape;174;p1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1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81" name="Google Shape;181;p1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18: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9: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88" name="Google Shape;188;p1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1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95" name="Google Shape;195;p2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2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2" name="Google Shape;72;p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p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5: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02" name="Google Shape;202;p2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25: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09" name="Google Shape;209;p2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2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7: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17" name="Google Shape;217;p2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2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8: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24" name="Google Shape;224;p2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28: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9: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31" name="Google Shape;231;p2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p2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0: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38" name="Google Shape;238;p3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3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45" name="Google Shape;245;p3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3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2: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52" name="Google Shape;252;p3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3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5: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59" name="Google Shape;259;p3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35: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66" name="Google Shape;266;p3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3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9" name="Google Shape;79;p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7: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73" name="Google Shape;273;p3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3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8: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81" name="Google Shape;281;p3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38: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9: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88" name="Google Shape;288;p3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3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0: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95" name="Google Shape;295;p4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4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02" name="Google Shape;302;p4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4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2: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09" name="Google Shape;309;p4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4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43: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16" name="Google Shape;316;p4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7" name="Google Shape;317;p4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86" name="Google Shape;86;p4: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4: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93" name="Google Shape;93;p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5: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0" name="Google Shape;100;p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8" name="Google Shape;108;p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944563" y="4452938"/>
            <a:ext cx="5197475" cy="4214812"/>
          </a:xfrm>
          <a:prstGeom prst="rect">
            <a:avLst/>
          </a:prstGeom>
        </p:spPr>
        <p:txBody>
          <a:bodyPr anchorCtr="0" anchor="ctr" bIns="47000" lIns="94025" spcFirstLastPara="1" rIns="94025" wrap="square" tIns="47000">
            <a:noAutofit/>
          </a:bodyPr>
          <a:lstStyle/>
          <a:p>
            <a:pPr indent="0" lvl="0" marL="0" rtl="0" algn="l">
              <a:spcBef>
                <a:spcPts val="360"/>
              </a:spcBef>
              <a:spcAft>
                <a:spcPts val="0"/>
              </a:spcAft>
              <a:buNone/>
            </a:pPr>
            <a:r>
              <a:t/>
            </a:r>
            <a:endParaRPr/>
          </a:p>
        </p:txBody>
      </p:sp>
      <p:sp>
        <p:nvSpPr>
          <p:cNvPr id="116" name="Google Shape;116;p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23" name="Google Shape;123;p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 name="Shape 21"/>
        <p:cNvGrpSpPr/>
        <p:nvPr/>
      </p:nvGrpSpPr>
      <p:grpSpPr>
        <a:xfrm>
          <a:off x="0" y="0"/>
          <a:ext cx="0" cy="0"/>
          <a:chOff x="0" y="0"/>
          <a:chExt cx="0" cy="0"/>
        </a:xfrm>
      </p:grpSpPr>
      <p:grpSp>
        <p:nvGrpSpPr>
          <p:cNvPr id="22" name="Google Shape;22;p45"/>
          <p:cNvGrpSpPr/>
          <p:nvPr/>
        </p:nvGrpSpPr>
        <p:grpSpPr>
          <a:xfrm>
            <a:off x="198438" y="2960688"/>
            <a:ext cx="8610600" cy="201612"/>
            <a:chOff x="125" y="1865"/>
            <a:chExt cx="5424" cy="127"/>
          </a:xfrm>
        </p:grpSpPr>
        <p:sp>
          <p:nvSpPr>
            <p:cNvPr id="23" name="Google Shape;23;p45"/>
            <p:cNvSpPr/>
            <p:nvPr/>
          </p:nvSpPr>
          <p:spPr>
            <a:xfrm>
              <a:off x="125"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24" name="Google Shape;24;p45"/>
            <p:cNvSpPr/>
            <p:nvPr/>
          </p:nvSpPr>
          <p:spPr>
            <a:xfrm>
              <a:off x="1933" y="1865"/>
              <a:ext cx="1808" cy="127"/>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25" name="Google Shape;25;p45"/>
            <p:cNvSpPr/>
            <p:nvPr/>
          </p:nvSpPr>
          <p:spPr>
            <a:xfrm>
              <a:off x="3741"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grpSp>
      <p:sp>
        <p:nvSpPr>
          <p:cNvPr id="26" name="Google Shape;26;p45"/>
          <p:cNvSpPr txBox="1"/>
          <p:nvPr/>
        </p:nvSpPr>
        <p:spPr>
          <a:xfrm>
            <a:off x="6489700" y="6588125"/>
            <a:ext cx="2713038" cy="2444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336699"/>
                </a:solidFill>
                <a:latin typeface="Helvetica Neue"/>
                <a:ea typeface="Helvetica Neue"/>
                <a:cs typeface="Helvetica Neue"/>
                <a:sym typeface="Helvetica Neue"/>
              </a:rPr>
              <a:t>Silberschatz, Galvin and Gagne ©2018</a:t>
            </a:r>
            <a:endParaRPr/>
          </a:p>
        </p:txBody>
      </p:sp>
      <p:sp>
        <p:nvSpPr>
          <p:cNvPr id="27" name="Google Shape;27;p45"/>
          <p:cNvSpPr txBox="1"/>
          <p:nvPr/>
        </p:nvSpPr>
        <p:spPr>
          <a:xfrm>
            <a:off x="26988" y="6613525"/>
            <a:ext cx="2730500" cy="2460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rgbClr val="336699"/>
                </a:solidFill>
                <a:latin typeface="Helvetica Neue"/>
                <a:ea typeface="Helvetica Neue"/>
                <a:cs typeface="Helvetica Neue"/>
                <a:sym typeface="Helvetica Neue"/>
              </a:rPr>
              <a:t>Operating System Concepts – 10</a:t>
            </a:r>
            <a:r>
              <a:rPr b="1" baseline="30000" i="0" lang="en-US" sz="1000" u="none" cap="none" strike="noStrike">
                <a:solidFill>
                  <a:srgbClr val="336699"/>
                </a:solidFill>
                <a:latin typeface="Helvetica Neue"/>
                <a:ea typeface="Helvetica Neue"/>
                <a:cs typeface="Helvetica Neue"/>
                <a:sym typeface="Helvetica Neue"/>
              </a:rPr>
              <a:t>th</a:t>
            </a:r>
            <a:r>
              <a:rPr b="1" i="0" lang="en-US" sz="1000" u="none" cap="none" strike="noStrike">
                <a:solidFill>
                  <a:srgbClr val="336699"/>
                </a:solidFill>
                <a:latin typeface="Helvetica Neue"/>
                <a:ea typeface="Helvetica Neue"/>
                <a:cs typeface="Helvetica Neue"/>
                <a:sym typeface="Helvetica Neue"/>
              </a:rPr>
              <a:t> Edition</a:t>
            </a:r>
            <a:endParaRPr/>
          </a:p>
        </p:txBody>
      </p:sp>
      <p:pic>
        <p:nvPicPr>
          <p:cNvPr descr="dino_4" id="28" name="Google Shape;28;p45"/>
          <p:cNvPicPr preferRelativeResize="0"/>
          <p:nvPr/>
        </p:nvPicPr>
        <p:blipFill rotWithShape="1">
          <a:blip r:embed="rId2">
            <a:alphaModFix/>
          </a:blip>
          <a:srcRect b="0" l="0" r="0" t="0"/>
          <a:stretch/>
        </p:blipFill>
        <p:spPr>
          <a:xfrm>
            <a:off x="3360738" y="4157663"/>
            <a:ext cx="2062162" cy="1593850"/>
          </a:xfrm>
          <a:prstGeom prst="rect">
            <a:avLst/>
          </a:prstGeom>
          <a:noFill/>
          <a:ln cap="flat" cmpd="sng" w="76200">
            <a:solidFill>
              <a:srgbClr val="336699"/>
            </a:solidFill>
            <a:prstDash val="solid"/>
            <a:miter lim="800000"/>
            <a:headEnd len="sm" w="sm" type="none"/>
            <a:tailEnd len="sm" w="sm" type="none"/>
          </a:ln>
        </p:spPr>
      </p:pic>
      <p:sp>
        <p:nvSpPr>
          <p:cNvPr id="29" name="Google Shape;29;p45"/>
          <p:cNvSpPr/>
          <p:nvPr/>
        </p:nvSpPr>
        <p:spPr>
          <a:xfrm>
            <a:off x="3224213" y="4006850"/>
            <a:ext cx="2336800" cy="1887538"/>
          </a:xfrm>
          <a:prstGeom prst="rect">
            <a:avLst/>
          </a:prstGeom>
          <a:noFill/>
          <a:ln cap="flat" cmpd="thinThick" w="57150">
            <a:solidFill>
              <a:srgbClr val="66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30" name="Google Shape;30;p45"/>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3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8" name="Shape 58"/>
        <p:cNvGrpSpPr/>
        <p:nvPr/>
      </p:nvGrpSpPr>
      <p:grpSpPr>
        <a:xfrm>
          <a:off x="0" y="0"/>
          <a:ext cx="0" cy="0"/>
          <a:chOff x="0" y="0"/>
          <a:chExt cx="0" cy="0"/>
        </a:xfrm>
      </p:grpSpPr>
      <p:sp>
        <p:nvSpPr>
          <p:cNvPr id="59" name="Google Shape;59;p54"/>
          <p:cNvSpPr txBox="1"/>
          <p:nvPr>
            <p:ph type="title"/>
          </p:nvPr>
        </p:nvSpPr>
        <p:spPr>
          <a:xfrm>
            <a:off x="457200" y="242645"/>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54"/>
          <p:cNvSpPr txBox="1"/>
          <p:nvPr>
            <p:ph idx="1" type="body"/>
          </p:nvPr>
        </p:nvSpPr>
        <p:spPr>
          <a:xfrm rot="5400000">
            <a:off x="2405063" y="-365125"/>
            <a:ext cx="4530725" cy="7727950"/>
          </a:xfrm>
          <a:prstGeom prst="rect">
            <a:avLst/>
          </a:prstGeom>
          <a:noFill/>
          <a:ln>
            <a:noFill/>
          </a:ln>
        </p:spPr>
        <p:txBody>
          <a:bodyPr anchorCtr="0" anchor="t" bIns="45700" lIns="91425" spcFirstLastPara="1" rIns="91425" wrap="square" tIns="45700">
            <a:noAutofit/>
          </a:bodyPr>
          <a:lstStyle>
            <a:lvl1pPr indent="-354330" lvl="0" marL="457200" algn="l">
              <a:spcBef>
                <a:spcPts val="630"/>
              </a:spcBef>
              <a:spcAft>
                <a:spcPts val="0"/>
              </a:spcAft>
              <a:buSzPts val="1980"/>
              <a:buChar char="▪"/>
              <a:defRPr/>
            </a:lvl1pPr>
            <a:lvl2pPr indent="-354330" lvl="1" marL="914400" algn="l">
              <a:spcBef>
                <a:spcPts val="630"/>
              </a:spcBef>
              <a:spcAft>
                <a:spcPts val="0"/>
              </a:spcAft>
              <a:buSzPts val="198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1" name="Shape 61"/>
        <p:cNvGrpSpPr/>
        <p:nvPr/>
      </p:nvGrpSpPr>
      <p:grpSpPr>
        <a:xfrm>
          <a:off x="0" y="0"/>
          <a:ext cx="0" cy="0"/>
          <a:chOff x="0" y="0"/>
          <a:chExt cx="0" cy="0"/>
        </a:xfrm>
      </p:grpSpPr>
      <p:sp>
        <p:nvSpPr>
          <p:cNvPr id="62" name="Google Shape;62;p55"/>
          <p:cNvSpPr txBox="1"/>
          <p:nvPr>
            <p:ph type="title"/>
          </p:nvPr>
        </p:nvSpPr>
        <p:spPr>
          <a:xfrm rot="5400000">
            <a:off x="5220494" y="1948657"/>
            <a:ext cx="5486400" cy="214471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55"/>
          <p:cNvSpPr txBox="1"/>
          <p:nvPr>
            <p:ph idx="1" type="body"/>
          </p:nvPr>
        </p:nvSpPr>
        <p:spPr>
          <a:xfrm rot="5400000">
            <a:off x="854869" y="-119856"/>
            <a:ext cx="5486400" cy="6281738"/>
          </a:xfrm>
          <a:prstGeom prst="rect">
            <a:avLst/>
          </a:prstGeom>
          <a:noFill/>
          <a:ln>
            <a:noFill/>
          </a:ln>
        </p:spPr>
        <p:txBody>
          <a:bodyPr anchorCtr="0" anchor="t" bIns="45700" lIns="91425" spcFirstLastPara="1" rIns="91425" wrap="square" tIns="45700">
            <a:noAutofit/>
          </a:bodyPr>
          <a:lstStyle>
            <a:lvl1pPr indent="-354330" lvl="0" marL="457200" algn="l">
              <a:spcBef>
                <a:spcPts val="630"/>
              </a:spcBef>
              <a:spcAft>
                <a:spcPts val="0"/>
              </a:spcAft>
              <a:buSzPts val="1980"/>
              <a:buChar char="▪"/>
              <a:defRPr/>
            </a:lvl1pPr>
            <a:lvl2pPr indent="-354330" lvl="1" marL="914400" algn="l">
              <a:spcBef>
                <a:spcPts val="630"/>
              </a:spcBef>
              <a:spcAft>
                <a:spcPts val="0"/>
              </a:spcAft>
              <a:buSzPts val="198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6"/>
          <p:cNvSpPr txBox="1"/>
          <p:nvPr>
            <p:ph type="title"/>
          </p:nvPr>
        </p:nvSpPr>
        <p:spPr>
          <a:xfrm>
            <a:off x="457200" y="242645"/>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46"/>
          <p:cNvSpPr txBox="1"/>
          <p:nvPr>
            <p:ph idx="1" type="body"/>
          </p:nvPr>
        </p:nvSpPr>
        <p:spPr>
          <a:xfrm>
            <a:off x="806450" y="1233488"/>
            <a:ext cx="7727950" cy="4530725"/>
          </a:xfrm>
          <a:prstGeom prst="rect">
            <a:avLst/>
          </a:prstGeom>
          <a:noFill/>
          <a:ln>
            <a:noFill/>
          </a:ln>
        </p:spPr>
        <p:txBody>
          <a:bodyPr anchorCtr="0" anchor="t" bIns="45700" lIns="91425" spcFirstLastPara="1" rIns="91425" wrap="square" tIns="45700">
            <a:noAutofit/>
          </a:bodyPr>
          <a:lstStyle>
            <a:lvl1pPr indent="-354330" lvl="0" marL="457200" algn="l">
              <a:spcBef>
                <a:spcPts val="630"/>
              </a:spcBef>
              <a:spcAft>
                <a:spcPts val="0"/>
              </a:spcAft>
              <a:buSzPts val="1980"/>
              <a:buChar char="▪"/>
              <a:defRPr/>
            </a:lvl1pPr>
            <a:lvl2pPr indent="-354330" lvl="1" marL="914400" algn="l">
              <a:spcBef>
                <a:spcPts val="630"/>
              </a:spcBef>
              <a:spcAft>
                <a:spcPts val="0"/>
              </a:spcAft>
              <a:buSzPts val="198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47"/>
          <p:cNvSpPr txBox="1"/>
          <p:nvPr>
            <p:ph type="title"/>
          </p:nvPr>
        </p:nvSpPr>
        <p:spPr>
          <a:xfrm>
            <a:off x="457200" y="242645"/>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4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4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700"/>
              </a:spcBef>
              <a:spcAft>
                <a:spcPts val="0"/>
              </a:spcAft>
              <a:buSzPts val="2200"/>
              <a:buNone/>
              <a:defRPr sz="2000"/>
            </a:lvl1pPr>
            <a:lvl2pPr indent="-228600" lvl="1" marL="914400" algn="l">
              <a:spcBef>
                <a:spcPts val="630"/>
              </a:spcBef>
              <a:spcAft>
                <a:spcPts val="0"/>
              </a:spcAft>
              <a:buSzPts val="1980"/>
              <a:buNone/>
              <a:defRPr sz="1800"/>
            </a:lvl2pPr>
            <a:lvl3pPr indent="-228600" lvl="2" marL="1371600" algn="l">
              <a:spcBef>
                <a:spcPts val="560"/>
              </a:spcBef>
              <a:spcAft>
                <a:spcPts val="0"/>
              </a:spcAft>
              <a:buSzPts val="1200"/>
              <a:buNone/>
              <a:defRPr sz="1600"/>
            </a:lvl3pPr>
            <a:lvl4pPr indent="-228600" lvl="3" marL="1828800" algn="l">
              <a:spcBef>
                <a:spcPts val="490"/>
              </a:spcBef>
              <a:spcAft>
                <a:spcPts val="0"/>
              </a:spcAft>
              <a:buSzPts val="1050"/>
              <a:buFont typeface="Helvetica Neue"/>
              <a:buNone/>
              <a:defRPr sz="1400"/>
            </a:lvl4pPr>
            <a:lvl5pPr indent="-228600" lvl="4" marL="2286000" algn="l">
              <a:spcBef>
                <a:spcPts val="490"/>
              </a:spcBef>
              <a:spcAft>
                <a:spcPts val="0"/>
              </a:spcAft>
              <a:buSzPts val="1050"/>
              <a:buFont typeface="Helvetica Neue"/>
              <a:buNone/>
              <a:defRPr sz="1400"/>
            </a:lvl5pPr>
            <a:lvl6pPr indent="-228600" lvl="5" marL="2743200" algn="l">
              <a:spcBef>
                <a:spcPts val="490"/>
              </a:spcBef>
              <a:spcAft>
                <a:spcPts val="0"/>
              </a:spcAft>
              <a:buSzPts val="1050"/>
              <a:buFont typeface="Helvetica Neue"/>
              <a:buNone/>
              <a:defRPr sz="1400"/>
            </a:lvl6pPr>
            <a:lvl7pPr indent="-228600" lvl="6" marL="3200400" algn="l">
              <a:spcBef>
                <a:spcPts val="490"/>
              </a:spcBef>
              <a:spcAft>
                <a:spcPts val="0"/>
              </a:spcAft>
              <a:buSzPts val="1050"/>
              <a:buFont typeface="Helvetica Neue"/>
              <a:buNone/>
              <a:defRPr sz="1400"/>
            </a:lvl7pPr>
            <a:lvl8pPr indent="-228600" lvl="7" marL="3657600" algn="l">
              <a:spcBef>
                <a:spcPts val="490"/>
              </a:spcBef>
              <a:spcAft>
                <a:spcPts val="0"/>
              </a:spcAft>
              <a:buSzPts val="1050"/>
              <a:buFont typeface="Helvetica Neue"/>
              <a:buNone/>
              <a:defRPr sz="1400"/>
            </a:lvl8pPr>
            <a:lvl9pPr indent="-228600" lvl="8" marL="4114800" algn="l">
              <a:spcBef>
                <a:spcPts val="490"/>
              </a:spcBef>
              <a:spcAft>
                <a:spcPts val="0"/>
              </a:spcAft>
              <a:buSzPts val="1050"/>
              <a:buFont typeface="Helvetica Neue"/>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49"/>
          <p:cNvSpPr txBox="1"/>
          <p:nvPr>
            <p:ph type="title"/>
          </p:nvPr>
        </p:nvSpPr>
        <p:spPr>
          <a:xfrm>
            <a:off x="457200" y="242645"/>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49"/>
          <p:cNvSpPr txBox="1"/>
          <p:nvPr>
            <p:ph idx="1" type="body"/>
          </p:nvPr>
        </p:nvSpPr>
        <p:spPr>
          <a:xfrm>
            <a:off x="806450" y="1233488"/>
            <a:ext cx="4038600" cy="4530725"/>
          </a:xfrm>
          <a:prstGeom prst="rect">
            <a:avLst/>
          </a:prstGeom>
          <a:noFill/>
          <a:ln>
            <a:noFill/>
          </a:ln>
        </p:spPr>
        <p:txBody>
          <a:bodyPr anchorCtr="0" anchor="t" bIns="45700" lIns="91425" spcFirstLastPara="1" rIns="91425" wrap="square" tIns="45700">
            <a:noAutofit/>
          </a:bodyPr>
          <a:lstStyle>
            <a:lvl1pPr indent="-424180" lvl="0" marL="457200" algn="l">
              <a:spcBef>
                <a:spcPts val="980"/>
              </a:spcBef>
              <a:spcAft>
                <a:spcPts val="0"/>
              </a:spcAft>
              <a:buSzPts val="3080"/>
              <a:buChar char="▪"/>
              <a:defRPr sz="2800"/>
            </a:lvl1pPr>
            <a:lvl2pPr indent="-396240" lvl="1" marL="914400" algn="l">
              <a:spcBef>
                <a:spcPts val="840"/>
              </a:spcBef>
              <a:spcAft>
                <a:spcPts val="0"/>
              </a:spcAft>
              <a:buSzPts val="264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
        <p:nvSpPr>
          <p:cNvPr id="42" name="Google Shape;42;p49"/>
          <p:cNvSpPr txBox="1"/>
          <p:nvPr>
            <p:ph idx="2" type="body"/>
          </p:nvPr>
        </p:nvSpPr>
        <p:spPr>
          <a:xfrm>
            <a:off x="4997450" y="1233488"/>
            <a:ext cx="4038600" cy="4530725"/>
          </a:xfrm>
          <a:prstGeom prst="rect">
            <a:avLst/>
          </a:prstGeom>
          <a:noFill/>
          <a:ln>
            <a:noFill/>
          </a:ln>
        </p:spPr>
        <p:txBody>
          <a:bodyPr anchorCtr="0" anchor="t" bIns="45700" lIns="91425" spcFirstLastPara="1" rIns="91425" wrap="square" tIns="45700">
            <a:noAutofit/>
          </a:bodyPr>
          <a:lstStyle>
            <a:lvl1pPr indent="-424180" lvl="0" marL="457200" algn="l">
              <a:spcBef>
                <a:spcPts val="980"/>
              </a:spcBef>
              <a:spcAft>
                <a:spcPts val="0"/>
              </a:spcAft>
              <a:buSzPts val="3080"/>
              <a:buChar char="▪"/>
              <a:defRPr sz="2800"/>
            </a:lvl1pPr>
            <a:lvl2pPr indent="-396240" lvl="1" marL="914400" algn="l">
              <a:spcBef>
                <a:spcPts val="840"/>
              </a:spcBef>
              <a:spcAft>
                <a:spcPts val="0"/>
              </a:spcAft>
              <a:buSzPts val="264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50"/>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5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640"/>
              <a:buNone/>
              <a:defRPr b="1" sz="2400"/>
            </a:lvl1pPr>
            <a:lvl2pPr indent="-228600" lvl="1" marL="914400" algn="l">
              <a:spcBef>
                <a:spcPts val="700"/>
              </a:spcBef>
              <a:spcAft>
                <a:spcPts val="0"/>
              </a:spcAft>
              <a:buSzPts val="22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46" name="Google Shape;46;p5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96240" lvl="0" marL="457200" algn="l">
              <a:spcBef>
                <a:spcPts val="840"/>
              </a:spcBef>
              <a:spcAft>
                <a:spcPts val="0"/>
              </a:spcAft>
              <a:buSzPts val="2640"/>
              <a:buChar char="▪"/>
              <a:defRPr sz="2400"/>
            </a:lvl1pPr>
            <a:lvl2pPr indent="-368300" lvl="1" marL="914400" algn="l">
              <a:spcBef>
                <a:spcPts val="700"/>
              </a:spcBef>
              <a:spcAft>
                <a:spcPts val="0"/>
              </a:spcAft>
              <a:buSzPts val="22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47" name="Google Shape;47;p5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640"/>
              <a:buNone/>
              <a:defRPr b="1" sz="2400"/>
            </a:lvl1pPr>
            <a:lvl2pPr indent="-228600" lvl="1" marL="914400" algn="l">
              <a:spcBef>
                <a:spcPts val="700"/>
              </a:spcBef>
              <a:spcAft>
                <a:spcPts val="0"/>
              </a:spcAft>
              <a:buSzPts val="22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48" name="Google Shape;48;p5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96240" lvl="0" marL="457200" algn="l">
              <a:spcBef>
                <a:spcPts val="840"/>
              </a:spcBef>
              <a:spcAft>
                <a:spcPts val="0"/>
              </a:spcAft>
              <a:buSzPts val="2640"/>
              <a:buChar char="▪"/>
              <a:defRPr sz="2400"/>
            </a:lvl1pPr>
            <a:lvl2pPr indent="-368300" lvl="1" marL="914400" algn="l">
              <a:spcBef>
                <a:spcPts val="700"/>
              </a:spcBef>
              <a:spcAft>
                <a:spcPts val="0"/>
              </a:spcAft>
              <a:buSzPts val="22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5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5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52119" lvl="0" marL="457200" algn="l">
              <a:spcBef>
                <a:spcPts val="1120"/>
              </a:spcBef>
              <a:spcAft>
                <a:spcPts val="0"/>
              </a:spcAft>
              <a:buSzPts val="3520"/>
              <a:buChar char="▪"/>
              <a:defRPr sz="3200"/>
            </a:lvl1pPr>
            <a:lvl2pPr indent="-424180" lvl="1" marL="914400" algn="l">
              <a:spcBef>
                <a:spcPts val="980"/>
              </a:spcBef>
              <a:spcAft>
                <a:spcPts val="0"/>
              </a:spcAft>
              <a:buSzPts val="3080"/>
              <a:buChar char="•"/>
              <a:defRPr sz="2800"/>
            </a:lvl2pPr>
            <a:lvl3pPr indent="-342900" lvl="2" marL="1371600" algn="l">
              <a:spcBef>
                <a:spcPts val="840"/>
              </a:spcBef>
              <a:spcAft>
                <a:spcPts val="0"/>
              </a:spcAft>
              <a:buSzPts val="1800"/>
              <a:buChar char="4"/>
              <a:defRPr sz="2400"/>
            </a:lvl3pPr>
            <a:lvl4pPr indent="-323850" lvl="3" marL="1828800" algn="l">
              <a:spcBef>
                <a:spcPts val="700"/>
              </a:spcBef>
              <a:spcAft>
                <a:spcPts val="0"/>
              </a:spcAft>
              <a:buSzPts val="1500"/>
              <a:buFont typeface="Helvetica Neue"/>
              <a:buChar char="–"/>
              <a:defRPr sz="2000"/>
            </a:lvl4pPr>
            <a:lvl5pPr indent="-323850" lvl="4" marL="2286000" algn="l">
              <a:spcBef>
                <a:spcPts val="700"/>
              </a:spcBef>
              <a:spcAft>
                <a:spcPts val="0"/>
              </a:spcAft>
              <a:buSzPts val="1500"/>
              <a:buFont typeface="Helvetica Neue"/>
              <a:buChar char="»"/>
              <a:defRPr sz="2000"/>
            </a:lvl5pPr>
            <a:lvl6pPr indent="-323850" lvl="5" marL="2743200" algn="l">
              <a:spcBef>
                <a:spcPts val="700"/>
              </a:spcBef>
              <a:spcAft>
                <a:spcPts val="0"/>
              </a:spcAft>
              <a:buSzPts val="1500"/>
              <a:buFont typeface="Helvetica Neue"/>
              <a:buChar char="»"/>
              <a:defRPr sz="2000"/>
            </a:lvl6pPr>
            <a:lvl7pPr indent="-323850" lvl="6" marL="3200400" algn="l">
              <a:spcBef>
                <a:spcPts val="700"/>
              </a:spcBef>
              <a:spcAft>
                <a:spcPts val="0"/>
              </a:spcAft>
              <a:buSzPts val="1500"/>
              <a:buFont typeface="Helvetica Neue"/>
              <a:buChar char="»"/>
              <a:defRPr sz="2000"/>
            </a:lvl7pPr>
            <a:lvl8pPr indent="-323850" lvl="7" marL="3657600" algn="l">
              <a:spcBef>
                <a:spcPts val="700"/>
              </a:spcBef>
              <a:spcAft>
                <a:spcPts val="0"/>
              </a:spcAft>
              <a:buSzPts val="1500"/>
              <a:buFont typeface="Helvetica Neue"/>
              <a:buChar char="»"/>
              <a:defRPr sz="2000"/>
            </a:lvl8pPr>
            <a:lvl9pPr indent="-323850" lvl="8" marL="4114800" algn="l">
              <a:spcBef>
                <a:spcPts val="700"/>
              </a:spcBef>
              <a:spcAft>
                <a:spcPts val="0"/>
              </a:spcAft>
              <a:buSzPts val="1500"/>
              <a:buFont typeface="Helvetica Neue"/>
              <a:buChar char="»"/>
              <a:defRPr sz="2000"/>
            </a:lvl9pPr>
          </a:lstStyle>
          <a:p/>
        </p:txBody>
      </p:sp>
      <p:sp>
        <p:nvSpPr>
          <p:cNvPr id="53" name="Google Shape;53;p5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540"/>
              <a:buNone/>
              <a:defRPr sz="1400"/>
            </a:lvl1pPr>
            <a:lvl2pPr indent="-228600" lvl="1" marL="914400" algn="l">
              <a:spcBef>
                <a:spcPts val="420"/>
              </a:spcBef>
              <a:spcAft>
                <a:spcPts val="0"/>
              </a:spcAft>
              <a:buSzPts val="132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5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53"/>
          <p:cNvSpPr/>
          <p:nvPr>
            <p:ph idx="2" type="pic"/>
          </p:nvPr>
        </p:nvSpPr>
        <p:spPr>
          <a:xfrm>
            <a:off x="1792288" y="612775"/>
            <a:ext cx="5486400" cy="4114800"/>
          </a:xfrm>
          <a:prstGeom prst="rect">
            <a:avLst/>
          </a:prstGeom>
          <a:noFill/>
          <a:ln>
            <a:noFill/>
          </a:ln>
        </p:spPr>
      </p:sp>
      <p:sp>
        <p:nvSpPr>
          <p:cNvPr id="57" name="Google Shape;57;p5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540"/>
              <a:buNone/>
              <a:defRPr sz="1400"/>
            </a:lvl1pPr>
            <a:lvl2pPr indent="-228600" lvl="1" marL="914400" algn="l">
              <a:spcBef>
                <a:spcPts val="420"/>
              </a:spcBef>
              <a:spcAft>
                <a:spcPts val="0"/>
              </a:spcAft>
              <a:buSzPts val="132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jp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dino_3" id="10" name="Google Shape;10;p44"/>
          <p:cNvPicPr preferRelativeResize="0"/>
          <p:nvPr/>
        </p:nvPicPr>
        <p:blipFill rotWithShape="1">
          <a:blip r:embed="rId1">
            <a:alphaModFix/>
          </a:blip>
          <a:srcRect b="0" l="0" r="0" t="0"/>
          <a:stretch/>
        </p:blipFill>
        <p:spPr>
          <a:xfrm>
            <a:off x="285750" y="0"/>
            <a:ext cx="1195388" cy="908050"/>
          </a:xfrm>
          <a:prstGeom prst="rect">
            <a:avLst/>
          </a:prstGeom>
          <a:noFill/>
          <a:ln>
            <a:noFill/>
          </a:ln>
        </p:spPr>
      </p:pic>
      <p:sp>
        <p:nvSpPr>
          <p:cNvPr id="11" name="Google Shape;11;p44"/>
          <p:cNvSpPr txBox="1"/>
          <p:nvPr>
            <p:ph type="title"/>
          </p:nvPr>
        </p:nvSpPr>
        <p:spPr>
          <a:xfrm>
            <a:off x="457200" y="242645"/>
            <a:ext cx="8229600" cy="57626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2" name="Google Shape;12;p44"/>
          <p:cNvSpPr txBox="1"/>
          <p:nvPr>
            <p:ph idx="1" type="body"/>
          </p:nvPr>
        </p:nvSpPr>
        <p:spPr>
          <a:xfrm>
            <a:off x="806450" y="1233488"/>
            <a:ext cx="7727950" cy="4530725"/>
          </a:xfrm>
          <a:prstGeom prst="rect">
            <a:avLst/>
          </a:prstGeom>
          <a:noFill/>
          <a:ln>
            <a:noFill/>
          </a:ln>
        </p:spPr>
        <p:txBody>
          <a:bodyPr anchorCtr="0" anchor="t" bIns="45700" lIns="91425" spcFirstLastPara="1" rIns="91425" wrap="square" tIns="45700">
            <a:noAutofit/>
          </a:bodyPr>
          <a:lstStyle>
            <a:lvl1pPr indent="-354330" lvl="0" marL="457200" marR="0" rtl="0" algn="l">
              <a:spcBef>
                <a:spcPts val="630"/>
              </a:spcBef>
              <a:spcAft>
                <a:spcPts val="0"/>
              </a:spcAft>
              <a:buClr>
                <a:srgbClr val="993300"/>
              </a:buClr>
              <a:buSzPts val="1980"/>
              <a:buFont typeface="Noto Sans Symbols"/>
              <a:buChar char="▪"/>
              <a:defRPr b="0" i="0" sz="1800" u="none" cap="none" strike="noStrike">
                <a:solidFill>
                  <a:schemeClr val="dk1"/>
                </a:solidFill>
                <a:latin typeface="Helvetica Neue"/>
                <a:ea typeface="Helvetica Neue"/>
                <a:cs typeface="Helvetica Neue"/>
                <a:sym typeface="Helvetica Neue"/>
              </a:defRPr>
            </a:lvl1pPr>
            <a:lvl2pPr indent="-354330" lvl="1" marL="914400" marR="0" rtl="0" algn="l">
              <a:spcBef>
                <a:spcPts val="630"/>
              </a:spcBef>
              <a:spcAft>
                <a:spcPts val="0"/>
              </a:spcAft>
              <a:buClr>
                <a:srgbClr val="CC6600"/>
              </a:buClr>
              <a:buSzPts val="198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3" name="Google Shape;13;p44"/>
          <p:cNvSpPr/>
          <p:nvPr/>
        </p:nvSpPr>
        <p:spPr>
          <a:xfrm>
            <a:off x="0" y="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14" name="Google Shape;14;p44"/>
          <p:cNvCxnSpPr/>
          <p:nvPr/>
        </p:nvCxnSpPr>
        <p:spPr>
          <a:xfrm>
            <a:off x="457200" y="860425"/>
            <a:ext cx="8077200" cy="0"/>
          </a:xfrm>
          <a:prstGeom prst="straightConnector1">
            <a:avLst/>
          </a:prstGeom>
          <a:noFill/>
          <a:ln cap="flat" cmpd="sng" w="19050">
            <a:solidFill>
              <a:srgbClr val="336699"/>
            </a:solidFill>
            <a:prstDash val="solid"/>
            <a:round/>
            <a:headEnd len="med" w="med" type="none"/>
            <a:tailEnd len="med" w="med" type="none"/>
          </a:ln>
        </p:spPr>
      </p:cxnSp>
      <p:sp>
        <p:nvSpPr>
          <p:cNvPr id="15" name="Google Shape;15;p44"/>
          <p:cNvSpPr/>
          <p:nvPr/>
        </p:nvSpPr>
        <p:spPr>
          <a:xfrm>
            <a:off x="0" y="2286000"/>
            <a:ext cx="228600" cy="2286000"/>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 name="Google Shape;16;p44"/>
          <p:cNvSpPr/>
          <p:nvPr/>
        </p:nvSpPr>
        <p:spPr>
          <a:xfrm>
            <a:off x="0" y="457200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 name="Google Shape;17;p44"/>
          <p:cNvSpPr txBox="1"/>
          <p:nvPr/>
        </p:nvSpPr>
        <p:spPr>
          <a:xfrm>
            <a:off x="4256088" y="6613525"/>
            <a:ext cx="447675" cy="2460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006699"/>
                </a:solidFill>
                <a:latin typeface="Helvetica Neue"/>
                <a:ea typeface="Helvetica Neue"/>
                <a:cs typeface="Helvetica Neue"/>
                <a:sym typeface="Helvetica Neue"/>
              </a:rPr>
              <a:t>8.</a:t>
            </a:r>
            <a:fld id="{00000000-1234-1234-1234-123412341234}" type="slidenum">
              <a:rPr b="1" i="0" lang="en-US" sz="1000" u="none" cap="none" strike="noStrike">
                <a:solidFill>
                  <a:srgbClr val="006699"/>
                </a:solidFill>
                <a:latin typeface="Helvetica Neue"/>
                <a:ea typeface="Helvetica Neue"/>
                <a:cs typeface="Helvetica Neue"/>
                <a:sym typeface="Helvetica Neue"/>
              </a:rPr>
              <a:t>‹#›</a:t>
            </a:fld>
            <a:endParaRPr b="1" i="0" sz="1000" u="none" cap="none" strike="noStrike">
              <a:solidFill>
                <a:srgbClr val="006699"/>
              </a:solidFill>
              <a:latin typeface="Helvetica Neue"/>
              <a:ea typeface="Helvetica Neue"/>
              <a:cs typeface="Helvetica Neue"/>
              <a:sym typeface="Helvetica Neue"/>
            </a:endParaRPr>
          </a:p>
        </p:txBody>
      </p:sp>
      <p:sp>
        <p:nvSpPr>
          <p:cNvPr id="18" name="Google Shape;18;p44"/>
          <p:cNvSpPr txBox="1"/>
          <p:nvPr/>
        </p:nvSpPr>
        <p:spPr>
          <a:xfrm>
            <a:off x="6489700" y="6588125"/>
            <a:ext cx="2713038" cy="2444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006699"/>
                </a:solidFill>
                <a:latin typeface="Helvetica Neue"/>
                <a:ea typeface="Helvetica Neue"/>
                <a:cs typeface="Helvetica Neue"/>
                <a:sym typeface="Helvetica Neue"/>
              </a:rPr>
              <a:t>Silberschatz, Galvin and Gagne ©2018</a:t>
            </a:r>
            <a:endParaRPr/>
          </a:p>
        </p:txBody>
      </p:sp>
      <p:sp>
        <p:nvSpPr>
          <p:cNvPr id="19" name="Google Shape;19;p44"/>
          <p:cNvSpPr txBox="1"/>
          <p:nvPr/>
        </p:nvSpPr>
        <p:spPr>
          <a:xfrm>
            <a:off x="185738" y="6603879"/>
            <a:ext cx="2730500" cy="2460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rgbClr val="006699"/>
                </a:solidFill>
                <a:latin typeface="Helvetica Neue"/>
                <a:ea typeface="Helvetica Neue"/>
                <a:cs typeface="Helvetica Neue"/>
                <a:sym typeface="Helvetica Neue"/>
              </a:rPr>
              <a:t>Operating System Concepts – 10</a:t>
            </a:r>
            <a:r>
              <a:rPr b="1" baseline="30000" i="0" lang="en-US" sz="1000" u="none" cap="none" strike="noStrike">
                <a:solidFill>
                  <a:srgbClr val="006699"/>
                </a:solidFill>
                <a:latin typeface="Helvetica Neue"/>
                <a:ea typeface="Helvetica Neue"/>
                <a:cs typeface="Helvetica Neue"/>
                <a:sym typeface="Helvetica Neue"/>
              </a:rPr>
              <a:t>th</a:t>
            </a:r>
            <a:r>
              <a:rPr b="1" i="0" lang="en-US" sz="1000" u="none" cap="none" strike="noStrike">
                <a:solidFill>
                  <a:srgbClr val="006699"/>
                </a:solidFill>
                <a:latin typeface="Helvetica Neue"/>
                <a:ea typeface="Helvetica Neue"/>
                <a:cs typeface="Helvetica Neue"/>
                <a:sym typeface="Helvetica Neue"/>
              </a:rPr>
              <a:t> Edition</a:t>
            </a:r>
            <a:endParaRPr/>
          </a:p>
        </p:txBody>
      </p:sp>
      <p:pic>
        <p:nvPicPr>
          <p:cNvPr descr="dino_6" id="20" name="Google Shape;20;p44"/>
          <p:cNvPicPr preferRelativeResize="0"/>
          <p:nvPr/>
        </p:nvPicPr>
        <p:blipFill rotWithShape="1">
          <a:blip r:embed="rId2">
            <a:alphaModFix/>
          </a:blip>
          <a:srcRect b="0" l="0" r="0" t="0"/>
          <a:stretch/>
        </p:blipFill>
        <p:spPr>
          <a:xfrm>
            <a:off x="7773988" y="5849938"/>
            <a:ext cx="1284287" cy="7921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type="ctrTitle"/>
          </p:nvPr>
        </p:nvSpPr>
        <p:spPr>
          <a:xfrm>
            <a:off x="685800" y="868363"/>
            <a:ext cx="7772400" cy="21272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Chapter 8:  Deadlocks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type="title"/>
          </p:nvPr>
        </p:nvSpPr>
        <p:spPr>
          <a:xfrm>
            <a:off x="945594" y="346641"/>
            <a:ext cx="7913497"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Graph with a Cycle But no Deadlock</a:t>
            </a:r>
            <a:endParaRPr/>
          </a:p>
        </p:txBody>
      </p:sp>
      <p:pic>
        <p:nvPicPr>
          <p:cNvPr id="134" name="Google Shape;134;p10"/>
          <p:cNvPicPr preferRelativeResize="0"/>
          <p:nvPr/>
        </p:nvPicPr>
        <p:blipFill rotWithShape="1">
          <a:blip r:embed="rId3">
            <a:alphaModFix/>
          </a:blip>
          <a:srcRect b="0" l="0" r="0" t="0"/>
          <a:stretch/>
        </p:blipFill>
        <p:spPr>
          <a:xfrm>
            <a:off x="3171216" y="1423143"/>
            <a:ext cx="3248633" cy="41489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type="title"/>
          </p:nvPr>
        </p:nvSpPr>
        <p:spPr>
          <a:xfrm>
            <a:off x="457200" y="236379"/>
            <a:ext cx="8229600" cy="5762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Basic Facts</a:t>
            </a:r>
            <a:endParaRPr/>
          </a:p>
        </p:txBody>
      </p:sp>
      <p:sp>
        <p:nvSpPr>
          <p:cNvPr id="141" name="Google Shape;141;p11"/>
          <p:cNvSpPr txBox="1"/>
          <p:nvPr>
            <p:ph idx="1" type="body"/>
          </p:nvPr>
        </p:nvSpPr>
        <p:spPr>
          <a:xfrm>
            <a:off x="865188" y="1217613"/>
            <a:ext cx="7635000" cy="440055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If graph contains no cycles ⇒ no deadlock</a:t>
            </a:r>
            <a:endParaRPr/>
          </a:p>
          <a:p>
            <a:pPr indent="-285750" lvl="0" marL="285750" rtl="0" algn="l">
              <a:spcBef>
                <a:spcPts val="630"/>
              </a:spcBef>
              <a:spcAft>
                <a:spcPts val="0"/>
              </a:spcAft>
              <a:buSzPts val="1980"/>
              <a:buChar char="▪"/>
            </a:pPr>
            <a:r>
              <a:rPr lang="en-US"/>
              <a:t>If graph contains a cycle ⇒</a:t>
            </a:r>
            <a:endParaRPr/>
          </a:p>
          <a:p>
            <a:pPr indent="-285750" lvl="1" marL="742950" rtl="0" algn="l">
              <a:spcBef>
                <a:spcPts val="630"/>
              </a:spcBef>
              <a:spcAft>
                <a:spcPts val="0"/>
              </a:spcAft>
              <a:buSzPts val="1980"/>
              <a:buChar char="•"/>
            </a:pPr>
            <a:r>
              <a:rPr lang="en-US"/>
              <a:t>if only one instance per resource type, then deadlock</a:t>
            </a:r>
            <a:endParaRPr/>
          </a:p>
          <a:p>
            <a:pPr indent="-285750" lvl="1" marL="742950" rtl="0" algn="l">
              <a:spcBef>
                <a:spcPts val="630"/>
              </a:spcBef>
              <a:spcAft>
                <a:spcPts val="0"/>
              </a:spcAft>
              <a:buSzPts val="1980"/>
              <a:buChar char="•"/>
            </a:pPr>
            <a:r>
              <a:rPr lang="en-US"/>
              <a:t>if several instances per resource type, possibility of deadlock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ph type="title"/>
          </p:nvPr>
        </p:nvSpPr>
        <p:spPr>
          <a:xfrm>
            <a:off x="1109663" y="214313"/>
            <a:ext cx="7577137"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Methods for Handling Deadlocks</a:t>
            </a:r>
            <a:endParaRPr/>
          </a:p>
        </p:txBody>
      </p:sp>
      <p:sp>
        <p:nvSpPr>
          <p:cNvPr id="148" name="Google Shape;148;p12"/>
          <p:cNvSpPr txBox="1"/>
          <p:nvPr>
            <p:ph idx="1" type="body"/>
          </p:nvPr>
        </p:nvSpPr>
        <p:spPr>
          <a:xfrm>
            <a:off x="882649" y="1198563"/>
            <a:ext cx="7577137" cy="329565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Ensure that the system will </a:t>
            </a:r>
            <a:r>
              <a:rPr b="1" lang="en-US">
                <a:solidFill>
                  <a:srgbClr val="006699"/>
                </a:solidFill>
                <a:latin typeface="Arial"/>
                <a:ea typeface="Arial"/>
                <a:cs typeface="Arial"/>
                <a:sym typeface="Arial"/>
              </a:rPr>
              <a:t>never</a:t>
            </a:r>
            <a:r>
              <a:rPr lang="en-US"/>
              <a:t> enter a deadlock state:</a:t>
            </a:r>
            <a:endParaRPr/>
          </a:p>
          <a:p>
            <a:pPr indent="-285750" lvl="1" marL="742950" rtl="0" algn="l">
              <a:spcBef>
                <a:spcPts val="630"/>
              </a:spcBef>
              <a:spcAft>
                <a:spcPts val="0"/>
              </a:spcAft>
              <a:buSzPts val="1980"/>
              <a:buChar char="•"/>
            </a:pPr>
            <a:r>
              <a:rPr lang="en-US"/>
              <a:t>Deadlock prevention</a:t>
            </a:r>
            <a:endParaRPr/>
          </a:p>
          <a:p>
            <a:pPr indent="-285750" lvl="1" marL="742950" rtl="0" algn="l">
              <a:spcBef>
                <a:spcPts val="630"/>
              </a:spcBef>
              <a:spcAft>
                <a:spcPts val="0"/>
              </a:spcAft>
              <a:buSzPts val="1980"/>
              <a:buChar char="•"/>
            </a:pPr>
            <a:r>
              <a:rPr lang="en-US"/>
              <a:t>Deadlock avoidance</a:t>
            </a:r>
            <a:endParaRPr/>
          </a:p>
          <a:p>
            <a:pPr indent="-285750" lvl="0" marL="285750" rtl="0" algn="l">
              <a:spcBef>
                <a:spcPts val="630"/>
              </a:spcBef>
              <a:spcAft>
                <a:spcPts val="0"/>
              </a:spcAft>
              <a:buSzPts val="1980"/>
              <a:buChar char="▪"/>
            </a:pPr>
            <a:r>
              <a:rPr lang="en-US"/>
              <a:t>Allow the system to enter a deadlock state and then recover</a:t>
            </a:r>
            <a:endParaRPr/>
          </a:p>
          <a:p>
            <a:pPr indent="-285750" lvl="0" marL="285750" rtl="0" algn="l">
              <a:spcBef>
                <a:spcPts val="630"/>
              </a:spcBef>
              <a:spcAft>
                <a:spcPts val="0"/>
              </a:spcAft>
              <a:buSzPts val="1980"/>
              <a:buChar char="▪"/>
            </a:pPr>
            <a:r>
              <a:rPr lang="en-US"/>
              <a:t>Ignore the problem and pretend that deadlocks never occur in the system.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885825" y="226431"/>
            <a:ext cx="7800975"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Deadlock Prevention</a:t>
            </a:r>
            <a:endParaRPr/>
          </a:p>
        </p:txBody>
      </p:sp>
      <p:sp>
        <p:nvSpPr>
          <p:cNvPr id="155" name="Google Shape;155;p13"/>
          <p:cNvSpPr txBox="1"/>
          <p:nvPr>
            <p:ph idx="1" type="body"/>
          </p:nvPr>
        </p:nvSpPr>
        <p:spPr>
          <a:xfrm>
            <a:off x="1253773" y="1717511"/>
            <a:ext cx="7237084" cy="38227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b="1" lang="en-US"/>
              <a:t>Mutual Exclusion</a:t>
            </a:r>
            <a:r>
              <a:rPr lang="en-US"/>
              <a:t> – not required for sharable resources (e.g., read-only files); must hold for non-sharable resources</a:t>
            </a:r>
            <a:endParaRPr/>
          </a:p>
          <a:p>
            <a:pPr indent="-285750" lvl="0" marL="285750" rtl="0" algn="l">
              <a:spcBef>
                <a:spcPts val="630"/>
              </a:spcBef>
              <a:spcAft>
                <a:spcPts val="0"/>
              </a:spcAft>
              <a:buSzPts val="1980"/>
              <a:buChar char="▪"/>
            </a:pPr>
            <a:r>
              <a:rPr b="1" lang="en-US"/>
              <a:t>Hold and Wait</a:t>
            </a:r>
            <a:r>
              <a:rPr lang="en-US"/>
              <a:t> – must guarantee that whenever a thread requests a resource, it does not hold any other resources</a:t>
            </a:r>
            <a:endParaRPr/>
          </a:p>
          <a:p>
            <a:pPr indent="-285750" lvl="1" marL="742950" rtl="0" algn="l">
              <a:spcBef>
                <a:spcPts val="630"/>
              </a:spcBef>
              <a:spcAft>
                <a:spcPts val="0"/>
              </a:spcAft>
              <a:buSzPts val="1980"/>
              <a:buChar char="•"/>
            </a:pPr>
            <a:r>
              <a:rPr lang="en-US"/>
              <a:t>Require threads to request and be allocated all its resources before it begins execution or allow thread to request resources only when the thread has none allocated to it.</a:t>
            </a:r>
            <a:endParaRPr/>
          </a:p>
          <a:p>
            <a:pPr indent="-285750" lvl="1" marL="742950" rtl="0" algn="l">
              <a:spcBef>
                <a:spcPts val="630"/>
              </a:spcBef>
              <a:spcAft>
                <a:spcPts val="0"/>
              </a:spcAft>
              <a:buSzPts val="1980"/>
              <a:buChar char="•"/>
            </a:pPr>
            <a:r>
              <a:rPr lang="en-US"/>
              <a:t>Low resource utilization; starvation possible</a:t>
            </a:r>
            <a:endParaRPr/>
          </a:p>
        </p:txBody>
      </p:sp>
      <p:sp>
        <p:nvSpPr>
          <p:cNvPr id="156" name="Google Shape;156;p13"/>
          <p:cNvSpPr txBox="1"/>
          <p:nvPr/>
        </p:nvSpPr>
        <p:spPr>
          <a:xfrm>
            <a:off x="885826" y="1196734"/>
            <a:ext cx="7800974"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Helvetica Neue"/>
                <a:ea typeface="Helvetica Neue"/>
                <a:cs typeface="Helvetica Neue"/>
                <a:sym typeface="Helvetica Neue"/>
              </a:rPr>
              <a:t>Invalidate one of the four necessary conditions for deadlock: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1003300" y="232005"/>
            <a:ext cx="76835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Deadlock Prevention (Cont.)</a:t>
            </a:r>
            <a:endParaRPr/>
          </a:p>
        </p:txBody>
      </p:sp>
      <p:sp>
        <p:nvSpPr>
          <p:cNvPr id="163" name="Google Shape;163;p14"/>
          <p:cNvSpPr txBox="1"/>
          <p:nvPr>
            <p:ph idx="1" type="body"/>
          </p:nvPr>
        </p:nvSpPr>
        <p:spPr>
          <a:xfrm>
            <a:off x="838200" y="1085853"/>
            <a:ext cx="7683500" cy="4446588"/>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b="1" lang="en-US"/>
              <a:t>No Preemption</a:t>
            </a:r>
            <a:r>
              <a:rPr lang="en-US"/>
              <a:t>:</a:t>
            </a:r>
            <a:endParaRPr/>
          </a:p>
          <a:p>
            <a:pPr indent="-285750" lvl="1" marL="742950" rtl="0" algn="l">
              <a:spcBef>
                <a:spcPts val="630"/>
              </a:spcBef>
              <a:spcAft>
                <a:spcPts val="0"/>
              </a:spcAft>
              <a:buSzPts val="1980"/>
              <a:buChar char="•"/>
            </a:pPr>
            <a:r>
              <a:rPr lang="en-US"/>
              <a:t>If a process that is holding some resources requests another resource that cannot be immediately allocated to it, then all resources currently being held are released</a:t>
            </a:r>
            <a:endParaRPr/>
          </a:p>
          <a:p>
            <a:pPr indent="-285750" lvl="1" marL="742950" rtl="0" algn="l">
              <a:spcBef>
                <a:spcPts val="630"/>
              </a:spcBef>
              <a:spcAft>
                <a:spcPts val="0"/>
              </a:spcAft>
              <a:buSzPts val="1980"/>
              <a:buChar char="•"/>
            </a:pPr>
            <a:r>
              <a:rPr lang="en-US"/>
              <a:t>Preempted resources are added to the list of resources for which the thread is waiting</a:t>
            </a:r>
            <a:endParaRPr/>
          </a:p>
          <a:p>
            <a:pPr indent="-285750" lvl="1" marL="742950" rtl="0" algn="l">
              <a:spcBef>
                <a:spcPts val="630"/>
              </a:spcBef>
              <a:spcAft>
                <a:spcPts val="0"/>
              </a:spcAft>
              <a:buSzPts val="1980"/>
              <a:buChar char="•"/>
            </a:pPr>
            <a:r>
              <a:rPr lang="en-US"/>
              <a:t>Thread will be restarted only when it can regain its old resources, as well as the new ones that it is requesting</a:t>
            </a:r>
            <a:endParaRPr/>
          </a:p>
          <a:p>
            <a:pPr indent="-285750" lvl="0" marL="285750" rtl="0" algn="l">
              <a:spcBef>
                <a:spcPts val="630"/>
              </a:spcBef>
              <a:spcAft>
                <a:spcPts val="0"/>
              </a:spcAft>
              <a:buSzPts val="1980"/>
              <a:buChar char="▪"/>
            </a:pPr>
            <a:r>
              <a:rPr b="1" lang="en-US"/>
              <a:t>Circular Wait:</a:t>
            </a:r>
            <a:endParaRPr/>
          </a:p>
          <a:p>
            <a:pPr indent="-285750" lvl="1" marL="742950" rtl="0" algn="l">
              <a:spcBef>
                <a:spcPts val="630"/>
              </a:spcBef>
              <a:spcAft>
                <a:spcPts val="0"/>
              </a:spcAft>
              <a:buSzPts val="1980"/>
              <a:buChar char="•"/>
            </a:pPr>
            <a:r>
              <a:rPr lang="en-US"/>
              <a:t>Impose a total ordering of all resource types, and require that each thread requests resources in an increasing order of enumeration</a:t>
            </a:r>
            <a:endParaRPr/>
          </a:p>
          <a:p>
            <a:pPr indent="-160019" lvl="1" marL="742950" rtl="0" algn="l">
              <a:spcBef>
                <a:spcPts val="630"/>
              </a:spcBef>
              <a:spcAft>
                <a:spcPts val="0"/>
              </a:spcAft>
              <a:buSzPts val="198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923925" y="226431"/>
            <a:ext cx="7762875"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Deadlock Avoidance</a:t>
            </a:r>
            <a:endParaRPr/>
          </a:p>
        </p:txBody>
      </p:sp>
      <p:sp>
        <p:nvSpPr>
          <p:cNvPr id="170" name="Google Shape;170;p16"/>
          <p:cNvSpPr txBox="1"/>
          <p:nvPr>
            <p:ph idx="1" type="body"/>
          </p:nvPr>
        </p:nvSpPr>
        <p:spPr>
          <a:xfrm>
            <a:off x="1240971" y="1814513"/>
            <a:ext cx="7296539" cy="3783012"/>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Simplest and most useful model requires that each thread declare the </a:t>
            </a:r>
            <a:r>
              <a:rPr b="1" i="1" lang="en-US"/>
              <a:t>maximum number</a:t>
            </a:r>
            <a:r>
              <a:rPr b="1" lang="en-US"/>
              <a:t> </a:t>
            </a:r>
            <a:r>
              <a:rPr lang="en-US"/>
              <a:t>of resources of each type that it may need</a:t>
            </a:r>
            <a:endParaRPr/>
          </a:p>
          <a:p>
            <a:pPr indent="-285750" lvl="0" marL="285750" rtl="0" algn="l">
              <a:spcBef>
                <a:spcPts val="630"/>
              </a:spcBef>
              <a:spcAft>
                <a:spcPts val="0"/>
              </a:spcAft>
              <a:buSzPts val="1980"/>
              <a:buChar char="▪"/>
            </a:pPr>
            <a:r>
              <a:rPr lang="en-US"/>
              <a:t>The deadlock-avoidance algorithm dynamically examines the resource-allocation state to ensure that there can never be a circular-wait condition</a:t>
            </a:r>
            <a:endParaRPr/>
          </a:p>
          <a:p>
            <a:pPr indent="-285750" lvl="0" marL="285750" rtl="0" algn="l">
              <a:spcBef>
                <a:spcPts val="630"/>
              </a:spcBef>
              <a:spcAft>
                <a:spcPts val="0"/>
              </a:spcAft>
              <a:buSzPts val="1980"/>
              <a:buChar char="▪"/>
            </a:pPr>
            <a:r>
              <a:rPr lang="en-US"/>
              <a:t>Resource-allocation </a:t>
            </a:r>
            <a:r>
              <a:rPr i="1" lang="en-US"/>
              <a:t>state</a:t>
            </a:r>
            <a:r>
              <a:rPr lang="en-US"/>
              <a:t> is defined by the number of available and allocated resources, and the maximum demands of the processes</a:t>
            </a:r>
            <a:endParaRPr/>
          </a:p>
        </p:txBody>
      </p:sp>
      <p:sp>
        <p:nvSpPr>
          <p:cNvPr id="171" name="Google Shape;171;p16"/>
          <p:cNvSpPr txBox="1"/>
          <p:nvPr/>
        </p:nvSpPr>
        <p:spPr>
          <a:xfrm>
            <a:off x="858417" y="1098550"/>
            <a:ext cx="7679093" cy="64135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Helvetica Neue"/>
                <a:ea typeface="Helvetica Neue"/>
                <a:cs typeface="Helvetica Neue"/>
                <a:sym typeface="Helvetica Neue"/>
              </a:rPr>
              <a:t>Requires that the system has some additional </a:t>
            </a:r>
            <a:r>
              <a:rPr b="1" i="1" lang="en-US" sz="1800" u="none" cap="none" strike="noStrike">
                <a:solidFill>
                  <a:schemeClr val="dk1"/>
                </a:solidFill>
                <a:latin typeface="Helvetica Neue"/>
                <a:ea typeface="Helvetica Neue"/>
                <a:cs typeface="Helvetica Neue"/>
                <a:sym typeface="Helvetica Neue"/>
              </a:rPr>
              <a:t>a priori </a:t>
            </a:r>
            <a:r>
              <a:rPr b="0" i="0" lang="en-US" sz="1800" u="none" cap="none" strike="noStrike">
                <a:solidFill>
                  <a:schemeClr val="dk1"/>
                </a:solidFill>
                <a:latin typeface="Helvetica Neue"/>
                <a:ea typeface="Helvetica Neue"/>
                <a:cs typeface="Helvetica Neue"/>
                <a:sym typeface="Helvetica Neue"/>
              </a:rPr>
              <a:t>information </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available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ph type="title"/>
          </p:nvPr>
        </p:nvSpPr>
        <p:spPr>
          <a:xfrm>
            <a:off x="457200" y="229835"/>
            <a:ext cx="8229600" cy="5762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Safe State</a:t>
            </a:r>
            <a:endParaRPr/>
          </a:p>
        </p:txBody>
      </p:sp>
      <p:sp>
        <p:nvSpPr>
          <p:cNvPr id="178" name="Google Shape;178;p17"/>
          <p:cNvSpPr txBox="1"/>
          <p:nvPr>
            <p:ph idx="1" type="body"/>
          </p:nvPr>
        </p:nvSpPr>
        <p:spPr>
          <a:xfrm>
            <a:off x="919163" y="1165225"/>
            <a:ext cx="7310438" cy="4914562"/>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When a thread requests an available resource, system must decide if immediate allocation leaves the system in a safe state</a:t>
            </a:r>
            <a:endParaRPr/>
          </a:p>
          <a:p>
            <a:pPr indent="-285750" lvl="0" marL="285750" rtl="0" algn="l">
              <a:spcBef>
                <a:spcPts val="630"/>
              </a:spcBef>
              <a:spcAft>
                <a:spcPts val="0"/>
              </a:spcAft>
              <a:buSzPts val="1980"/>
              <a:buChar char="▪"/>
            </a:pPr>
            <a:r>
              <a:rPr lang="en-US"/>
              <a:t>System is in </a:t>
            </a:r>
            <a:r>
              <a:rPr b="1" lang="en-US">
                <a:solidFill>
                  <a:srgbClr val="006699"/>
                </a:solidFill>
                <a:latin typeface="Arial"/>
                <a:ea typeface="Arial"/>
                <a:cs typeface="Arial"/>
                <a:sym typeface="Arial"/>
              </a:rPr>
              <a:t>safe state </a:t>
            </a:r>
            <a:r>
              <a:rPr lang="en-US"/>
              <a:t>if there exists a sequence &lt;</a:t>
            </a:r>
            <a:r>
              <a:rPr i="1" lang="en-US"/>
              <a:t>T</a:t>
            </a:r>
            <a:r>
              <a:rPr baseline="-25000" i="1" lang="en-US"/>
              <a:t>1</a:t>
            </a:r>
            <a:r>
              <a:rPr i="1" lang="en-US"/>
              <a:t>, T</a:t>
            </a:r>
            <a:r>
              <a:rPr baseline="-25000" i="1" lang="en-US"/>
              <a:t>2</a:t>
            </a:r>
            <a:r>
              <a:rPr i="1" lang="en-US"/>
              <a:t>, …, T</a:t>
            </a:r>
            <a:r>
              <a:rPr baseline="-25000" i="1" lang="en-US"/>
              <a:t>n</a:t>
            </a:r>
            <a:r>
              <a:rPr lang="en-US"/>
              <a:t>&gt; of ALL the threads  in the systems such that  for each T</a:t>
            </a:r>
            <a:r>
              <a:rPr baseline="-25000" lang="en-US"/>
              <a:t>i</a:t>
            </a:r>
            <a:r>
              <a:rPr lang="en-US"/>
              <a:t>, the resources that T</a:t>
            </a:r>
            <a:r>
              <a:rPr baseline="-25000" lang="en-US"/>
              <a:t>i </a:t>
            </a:r>
            <a:r>
              <a:rPr lang="en-US"/>
              <a:t>can still request can be satisfied by currently available resources + resources held by all the </a:t>
            </a:r>
            <a:r>
              <a:rPr i="1" lang="en-US"/>
              <a:t>T</a:t>
            </a:r>
            <a:r>
              <a:rPr baseline="-25000" i="1" lang="en-US"/>
              <a:t>j</a:t>
            </a:r>
            <a:r>
              <a:rPr lang="en-US"/>
              <a:t>, with</a:t>
            </a:r>
            <a:r>
              <a:rPr i="1" lang="en-US"/>
              <a:t> j </a:t>
            </a:r>
            <a:r>
              <a:rPr lang="en-US"/>
              <a:t>&lt; </a:t>
            </a:r>
            <a:r>
              <a:rPr i="1" lang="en-US"/>
              <a:t>I</a:t>
            </a:r>
            <a:endParaRPr/>
          </a:p>
          <a:p>
            <a:pPr indent="-285750" lvl="0" marL="285750" rtl="0" algn="l">
              <a:spcBef>
                <a:spcPts val="630"/>
              </a:spcBef>
              <a:spcAft>
                <a:spcPts val="0"/>
              </a:spcAft>
              <a:buSzPts val="1980"/>
              <a:buChar char="▪"/>
            </a:pPr>
            <a:r>
              <a:rPr lang="en-US"/>
              <a:t>That is:</a:t>
            </a:r>
            <a:endParaRPr/>
          </a:p>
          <a:p>
            <a:pPr indent="-285750" lvl="1" marL="742950" rtl="0" algn="l">
              <a:spcBef>
                <a:spcPts val="630"/>
              </a:spcBef>
              <a:spcAft>
                <a:spcPts val="0"/>
              </a:spcAft>
              <a:buSzPts val="1980"/>
              <a:buChar char="•"/>
            </a:pPr>
            <a:r>
              <a:rPr lang="en-US"/>
              <a:t>If T</a:t>
            </a:r>
            <a:r>
              <a:rPr baseline="-25000" lang="en-US"/>
              <a:t>i</a:t>
            </a:r>
            <a:r>
              <a:rPr lang="en-US"/>
              <a:t> resource needs are not immediately available, then </a:t>
            </a:r>
            <a:r>
              <a:rPr i="1" lang="en-US"/>
              <a:t>T</a:t>
            </a:r>
            <a:r>
              <a:rPr baseline="-25000" i="1" lang="en-US"/>
              <a:t>i</a:t>
            </a:r>
            <a:r>
              <a:rPr lang="en-US"/>
              <a:t> can wait until all </a:t>
            </a:r>
            <a:r>
              <a:rPr i="1" lang="en-US"/>
              <a:t>T</a:t>
            </a:r>
            <a:r>
              <a:rPr baseline="-25000" i="1" lang="en-US"/>
              <a:t>j</a:t>
            </a:r>
            <a:r>
              <a:rPr i="1" lang="en-US"/>
              <a:t> </a:t>
            </a:r>
            <a:r>
              <a:rPr lang="en-US"/>
              <a:t>have finished</a:t>
            </a:r>
            <a:endParaRPr/>
          </a:p>
          <a:p>
            <a:pPr indent="-285750" lvl="1" marL="742950" rtl="0" algn="l">
              <a:spcBef>
                <a:spcPts val="630"/>
              </a:spcBef>
              <a:spcAft>
                <a:spcPts val="0"/>
              </a:spcAft>
              <a:buSzPts val="1980"/>
              <a:buChar char="•"/>
            </a:pPr>
            <a:r>
              <a:rPr lang="en-US"/>
              <a:t>When </a:t>
            </a:r>
            <a:r>
              <a:rPr i="1" lang="en-US"/>
              <a:t>T</a:t>
            </a:r>
            <a:r>
              <a:rPr baseline="-25000" i="1" lang="en-US"/>
              <a:t>j</a:t>
            </a:r>
            <a:r>
              <a:rPr lang="en-US"/>
              <a:t> is finished, </a:t>
            </a:r>
            <a:r>
              <a:rPr i="1" lang="en-US"/>
              <a:t>T</a:t>
            </a:r>
            <a:r>
              <a:rPr baseline="-25000" i="1" lang="en-US"/>
              <a:t>i</a:t>
            </a:r>
            <a:r>
              <a:rPr lang="en-US"/>
              <a:t> can obtain needed resources, execute, return allocated resources, and terminate</a:t>
            </a:r>
            <a:endParaRPr/>
          </a:p>
          <a:p>
            <a:pPr indent="-285750" lvl="1" marL="742950" rtl="0" algn="l">
              <a:spcBef>
                <a:spcPts val="630"/>
              </a:spcBef>
              <a:spcAft>
                <a:spcPts val="0"/>
              </a:spcAft>
              <a:buSzPts val="1980"/>
              <a:buChar char="•"/>
            </a:pPr>
            <a:r>
              <a:rPr lang="en-US"/>
              <a:t>When </a:t>
            </a:r>
            <a:r>
              <a:rPr i="1" lang="en-US"/>
              <a:t>T</a:t>
            </a:r>
            <a:r>
              <a:rPr baseline="-25000" i="1" lang="en-US"/>
              <a:t>i</a:t>
            </a:r>
            <a:r>
              <a:rPr lang="en-US"/>
              <a:t> terminates, </a:t>
            </a:r>
            <a:r>
              <a:rPr i="1" lang="en-US"/>
              <a:t>T</a:t>
            </a:r>
            <a:r>
              <a:rPr baseline="-25000" i="1" lang="en-US"/>
              <a:t>i </a:t>
            </a:r>
            <a:r>
              <a:rPr baseline="-25000" lang="en-US"/>
              <a:t>+1</a:t>
            </a:r>
            <a:r>
              <a:rPr lang="en-US"/>
              <a:t> can obtain its needed resources, and so 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457200" y="236379"/>
            <a:ext cx="8229600" cy="5762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Basic Facts</a:t>
            </a:r>
            <a:endParaRPr/>
          </a:p>
        </p:txBody>
      </p:sp>
      <p:sp>
        <p:nvSpPr>
          <p:cNvPr id="185" name="Google Shape;185;p18"/>
          <p:cNvSpPr txBox="1"/>
          <p:nvPr>
            <p:ph idx="1" type="body"/>
          </p:nvPr>
        </p:nvSpPr>
        <p:spPr>
          <a:xfrm>
            <a:off x="922337" y="1190625"/>
            <a:ext cx="7652495" cy="4414838"/>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If a system is in safe state ⇒ no deadlocks</a:t>
            </a:r>
            <a:br>
              <a:rPr lang="en-US"/>
            </a:br>
            <a:endParaRPr/>
          </a:p>
          <a:p>
            <a:pPr indent="-285750" lvl="0" marL="285750" rtl="0" algn="l">
              <a:spcBef>
                <a:spcPts val="630"/>
              </a:spcBef>
              <a:spcAft>
                <a:spcPts val="0"/>
              </a:spcAft>
              <a:buSzPts val="1980"/>
              <a:buChar char="▪"/>
            </a:pPr>
            <a:r>
              <a:rPr lang="en-US"/>
              <a:t>If a system is in unsafe state ⇒ possibility of deadlock</a:t>
            </a:r>
            <a:br>
              <a:rPr lang="en-US"/>
            </a:br>
            <a:endParaRPr/>
          </a:p>
          <a:p>
            <a:pPr indent="-285750" lvl="0" marL="285750" rtl="0" algn="l">
              <a:spcBef>
                <a:spcPts val="630"/>
              </a:spcBef>
              <a:spcAft>
                <a:spcPts val="0"/>
              </a:spcAft>
              <a:buSzPts val="1980"/>
              <a:buChar char="▪"/>
            </a:pPr>
            <a:r>
              <a:rPr lang="en-US"/>
              <a:t>Avoidance ⇒ ensure that a system will never enter an unsafe state.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846138" y="225461"/>
            <a:ext cx="784066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Safe, Unsafe, Deadlock State </a:t>
            </a:r>
            <a:endParaRPr/>
          </a:p>
        </p:txBody>
      </p:sp>
      <p:pic>
        <p:nvPicPr>
          <p:cNvPr id="192" name="Google Shape;192;p19"/>
          <p:cNvPicPr preferRelativeResize="0"/>
          <p:nvPr/>
        </p:nvPicPr>
        <p:blipFill rotWithShape="1">
          <a:blip r:embed="rId3">
            <a:alphaModFix/>
          </a:blip>
          <a:srcRect b="0" l="0" r="0" t="0"/>
          <a:stretch/>
        </p:blipFill>
        <p:spPr>
          <a:xfrm>
            <a:off x="2743200" y="1462088"/>
            <a:ext cx="4352925" cy="4352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1041400" y="241336"/>
            <a:ext cx="76454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Avoidance Algorithms</a:t>
            </a:r>
            <a:endParaRPr/>
          </a:p>
        </p:txBody>
      </p:sp>
      <p:sp>
        <p:nvSpPr>
          <p:cNvPr id="199" name="Google Shape;199;p20"/>
          <p:cNvSpPr txBox="1"/>
          <p:nvPr>
            <p:ph idx="1" type="body"/>
          </p:nvPr>
        </p:nvSpPr>
        <p:spPr>
          <a:xfrm>
            <a:off x="906463" y="1171575"/>
            <a:ext cx="6659562" cy="44831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Single instance of a resource type</a:t>
            </a:r>
            <a:endParaRPr/>
          </a:p>
          <a:p>
            <a:pPr indent="-285750" lvl="1" marL="742950" rtl="0" algn="l">
              <a:spcBef>
                <a:spcPts val="630"/>
              </a:spcBef>
              <a:spcAft>
                <a:spcPts val="0"/>
              </a:spcAft>
              <a:buSzPts val="1980"/>
              <a:buChar char="•"/>
            </a:pPr>
            <a:r>
              <a:rPr lang="en-US"/>
              <a:t>Use a resource-allocation graph</a:t>
            </a:r>
            <a:endParaRPr/>
          </a:p>
          <a:p>
            <a:pPr indent="-285750" lvl="1" marL="742950" rtl="0" algn="l">
              <a:spcBef>
                <a:spcPts val="630"/>
              </a:spcBef>
              <a:spcAft>
                <a:spcPts val="0"/>
              </a:spcAft>
              <a:buSzPts val="1980"/>
              <a:buFont typeface="Arial"/>
              <a:buNone/>
            </a:pPr>
            <a:r>
              <a:t/>
            </a:r>
            <a:endParaRPr/>
          </a:p>
          <a:p>
            <a:pPr indent="-285750" lvl="0" marL="285750" rtl="0" algn="l">
              <a:spcBef>
                <a:spcPts val="630"/>
              </a:spcBef>
              <a:spcAft>
                <a:spcPts val="0"/>
              </a:spcAft>
              <a:buSzPts val="1980"/>
              <a:buChar char="▪"/>
            </a:pPr>
            <a:r>
              <a:rPr lang="en-US"/>
              <a:t>Multiple instances of a resource type</a:t>
            </a:r>
            <a:endParaRPr/>
          </a:p>
          <a:p>
            <a:pPr indent="-285750" lvl="1" marL="742950" rtl="0" algn="l">
              <a:spcBef>
                <a:spcPts val="630"/>
              </a:spcBef>
              <a:spcAft>
                <a:spcPts val="0"/>
              </a:spcAft>
              <a:buSzPts val="1980"/>
              <a:buChar char="•"/>
            </a:pPr>
            <a:r>
              <a:rPr lang="en-US"/>
              <a:t> Use the Banker’s 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806450" y="225461"/>
            <a:ext cx="788035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Outline</a:t>
            </a:r>
            <a:endParaRPr/>
          </a:p>
        </p:txBody>
      </p:sp>
      <p:sp>
        <p:nvSpPr>
          <p:cNvPr id="76" name="Google Shape;76;p2"/>
          <p:cNvSpPr txBox="1"/>
          <p:nvPr>
            <p:ph idx="1" type="body"/>
          </p:nvPr>
        </p:nvSpPr>
        <p:spPr>
          <a:xfrm>
            <a:off x="806450" y="1309170"/>
            <a:ext cx="7588250" cy="4530725"/>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System Model</a:t>
            </a:r>
            <a:endParaRPr/>
          </a:p>
          <a:p>
            <a:pPr indent="-285750" lvl="0" marL="285750" rtl="0" algn="l">
              <a:spcBef>
                <a:spcPts val="630"/>
              </a:spcBef>
              <a:spcAft>
                <a:spcPts val="0"/>
              </a:spcAft>
              <a:buSzPts val="1980"/>
              <a:buChar char="▪"/>
            </a:pPr>
            <a:r>
              <a:rPr lang="en-US"/>
              <a:t>Deadlock Characterization</a:t>
            </a:r>
            <a:endParaRPr/>
          </a:p>
          <a:p>
            <a:pPr indent="-285750" lvl="0" marL="285750" rtl="0" algn="l">
              <a:spcBef>
                <a:spcPts val="630"/>
              </a:spcBef>
              <a:spcAft>
                <a:spcPts val="0"/>
              </a:spcAft>
              <a:buSzPts val="1980"/>
              <a:buChar char="▪"/>
            </a:pPr>
            <a:r>
              <a:rPr lang="en-US"/>
              <a:t>Methods for Handling Deadlocks</a:t>
            </a:r>
            <a:endParaRPr/>
          </a:p>
          <a:p>
            <a:pPr indent="-285750" lvl="0" marL="285750" rtl="0" algn="l">
              <a:spcBef>
                <a:spcPts val="630"/>
              </a:spcBef>
              <a:spcAft>
                <a:spcPts val="0"/>
              </a:spcAft>
              <a:buSzPts val="1980"/>
              <a:buChar char="▪"/>
            </a:pPr>
            <a:r>
              <a:rPr lang="en-US"/>
              <a:t>Deadlock Prevention</a:t>
            </a:r>
            <a:endParaRPr/>
          </a:p>
          <a:p>
            <a:pPr indent="-285750" lvl="0" marL="285750" rtl="0" algn="l">
              <a:spcBef>
                <a:spcPts val="630"/>
              </a:spcBef>
              <a:spcAft>
                <a:spcPts val="0"/>
              </a:spcAft>
              <a:buSzPts val="1980"/>
              <a:buChar char="▪"/>
            </a:pPr>
            <a:r>
              <a:rPr lang="en-US"/>
              <a:t>Deadlock Avoidance</a:t>
            </a:r>
            <a:endParaRPr/>
          </a:p>
          <a:p>
            <a:pPr indent="-285750" lvl="0" marL="285750" rtl="0" algn="l">
              <a:spcBef>
                <a:spcPts val="630"/>
              </a:spcBef>
              <a:spcAft>
                <a:spcPts val="0"/>
              </a:spcAft>
              <a:buSzPts val="1980"/>
              <a:buChar char="▪"/>
            </a:pPr>
            <a:r>
              <a:rPr lang="en-US"/>
              <a:t>Deadlock Detection </a:t>
            </a:r>
            <a:endParaRPr/>
          </a:p>
          <a:p>
            <a:pPr indent="-285750" lvl="0" marL="285750" rtl="0" algn="l">
              <a:spcBef>
                <a:spcPts val="630"/>
              </a:spcBef>
              <a:spcAft>
                <a:spcPts val="0"/>
              </a:spcAft>
              <a:buSzPts val="1980"/>
              <a:buChar char="▪"/>
            </a:pPr>
            <a:r>
              <a:rPr lang="en-US"/>
              <a:t>Recovery from Deadlock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914400" y="238549"/>
            <a:ext cx="77724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Banker’s Algorithm</a:t>
            </a:r>
            <a:endParaRPr/>
          </a:p>
        </p:txBody>
      </p:sp>
      <p:sp>
        <p:nvSpPr>
          <p:cNvPr id="206" name="Google Shape;206;p25"/>
          <p:cNvSpPr txBox="1"/>
          <p:nvPr>
            <p:ph idx="1" type="body"/>
          </p:nvPr>
        </p:nvSpPr>
        <p:spPr>
          <a:xfrm>
            <a:off x="858838" y="1128713"/>
            <a:ext cx="7706664" cy="4441825"/>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Multiple instances of resources</a:t>
            </a:r>
            <a:endParaRPr/>
          </a:p>
          <a:p>
            <a:pPr indent="-285750" lvl="0" marL="285750" rtl="0" algn="l">
              <a:spcBef>
                <a:spcPts val="630"/>
              </a:spcBef>
              <a:spcAft>
                <a:spcPts val="0"/>
              </a:spcAft>
              <a:buSzPts val="1980"/>
              <a:buChar char="▪"/>
            </a:pPr>
            <a:r>
              <a:rPr lang="en-US"/>
              <a:t>Each thread must a priori claim maximum use</a:t>
            </a:r>
            <a:endParaRPr/>
          </a:p>
          <a:p>
            <a:pPr indent="-285750" lvl="0" marL="285750" rtl="0" algn="l">
              <a:spcBef>
                <a:spcPts val="630"/>
              </a:spcBef>
              <a:spcAft>
                <a:spcPts val="0"/>
              </a:spcAft>
              <a:buSzPts val="1980"/>
              <a:buChar char="▪"/>
            </a:pPr>
            <a:r>
              <a:rPr lang="en-US"/>
              <a:t>When a thread requests a resource, it may have to wait  </a:t>
            </a:r>
            <a:endParaRPr/>
          </a:p>
          <a:p>
            <a:pPr indent="-285750" lvl="0" marL="285750" rtl="0" algn="l">
              <a:spcBef>
                <a:spcPts val="630"/>
              </a:spcBef>
              <a:spcAft>
                <a:spcPts val="0"/>
              </a:spcAft>
              <a:buSzPts val="1980"/>
              <a:buChar char="▪"/>
            </a:pPr>
            <a:r>
              <a:rPr lang="en-US"/>
              <a:t>When a thread gets all its resources it must return them in a finite amount of time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064237" y="383009"/>
            <a:ext cx="7586662" cy="431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Data Structures for the Banker’s Algorithm </a:t>
            </a:r>
            <a:endParaRPr sz="2800"/>
          </a:p>
        </p:txBody>
      </p:sp>
      <p:sp>
        <p:nvSpPr>
          <p:cNvPr id="213" name="Google Shape;213;p26"/>
          <p:cNvSpPr txBox="1"/>
          <p:nvPr>
            <p:ph idx="1" type="body"/>
          </p:nvPr>
        </p:nvSpPr>
        <p:spPr>
          <a:xfrm>
            <a:off x="1192213" y="1654175"/>
            <a:ext cx="7370762" cy="438785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b="1" lang="en-US"/>
              <a:t>Available</a:t>
            </a:r>
            <a:r>
              <a:rPr i="1" lang="en-US"/>
              <a:t>:</a:t>
            </a:r>
            <a:r>
              <a:rPr lang="en-US"/>
              <a:t>  Vector of length </a:t>
            </a:r>
            <a:r>
              <a:rPr i="1" lang="en-US"/>
              <a:t>m</a:t>
            </a:r>
            <a:r>
              <a:rPr lang="en-US"/>
              <a:t>. If available [</a:t>
            </a:r>
            <a:r>
              <a:rPr i="1" lang="en-US"/>
              <a:t>j</a:t>
            </a:r>
            <a:r>
              <a:rPr lang="en-US"/>
              <a:t>] = </a:t>
            </a:r>
            <a:r>
              <a:rPr i="1" lang="en-US"/>
              <a:t>k</a:t>
            </a:r>
            <a:r>
              <a:rPr lang="en-US"/>
              <a:t>, there are</a:t>
            </a:r>
            <a:r>
              <a:rPr i="1" lang="en-US"/>
              <a:t> k</a:t>
            </a:r>
            <a:r>
              <a:rPr lang="en-US"/>
              <a:t> instances of resource type </a:t>
            </a:r>
            <a:r>
              <a:rPr i="1" lang="en-US"/>
              <a:t>R</a:t>
            </a:r>
            <a:r>
              <a:rPr baseline="-25000" i="1" lang="en-US"/>
              <a:t>j</a:t>
            </a:r>
            <a:r>
              <a:rPr baseline="-25000" lang="en-US"/>
              <a:t>  </a:t>
            </a:r>
            <a:r>
              <a:rPr lang="en-US"/>
              <a:t>available</a:t>
            </a:r>
            <a:endParaRPr/>
          </a:p>
          <a:p>
            <a:pPr indent="-229870" lvl="0" marL="285750" rtl="0" algn="l">
              <a:spcBef>
                <a:spcPts val="280"/>
              </a:spcBef>
              <a:spcAft>
                <a:spcPts val="0"/>
              </a:spcAft>
              <a:buSzPts val="880"/>
              <a:buNone/>
            </a:pPr>
            <a:r>
              <a:t/>
            </a:r>
            <a:endParaRPr sz="800"/>
          </a:p>
          <a:p>
            <a:pPr indent="-285750" lvl="0" marL="285750" rtl="0" algn="l">
              <a:spcBef>
                <a:spcPts val="630"/>
              </a:spcBef>
              <a:spcAft>
                <a:spcPts val="0"/>
              </a:spcAft>
              <a:buSzPts val="1980"/>
              <a:buChar char="▪"/>
            </a:pPr>
            <a:r>
              <a:rPr b="1" lang="en-US">
                <a:solidFill>
                  <a:srgbClr val="000000"/>
                </a:solidFill>
              </a:rPr>
              <a:t>Max</a:t>
            </a:r>
            <a:r>
              <a:rPr i="1" lang="en-US"/>
              <a:t>: n x m</a:t>
            </a:r>
            <a:r>
              <a:rPr lang="en-US"/>
              <a:t> matrix.  If </a:t>
            </a:r>
            <a:r>
              <a:rPr i="1" lang="en-US"/>
              <a:t>Max </a:t>
            </a:r>
            <a:r>
              <a:rPr lang="en-US"/>
              <a:t>[</a:t>
            </a:r>
            <a:r>
              <a:rPr i="1" lang="en-US"/>
              <a:t>i,j</a:t>
            </a:r>
            <a:r>
              <a:rPr lang="en-US"/>
              <a:t>] = </a:t>
            </a:r>
            <a:r>
              <a:rPr i="1" lang="en-US"/>
              <a:t>k</a:t>
            </a:r>
            <a:r>
              <a:rPr lang="en-US"/>
              <a:t>, then process </a:t>
            </a:r>
            <a:r>
              <a:rPr i="1" lang="en-US"/>
              <a:t>T</a:t>
            </a:r>
            <a:r>
              <a:rPr baseline="-25000" i="1" lang="en-US"/>
              <a:t>i</a:t>
            </a:r>
            <a:r>
              <a:rPr i="1" lang="en-US"/>
              <a:t> </a:t>
            </a:r>
            <a:r>
              <a:rPr lang="en-US"/>
              <a:t>may request at most</a:t>
            </a:r>
            <a:r>
              <a:rPr i="1" lang="en-US"/>
              <a:t> k </a:t>
            </a:r>
            <a:r>
              <a:rPr lang="en-US"/>
              <a:t>instances of resource type </a:t>
            </a:r>
            <a:r>
              <a:rPr i="1" lang="en-US"/>
              <a:t>R</a:t>
            </a:r>
            <a:r>
              <a:rPr baseline="-25000" i="1" lang="en-US"/>
              <a:t>j</a:t>
            </a:r>
            <a:endParaRPr baseline="-25000" i="1"/>
          </a:p>
          <a:p>
            <a:pPr indent="-229870" lvl="0" marL="285750" rtl="0" algn="l">
              <a:spcBef>
                <a:spcPts val="280"/>
              </a:spcBef>
              <a:spcAft>
                <a:spcPts val="0"/>
              </a:spcAft>
              <a:buSzPts val="880"/>
              <a:buNone/>
            </a:pPr>
            <a:r>
              <a:t/>
            </a:r>
            <a:endParaRPr baseline="-25000" i="1" sz="800"/>
          </a:p>
          <a:p>
            <a:pPr indent="-285750" lvl="0" marL="285750" rtl="0" algn="l">
              <a:spcBef>
                <a:spcPts val="630"/>
              </a:spcBef>
              <a:spcAft>
                <a:spcPts val="0"/>
              </a:spcAft>
              <a:buSzPts val="1980"/>
              <a:buChar char="▪"/>
            </a:pPr>
            <a:r>
              <a:rPr b="1" lang="en-US">
                <a:solidFill>
                  <a:srgbClr val="000000"/>
                </a:solidFill>
              </a:rPr>
              <a:t>Allocation</a:t>
            </a:r>
            <a:r>
              <a:rPr i="1" lang="en-US"/>
              <a:t>:  n </a:t>
            </a:r>
            <a:r>
              <a:rPr lang="en-US"/>
              <a:t>x</a:t>
            </a:r>
            <a:r>
              <a:rPr i="1" lang="en-US"/>
              <a:t> m</a:t>
            </a:r>
            <a:r>
              <a:rPr lang="en-US"/>
              <a:t> matrix.  If Allocation[</a:t>
            </a:r>
            <a:r>
              <a:rPr i="1" lang="en-US"/>
              <a:t>i,j</a:t>
            </a:r>
            <a:r>
              <a:rPr lang="en-US"/>
              <a:t>] = </a:t>
            </a:r>
            <a:r>
              <a:rPr i="1" lang="en-US"/>
              <a:t>k</a:t>
            </a:r>
            <a:r>
              <a:rPr lang="en-US"/>
              <a:t> then</a:t>
            </a:r>
            <a:r>
              <a:rPr i="1" lang="en-US"/>
              <a:t> T</a:t>
            </a:r>
            <a:r>
              <a:rPr baseline="-25000" i="1" lang="en-US"/>
              <a:t>i</a:t>
            </a:r>
            <a:r>
              <a:rPr lang="en-US"/>
              <a:t> is currently allocated </a:t>
            </a:r>
            <a:r>
              <a:rPr i="1" lang="en-US"/>
              <a:t>k</a:t>
            </a:r>
            <a:r>
              <a:rPr lang="en-US"/>
              <a:t> instances of </a:t>
            </a:r>
            <a:r>
              <a:rPr i="1" lang="en-US"/>
              <a:t>R</a:t>
            </a:r>
            <a:r>
              <a:rPr baseline="-25000" i="1" lang="en-US"/>
              <a:t>j</a:t>
            </a:r>
            <a:endParaRPr baseline="-25000" i="1"/>
          </a:p>
          <a:p>
            <a:pPr indent="-229870" lvl="0" marL="285750" rtl="0" algn="l">
              <a:spcBef>
                <a:spcPts val="280"/>
              </a:spcBef>
              <a:spcAft>
                <a:spcPts val="0"/>
              </a:spcAft>
              <a:buSzPts val="880"/>
              <a:buNone/>
            </a:pPr>
            <a:r>
              <a:t/>
            </a:r>
            <a:endParaRPr baseline="-25000" i="1" sz="800"/>
          </a:p>
          <a:p>
            <a:pPr indent="-285750" lvl="0" marL="285750" rtl="0" algn="l">
              <a:spcBef>
                <a:spcPts val="630"/>
              </a:spcBef>
              <a:spcAft>
                <a:spcPts val="0"/>
              </a:spcAft>
              <a:buSzPts val="1980"/>
              <a:buChar char="▪"/>
            </a:pPr>
            <a:r>
              <a:rPr b="1" lang="en-US">
                <a:solidFill>
                  <a:srgbClr val="000000"/>
                </a:solidFill>
              </a:rPr>
              <a:t>Need</a:t>
            </a:r>
            <a:r>
              <a:rPr i="1" lang="en-US"/>
              <a:t>:  n </a:t>
            </a:r>
            <a:r>
              <a:rPr lang="en-US"/>
              <a:t>x</a:t>
            </a:r>
            <a:r>
              <a:rPr i="1" lang="en-US"/>
              <a:t> m</a:t>
            </a:r>
            <a:r>
              <a:rPr lang="en-US"/>
              <a:t> matrix. If </a:t>
            </a:r>
            <a:r>
              <a:rPr i="1" lang="en-US"/>
              <a:t>Need</a:t>
            </a:r>
            <a:r>
              <a:rPr lang="en-US"/>
              <a:t>[</a:t>
            </a:r>
            <a:r>
              <a:rPr i="1" lang="en-US"/>
              <a:t>i,j</a:t>
            </a:r>
            <a:r>
              <a:rPr lang="en-US"/>
              <a:t>] =</a:t>
            </a:r>
            <a:r>
              <a:rPr i="1" lang="en-US"/>
              <a:t> k</a:t>
            </a:r>
            <a:r>
              <a:rPr lang="en-US"/>
              <a:t>, then</a:t>
            </a:r>
            <a:r>
              <a:rPr i="1" lang="en-US"/>
              <a:t> T</a:t>
            </a:r>
            <a:r>
              <a:rPr baseline="-25000" i="1" lang="en-US"/>
              <a:t>i</a:t>
            </a:r>
            <a:r>
              <a:rPr lang="en-US"/>
              <a:t> may need </a:t>
            </a:r>
            <a:r>
              <a:rPr i="1" lang="en-US"/>
              <a:t>k</a:t>
            </a:r>
            <a:r>
              <a:rPr lang="en-US"/>
              <a:t> more instances of </a:t>
            </a:r>
            <a:r>
              <a:rPr i="1" lang="en-US"/>
              <a:t>R</a:t>
            </a:r>
            <a:r>
              <a:rPr baseline="-25000" i="1" lang="en-US"/>
              <a:t>j</a:t>
            </a:r>
            <a:r>
              <a:rPr baseline="-25000" lang="en-US"/>
              <a:t> </a:t>
            </a:r>
            <a:r>
              <a:rPr lang="en-US"/>
              <a:t>to complete its task</a:t>
            </a:r>
            <a:endParaRPr/>
          </a:p>
          <a:p>
            <a:pPr indent="-228600" lvl="2" marL="1085850" rtl="0" algn="l">
              <a:spcBef>
                <a:spcPts val="630"/>
              </a:spcBef>
              <a:spcAft>
                <a:spcPts val="0"/>
              </a:spcAft>
              <a:buSzPts val="1350"/>
              <a:buFont typeface="Arimo"/>
              <a:buNone/>
            </a:pPr>
            <a:br>
              <a:rPr lang="en-US"/>
            </a:br>
            <a:r>
              <a:rPr i="1" lang="en-US"/>
              <a:t>Need</a:t>
            </a:r>
            <a:r>
              <a:rPr lang="en-US"/>
              <a:t> [</a:t>
            </a:r>
            <a:r>
              <a:rPr i="1" lang="en-US"/>
              <a:t>i,j]</a:t>
            </a:r>
            <a:r>
              <a:rPr lang="en-US"/>
              <a:t> = </a:t>
            </a:r>
            <a:r>
              <a:rPr i="1" lang="en-US"/>
              <a:t>Max</a:t>
            </a:r>
            <a:r>
              <a:rPr lang="en-US"/>
              <a:t>[</a:t>
            </a:r>
            <a:r>
              <a:rPr i="1" lang="en-US"/>
              <a:t>i,j</a:t>
            </a:r>
            <a:r>
              <a:rPr lang="en-US"/>
              <a:t>] – </a:t>
            </a:r>
            <a:r>
              <a:rPr i="1" lang="en-US"/>
              <a:t>Allocation</a:t>
            </a:r>
            <a:r>
              <a:rPr lang="en-US"/>
              <a:t> [</a:t>
            </a:r>
            <a:r>
              <a:rPr i="1" lang="en-US"/>
              <a:t>i,j</a:t>
            </a:r>
            <a:r>
              <a:rPr lang="en-US"/>
              <a:t>]</a:t>
            </a:r>
            <a:endParaRPr/>
          </a:p>
        </p:txBody>
      </p:sp>
      <p:sp>
        <p:nvSpPr>
          <p:cNvPr id="214" name="Google Shape;214;p26"/>
          <p:cNvSpPr txBox="1"/>
          <p:nvPr/>
        </p:nvSpPr>
        <p:spPr>
          <a:xfrm>
            <a:off x="950913" y="1108075"/>
            <a:ext cx="6934200" cy="366713"/>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Helvetica Neue"/>
                <a:ea typeface="Helvetica Neue"/>
                <a:cs typeface="Helvetica Neue"/>
                <a:sym typeface="Helvetica Neue"/>
              </a:rPr>
              <a:t>Let </a:t>
            </a:r>
            <a:r>
              <a:rPr b="0" i="1" lang="en-US" sz="1800" u="none" cap="none" strike="noStrike">
                <a:solidFill>
                  <a:schemeClr val="dk1"/>
                </a:solidFill>
                <a:latin typeface="Helvetica Neue"/>
                <a:ea typeface="Helvetica Neue"/>
                <a:cs typeface="Helvetica Neue"/>
                <a:sym typeface="Helvetica Neue"/>
              </a:rPr>
              <a:t>n</a:t>
            </a:r>
            <a:r>
              <a:rPr b="0" i="0" lang="en-US" sz="1800" u="none" cap="none" strike="noStrike">
                <a:solidFill>
                  <a:schemeClr val="dk1"/>
                </a:solidFill>
                <a:latin typeface="Helvetica Neue"/>
                <a:ea typeface="Helvetica Neue"/>
                <a:cs typeface="Helvetica Neue"/>
                <a:sym typeface="Helvetica Neue"/>
              </a:rPr>
              <a:t> = number of processes, and </a:t>
            </a:r>
            <a:r>
              <a:rPr b="0" i="1" lang="en-US" sz="1800" u="none" cap="none" strike="noStrike">
                <a:solidFill>
                  <a:schemeClr val="dk1"/>
                </a:solidFill>
                <a:latin typeface="Helvetica Neue"/>
                <a:ea typeface="Helvetica Neue"/>
                <a:cs typeface="Helvetica Neue"/>
                <a:sym typeface="Helvetica Neue"/>
              </a:rPr>
              <a:t>m </a:t>
            </a:r>
            <a:r>
              <a:rPr b="0" i="0" lang="en-US" sz="1800" u="none" cap="none" strike="noStrike">
                <a:solidFill>
                  <a:schemeClr val="dk1"/>
                </a:solidFill>
                <a:latin typeface="Helvetica Neue"/>
                <a:ea typeface="Helvetica Neue"/>
                <a:cs typeface="Helvetica Neue"/>
                <a:sym typeface="Helvetica Neue"/>
              </a:rPr>
              <a:t>= number of resources types.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457200" y="232005"/>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Safety Algorithm</a:t>
            </a:r>
            <a:endParaRPr/>
          </a:p>
        </p:txBody>
      </p:sp>
      <p:sp>
        <p:nvSpPr>
          <p:cNvPr id="221" name="Google Shape;221;p27"/>
          <p:cNvSpPr txBox="1"/>
          <p:nvPr>
            <p:ph idx="1" type="body"/>
          </p:nvPr>
        </p:nvSpPr>
        <p:spPr>
          <a:xfrm>
            <a:off x="885825" y="1157288"/>
            <a:ext cx="7372350" cy="49434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Font typeface="Arial"/>
              <a:buAutoNum type="arabicPeriod"/>
            </a:pPr>
            <a:r>
              <a:rPr lang="en-US"/>
              <a:t>Let </a:t>
            </a:r>
            <a:r>
              <a:rPr b="1" i="1" lang="en-US">
                <a:solidFill>
                  <a:srgbClr val="000000"/>
                </a:solidFill>
              </a:rPr>
              <a:t>Work</a:t>
            </a:r>
            <a:r>
              <a:rPr i="1" lang="en-US">
                <a:solidFill>
                  <a:srgbClr val="000000"/>
                </a:solidFill>
              </a:rPr>
              <a:t> </a:t>
            </a:r>
            <a:r>
              <a:rPr lang="en-US"/>
              <a:t>and </a:t>
            </a:r>
            <a:r>
              <a:rPr b="1" i="1" lang="en-US">
                <a:solidFill>
                  <a:srgbClr val="000000"/>
                </a:solidFill>
              </a:rPr>
              <a:t>Finish</a:t>
            </a:r>
            <a:r>
              <a:rPr lang="en-US">
                <a:solidFill>
                  <a:srgbClr val="000000"/>
                </a:solidFill>
              </a:rPr>
              <a:t> </a:t>
            </a:r>
            <a:r>
              <a:rPr lang="en-US"/>
              <a:t>be vectors of length</a:t>
            </a:r>
            <a:r>
              <a:rPr i="1" lang="en-US"/>
              <a:t> m</a:t>
            </a:r>
            <a:r>
              <a:rPr lang="en-US"/>
              <a:t> and</a:t>
            </a:r>
            <a:r>
              <a:rPr i="1" lang="en-US"/>
              <a:t> n</a:t>
            </a:r>
            <a:r>
              <a:rPr lang="en-US"/>
              <a:t>, respectively.  Initialize:</a:t>
            </a:r>
            <a:endParaRPr/>
          </a:p>
          <a:p>
            <a:pPr indent="-342900" lvl="3" marL="1543050" rtl="0" algn="l">
              <a:lnSpc>
                <a:spcPct val="90000"/>
              </a:lnSpc>
              <a:spcBef>
                <a:spcPts val="630"/>
              </a:spcBef>
              <a:spcAft>
                <a:spcPts val="0"/>
              </a:spcAft>
              <a:buSzPts val="1350"/>
              <a:buFont typeface="Helvetica Neue"/>
              <a:buNone/>
            </a:pPr>
            <a:r>
              <a:rPr b="1" i="1" lang="en-US"/>
              <a:t>Work </a:t>
            </a:r>
            <a:r>
              <a:rPr b="1" lang="en-US"/>
              <a:t>= </a:t>
            </a:r>
            <a:r>
              <a:rPr b="1" i="1" lang="en-US"/>
              <a:t>Available</a:t>
            </a:r>
            <a:endParaRPr/>
          </a:p>
          <a:p>
            <a:pPr indent="-342900" lvl="3" marL="1543050" rtl="0" algn="l">
              <a:lnSpc>
                <a:spcPct val="90000"/>
              </a:lnSpc>
              <a:spcBef>
                <a:spcPts val="630"/>
              </a:spcBef>
              <a:spcAft>
                <a:spcPts val="0"/>
              </a:spcAft>
              <a:buSzPts val="1350"/>
              <a:buFont typeface="Helvetica Neue"/>
              <a:buNone/>
            </a:pPr>
            <a:r>
              <a:rPr b="1" i="1" lang="en-US"/>
              <a:t>Finish </a:t>
            </a:r>
            <a:r>
              <a:rPr b="1" lang="en-US"/>
              <a:t>[</a:t>
            </a:r>
            <a:r>
              <a:rPr b="1" i="1" lang="en-US"/>
              <a:t>i</a:t>
            </a:r>
            <a:r>
              <a:rPr b="1" lang="en-US"/>
              <a:t>] =</a:t>
            </a:r>
            <a:r>
              <a:rPr b="1" i="1" lang="en-US"/>
              <a:t> false </a:t>
            </a:r>
            <a:r>
              <a:rPr b="1" lang="en-US"/>
              <a:t>for</a:t>
            </a:r>
            <a:r>
              <a:rPr b="1" i="1" lang="en-US"/>
              <a:t> i</a:t>
            </a:r>
            <a:r>
              <a:rPr b="1" lang="en-US"/>
              <a:t> = 0, 1, …, </a:t>
            </a:r>
            <a:r>
              <a:rPr b="1" i="1" lang="en-US"/>
              <a:t>n- </a:t>
            </a:r>
            <a:r>
              <a:rPr b="1" lang="en-US"/>
              <a:t>1</a:t>
            </a:r>
            <a:endParaRPr/>
          </a:p>
          <a:p>
            <a:pPr indent="-342900" lvl="3" marL="1543050" rtl="0" algn="l">
              <a:lnSpc>
                <a:spcPct val="90000"/>
              </a:lnSpc>
              <a:spcBef>
                <a:spcPts val="280"/>
              </a:spcBef>
              <a:spcAft>
                <a:spcPts val="0"/>
              </a:spcAft>
              <a:buSzPts val="600"/>
              <a:buFont typeface="Helvetica Neue"/>
              <a:buNone/>
            </a:pPr>
            <a:r>
              <a:t/>
            </a:r>
            <a:endParaRPr sz="800"/>
          </a:p>
          <a:p>
            <a:pPr indent="-342900" lvl="0" marL="342900" rtl="0" algn="l">
              <a:lnSpc>
                <a:spcPct val="90000"/>
              </a:lnSpc>
              <a:spcBef>
                <a:spcPts val="630"/>
              </a:spcBef>
              <a:spcAft>
                <a:spcPts val="0"/>
              </a:spcAft>
              <a:buSzPts val="1980"/>
              <a:buFont typeface="Arial"/>
              <a:buAutoNum type="arabicPeriod"/>
            </a:pPr>
            <a:r>
              <a:rPr lang="en-US"/>
              <a:t>Find an </a:t>
            </a:r>
            <a:r>
              <a:rPr b="1" i="1" lang="en-US"/>
              <a:t>i</a:t>
            </a:r>
            <a:r>
              <a:rPr i="1" lang="en-US"/>
              <a:t> </a:t>
            </a:r>
            <a:r>
              <a:rPr lang="en-US"/>
              <a:t>such that both: </a:t>
            </a:r>
            <a:endParaRPr/>
          </a:p>
          <a:p>
            <a:pPr indent="-342900" lvl="1" marL="800100" rtl="0" algn="l">
              <a:lnSpc>
                <a:spcPct val="90000"/>
              </a:lnSpc>
              <a:spcBef>
                <a:spcPts val="630"/>
              </a:spcBef>
              <a:spcAft>
                <a:spcPts val="0"/>
              </a:spcAft>
              <a:buSzPts val="1980"/>
              <a:buFont typeface="Arial"/>
              <a:buNone/>
            </a:pPr>
            <a:r>
              <a:rPr lang="en-US"/>
              <a:t>  (a) </a:t>
            </a:r>
            <a:r>
              <a:rPr b="1" i="1" lang="en-US"/>
              <a:t>Finish</a:t>
            </a:r>
            <a:r>
              <a:rPr b="1" lang="en-US"/>
              <a:t> [</a:t>
            </a:r>
            <a:r>
              <a:rPr b="1" i="1" lang="en-US"/>
              <a:t>i</a:t>
            </a:r>
            <a:r>
              <a:rPr b="1" lang="en-US"/>
              <a:t>] = </a:t>
            </a:r>
            <a:r>
              <a:rPr b="1" i="1" lang="en-US"/>
              <a:t>false</a:t>
            </a:r>
            <a:endParaRPr b="1"/>
          </a:p>
          <a:p>
            <a:pPr indent="-342900" lvl="1" marL="800100" rtl="0" algn="l">
              <a:lnSpc>
                <a:spcPct val="90000"/>
              </a:lnSpc>
              <a:spcBef>
                <a:spcPts val="630"/>
              </a:spcBef>
              <a:spcAft>
                <a:spcPts val="0"/>
              </a:spcAft>
              <a:buSzPts val="1980"/>
              <a:buFont typeface="Arial"/>
              <a:buNone/>
            </a:pPr>
            <a:r>
              <a:rPr lang="en-US"/>
              <a:t>  (b) </a:t>
            </a:r>
            <a:r>
              <a:rPr b="1" i="1" lang="en-US"/>
              <a:t>Need</a:t>
            </a:r>
            <a:r>
              <a:rPr b="1" baseline="-25000" i="1" lang="en-US"/>
              <a:t>i</a:t>
            </a:r>
            <a:r>
              <a:rPr b="1" lang="en-US"/>
              <a:t> ≤ </a:t>
            </a:r>
            <a:r>
              <a:rPr b="1" i="1" lang="en-US"/>
              <a:t>Work</a:t>
            </a:r>
            <a:endParaRPr/>
          </a:p>
          <a:p>
            <a:pPr indent="-342900" lvl="1" marL="800100" rtl="0" algn="l">
              <a:lnSpc>
                <a:spcPct val="90000"/>
              </a:lnSpc>
              <a:spcBef>
                <a:spcPts val="630"/>
              </a:spcBef>
              <a:spcAft>
                <a:spcPts val="0"/>
              </a:spcAft>
              <a:buSzPts val="1980"/>
              <a:buFont typeface="Arial"/>
              <a:buNone/>
            </a:pPr>
            <a:r>
              <a:rPr lang="en-US"/>
              <a:t>   If no such</a:t>
            </a:r>
            <a:r>
              <a:rPr b="1" lang="en-US"/>
              <a:t> </a:t>
            </a:r>
            <a:r>
              <a:rPr b="1" i="1" lang="en-US"/>
              <a:t>i </a:t>
            </a:r>
            <a:r>
              <a:rPr lang="en-US"/>
              <a:t>exists, go to step 4</a:t>
            </a:r>
            <a:endParaRPr/>
          </a:p>
          <a:p>
            <a:pPr indent="-342900" lvl="1" marL="800100" rtl="0" algn="l">
              <a:lnSpc>
                <a:spcPct val="90000"/>
              </a:lnSpc>
              <a:spcBef>
                <a:spcPts val="280"/>
              </a:spcBef>
              <a:spcAft>
                <a:spcPts val="0"/>
              </a:spcAft>
              <a:buSzPts val="880"/>
              <a:buFont typeface="Arial"/>
              <a:buNone/>
            </a:pPr>
            <a:r>
              <a:t/>
            </a:r>
            <a:endParaRPr sz="800"/>
          </a:p>
          <a:p>
            <a:pPr indent="-342900" lvl="0" marL="342900" rtl="0" algn="l">
              <a:spcBef>
                <a:spcPts val="630"/>
              </a:spcBef>
              <a:spcAft>
                <a:spcPts val="0"/>
              </a:spcAft>
              <a:buSzPts val="1980"/>
              <a:buFont typeface="Arial"/>
              <a:buAutoNum type="arabicPeriod"/>
            </a:pPr>
            <a:r>
              <a:rPr lang="en-US"/>
              <a:t> </a:t>
            </a:r>
            <a:r>
              <a:rPr b="1" i="1" lang="en-US"/>
              <a:t>Work</a:t>
            </a:r>
            <a:r>
              <a:rPr b="1" lang="en-US"/>
              <a:t> = </a:t>
            </a:r>
            <a:r>
              <a:rPr b="1" i="1" lang="en-US"/>
              <a:t>Work </a:t>
            </a:r>
            <a:r>
              <a:rPr b="1" lang="en-US"/>
              <a:t>+ </a:t>
            </a:r>
            <a:r>
              <a:rPr b="1" i="1" lang="en-US"/>
              <a:t>Allocation</a:t>
            </a:r>
            <a:r>
              <a:rPr b="1" baseline="-25000" i="1" lang="en-US"/>
              <a:t>i</a:t>
            </a:r>
            <a:br>
              <a:rPr b="1" lang="en-US"/>
            </a:br>
            <a:r>
              <a:rPr b="1" lang="en-US"/>
              <a:t> </a:t>
            </a:r>
            <a:r>
              <a:rPr b="1" i="1" lang="en-US"/>
              <a:t>Finish</a:t>
            </a:r>
            <a:r>
              <a:rPr b="1" lang="en-US"/>
              <a:t>[</a:t>
            </a:r>
            <a:r>
              <a:rPr b="1" i="1" lang="en-US"/>
              <a:t>i</a:t>
            </a:r>
            <a:r>
              <a:rPr b="1" lang="en-US"/>
              <a:t>] =</a:t>
            </a:r>
            <a:r>
              <a:rPr b="1" i="1" lang="en-US"/>
              <a:t> true</a:t>
            </a:r>
            <a:br>
              <a:rPr b="1" lang="en-US"/>
            </a:br>
            <a:r>
              <a:rPr b="1" lang="en-US"/>
              <a:t>  </a:t>
            </a:r>
            <a:r>
              <a:rPr lang="en-US"/>
              <a:t>go to step 2</a:t>
            </a:r>
            <a:endParaRPr/>
          </a:p>
          <a:p>
            <a:pPr indent="-294005" lvl="0" marL="342900" rtl="0" algn="l">
              <a:lnSpc>
                <a:spcPct val="90000"/>
              </a:lnSpc>
              <a:spcBef>
                <a:spcPts val="245"/>
              </a:spcBef>
              <a:spcAft>
                <a:spcPts val="0"/>
              </a:spcAft>
              <a:buSzPts val="770"/>
              <a:buFont typeface="Arial"/>
              <a:buNone/>
            </a:pPr>
            <a:r>
              <a:t/>
            </a:r>
            <a:endParaRPr sz="700"/>
          </a:p>
          <a:p>
            <a:pPr indent="-342900" lvl="0" marL="342900" rtl="0" algn="l">
              <a:lnSpc>
                <a:spcPct val="90000"/>
              </a:lnSpc>
              <a:spcBef>
                <a:spcPts val="630"/>
              </a:spcBef>
              <a:spcAft>
                <a:spcPts val="0"/>
              </a:spcAft>
              <a:buSzPts val="1980"/>
              <a:buFont typeface="Arial"/>
              <a:buAutoNum type="arabicPeriod"/>
            </a:pPr>
            <a:r>
              <a:rPr lang="en-US"/>
              <a:t>If </a:t>
            </a:r>
            <a:r>
              <a:rPr b="1" i="1" lang="en-US"/>
              <a:t>Finish</a:t>
            </a:r>
            <a:r>
              <a:rPr b="1" lang="en-US"/>
              <a:t> [</a:t>
            </a:r>
            <a:r>
              <a:rPr b="1" i="1" lang="en-US"/>
              <a:t>i</a:t>
            </a:r>
            <a:r>
              <a:rPr b="1" lang="en-US"/>
              <a:t>] == </a:t>
            </a:r>
            <a:r>
              <a:rPr b="1" i="1" lang="en-US"/>
              <a:t>true</a:t>
            </a:r>
            <a:r>
              <a:rPr b="1" lang="en-US"/>
              <a:t> </a:t>
            </a:r>
            <a:r>
              <a:rPr lang="en-US"/>
              <a:t>for all </a:t>
            </a:r>
            <a:r>
              <a:rPr b="1" i="1" lang="en-US"/>
              <a:t>i</a:t>
            </a:r>
            <a:r>
              <a:rPr lang="en-US"/>
              <a:t>, then the system is in a safe state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type="title"/>
          </p:nvPr>
        </p:nvSpPr>
        <p:spPr>
          <a:xfrm>
            <a:off x="899951" y="353078"/>
            <a:ext cx="79248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Resource-Request Algorithm for Process </a:t>
            </a:r>
            <a:r>
              <a:rPr i="1" lang="en-US" sz="2800"/>
              <a:t>P</a:t>
            </a:r>
            <a:r>
              <a:rPr baseline="-25000" i="1" lang="en-US" sz="2800"/>
              <a:t>i</a:t>
            </a:r>
            <a:endParaRPr sz="2800"/>
          </a:p>
        </p:txBody>
      </p:sp>
      <p:sp>
        <p:nvSpPr>
          <p:cNvPr id="228" name="Google Shape;228;p28"/>
          <p:cNvSpPr txBox="1"/>
          <p:nvPr>
            <p:ph idx="1" type="body"/>
          </p:nvPr>
        </p:nvSpPr>
        <p:spPr>
          <a:xfrm>
            <a:off x="822325" y="1114425"/>
            <a:ext cx="7642225" cy="46863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Font typeface="Arial"/>
              <a:buNone/>
            </a:pPr>
            <a:r>
              <a:rPr b="1" i="1" lang="en-US"/>
              <a:t>     Request</a:t>
            </a:r>
            <a:r>
              <a:rPr b="1" baseline="-25000" i="1" lang="en-US"/>
              <a:t>i</a:t>
            </a:r>
            <a:r>
              <a:rPr lang="en-US"/>
              <a:t> = request vector for process </a:t>
            </a:r>
            <a:r>
              <a:rPr b="1" i="1" lang="en-US"/>
              <a:t>T</a:t>
            </a:r>
            <a:r>
              <a:rPr b="1" baseline="-25000" i="1" lang="en-US"/>
              <a:t>i</a:t>
            </a:r>
            <a:r>
              <a:rPr lang="en-US"/>
              <a:t>.  If </a:t>
            </a:r>
            <a:r>
              <a:rPr b="1" i="1" lang="en-US"/>
              <a:t>Request</a:t>
            </a:r>
            <a:r>
              <a:rPr b="1" baseline="-25000" i="1" lang="en-US"/>
              <a:t>i</a:t>
            </a:r>
            <a:r>
              <a:rPr b="1" baseline="-25000" lang="en-US"/>
              <a:t> </a:t>
            </a:r>
            <a:r>
              <a:rPr b="1" lang="en-US"/>
              <a:t>[</a:t>
            </a:r>
            <a:r>
              <a:rPr b="1" i="1" lang="en-US"/>
              <a:t>j</a:t>
            </a:r>
            <a:r>
              <a:rPr b="1" lang="en-US"/>
              <a:t>] = </a:t>
            </a:r>
            <a:r>
              <a:rPr b="1" i="1" lang="en-US"/>
              <a:t>k</a:t>
            </a:r>
            <a:r>
              <a:rPr b="1" lang="en-US"/>
              <a:t> </a:t>
            </a:r>
            <a:r>
              <a:rPr lang="en-US"/>
              <a:t>then process </a:t>
            </a:r>
            <a:r>
              <a:rPr b="1" i="1" lang="en-US"/>
              <a:t>T</a:t>
            </a:r>
            <a:r>
              <a:rPr b="1" baseline="-25000" i="1" lang="en-US"/>
              <a:t>i</a:t>
            </a:r>
            <a:r>
              <a:rPr lang="en-US"/>
              <a:t> wants </a:t>
            </a:r>
            <a:r>
              <a:rPr b="1" i="1" lang="en-US"/>
              <a:t>k</a:t>
            </a:r>
            <a:r>
              <a:rPr lang="en-US"/>
              <a:t> instances of resource type </a:t>
            </a:r>
            <a:r>
              <a:rPr b="1" i="1" lang="en-US"/>
              <a:t>R</a:t>
            </a:r>
            <a:r>
              <a:rPr b="1" baseline="-25000" i="1" lang="en-US"/>
              <a:t>j</a:t>
            </a:r>
            <a:endParaRPr b="1" baseline="-25000"/>
          </a:p>
          <a:p>
            <a:pPr indent="-342900" lvl="1" marL="800100" rtl="0" algn="l">
              <a:spcBef>
                <a:spcPts val="630"/>
              </a:spcBef>
              <a:spcAft>
                <a:spcPts val="0"/>
              </a:spcAft>
              <a:buSzPts val="1980"/>
              <a:buFont typeface="Arial"/>
              <a:buAutoNum type="arabicPeriod"/>
            </a:pPr>
            <a:r>
              <a:rPr lang="en-US"/>
              <a:t>If </a:t>
            </a:r>
            <a:r>
              <a:rPr b="1" i="1" lang="en-US"/>
              <a:t>Request</a:t>
            </a:r>
            <a:r>
              <a:rPr b="1" baseline="-25000" i="1" lang="en-US"/>
              <a:t>i</a:t>
            </a:r>
            <a:r>
              <a:rPr b="1" i="1" lang="en-US"/>
              <a:t> </a:t>
            </a:r>
            <a:r>
              <a:rPr b="1" lang="en-US"/>
              <a:t>≤ </a:t>
            </a:r>
            <a:r>
              <a:rPr b="1" i="1" lang="en-US"/>
              <a:t>Need</a:t>
            </a:r>
            <a:r>
              <a:rPr b="1" baseline="-25000" i="1" lang="en-US"/>
              <a:t>i</a:t>
            </a:r>
            <a:r>
              <a:rPr b="1" i="1" lang="en-US"/>
              <a:t> </a:t>
            </a:r>
            <a:r>
              <a:rPr lang="en-US"/>
              <a:t>go to step 2.  Otherwise, raise error condition, since process has exceeded its maximum claim</a:t>
            </a:r>
            <a:endParaRPr/>
          </a:p>
          <a:p>
            <a:pPr indent="-342900" lvl="1" marL="800100" rtl="0" algn="l">
              <a:spcBef>
                <a:spcPts val="630"/>
              </a:spcBef>
              <a:spcAft>
                <a:spcPts val="0"/>
              </a:spcAft>
              <a:buSzPts val="1980"/>
              <a:buFont typeface="Arial"/>
              <a:buAutoNum type="arabicPeriod"/>
            </a:pPr>
            <a:r>
              <a:rPr lang="en-US"/>
              <a:t>If </a:t>
            </a:r>
            <a:r>
              <a:rPr b="1" i="1" lang="en-US"/>
              <a:t>Request</a:t>
            </a:r>
            <a:r>
              <a:rPr b="1" baseline="-25000" i="1" lang="en-US"/>
              <a:t>i</a:t>
            </a:r>
            <a:r>
              <a:rPr b="1" lang="en-US"/>
              <a:t> ≤ </a:t>
            </a:r>
            <a:r>
              <a:rPr b="1" i="1" lang="en-US"/>
              <a:t>Available</a:t>
            </a:r>
            <a:r>
              <a:rPr lang="en-US"/>
              <a:t>, go to step 3.  Otherwise </a:t>
            </a:r>
            <a:r>
              <a:rPr b="1" i="1" lang="en-US"/>
              <a:t>T</a:t>
            </a:r>
            <a:r>
              <a:rPr b="1" baseline="-25000" i="1" lang="en-US"/>
              <a:t>i</a:t>
            </a:r>
            <a:r>
              <a:rPr lang="en-US"/>
              <a:t>  must wait, since resources are not available</a:t>
            </a:r>
            <a:endParaRPr/>
          </a:p>
          <a:p>
            <a:pPr indent="-342900" lvl="1" marL="800100" rtl="0" algn="l">
              <a:spcBef>
                <a:spcPts val="630"/>
              </a:spcBef>
              <a:spcAft>
                <a:spcPts val="0"/>
              </a:spcAft>
              <a:buSzPts val="1980"/>
              <a:buFont typeface="Arial"/>
              <a:buAutoNum type="arabicPeriod"/>
            </a:pPr>
            <a:r>
              <a:rPr lang="en-US"/>
              <a:t>Pretend to allocate requested resources to </a:t>
            </a:r>
            <a:r>
              <a:rPr b="1" i="1" lang="en-US"/>
              <a:t>T</a:t>
            </a:r>
            <a:r>
              <a:rPr b="1" baseline="-25000" i="1" lang="en-US"/>
              <a:t>i</a:t>
            </a:r>
            <a:r>
              <a:rPr lang="en-US"/>
              <a:t> by modifying the state as follows:</a:t>
            </a:r>
            <a:endParaRPr/>
          </a:p>
          <a:p>
            <a:pPr indent="-228600" lvl="3" marL="1428750" rtl="0" algn="l">
              <a:spcBef>
                <a:spcPts val="630"/>
              </a:spcBef>
              <a:spcAft>
                <a:spcPts val="0"/>
              </a:spcAft>
              <a:buSzPts val="1350"/>
              <a:buFont typeface="Helvetica Neue"/>
              <a:buNone/>
            </a:pPr>
            <a:r>
              <a:rPr lang="en-US"/>
              <a:t>		</a:t>
            </a:r>
            <a:r>
              <a:rPr b="1" i="1" lang="en-US"/>
              <a:t>Available</a:t>
            </a:r>
            <a:r>
              <a:rPr b="1" lang="en-US"/>
              <a:t> = </a:t>
            </a:r>
            <a:r>
              <a:rPr b="1" i="1" lang="en-US"/>
              <a:t>Available  </a:t>
            </a:r>
            <a:r>
              <a:rPr b="1" lang="en-US"/>
              <a:t>–</a:t>
            </a:r>
            <a:r>
              <a:rPr b="1" i="1" lang="en-US"/>
              <a:t> Request</a:t>
            </a:r>
            <a:r>
              <a:rPr b="1" baseline="-25000" i="1" lang="en-US"/>
              <a:t>i</a:t>
            </a:r>
            <a:r>
              <a:rPr b="1" i="1" lang="en-US"/>
              <a:t>;</a:t>
            </a:r>
            <a:endParaRPr/>
          </a:p>
          <a:p>
            <a:pPr indent="-228600" lvl="3" marL="1428750" rtl="0" algn="l">
              <a:spcBef>
                <a:spcPts val="630"/>
              </a:spcBef>
              <a:spcAft>
                <a:spcPts val="0"/>
              </a:spcAft>
              <a:buSzPts val="1350"/>
              <a:buFont typeface="Helvetica Neue"/>
              <a:buNone/>
            </a:pPr>
            <a:r>
              <a:rPr b="1" lang="en-US"/>
              <a:t>		</a:t>
            </a:r>
            <a:r>
              <a:rPr b="1" i="1" lang="en-US"/>
              <a:t>Allocation</a:t>
            </a:r>
            <a:r>
              <a:rPr b="1" baseline="-25000" i="1" lang="en-US"/>
              <a:t>i</a:t>
            </a:r>
            <a:r>
              <a:rPr b="1" baseline="-25000" lang="en-US"/>
              <a:t> </a:t>
            </a:r>
            <a:r>
              <a:rPr b="1" lang="en-US"/>
              <a:t>= </a:t>
            </a:r>
            <a:r>
              <a:rPr b="1" i="1" lang="en-US"/>
              <a:t>Allocation</a:t>
            </a:r>
            <a:r>
              <a:rPr b="1" baseline="-25000" i="1" lang="en-US"/>
              <a:t>i</a:t>
            </a:r>
            <a:r>
              <a:rPr b="1" lang="en-US"/>
              <a:t> + </a:t>
            </a:r>
            <a:r>
              <a:rPr b="1" i="1" lang="en-US"/>
              <a:t>Request</a:t>
            </a:r>
            <a:r>
              <a:rPr b="1" baseline="-25000" i="1" lang="en-US"/>
              <a:t>i</a:t>
            </a:r>
            <a:r>
              <a:rPr b="1" lang="en-US"/>
              <a:t>;</a:t>
            </a:r>
            <a:endParaRPr/>
          </a:p>
          <a:p>
            <a:pPr indent="-228600" lvl="3" marL="1428750" rtl="0" algn="l">
              <a:spcBef>
                <a:spcPts val="630"/>
              </a:spcBef>
              <a:spcAft>
                <a:spcPts val="0"/>
              </a:spcAft>
              <a:buSzPts val="1350"/>
              <a:buFont typeface="Helvetica Neue"/>
              <a:buNone/>
            </a:pPr>
            <a:r>
              <a:rPr b="1" lang="en-US"/>
              <a:t>		</a:t>
            </a:r>
            <a:r>
              <a:rPr b="1" i="1" lang="en-US"/>
              <a:t>Need</a:t>
            </a:r>
            <a:r>
              <a:rPr b="1" baseline="-25000" i="1" lang="en-US"/>
              <a:t>i</a:t>
            </a:r>
            <a:r>
              <a:rPr b="1" i="1" lang="en-US"/>
              <a:t> </a:t>
            </a:r>
            <a:r>
              <a:rPr b="1" lang="en-US"/>
              <a:t>=</a:t>
            </a:r>
            <a:r>
              <a:rPr b="1" i="1" lang="en-US"/>
              <a:t> Need</a:t>
            </a:r>
            <a:r>
              <a:rPr b="1" baseline="-25000" i="1" lang="en-US"/>
              <a:t>i</a:t>
            </a:r>
            <a:r>
              <a:rPr b="1" lang="en-US"/>
              <a:t> – </a:t>
            </a:r>
            <a:r>
              <a:rPr b="1" i="1" lang="en-US"/>
              <a:t>Request</a:t>
            </a:r>
            <a:r>
              <a:rPr b="1" baseline="-25000" i="1" lang="en-US"/>
              <a:t>i</a:t>
            </a:r>
            <a:r>
              <a:rPr b="1" i="1" lang="en-US"/>
              <a:t>;</a:t>
            </a:r>
            <a:endParaRPr/>
          </a:p>
          <a:p>
            <a:pPr indent="-228600" lvl="2" marL="1085850" rtl="0" algn="l">
              <a:spcBef>
                <a:spcPts val="630"/>
              </a:spcBef>
              <a:spcAft>
                <a:spcPts val="0"/>
              </a:spcAft>
              <a:buClr>
                <a:srgbClr val="CC6600"/>
              </a:buClr>
              <a:buSzPts val="1980"/>
              <a:buFont typeface="Arial"/>
              <a:buChar char="•"/>
            </a:pPr>
            <a:r>
              <a:rPr lang="en-US"/>
              <a:t>If safe ⇒ the resources are allocated to </a:t>
            </a:r>
            <a:r>
              <a:rPr b="1" i="1" lang="en-US"/>
              <a:t>T</a:t>
            </a:r>
            <a:r>
              <a:rPr b="1" baseline="-25000" i="1" lang="en-US"/>
              <a:t>i</a:t>
            </a:r>
            <a:endParaRPr b="1" baseline="-25000" i="1"/>
          </a:p>
          <a:p>
            <a:pPr indent="-228600" lvl="2" marL="1085850" rtl="0" algn="l">
              <a:spcBef>
                <a:spcPts val="630"/>
              </a:spcBef>
              <a:spcAft>
                <a:spcPts val="0"/>
              </a:spcAft>
              <a:buClr>
                <a:srgbClr val="CC6600"/>
              </a:buClr>
              <a:buSzPts val="1980"/>
              <a:buFont typeface="Arial"/>
              <a:buChar char="•"/>
            </a:pPr>
            <a:r>
              <a:rPr lang="en-US"/>
              <a:t>If unsafe ⇒ </a:t>
            </a:r>
            <a:r>
              <a:rPr b="1" i="1" lang="en-US"/>
              <a:t>T</a:t>
            </a:r>
            <a:r>
              <a:rPr b="1" baseline="-25000" i="1" lang="en-US"/>
              <a:t>i</a:t>
            </a:r>
            <a:r>
              <a:rPr lang="en-US"/>
              <a:t> must wait, and the old resource-allocation state is restored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1022350" y="236379"/>
            <a:ext cx="7664450" cy="5762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of Banker’s Algorithm</a:t>
            </a:r>
            <a:endParaRPr/>
          </a:p>
        </p:txBody>
      </p:sp>
      <p:sp>
        <p:nvSpPr>
          <p:cNvPr id="235" name="Google Shape;235;p29"/>
          <p:cNvSpPr txBox="1"/>
          <p:nvPr>
            <p:ph idx="1" type="body"/>
          </p:nvPr>
        </p:nvSpPr>
        <p:spPr>
          <a:xfrm>
            <a:off x="852488" y="1360488"/>
            <a:ext cx="7923212" cy="454025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5 threads </a:t>
            </a:r>
            <a:r>
              <a:rPr i="1" lang="en-US"/>
              <a:t>T</a:t>
            </a:r>
            <a:r>
              <a:rPr baseline="-25000" lang="en-US"/>
              <a:t>0  </a:t>
            </a:r>
            <a:r>
              <a:rPr lang="en-US"/>
              <a:t>through </a:t>
            </a:r>
            <a:r>
              <a:rPr i="1" lang="en-US"/>
              <a:t>T</a:t>
            </a:r>
            <a:r>
              <a:rPr baseline="-25000" lang="en-US"/>
              <a:t>4</a:t>
            </a:r>
            <a:r>
              <a:rPr lang="en-US"/>
              <a:t>; </a:t>
            </a:r>
            <a:endParaRPr/>
          </a:p>
          <a:p>
            <a:pPr indent="-285750" lvl="0" marL="285750" rtl="0" algn="l">
              <a:spcBef>
                <a:spcPts val="630"/>
              </a:spcBef>
              <a:spcAft>
                <a:spcPts val="0"/>
              </a:spcAft>
              <a:buSzPts val="1980"/>
              <a:buFont typeface="Arial"/>
              <a:buNone/>
            </a:pPr>
            <a:r>
              <a:rPr lang="en-US"/>
              <a:t>      3 resource types:</a:t>
            </a:r>
            <a:endParaRPr/>
          </a:p>
          <a:p>
            <a:pPr indent="-285750" lvl="0" marL="285750" rtl="0" algn="l">
              <a:spcBef>
                <a:spcPts val="630"/>
              </a:spcBef>
              <a:spcAft>
                <a:spcPts val="0"/>
              </a:spcAft>
              <a:buSzPts val="1980"/>
              <a:buFont typeface="Arial"/>
              <a:buNone/>
            </a:pPr>
            <a:r>
              <a:rPr lang="en-US"/>
              <a:t>              </a:t>
            </a:r>
            <a:r>
              <a:rPr i="1" lang="en-US"/>
              <a:t>A</a:t>
            </a:r>
            <a:r>
              <a:rPr lang="en-US"/>
              <a:t> (10 instances),  </a:t>
            </a:r>
            <a:r>
              <a:rPr i="1" lang="en-US"/>
              <a:t>B</a:t>
            </a:r>
            <a:r>
              <a:rPr lang="en-US"/>
              <a:t> (5 instances), and </a:t>
            </a:r>
            <a:r>
              <a:rPr i="1" lang="en-US"/>
              <a:t>C</a:t>
            </a:r>
            <a:r>
              <a:rPr lang="en-US"/>
              <a:t> (7 instances)</a:t>
            </a:r>
            <a:endParaRPr/>
          </a:p>
          <a:p>
            <a:pPr indent="-285750" lvl="0" marL="285750" rtl="0" algn="l">
              <a:spcBef>
                <a:spcPts val="630"/>
              </a:spcBef>
              <a:spcAft>
                <a:spcPts val="0"/>
              </a:spcAft>
              <a:buSzPts val="1980"/>
              <a:buChar char="▪"/>
            </a:pPr>
            <a:r>
              <a:rPr lang="en-US"/>
              <a:t>Snapshot at time T</a:t>
            </a:r>
            <a:r>
              <a:rPr baseline="-25000" lang="en-US"/>
              <a:t>0</a:t>
            </a:r>
            <a:r>
              <a:rPr lang="en-US"/>
              <a:t>:</a:t>
            </a:r>
            <a:endParaRPr/>
          </a:p>
          <a:p>
            <a:pPr indent="-285750" lvl="0" marL="285750" rtl="0" algn="l">
              <a:spcBef>
                <a:spcPts val="630"/>
              </a:spcBef>
              <a:spcAft>
                <a:spcPts val="0"/>
              </a:spcAft>
              <a:buSzPts val="1980"/>
              <a:buFont typeface="Arial"/>
              <a:buNone/>
            </a:pPr>
            <a:r>
              <a:rPr lang="en-US"/>
              <a:t>			</a:t>
            </a:r>
            <a:r>
              <a:rPr i="1" lang="en-US" u="sng"/>
              <a:t>Allocation</a:t>
            </a:r>
            <a:r>
              <a:rPr i="1" lang="en-US"/>
              <a:t>	  </a:t>
            </a:r>
            <a:r>
              <a:rPr i="1" lang="en-US" u="sng"/>
              <a:t>Max</a:t>
            </a:r>
            <a:r>
              <a:rPr i="1" lang="en-US"/>
              <a:t>	</a:t>
            </a:r>
            <a:r>
              <a:rPr i="1" lang="en-US" u="sng"/>
              <a:t>Available</a:t>
            </a:r>
            <a:endParaRPr i="1"/>
          </a:p>
          <a:p>
            <a:pPr indent="-285750" lvl="0" marL="285750" rtl="0" algn="l">
              <a:spcBef>
                <a:spcPts val="630"/>
              </a:spcBef>
              <a:spcAft>
                <a:spcPts val="0"/>
              </a:spcAft>
              <a:buSzPts val="1980"/>
              <a:buFont typeface="Arial"/>
              <a:buNone/>
            </a:pPr>
            <a:r>
              <a:rPr i="1" lang="en-US"/>
              <a:t>			A B C	       A B C 	A B C</a:t>
            </a:r>
            <a:endParaRPr/>
          </a:p>
          <a:p>
            <a:pPr indent="-285750" lvl="0" marL="285750" rtl="0" algn="l">
              <a:spcBef>
                <a:spcPts val="630"/>
              </a:spcBef>
              <a:spcAft>
                <a:spcPts val="0"/>
              </a:spcAft>
              <a:buSzPts val="1980"/>
              <a:buFont typeface="Arial"/>
              <a:buNone/>
            </a:pPr>
            <a:r>
              <a:rPr lang="en-US"/>
              <a:t>		 </a:t>
            </a:r>
            <a:r>
              <a:rPr i="1" lang="en-US"/>
              <a:t>T</a:t>
            </a:r>
            <a:r>
              <a:rPr baseline="-25000" lang="en-US"/>
              <a:t>0	</a:t>
            </a:r>
            <a:r>
              <a:rPr lang="en-US"/>
              <a:t>0 1 0	         7 5 3 	3 3 2</a:t>
            </a:r>
            <a:endParaRPr/>
          </a:p>
          <a:p>
            <a:pPr indent="-285750" lvl="0" marL="285750" rtl="0" algn="l">
              <a:spcBef>
                <a:spcPts val="630"/>
              </a:spcBef>
              <a:spcAft>
                <a:spcPts val="0"/>
              </a:spcAft>
              <a:buSzPts val="1980"/>
              <a:buFont typeface="Arial"/>
              <a:buNone/>
            </a:pPr>
            <a:r>
              <a:rPr lang="en-US"/>
              <a:t>		 </a:t>
            </a:r>
            <a:r>
              <a:rPr i="1" lang="en-US"/>
              <a:t>T</a:t>
            </a:r>
            <a:r>
              <a:rPr baseline="-25000" lang="en-US"/>
              <a:t>1	</a:t>
            </a:r>
            <a:r>
              <a:rPr lang="en-US"/>
              <a:t>2 0 0 	        3 2 2  </a:t>
            </a:r>
            <a:endParaRPr/>
          </a:p>
          <a:p>
            <a:pPr indent="-285750" lvl="0" marL="285750" rtl="0" algn="l">
              <a:spcBef>
                <a:spcPts val="630"/>
              </a:spcBef>
              <a:spcAft>
                <a:spcPts val="0"/>
              </a:spcAft>
              <a:buSzPts val="1980"/>
              <a:buFont typeface="Arial"/>
              <a:buNone/>
            </a:pPr>
            <a:r>
              <a:rPr lang="en-US"/>
              <a:t>		 </a:t>
            </a:r>
            <a:r>
              <a:rPr i="1" lang="en-US"/>
              <a:t>T</a:t>
            </a:r>
            <a:r>
              <a:rPr baseline="-25000" lang="en-US"/>
              <a:t>2</a:t>
            </a:r>
            <a:r>
              <a:rPr lang="en-US"/>
              <a:t>	3 0 2 	        9 0 2</a:t>
            </a:r>
            <a:endParaRPr/>
          </a:p>
          <a:p>
            <a:pPr indent="-285750" lvl="0" marL="285750" rtl="0" algn="l">
              <a:spcBef>
                <a:spcPts val="630"/>
              </a:spcBef>
              <a:spcAft>
                <a:spcPts val="0"/>
              </a:spcAft>
              <a:buSzPts val="1980"/>
              <a:buFont typeface="Arial"/>
              <a:buNone/>
            </a:pPr>
            <a:r>
              <a:rPr lang="en-US"/>
              <a:t>		 </a:t>
            </a:r>
            <a:r>
              <a:rPr i="1" lang="en-US"/>
              <a:t>T</a:t>
            </a:r>
            <a:r>
              <a:rPr baseline="-25000" lang="en-US"/>
              <a:t>3</a:t>
            </a:r>
            <a:r>
              <a:rPr lang="en-US"/>
              <a:t>	2 1 1 	        2 2 2</a:t>
            </a:r>
            <a:endParaRPr/>
          </a:p>
          <a:p>
            <a:pPr indent="-285750" lvl="0" marL="285750" rtl="0" algn="l">
              <a:spcBef>
                <a:spcPts val="630"/>
              </a:spcBef>
              <a:spcAft>
                <a:spcPts val="0"/>
              </a:spcAft>
              <a:buSzPts val="1980"/>
              <a:buFont typeface="Arial"/>
              <a:buNone/>
            </a:pPr>
            <a:r>
              <a:rPr lang="en-US"/>
              <a:t>		 </a:t>
            </a:r>
            <a:r>
              <a:rPr i="1" lang="en-US"/>
              <a:t>T</a:t>
            </a:r>
            <a:r>
              <a:rPr baseline="-25000" lang="en-US"/>
              <a:t>4</a:t>
            </a:r>
            <a:r>
              <a:rPr lang="en-US"/>
              <a:t>	0 0 2	         4 3 3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457200" y="233314"/>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(Cont.)</a:t>
            </a:r>
            <a:endParaRPr/>
          </a:p>
        </p:txBody>
      </p:sp>
      <p:sp>
        <p:nvSpPr>
          <p:cNvPr id="242" name="Google Shape;242;p30"/>
          <p:cNvSpPr txBox="1"/>
          <p:nvPr>
            <p:ph idx="1" type="body"/>
          </p:nvPr>
        </p:nvSpPr>
        <p:spPr>
          <a:xfrm>
            <a:off x="802433" y="1136650"/>
            <a:ext cx="7854205" cy="4640263"/>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The content of the matrix </a:t>
            </a:r>
            <a:r>
              <a:rPr b="1" i="1" lang="en-US"/>
              <a:t>Need</a:t>
            </a:r>
            <a:r>
              <a:rPr lang="en-US"/>
              <a:t> is defined to be </a:t>
            </a:r>
            <a:r>
              <a:rPr b="1" i="1" lang="en-US"/>
              <a:t>Max</a:t>
            </a:r>
            <a:r>
              <a:rPr b="1" lang="en-US"/>
              <a:t> – </a:t>
            </a:r>
            <a:r>
              <a:rPr b="1" i="1" lang="en-US"/>
              <a:t>Allocation</a:t>
            </a:r>
            <a:endParaRPr b="1"/>
          </a:p>
          <a:p>
            <a:pPr indent="-285750" lvl="0" marL="285750" rtl="0" algn="l">
              <a:spcBef>
                <a:spcPts val="630"/>
              </a:spcBef>
              <a:spcAft>
                <a:spcPts val="0"/>
              </a:spcAft>
              <a:buSzPts val="1980"/>
              <a:buFont typeface="Arial"/>
              <a:buNone/>
            </a:pPr>
            <a:r>
              <a:t/>
            </a:r>
            <a:endParaRPr/>
          </a:p>
          <a:p>
            <a:pPr indent="-285750" lvl="0" marL="285750" rtl="0" algn="l">
              <a:spcBef>
                <a:spcPts val="630"/>
              </a:spcBef>
              <a:spcAft>
                <a:spcPts val="0"/>
              </a:spcAft>
              <a:buSzPts val="1980"/>
              <a:buFont typeface="Arial"/>
              <a:buNone/>
            </a:pPr>
            <a:r>
              <a:rPr lang="en-US"/>
              <a:t>			</a:t>
            </a:r>
            <a:r>
              <a:rPr i="1" lang="en-US" u="sng"/>
              <a:t>Need</a:t>
            </a:r>
            <a:endParaRPr u="sng"/>
          </a:p>
          <a:p>
            <a:pPr indent="-285750" lvl="0" marL="285750" rtl="0" algn="l">
              <a:spcBef>
                <a:spcPts val="630"/>
              </a:spcBef>
              <a:spcAft>
                <a:spcPts val="0"/>
              </a:spcAft>
              <a:buSzPts val="1980"/>
              <a:buFont typeface="Arial"/>
              <a:buNone/>
            </a:pPr>
            <a:r>
              <a:rPr lang="en-US"/>
              <a:t>			</a:t>
            </a:r>
            <a:r>
              <a:rPr i="1" lang="en-US"/>
              <a:t>A B C</a:t>
            </a:r>
            <a:endParaRPr/>
          </a:p>
          <a:p>
            <a:pPr indent="-285750" lvl="0" marL="285750" rtl="0" algn="l">
              <a:spcBef>
                <a:spcPts val="630"/>
              </a:spcBef>
              <a:spcAft>
                <a:spcPts val="0"/>
              </a:spcAft>
              <a:buSzPts val="1980"/>
              <a:buFont typeface="Arial"/>
              <a:buNone/>
            </a:pPr>
            <a:r>
              <a:rPr lang="en-US"/>
              <a:t>		 </a:t>
            </a:r>
            <a:r>
              <a:rPr i="1" lang="en-US"/>
              <a:t>T</a:t>
            </a:r>
            <a:r>
              <a:rPr baseline="-25000" lang="en-US"/>
              <a:t>0	</a:t>
            </a:r>
            <a:r>
              <a:rPr lang="en-US"/>
              <a:t>7 4 3 </a:t>
            </a:r>
            <a:endParaRPr/>
          </a:p>
          <a:p>
            <a:pPr indent="-285750" lvl="0" marL="285750" rtl="0" algn="l">
              <a:spcBef>
                <a:spcPts val="630"/>
              </a:spcBef>
              <a:spcAft>
                <a:spcPts val="0"/>
              </a:spcAft>
              <a:buSzPts val="1980"/>
              <a:buFont typeface="Arial"/>
              <a:buNone/>
            </a:pPr>
            <a:r>
              <a:rPr lang="en-US"/>
              <a:t>		 </a:t>
            </a:r>
            <a:r>
              <a:rPr i="1" lang="en-US"/>
              <a:t>T</a:t>
            </a:r>
            <a:r>
              <a:rPr baseline="-25000" lang="en-US"/>
              <a:t>1	</a:t>
            </a:r>
            <a:r>
              <a:rPr lang="en-US"/>
              <a:t>1 2 2 </a:t>
            </a:r>
            <a:endParaRPr/>
          </a:p>
          <a:p>
            <a:pPr indent="-285750" lvl="0" marL="285750" rtl="0" algn="l">
              <a:spcBef>
                <a:spcPts val="630"/>
              </a:spcBef>
              <a:spcAft>
                <a:spcPts val="0"/>
              </a:spcAft>
              <a:buSzPts val="1980"/>
              <a:buFont typeface="Arial"/>
              <a:buNone/>
            </a:pPr>
            <a:r>
              <a:rPr lang="en-US"/>
              <a:t>		 </a:t>
            </a:r>
            <a:r>
              <a:rPr i="1" lang="en-US"/>
              <a:t>T</a:t>
            </a:r>
            <a:r>
              <a:rPr baseline="-25000" lang="en-US"/>
              <a:t>2</a:t>
            </a:r>
            <a:r>
              <a:rPr lang="en-US"/>
              <a:t>	6 0 0 </a:t>
            </a:r>
            <a:endParaRPr/>
          </a:p>
          <a:p>
            <a:pPr indent="-285750" lvl="0" marL="285750" rtl="0" algn="l">
              <a:spcBef>
                <a:spcPts val="630"/>
              </a:spcBef>
              <a:spcAft>
                <a:spcPts val="0"/>
              </a:spcAft>
              <a:buSzPts val="1980"/>
              <a:buFont typeface="Arial"/>
              <a:buNone/>
            </a:pPr>
            <a:r>
              <a:rPr lang="en-US"/>
              <a:t>		 </a:t>
            </a:r>
            <a:r>
              <a:rPr i="1" lang="en-US"/>
              <a:t>T</a:t>
            </a:r>
            <a:r>
              <a:rPr baseline="-25000" lang="en-US"/>
              <a:t>3</a:t>
            </a:r>
            <a:r>
              <a:rPr lang="en-US"/>
              <a:t>	0 1 1</a:t>
            </a:r>
            <a:endParaRPr/>
          </a:p>
          <a:p>
            <a:pPr indent="-285750" lvl="0" marL="285750" rtl="0" algn="l">
              <a:spcBef>
                <a:spcPts val="630"/>
              </a:spcBef>
              <a:spcAft>
                <a:spcPts val="0"/>
              </a:spcAft>
              <a:buSzPts val="1980"/>
              <a:buFont typeface="Arial"/>
              <a:buNone/>
            </a:pPr>
            <a:r>
              <a:rPr lang="en-US"/>
              <a:t>		 </a:t>
            </a:r>
            <a:r>
              <a:rPr i="1" lang="en-US"/>
              <a:t>T</a:t>
            </a:r>
            <a:r>
              <a:rPr baseline="-25000" lang="en-US"/>
              <a:t>4</a:t>
            </a:r>
            <a:r>
              <a:rPr lang="en-US"/>
              <a:t>	4 3 1 </a:t>
            </a:r>
            <a:br>
              <a:rPr lang="en-US"/>
            </a:br>
            <a:endParaRPr/>
          </a:p>
          <a:p>
            <a:pPr indent="-285750" lvl="0" marL="285750" rtl="0" algn="l">
              <a:spcBef>
                <a:spcPts val="630"/>
              </a:spcBef>
              <a:spcAft>
                <a:spcPts val="0"/>
              </a:spcAft>
              <a:buSzPts val="1980"/>
              <a:buChar char="▪"/>
            </a:pPr>
            <a:r>
              <a:rPr lang="en-US"/>
              <a:t>The system is in a safe state since the sequence &lt; </a:t>
            </a:r>
            <a:r>
              <a:rPr i="1" lang="en-US"/>
              <a:t>T</a:t>
            </a:r>
            <a:r>
              <a:rPr baseline="-25000" lang="en-US"/>
              <a:t>1</a:t>
            </a:r>
            <a:r>
              <a:rPr lang="en-US"/>
              <a:t>, </a:t>
            </a:r>
            <a:r>
              <a:rPr i="1" lang="en-US"/>
              <a:t>T</a:t>
            </a:r>
            <a:r>
              <a:rPr baseline="-25000" lang="en-US"/>
              <a:t>3</a:t>
            </a:r>
            <a:r>
              <a:rPr lang="en-US"/>
              <a:t>, </a:t>
            </a:r>
            <a:r>
              <a:rPr i="1" lang="en-US"/>
              <a:t>T</a:t>
            </a:r>
            <a:r>
              <a:rPr baseline="-25000" lang="en-US"/>
              <a:t>4</a:t>
            </a:r>
            <a:r>
              <a:rPr lang="en-US"/>
              <a:t>, </a:t>
            </a:r>
            <a:r>
              <a:rPr i="1" lang="en-US"/>
              <a:t>T</a:t>
            </a:r>
            <a:r>
              <a:rPr baseline="-25000" lang="en-US"/>
              <a:t>2</a:t>
            </a:r>
            <a:r>
              <a:rPr lang="en-US"/>
              <a:t>, </a:t>
            </a:r>
            <a:r>
              <a:rPr i="1" lang="en-US"/>
              <a:t>T</a:t>
            </a:r>
            <a:r>
              <a:rPr baseline="-25000" lang="en-US"/>
              <a:t>0</a:t>
            </a:r>
            <a:r>
              <a:rPr lang="en-US"/>
              <a:t>&gt; satisfies safety criteria</a:t>
            </a:r>
            <a:endParaRPr baseline="-25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817563" y="214313"/>
            <a:ext cx="7869237"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a:t>
            </a:r>
            <a:r>
              <a:rPr i="1" lang="en-US"/>
              <a:t>P</a:t>
            </a:r>
            <a:r>
              <a:rPr baseline="-25000" lang="en-US"/>
              <a:t>1</a:t>
            </a:r>
            <a:r>
              <a:rPr lang="en-US"/>
              <a:t> Request (1,0,2)</a:t>
            </a:r>
            <a:endParaRPr/>
          </a:p>
        </p:txBody>
      </p:sp>
      <p:sp>
        <p:nvSpPr>
          <p:cNvPr id="249" name="Google Shape;249;p31"/>
          <p:cNvSpPr txBox="1"/>
          <p:nvPr>
            <p:ph idx="1" type="body"/>
          </p:nvPr>
        </p:nvSpPr>
        <p:spPr>
          <a:xfrm>
            <a:off x="812413" y="1103313"/>
            <a:ext cx="7869237" cy="5103812"/>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Check that Request ≤ Available (that is, (1,0,2) ≤ (3,3,2) ⇒ true</a:t>
            </a:r>
            <a:endParaRPr i="1"/>
          </a:p>
          <a:p>
            <a:pPr indent="-285750" lvl="0" marL="285750" rtl="0" algn="l">
              <a:spcBef>
                <a:spcPts val="630"/>
              </a:spcBef>
              <a:spcAft>
                <a:spcPts val="0"/>
              </a:spcAft>
              <a:buSzPts val="1980"/>
              <a:buFont typeface="Arial"/>
              <a:buNone/>
            </a:pPr>
            <a:r>
              <a:rPr i="1" lang="en-US"/>
              <a:t>			</a:t>
            </a:r>
            <a:r>
              <a:rPr i="1" lang="en-US" u="sng"/>
              <a:t>Allocation</a:t>
            </a:r>
            <a:r>
              <a:rPr i="1" lang="en-US"/>
              <a:t>	</a:t>
            </a:r>
            <a:r>
              <a:rPr i="1" lang="en-US" u="sng"/>
              <a:t>Need</a:t>
            </a:r>
            <a:r>
              <a:rPr i="1" lang="en-US"/>
              <a:t>	   </a:t>
            </a:r>
            <a:r>
              <a:rPr i="1" lang="en-US" u="sng"/>
              <a:t>Available</a:t>
            </a:r>
            <a:endParaRPr i="1"/>
          </a:p>
          <a:p>
            <a:pPr indent="-285750" lvl="0" marL="285750" rtl="0" algn="l">
              <a:spcBef>
                <a:spcPts val="630"/>
              </a:spcBef>
              <a:spcAft>
                <a:spcPts val="0"/>
              </a:spcAft>
              <a:buSzPts val="1980"/>
              <a:buFont typeface="Arial"/>
              <a:buNone/>
            </a:pPr>
            <a:r>
              <a:rPr i="1" lang="en-US"/>
              <a:t>			A B C	A B C	 A B C </a:t>
            </a:r>
            <a:endParaRPr/>
          </a:p>
          <a:p>
            <a:pPr indent="-285750" lvl="0" marL="285750" rtl="0" algn="l">
              <a:spcBef>
                <a:spcPts val="630"/>
              </a:spcBef>
              <a:spcAft>
                <a:spcPts val="0"/>
              </a:spcAft>
              <a:buSzPts val="1980"/>
              <a:buFont typeface="Arial"/>
              <a:buNone/>
            </a:pPr>
            <a:r>
              <a:rPr lang="en-US"/>
              <a:t>		</a:t>
            </a:r>
            <a:r>
              <a:rPr i="1" lang="en-US"/>
              <a:t>T</a:t>
            </a:r>
            <a:r>
              <a:rPr baseline="-25000" lang="en-US"/>
              <a:t>0</a:t>
            </a:r>
            <a:r>
              <a:rPr lang="en-US"/>
              <a:t>	0 1 0 	7 4 3 	2 3 0</a:t>
            </a:r>
            <a:endParaRPr/>
          </a:p>
          <a:p>
            <a:pPr indent="-285750" lvl="0" marL="285750" rtl="0" algn="l">
              <a:spcBef>
                <a:spcPts val="630"/>
              </a:spcBef>
              <a:spcAft>
                <a:spcPts val="0"/>
              </a:spcAft>
              <a:buSzPts val="1980"/>
              <a:buFont typeface="Arial"/>
              <a:buNone/>
            </a:pPr>
            <a:r>
              <a:rPr lang="en-US"/>
              <a:t>		</a:t>
            </a:r>
            <a:r>
              <a:rPr i="1" lang="en-US"/>
              <a:t>T</a:t>
            </a:r>
            <a:r>
              <a:rPr baseline="-25000" lang="en-US"/>
              <a:t>1</a:t>
            </a:r>
            <a:r>
              <a:rPr lang="en-US"/>
              <a:t>	      3 0 2             0 2 0 	</a:t>
            </a:r>
            <a:endParaRPr/>
          </a:p>
          <a:p>
            <a:pPr indent="-285750" lvl="0" marL="285750" rtl="0" algn="l">
              <a:spcBef>
                <a:spcPts val="630"/>
              </a:spcBef>
              <a:spcAft>
                <a:spcPts val="0"/>
              </a:spcAft>
              <a:buSzPts val="1980"/>
              <a:buFont typeface="Arial"/>
              <a:buNone/>
            </a:pPr>
            <a:r>
              <a:rPr lang="en-US"/>
              <a:t>		</a:t>
            </a:r>
            <a:r>
              <a:rPr i="1" lang="en-US"/>
              <a:t>T</a:t>
            </a:r>
            <a:r>
              <a:rPr baseline="-25000" lang="en-US"/>
              <a:t>2</a:t>
            </a:r>
            <a:r>
              <a:rPr lang="en-US"/>
              <a:t>	3 0 2 	 6 0 0 </a:t>
            </a:r>
            <a:endParaRPr/>
          </a:p>
          <a:p>
            <a:pPr indent="-285750" lvl="0" marL="285750" rtl="0" algn="l">
              <a:spcBef>
                <a:spcPts val="630"/>
              </a:spcBef>
              <a:spcAft>
                <a:spcPts val="0"/>
              </a:spcAft>
              <a:buSzPts val="1980"/>
              <a:buFont typeface="Arial"/>
              <a:buNone/>
            </a:pPr>
            <a:r>
              <a:rPr lang="en-US"/>
              <a:t>		</a:t>
            </a:r>
            <a:r>
              <a:rPr i="1" lang="en-US"/>
              <a:t>T</a:t>
            </a:r>
            <a:r>
              <a:rPr baseline="-25000" lang="en-US"/>
              <a:t>3</a:t>
            </a:r>
            <a:r>
              <a:rPr lang="en-US"/>
              <a:t>	2 1 1 	0 1 1</a:t>
            </a:r>
            <a:endParaRPr/>
          </a:p>
          <a:p>
            <a:pPr indent="-285750" lvl="0" marL="285750" rtl="0" algn="l">
              <a:spcBef>
                <a:spcPts val="630"/>
              </a:spcBef>
              <a:spcAft>
                <a:spcPts val="0"/>
              </a:spcAft>
              <a:buSzPts val="1980"/>
              <a:buFont typeface="Arial"/>
              <a:buNone/>
            </a:pPr>
            <a:r>
              <a:rPr lang="en-US"/>
              <a:t>		</a:t>
            </a:r>
            <a:r>
              <a:rPr i="1" lang="en-US"/>
              <a:t>T</a:t>
            </a:r>
            <a:r>
              <a:rPr baseline="-25000" lang="en-US"/>
              <a:t>4</a:t>
            </a:r>
            <a:r>
              <a:rPr lang="en-US"/>
              <a:t>	0 0 2 	 4 3 1 </a:t>
            </a:r>
            <a:endParaRPr/>
          </a:p>
          <a:p>
            <a:pPr indent="-285750" lvl="0" marL="285750" rtl="0" algn="l">
              <a:spcBef>
                <a:spcPts val="280"/>
              </a:spcBef>
              <a:spcAft>
                <a:spcPts val="0"/>
              </a:spcAft>
              <a:buSzPts val="880"/>
              <a:buFont typeface="Arial"/>
              <a:buNone/>
            </a:pPr>
            <a:r>
              <a:t/>
            </a:r>
            <a:endParaRPr sz="800"/>
          </a:p>
          <a:p>
            <a:pPr indent="-285750" lvl="0" marL="285750" rtl="0" algn="l">
              <a:spcBef>
                <a:spcPts val="630"/>
              </a:spcBef>
              <a:spcAft>
                <a:spcPts val="0"/>
              </a:spcAft>
              <a:buSzPts val="1980"/>
              <a:buChar char="▪"/>
            </a:pPr>
            <a:r>
              <a:rPr lang="en-US"/>
              <a:t>Executing safety algorithm shows that sequence &lt; </a:t>
            </a:r>
            <a:r>
              <a:rPr b="1" i="1" lang="en-US"/>
              <a:t>T</a:t>
            </a:r>
            <a:r>
              <a:rPr b="1" baseline="-25000" lang="en-US"/>
              <a:t>1</a:t>
            </a:r>
            <a:r>
              <a:rPr b="1" lang="en-US"/>
              <a:t>, </a:t>
            </a:r>
            <a:r>
              <a:rPr b="1" i="1" lang="en-US"/>
              <a:t>T</a:t>
            </a:r>
            <a:r>
              <a:rPr b="1" baseline="-25000" lang="en-US"/>
              <a:t>3</a:t>
            </a:r>
            <a:r>
              <a:rPr b="1" lang="en-US"/>
              <a:t>, </a:t>
            </a:r>
            <a:r>
              <a:rPr b="1" i="1" lang="en-US"/>
              <a:t>T</a:t>
            </a:r>
            <a:r>
              <a:rPr b="1" baseline="-25000" lang="en-US"/>
              <a:t>4</a:t>
            </a:r>
            <a:r>
              <a:rPr b="1" lang="en-US"/>
              <a:t>, </a:t>
            </a:r>
            <a:r>
              <a:rPr b="1" i="1" lang="en-US"/>
              <a:t>T</a:t>
            </a:r>
            <a:r>
              <a:rPr b="1" baseline="-25000" lang="en-US"/>
              <a:t>0</a:t>
            </a:r>
            <a:r>
              <a:rPr b="1" lang="en-US"/>
              <a:t>, </a:t>
            </a:r>
            <a:r>
              <a:rPr b="1" i="1" lang="en-US"/>
              <a:t>T</a:t>
            </a:r>
            <a:r>
              <a:rPr b="1" baseline="-25000" lang="en-US"/>
              <a:t>2</a:t>
            </a:r>
            <a:r>
              <a:rPr lang="en-US"/>
              <a:t>&gt; satisfies safety requirement</a:t>
            </a:r>
            <a:endParaRPr/>
          </a:p>
          <a:p>
            <a:pPr indent="-229870" lvl="0" marL="285750" rtl="0" algn="l">
              <a:spcBef>
                <a:spcPts val="280"/>
              </a:spcBef>
              <a:spcAft>
                <a:spcPts val="0"/>
              </a:spcAft>
              <a:buSzPts val="880"/>
              <a:buNone/>
            </a:pPr>
            <a:r>
              <a:t/>
            </a:r>
            <a:endParaRPr sz="800"/>
          </a:p>
          <a:p>
            <a:pPr indent="-285750" lvl="0" marL="285750" rtl="0" algn="l">
              <a:spcBef>
                <a:spcPts val="630"/>
              </a:spcBef>
              <a:spcAft>
                <a:spcPts val="0"/>
              </a:spcAft>
              <a:buSzPts val="1980"/>
              <a:buChar char="▪"/>
            </a:pPr>
            <a:r>
              <a:rPr lang="en-US"/>
              <a:t>Can request for (3,3,0) by </a:t>
            </a:r>
            <a:r>
              <a:rPr b="1" i="1" lang="en-US"/>
              <a:t>T</a:t>
            </a:r>
            <a:r>
              <a:rPr b="1" baseline="-25000" lang="en-US"/>
              <a:t>4</a:t>
            </a:r>
            <a:r>
              <a:rPr lang="en-US"/>
              <a:t> be granted?</a:t>
            </a:r>
            <a:endParaRPr/>
          </a:p>
          <a:p>
            <a:pPr indent="-229870" lvl="0" marL="285750" rtl="0" algn="l">
              <a:spcBef>
                <a:spcPts val="280"/>
              </a:spcBef>
              <a:spcAft>
                <a:spcPts val="0"/>
              </a:spcAft>
              <a:buSzPts val="880"/>
              <a:buNone/>
            </a:pPr>
            <a:r>
              <a:t/>
            </a:r>
            <a:endParaRPr sz="800"/>
          </a:p>
          <a:p>
            <a:pPr indent="-285750" lvl="0" marL="285750" rtl="0" algn="l">
              <a:spcBef>
                <a:spcPts val="630"/>
              </a:spcBef>
              <a:spcAft>
                <a:spcPts val="0"/>
              </a:spcAft>
              <a:buSzPts val="1980"/>
              <a:buChar char="▪"/>
            </a:pPr>
            <a:r>
              <a:rPr lang="en-US"/>
              <a:t>Can request for (0,2,0) by </a:t>
            </a:r>
            <a:r>
              <a:rPr b="1" i="1" lang="en-US"/>
              <a:t>T</a:t>
            </a:r>
            <a:r>
              <a:rPr b="1" baseline="-25000" lang="en-US"/>
              <a:t>0</a:t>
            </a:r>
            <a:r>
              <a:rPr lang="en-US"/>
              <a:t> be granted?</a:t>
            </a:r>
            <a:endParaRPr/>
          </a:p>
          <a:p>
            <a:pPr indent="-285750" lvl="0" marL="285750" rtl="0" algn="l">
              <a:spcBef>
                <a:spcPts val="630"/>
              </a:spcBef>
              <a:spcAft>
                <a:spcPts val="0"/>
              </a:spcAft>
              <a:buSzPts val="1980"/>
              <a:buFont typeface="Arial"/>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141413" y="235762"/>
            <a:ext cx="742156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Deadlock Detection</a:t>
            </a:r>
            <a:endParaRPr/>
          </a:p>
        </p:txBody>
      </p:sp>
      <p:sp>
        <p:nvSpPr>
          <p:cNvPr id="256" name="Google Shape;256;p32"/>
          <p:cNvSpPr txBox="1"/>
          <p:nvPr>
            <p:ph idx="1" type="body"/>
          </p:nvPr>
        </p:nvSpPr>
        <p:spPr>
          <a:xfrm>
            <a:off x="811765" y="1233488"/>
            <a:ext cx="7527990" cy="4530725"/>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Allow system to enter deadlock state </a:t>
            </a:r>
            <a:br>
              <a:rPr lang="en-US"/>
            </a:br>
            <a:endParaRPr/>
          </a:p>
          <a:p>
            <a:pPr indent="-285750" lvl="0" marL="285750" rtl="0" algn="l">
              <a:spcBef>
                <a:spcPts val="630"/>
              </a:spcBef>
              <a:spcAft>
                <a:spcPts val="0"/>
              </a:spcAft>
              <a:buSzPts val="1980"/>
              <a:buChar char="▪"/>
            </a:pPr>
            <a:r>
              <a:rPr lang="en-US"/>
              <a:t>Detection algorithm</a:t>
            </a:r>
            <a:br>
              <a:rPr lang="en-US"/>
            </a:br>
            <a:endParaRPr/>
          </a:p>
          <a:p>
            <a:pPr indent="-285750" lvl="0" marL="285750" rtl="0" algn="l">
              <a:spcBef>
                <a:spcPts val="630"/>
              </a:spcBef>
              <a:spcAft>
                <a:spcPts val="0"/>
              </a:spcAft>
              <a:buSzPts val="1980"/>
              <a:buChar char="▪"/>
            </a:pPr>
            <a:r>
              <a:rPr lang="en-US"/>
              <a:t>Recovery scheme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1216331" y="131947"/>
            <a:ext cx="7772400" cy="6286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Several Instances of a Resource Type</a:t>
            </a:r>
            <a:endParaRPr/>
          </a:p>
        </p:txBody>
      </p:sp>
      <p:sp>
        <p:nvSpPr>
          <p:cNvPr id="263" name="Google Shape;263;p35"/>
          <p:cNvSpPr txBox="1"/>
          <p:nvPr>
            <p:ph idx="1" type="body"/>
          </p:nvPr>
        </p:nvSpPr>
        <p:spPr>
          <a:xfrm>
            <a:off x="882650" y="1187450"/>
            <a:ext cx="7580215" cy="3851275"/>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b="1" lang="en-US">
                <a:solidFill>
                  <a:srgbClr val="000000"/>
                </a:solidFill>
              </a:rPr>
              <a:t>Available</a:t>
            </a:r>
            <a:r>
              <a:rPr i="1" lang="en-US"/>
              <a:t>:</a:t>
            </a:r>
            <a:r>
              <a:rPr lang="en-US"/>
              <a:t>  A vector of length </a:t>
            </a:r>
            <a:r>
              <a:rPr b="1" i="1" lang="en-US"/>
              <a:t>m</a:t>
            </a:r>
            <a:r>
              <a:rPr lang="en-US"/>
              <a:t> indicates the number of available resources of each type</a:t>
            </a:r>
            <a:endParaRPr/>
          </a:p>
          <a:p>
            <a:pPr indent="-285750" lvl="0" marL="285750" rtl="0" algn="l">
              <a:spcBef>
                <a:spcPts val="630"/>
              </a:spcBef>
              <a:spcAft>
                <a:spcPts val="0"/>
              </a:spcAft>
              <a:buSzPts val="1980"/>
              <a:buChar char="▪"/>
            </a:pPr>
            <a:r>
              <a:rPr b="1" lang="en-US">
                <a:solidFill>
                  <a:srgbClr val="000000"/>
                </a:solidFill>
              </a:rPr>
              <a:t>Allocation</a:t>
            </a:r>
            <a:r>
              <a:rPr i="1" lang="en-US"/>
              <a:t>:</a:t>
            </a:r>
            <a:r>
              <a:rPr lang="en-US"/>
              <a:t>  An </a:t>
            </a:r>
            <a:r>
              <a:rPr b="1" i="1" lang="en-US"/>
              <a:t>n </a:t>
            </a:r>
            <a:r>
              <a:rPr b="1" lang="en-US"/>
              <a:t>x</a:t>
            </a:r>
            <a:r>
              <a:rPr b="1" i="1" lang="en-US"/>
              <a:t> m</a:t>
            </a:r>
            <a:r>
              <a:rPr b="1" lang="en-US"/>
              <a:t> </a:t>
            </a:r>
            <a:r>
              <a:rPr lang="en-US"/>
              <a:t>matrix defines the number of resources of each type currently allocated to each thread.</a:t>
            </a:r>
            <a:endParaRPr/>
          </a:p>
          <a:p>
            <a:pPr indent="-285750" lvl="0" marL="285750" rtl="0" algn="l">
              <a:spcBef>
                <a:spcPts val="630"/>
              </a:spcBef>
              <a:spcAft>
                <a:spcPts val="0"/>
              </a:spcAft>
              <a:buSzPts val="1980"/>
              <a:buChar char="▪"/>
            </a:pPr>
            <a:r>
              <a:rPr b="1" lang="en-US">
                <a:solidFill>
                  <a:srgbClr val="000000"/>
                </a:solidFill>
              </a:rPr>
              <a:t>Request</a:t>
            </a:r>
            <a:r>
              <a:rPr i="1" lang="en-US"/>
              <a:t>:</a:t>
            </a:r>
            <a:r>
              <a:rPr lang="en-US"/>
              <a:t>  An </a:t>
            </a:r>
            <a:r>
              <a:rPr b="1" i="1" lang="en-US"/>
              <a:t>n </a:t>
            </a:r>
            <a:r>
              <a:rPr b="1" lang="en-US"/>
              <a:t>x</a:t>
            </a:r>
            <a:r>
              <a:rPr b="1" i="1" lang="en-US"/>
              <a:t> m</a:t>
            </a:r>
            <a:r>
              <a:rPr b="1" lang="en-US"/>
              <a:t> </a:t>
            </a:r>
            <a:r>
              <a:rPr lang="en-US"/>
              <a:t>matrix indicates the current request  of each thread.  If </a:t>
            </a:r>
            <a:r>
              <a:rPr b="1" i="1" lang="en-US"/>
              <a:t>Request </a:t>
            </a:r>
            <a:r>
              <a:rPr b="1" lang="en-US"/>
              <a:t>[</a:t>
            </a:r>
            <a:r>
              <a:rPr b="1" i="1" lang="en-US"/>
              <a:t>i</a:t>
            </a:r>
            <a:r>
              <a:rPr b="1" lang="en-US"/>
              <a:t>][</a:t>
            </a:r>
            <a:r>
              <a:rPr b="1" i="1" lang="en-US"/>
              <a:t>j</a:t>
            </a:r>
            <a:r>
              <a:rPr b="1" lang="en-US"/>
              <a:t>] = </a:t>
            </a:r>
            <a:r>
              <a:rPr b="1" i="1" lang="en-US"/>
              <a:t>k</a:t>
            </a:r>
            <a:r>
              <a:rPr lang="en-US"/>
              <a:t>, then thread</a:t>
            </a:r>
            <a:r>
              <a:rPr i="1" lang="en-US"/>
              <a:t> </a:t>
            </a:r>
            <a:r>
              <a:rPr b="1" i="1" lang="en-US"/>
              <a:t>T</a:t>
            </a:r>
            <a:r>
              <a:rPr b="1" baseline="-25000" i="1" lang="en-US"/>
              <a:t>i</a:t>
            </a:r>
            <a:r>
              <a:rPr lang="en-US"/>
              <a:t> is requesting</a:t>
            </a:r>
            <a:r>
              <a:rPr i="1" lang="en-US"/>
              <a:t> </a:t>
            </a:r>
            <a:r>
              <a:rPr b="1" i="1" lang="en-US"/>
              <a:t>k</a:t>
            </a:r>
            <a:r>
              <a:rPr lang="en-US"/>
              <a:t> more instances of resource type </a:t>
            </a:r>
            <a:r>
              <a:rPr b="1" i="1" lang="en-US"/>
              <a:t>R</a:t>
            </a:r>
            <a:r>
              <a:rPr b="1" baseline="-25000" i="1" lang="en-US"/>
              <a:t>j</a:t>
            </a:r>
            <a:r>
              <a:rPr lang="en-US"/>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731415" y="236379"/>
            <a:ext cx="7899400" cy="5762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Detection Algorithm</a:t>
            </a:r>
            <a:endParaRPr/>
          </a:p>
        </p:txBody>
      </p:sp>
      <p:sp>
        <p:nvSpPr>
          <p:cNvPr id="270" name="Google Shape;270;p36"/>
          <p:cNvSpPr txBox="1"/>
          <p:nvPr>
            <p:ph idx="1" type="body"/>
          </p:nvPr>
        </p:nvSpPr>
        <p:spPr>
          <a:xfrm>
            <a:off x="995363" y="1233488"/>
            <a:ext cx="7753350"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Font typeface="Arial"/>
              <a:buAutoNum type="arabicPeriod"/>
            </a:pPr>
            <a:r>
              <a:rPr lang="en-US"/>
              <a:t>Let </a:t>
            </a:r>
            <a:r>
              <a:rPr b="1" i="1" lang="en-US"/>
              <a:t>Work</a:t>
            </a:r>
            <a:r>
              <a:rPr lang="en-US"/>
              <a:t> and </a:t>
            </a:r>
            <a:r>
              <a:rPr b="1" i="1" lang="en-US"/>
              <a:t>Finish</a:t>
            </a:r>
            <a:r>
              <a:rPr lang="en-US"/>
              <a:t> be vectors of length </a:t>
            </a:r>
            <a:r>
              <a:rPr b="1" i="1" lang="en-US"/>
              <a:t>m</a:t>
            </a:r>
            <a:r>
              <a:rPr lang="en-US"/>
              <a:t> and </a:t>
            </a:r>
            <a:r>
              <a:rPr b="1" i="1" lang="en-US"/>
              <a:t>n</a:t>
            </a:r>
            <a:r>
              <a:rPr lang="en-US"/>
              <a:t>, respectively Initialize:</a:t>
            </a:r>
            <a:endParaRPr/>
          </a:p>
          <a:p>
            <a:pPr indent="-393700" lvl="1" marL="850900" rtl="0" algn="l">
              <a:spcBef>
                <a:spcPts val="630"/>
              </a:spcBef>
              <a:spcAft>
                <a:spcPts val="0"/>
              </a:spcAft>
              <a:buSzPts val="1980"/>
              <a:buFont typeface="Arial"/>
              <a:buAutoNum type="alphaLcParenR"/>
            </a:pPr>
            <a:r>
              <a:rPr i="1" lang="en-US"/>
              <a:t> </a:t>
            </a:r>
            <a:r>
              <a:rPr b="1" i="1" lang="en-US"/>
              <a:t>Work</a:t>
            </a:r>
            <a:r>
              <a:rPr b="1" lang="en-US"/>
              <a:t> = </a:t>
            </a:r>
            <a:r>
              <a:rPr b="1" i="1" lang="en-US"/>
              <a:t>Available</a:t>
            </a:r>
            <a:endParaRPr b="1"/>
          </a:p>
          <a:p>
            <a:pPr indent="-393700" lvl="1" marL="850900" rtl="0" algn="l">
              <a:spcBef>
                <a:spcPts val="630"/>
              </a:spcBef>
              <a:spcAft>
                <a:spcPts val="0"/>
              </a:spcAft>
              <a:buSzPts val="1980"/>
              <a:buFont typeface="Arial"/>
              <a:buAutoNum type="alphaLcParenR"/>
            </a:pPr>
            <a:r>
              <a:rPr lang="en-US"/>
              <a:t> For </a:t>
            </a:r>
            <a:r>
              <a:rPr b="1" i="1" lang="en-US"/>
              <a:t>i</a:t>
            </a:r>
            <a:r>
              <a:rPr b="1" lang="en-US"/>
              <a:t> = 1,2, …,</a:t>
            </a:r>
            <a:r>
              <a:rPr b="1" i="1" lang="en-US"/>
              <a:t> n</a:t>
            </a:r>
            <a:r>
              <a:rPr lang="en-US"/>
              <a:t>, if </a:t>
            </a:r>
            <a:r>
              <a:rPr b="1" i="1" lang="en-US"/>
              <a:t>Allocation</a:t>
            </a:r>
            <a:r>
              <a:rPr b="1" baseline="-25000" i="1" lang="en-US"/>
              <a:t>i</a:t>
            </a:r>
            <a:r>
              <a:rPr b="1" lang="en-US"/>
              <a:t> ≠ 0</a:t>
            </a:r>
            <a:r>
              <a:rPr lang="en-US"/>
              <a:t>, then </a:t>
            </a:r>
            <a:br>
              <a:rPr lang="en-US"/>
            </a:br>
            <a:r>
              <a:rPr lang="en-US"/>
              <a:t> </a:t>
            </a:r>
            <a:r>
              <a:rPr b="1" i="1" lang="en-US"/>
              <a:t>Finish</a:t>
            </a:r>
            <a:r>
              <a:rPr b="1" lang="en-US"/>
              <a:t>[i] </a:t>
            </a:r>
            <a:r>
              <a:rPr b="1" i="1" lang="en-US"/>
              <a:t>= false</a:t>
            </a:r>
            <a:r>
              <a:rPr lang="en-US"/>
              <a:t>; otherwise, </a:t>
            </a:r>
            <a:r>
              <a:rPr b="1" i="1" lang="en-US"/>
              <a:t>Finish</a:t>
            </a:r>
            <a:r>
              <a:rPr b="1" lang="en-US"/>
              <a:t>[i] = </a:t>
            </a:r>
            <a:r>
              <a:rPr b="1" i="1" lang="en-US"/>
              <a:t>true</a:t>
            </a:r>
            <a:endParaRPr/>
          </a:p>
          <a:p>
            <a:pPr indent="-393700" lvl="1" marL="850900" rtl="0" algn="l">
              <a:spcBef>
                <a:spcPts val="630"/>
              </a:spcBef>
              <a:spcAft>
                <a:spcPts val="0"/>
              </a:spcAft>
              <a:buSzPts val="1980"/>
              <a:buFont typeface="Arial"/>
              <a:buNone/>
            </a:pPr>
            <a:r>
              <a:t/>
            </a:r>
            <a:endParaRPr/>
          </a:p>
          <a:p>
            <a:pPr indent="-342900" lvl="0" marL="342900" rtl="0" algn="l">
              <a:spcBef>
                <a:spcPts val="630"/>
              </a:spcBef>
              <a:spcAft>
                <a:spcPts val="0"/>
              </a:spcAft>
              <a:buSzPts val="1980"/>
              <a:buFont typeface="Arial"/>
              <a:buAutoNum type="arabicPeriod"/>
            </a:pPr>
            <a:r>
              <a:rPr lang="en-US"/>
              <a:t>Find an index </a:t>
            </a:r>
            <a:r>
              <a:rPr b="1" i="1" lang="en-US"/>
              <a:t>i</a:t>
            </a:r>
            <a:r>
              <a:rPr i="1" lang="en-US"/>
              <a:t> </a:t>
            </a:r>
            <a:r>
              <a:rPr lang="en-US"/>
              <a:t>such that both:</a:t>
            </a:r>
            <a:endParaRPr/>
          </a:p>
          <a:p>
            <a:pPr indent="-393700" lvl="1" marL="850900" rtl="0" algn="l">
              <a:spcBef>
                <a:spcPts val="630"/>
              </a:spcBef>
              <a:spcAft>
                <a:spcPts val="0"/>
              </a:spcAft>
              <a:buSzPts val="1980"/>
              <a:buFont typeface="Arial"/>
              <a:buAutoNum type="alphaLcParenR"/>
            </a:pPr>
            <a:r>
              <a:rPr i="1" lang="en-US"/>
              <a:t> </a:t>
            </a:r>
            <a:r>
              <a:rPr b="1" i="1" lang="en-US"/>
              <a:t>Finish</a:t>
            </a:r>
            <a:r>
              <a:rPr b="1" lang="en-US"/>
              <a:t>[</a:t>
            </a:r>
            <a:r>
              <a:rPr b="1" i="1" lang="en-US"/>
              <a:t>i</a:t>
            </a:r>
            <a:r>
              <a:rPr b="1" lang="en-US"/>
              <a:t>] == </a:t>
            </a:r>
            <a:r>
              <a:rPr b="1" i="1" lang="en-US"/>
              <a:t>false</a:t>
            </a:r>
            <a:endParaRPr b="1"/>
          </a:p>
          <a:p>
            <a:pPr indent="-393700" lvl="1" marL="850900" rtl="0" algn="l">
              <a:spcBef>
                <a:spcPts val="630"/>
              </a:spcBef>
              <a:spcAft>
                <a:spcPts val="0"/>
              </a:spcAft>
              <a:buSzPts val="1980"/>
              <a:buFont typeface="Arial"/>
              <a:buAutoNum type="alphaLcParenR"/>
            </a:pPr>
            <a:r>
              <a:rPr i="1" lang="en-US"/>
              <a:t> </a:t>
            </a:r>
            <a:r>
              <a:rPr b="1" i="1" lang="en-US"/>
              <a:t>Request</a:t>
            </a:r>
            <a:r>
              <a:rPr b="1" baseline="-25000" i="1" lang="en-US"/>
              <a:t>i</a:t>
            </a:r>
            <a:r>
              <a:rPr b="1" lang="en-US"/>
              <a:t> ≤ </a:t>
            </a:r>
            <a:r>
              <a:rPr b="1" i="1" lang="en-US"/>
              <a:t>Work</a:t>
            </a:r>
            <a:br>
              <a:rPr b="1" i="1" lang="en-US"/>
            </a:br>
            <a:endParaRPr b="1"/>
          </a:p>
          <a:p>
            <a:pPr indent="-393700" lvl="1" marL="850900" rtl="0" algn="l">
              <a:spcBef>
                <a:spcPts val="630"/>
              </a:spcBef>
              <a:spcAft>
                <a:spcPts val="0"/>
              </a:spcAft>
              <a:buSzPts val="1980"/>
              <a:buFont typeface="Arial"/>
              <a:buNone/>
            </a:pPr>
            <a:r>
              <a:rPr lang="en-US"/>
              <a:t>If no such </a:t>
            </a:r>
            <a:r>
              <a:rPr b="1" i="1" lang="en-US"/>
              <a:t>i</a:t>
            </a:r>
            <a:r>
              <a:rPr b="1" lang="en-US"/>
              <a:t> </a:t>
            </a:r>
            <a:r>
              <a:rPr lang="en-US"/>
              <a:t>exists, go to step 4</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457200" y="228830"/>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Chapter Objectives</a:t>
            </a:r>
            <a:endParaRPr/>
          </a:p>
        </p:txBody>
      </p:sp>
      <p:sp>
        <p:nvSpPr>
          <p:cNvPr id="83" name="Google Shape;83;p3"/>
          <p:cNvSpPr txBox="1"/>
          <p:nvPr>
            <p:ph idx="1" type="body"/>
          </p:nvPr>
        </p:nvSpPr>
        <p:spPr>
          <a:xfrm>
            <a:off x="802433" y="1308136"/>
            <a:ext cx="7772400" cy="4500562"/>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Illustrate how deadlock can occur when mutex locks are used</a:t>
            </a:r>
            <a:endParaRPr/>
          </a:p>
          <a:p>
            <a:pPr indent="-285750" lvl="0" marL="285750" rtl="0" algn="l">
              <a:spcBef>
                <a:spcPts val="630"/>
              </a:spcBef>
              <a:spcAft>
                <a:spcPts val="0"/>
              </a:spcAft>
              <a:buSzPts val="1980"/>
              <a:buChar char="▪"/>
            </a:pPr>
            <a:r>
              <a:rPr lang="en-US"/>
              <a:t>Define the four necessary conditions that characterize deadlock</a:t>
            </a:r>
            <a:endParaRPr/>
          </a:p>
          <a:p>
            <a:pPr indent="-285750" lvl="0" marL="285750" rtl="0" algn="l">
              <a:spcBef>
                <a:spcPts val="630"/>
              </a:spcBef>
              <a:spcAft>
                <a:spcPts val="0"/>
              </a:spcAft>
              <a:buSzPts val="1980"/>
              <a:buChar char="▪"/>
            </a:pPr>
            <a:r>
              <a:rPr lang="en-US"/>
              <a:t>Identify a deadlock situation in a resource allocation graph</a:t>
            </a:r>
            <a:endParaRPr/>
          </a:p>
          <a:p>
            <a:pPr indent="-285750" lvl="0" marL="285750" rtl="0" algn="l">
              <a:spcBef>
                <a:spcPts val="630"/>
              </a:spcBef>
              <a:spcAft>
                <a:spcPts val="0"/>
              </a:spcAft>
              <a:buSzPts val="1980"/>
              <a:buChar char="▪"/>
            </a:pPr>
            <a:r>
              <a:rPr lang="en-US"/>
              <a:t>Evaluate the four different approaches for preventing deadlocks</a:t>
            </a:r>
            <a:endParaRPr/>
          </a:p>
          <a:p>
            <a:pPr indent="-285750" lvl="0" marL="285750" rtl="0" algn="l">
              <a:spcBef>
                <a:spcPts val="630"/>
              </a:spcBef>
              <a:spcAft>
                <a:spcPts val="0"/>
              </a:spcAft>
              <a:buSzPts val="1980"/>
              <a:buChar char="▪"/>
            </a:pPr>
            <a:r>
              <a:rPr lang="en-US"/>
              <a:t>Apply the banker’s algorithm for deadlock avoidance</a:t>
            </a:r>
            <a:endParaRPr/>
          </a:p>
          <a:p>
            <a:pPr indent="-285750" lvl="0" marL="285750" rtl="0" algn="l">
              <a:spcBef>
                <a:spcPts val="630"/>
              </a:spcBef>
              <a:spcAft>
                <a:spcPts val="0"/>
              </a:spcAft>
              <a:buSzPts val="1980"/>
              <a:buChar char="▪"/>
            </a:pPr>
            <a:r>
              <a:rPr lang="en-US"/>
              <a:t>Apply the deadlock detection algorithm</a:t>
            </a:r>
            <a:endParaRPr/>
          </a:p>
          <a:p>
            <a:pPr indent="-285750" lvl="0" marL="285750" rtl="0" algn="l">
              <a:spcBef>
                <a:spcPts val="630"/>
              </a:spcBef>
              <a:spcAft>
                <a:spcPts val="0"/>
              </a:spcAft>
              <a:buSzPts val="1980"/>
              <a:buChar char="▪"/>
            </a:pPr>
            <a:r>
              <a:rPr lang="en-US"/>
              <a:t>Evaluate approaches for recovering from deadlock</a:t>
            </a:r>
            <a:endParaRPr/>
          </a:p>
          <a:p>
            <a:pPr indent="-160020" lvl="0" marL="285750" rtl="0" algn="l">
              <a:spcBef>
                <a:spcPts val="630"/>
              </a:spcBef>
              <a:spcAft>
                <a:spcPts val="0"/>
              </a:spcAft>
              <a:buSzPts val="1980"/>
              <a:buNone/>
            </a:pPr>
            <a:r>
              <a:t/>
            </a:r>
            <a:endParaRPr/>
          </a:p>
          <a:p>
            <a:pPr indent="-285750" lvl="0" marL="285750" rtl="0" algn="l">
              <a:spcBef>
                <a:spcPts val="630"/>
              </a:spcBef>
              <a:spcAft>
                <a:spcPts val="0"/>
              </a:spcAft>
              <a:buSzPts val="1530"/>
              <a:buFont typeface="Arial"/>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1128713" y="214313"/>
            <a:ext cx="7558087"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Detection Algorithm (Cont.)</a:t>
            </a:r>
            <a:endParaRPr/>
          </a:p>
        </p:txBody>
      </p:sp>
      <p:sp>
        <p:nvSpPr>
          <p:cNvPr id="277" name="Google Shape;277;p37"/>
          <p:cNvSpPr txBox="1"/>
          <p:nvPr>
            <p:ph idx="1" type="body"/>
          </p:nvPr>
        </p:nvSpPr>
        <p:spPr>
          <a:xfrm>
            <a:off x="947738" y="1171575"/>
            <a:ext cx="7218362" cy="229711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980"/>
              <a:buAutoNum type="arabicPeriod" startAt="3"/>
            </a:pPr>
            <a:r>
              <a:rPr i="1" lang="en-US"/>
              <a:t> </a:t>
            </a:r>
            <a:r>
              <a:rPr b="1" i="1" lang="en-US"/>
              <a:t>Work</a:t>
            </a:r>
            <a:r>
              <a:rPr b="1" lang="en-US"/>
              <a:t> = </a:t>
            </a:r>
            <a:r>
              <a:rPr b="1" i="1" lang="en-US"/>
              <a:t>Work</a:t>
            </a:r>
            <a:r>
              <a:rPr b="1" lang="en-US"/>
              <a:t> + </a:t>
            </a:r>
            <a:r>
              <a:rPr b="1" i="1" lang="en-US"/>
              <a:t>Allocation</a:t>
            </a:r>
            <a:r>
              <a:rPr b="1" baseline="-25000" i="1" lang="en-US"/>
              <a:t>i</a:t>
            </a:r>
            <a:br>
              <a:rPr b="1" lang="en-US"/>
            </a:br>
            <a:r>
              <a:rPr b="1" lang="en-US"/>
              <a:t>     </a:t>
            </a:r>
            <a:r>
              <a:rPr b="1" i="1" lang="en-US"/>
              <a:t>Finish</a:t>
            </a:r>
            <a:r>
              <a:rPr b="1" lang="en-US"/>
              <a:t>[</a:t>
            </a:r>
            <a:r>
              <a:rPr b="1" i="1" lang="en-US"/>
              <a:t>i</a:t>
            </a:r>
            <a:r>
              <a:rPr b="1" lang="en-US"/>
              <a:t>] = </a:t>
            </a:r>
            <a:r>
              <a:rPr b="1" i="1" lang="en-US"/>
              <a:t>true</a:t>
            </a:r>
            <a:br>
              <a:rPr b="1" lang="en-US"/>
            </a:br>
            <a:r>
              <a:rPr b="1" lang="en-US"/>
              <a:t>     </a:t>
            </a:r>
            <a:r>
              <a:rPr lang="en-US"/>
              <a:t>go to step 2</a:t>
            </a:r>
            <a:br>
              <a:rPr lang="en-US"/>
            </a:br>
            <a:r>
              <a:rPr lang="en-US"/>
              <a:t> </a:t>
            </a:r>
            <a:endParaRPr/>
          </a:p>
          <a:p>
            <a:pPr indent="-342900" lvl="0" marL="342900" rtl="0" algn="l">
              <a:lnSpc>
                <a:spcPct val="90000"/>
              </a:lnSpc>
              <a:spcBef>
                <a:spcPts val="630"/>
              </a:spcBef>
              <a:spcAft>
                <a:spcPts val="0"/>
              </a:spcAft>
              <a:buSzPts val="1980"/>
              <a:buAutoNum type="arabicPeriod" startAt="3"/>
            </a:pPr>
            <a:r>
              <a:rPr lang="en-US"/>
              <a:t>If </a:t>
            </a:r>
            <a:r>
              <a:rPr b="1" i="1" lang="en-US"/>
              <a:t>Finish[i] == false</a:t>
            </a:r>
            <a:r>
              <a:rPr lang="en-US"/>
              <a:t>, for some </a:t>
            </a:r>
            <a:r>
              <a:rPr b="1" i="1" lang="en-US"/>
              <a:t>i</a:t>
            </a:r>
            <a:r>
              <a:rPr lang="en-US"/>
              <a:t>, 1 ≤ </a:t>
            </a:r>
            <a:r>
              <a:rPr b="1" i="1" lang="en-US"/>
              <a:t>i</a:t>
            </a:r>
            <a:r>
              <a:rPr lang="en-US"/>
              <a:t> ≤  </a:t>
            </a:r>
            <a:r>
              <a:rPr b="1" i="1" lang="en-US"/>
              <a:t>n</a:t>
            </a:r>
            <a:r>
              <a:rPr lang="en-US"/>
              <a:t>, then the system is in   deadlock state. Moreover, if </a:t>
            </a:r>
            <a:r>
              <a:rPr b="1" i="1" lang="en-US"/>
              <a:t>Finish</a:t>
            </a:r>
            <a:r>
              <a:rPr b="1" lang="en-US"/>
              <a:t>[</a:t>
            </a:r>
            <a:r>
              <a:rPr b="1" i="1" lang="en-US"/>
              <a:t>i</a:t>
            </a:r>
            <a:r>
              <a:rPr b="1" lang="en-US"/>
              <a:t>] == </a:t>
            </a:r>
            <a:r>
              <a:rPr b="1" i="1" lang="en-US"/>
              <a:t>false</a:t>
            </a:r>
            <a:r>
              <a:rPr lang="en-US"/>
              <a:t>, then </a:t>
            </a:r>
            <a:r>
              <a:rPr b="1" i="1" lang="en-US"/>
              <a:t>T</a:t>
            </a:r>
            <a:r>
              <a:rPr b="1" baseline="-25000" i="1" lang="en-US"/>
              <a:t>i</a:t>
            </a:r>
            <a:r>
              <a:rPr lang="en-US"/>
              <a:t> is deadlocked</a:t>
            </a:r>
            <a:endParaRPr/>
          </a:p>
          <a:p>
            <a:pPr indent="-285750" lvl="0" marL="285750" rtl="0" algn="l">
              <a:lnSpc>
                <a:spcPct val="90000"/>
              </a:lnSpc>
              <a:spcBef>
                <a:spcPts val="630"/>
              </a:spcBef>
              <a:spcAft>
                <a:spcPts val="0"/>
              </a:spcAft>
              <a:buSzPts val="1980"/>
              <a:buFont typeface="Arial"/>
              <a:buNone/>
            </a:pPr>
            <a:r>
              <a:rPr lang="en-US"/>
              <a:t>	</a:t>
            </a:r>
            <a:endParaRPr/>
          </a:p>
        </p:txBody>
      </p:sp>
      <p:sp>
        <p:nvSpPr>
          <p:cNvPr id="278" name="Google Shape;278;p37"/>
          <p:cNvSpPr txBox="1"/>
          <p:nvPr/>
        </p:nvSpPr>
        <p:spPr>
          <a:xfrm>
            <a:off x="852488" y="3824288"/>
            <a:ext cx="7694612" cy="106045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rgbClr val="FF0066"/>
              </a:buClr>
              <a:buSzPts val="1800"/>
              <a:buFont typeface="Arial"/>
              <a:buNone/>
            </a:pPr>
            <a:r>
              <a:rPr b="1" i="0" lang="en-US" sz="1800" u="none" cap="none" strike="noStrike">
                <a:solidFill>
                  <a:srgbClr val="FF0066"/>
                </a:solidFill>
                <a:latin typeface="Helvetica Neue"/>
                <a:ea typeface="Helvetica Neue"/>
                <a:cs typeface="Helvetica Neue"/>
                <a:sym typeface="Helvetica Neue"/>
              </a:rPr>
              <a:t>Algorithm requires an order of O(</a:t>
            </a:r>
            <a:r>
              <a:rPr b="1" i="1" lang="en-US" sz="1800" u="none" cap="none" strike="noStrike">
                <a:solidFill>
                  <a:srgbClr val="FF0066"/>
                </a:solidFill>
                <a:latin typeface="Helvetica Neue"/>
                <a:ea typeface="Helvetica Neue"/>
                <a:cs typeface="Helvetica Neue"/>
                <a:sym typeface="Helvetica Neue"/>
              </a:rPr>
              <a:t>m </a:t>
            </a:r>
            <a:r>
              <a:rPr b="1" i="0" lang="en-US" sz="1800" u="none" cap="none" strike="noStrike">
                <a:solidFill>
                  <a:srgbClr val="FF0066"/>
                </a:solidFill>
                <a:latin typeface="Helvetica Neue"/>
                <a:ea typeface="Helvetica Neue"/>
                <a:cs typeface="Helvetica Neue"/>
                <a:sym typeface="Helvetica Neue"/>
              </a:rPr>
              <a:t>x</a:t>
            </a:r>
            <a:r>
              <a:rPr b="1" i="1" lang="en-US" sz="1800" u="none" cap="none" strike="noStrike">
                <a:solidFill>
                  <a:srgbClr val="FF0066"/>
                </a:solidFill>
                <a:latin typeface="Helvetica Neue"/>
                <a:ea typeface="Helvetica Neue"/>
                <a:cs typeface="Helvetica Neue"/>
                <a:sym typeface="Helvetica Neue"/>
              </a:rPr>
              <a:t> n</a:t>
            </a:r>
            <a:r>
              <a:rPr b="1" baseline="30000" i="0" lang="en-US" sz="1800" u="none" cap="none" strike="noStrike">
                <a:solidFill>
                  <a:srgbClr val="FF0066"/>
                </a:solidFill>
                <a:latin typeface="Helvetica Neue"/>
                <a:ea typeface="Helvetica Neue"/>
                <a:cs typeface="Helvetica Neue"/>
                <a:sym typeface="Helvetica Neue"/>
              </a:rPr>
              <a:t>2</a:t>
            </a:r>
            <a:r>
              <a:rPr b="1" i="0" lang="en-US" sz="1800" u="none" cap="none" strike="noStrike">
                <a:solidFill>
                  <a:srgbClr val="FF0066"/>
                </a:solidFill>
                <a:latin typeface="Helvetica Neue"/>
                <a:ea typeface="Helvetica Neue"/>
                <a:cs typeface="Helvetica Neue"/>
                <a:sym typeface="Helvetica Neue"/>
              </a:rPr>
              <a:t>) operations to detect whether the system is in deadlocked state</a:t>
            </a:r>
            <a:endParaRPr b="0" i="0" sz="1800" u="none" cap="none" strike="noStrike">
              <a:solidFill>
                <a:srgbClr val="FF0066"/>
              </a:solidFill>
              <a:latin typeface="Helvetica Neue"/>
              <a:ea typeface="Helvetica Neue"/>
              <a:cs typeface="Helvetica Neue"/>
              <a:sym typeface="Helvetica Neue"/>
            </a:endParaRPr>
          </a:p>
          <a:p>
            <a:pPr indent="0" lvl="0" marL="0" marR="0" rtl="0" algn="l">
              <a:spcBef>
                <a:spcPts val="900"/>
              </a:spcBef>
              <a:spcAft>
                <a:spcPts val="0"/>
              </a:spcAft>
              <a:buClr>
                <a:schemeClr val="dk1"/>
              </a:buClr>
              <a:buSzPts val="1800"/>
              <a:buFont typeface="Arial"/>
              <a:buNone/>
            </a:pPr>
            <a:r>
              <a:t/>
            </a:r>
            <a:endParaRPr b="0" i="0" sz="1800" u="none" cap="none" strike="noStrike">
              <a:solidFill>
                <a:srgbClr val="FF0066"/>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1022350" y="214313"/>
            <a:ext cx="766445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of Detection Algorithm</a:t>
            </a:r>
            <a:endParaRPr/>
          </a:p>
        </p:txBody>
      </p:sp>
      <p:sp>
        <p:nvSpPr>
          <p:cNvPr id="285" name="Google Shape;285;p38"/>
          <p:cNvSpPr txBox="1"/>
          <p:nvPr>
            <p:ph idx="1" type="body"/>
          </p:nvPr>
        </p:nvSpPr>
        <p:spPr>
          <a:xfrm>
            <a:off x="901700" y="1108075"/>
            <a:ext cx="8037513" cy="5121275"/>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Five threads </a:t>
            </a:r>
            <a:r>
              <a:rPr b="1" i="1" lang="en-US"/>
              <a:t>T</a:t>
            </a:r>
            <a:r>
              <a:rPr b="1" baseline="-25000" lang="en-US"/>
              <a:t>0</a:t>
            </a:r>
            <a:r>
              <a:rPr lang="en-US"/>
              <a:t> through </a:t>
            </a:r>
            <a:r>
              <a:rPr b="1" i="1" lang="en-US"/>
              <a:t>T</a:t>
            </a:r>
            <a:r>
              <a:rPr b="1" baseline="-25000" lang="en-US"/>
              <a:t>4</a:t>
            </a:r>
            <a:r>
              <a:rPr lang="en-US"/>
              <a:t>;</a:t>
            </a:r>
            <a:r>
              <a:rPr baseline="-25000" lang="en-US"/>
              <a:t> </a:t>
            </a:r>
            <a:r>
              <a:rPr lang="en-US"/>
              <a:t>three resource types </a:t>
            </a:r>
            <a:br>
              <a:rPr lang="en-US"/>
            </a:br>
            <a:r>
              <a:rPr lang="en-US"/>
              <a:t>A (7 instances), </a:t>
            </a:r>
            <a:r>
              <a:rPr i="1" lang="en-US"/>
              <a:t>B </a:t>
            </a:r>
            <a:r>
              <a:rPr lang="en-US"/>
              <a:t>(2 instances), and </a:t>
            </a:r>
            <a:r>
              <a:rPr i="1" lang="en-US"/>
              <a:t>C</a:t>
            </a:r>
            <a:r>
              <a:rPr lang="en-US"/>
              <a:t> (6 instances)</a:t>
            </a:r>
            <a:endParaRPr/>
          </a:p>
          <a:p>
            <a:pPr indent="-285750" lvl="0" marL="285750" rtl="0" algn="l">
              <a:spcBef>
                <a:spcPts val="630"/>
              </a:spcBef>
              <a:spcAft>
                <a:spcPts val="0"/>
              </a:spcAft>
              <a:buSzPts val="1980"/>
              <a:buFont typeface="Arial"/>
              <a:buNone/>
            </a:pPr>
            <a:r>
              <a:t/>
            </a:r>
            <a:endParaRPr/>
          </a:p>
          <a:p>
            <a:pPr indent="-285750" lvl="0" marL="285750" rtl="0" algn="l">
              <a:spcBef>
                <a:spcPts val="630"/>
              </a:spcBef>
              <a:spcAft>
                <a:spcPts val="0"/>
              </a:spcAft>
              <a:buSzPts val="1980"/>
              <a:buChar char="▪"/>
            </a:pPr>
            <a:r>
              <a:rPr lang="en-US"/>
              <a:t>Snapshot at time </a:t>
            </a:r>
            <a:r>
              <a:rPr b="1" i="1" lang="en-US"/>
              <a:t>T</a:t>
            </a:r>
            <a:r>
              <a:rPr b="1" baseline="-25000" lang="en-US"/>
              <a:t>0</a:t>
            </a:r>
            <a:r>
              <a:rPr lang="en-US"/>
              <a:t>:</a:t>
            </a:r>
            <a:endParaRPr/>
          </a:p>
          <a:p>
            <a:pPr indent="-285750" lvl="0" marL="285750" rtl="0" algn="l">
              <a:spcBef>
                <a:spcPts val="630"/>
              </a:spcBef>
              <a:spcAft>
                <a:spcPts val="0"/>
              </a:spcAft>
              <a:buSzPts val="1980"/>
              <a:buFont typeface="Arial"/>
              <a:buNone/>
            </a:pPr>
            <a:r>
              <a:rPr lang="en-US"/>
              <a:t>			 	</a:t>
            </a:r>
            <a:r>
              <a:rPr i="1" lang="en-US" u="sng"/>
              <a:t>Allocation</a:t>
            </a:r>
            <a:r>
              <a:rPr i="1" lang="en-US"/>
              <a:t>		</a:t>
            </a:r>
            <a:r>
              <a:rPr i="1" lang="en-US" u="sng"/>
              <a:t>Request</a:t>
            </a:r>
            <a:r>
              <a:rPr i="1" lang="en-US"/>
              <a:t>		</a:t>
            </a:r>
            <a:r>
              <a:rPr i="1" lang="en-US" u="sng"/>
              <a:t>Available</a:t>
            </a:r>
            <a:endParaRPr/>
          </a:p>
          <a:p>
            <a:pPr indent="-285750" lvl="0" marL="285750" rtl="0" algn="l">
              <a:spcBef>
                <a:spcPts val="630"/>
              </a:spcBef>
              <a:spcAft>
                <a:spcPts val="0"/>
              </a:spcAft>
              <a:buSzPts val="1980"/>
              <a:buFont typeface="Arial"/>
              <a:buNone/>
            </a:pPr>
            <a:r>
              <a:rPr lang="en-US"/>
              <a:t>				</a:t>
            </a:r>
            <a:r>
              <a:rPr i="1" lang="en-US"/>
              <a:t>A B C 	  		A B C 		A B C</a:t>
            </a:r>
            <a:endParaRPr/>
          </a:p>
          <a:p>
            <a:pPr indent="-285750" lvl="0" marL="285750" rtl="0" algn="l">
              <a:spcBef>
                <a:spcPts val="630"/>
              </a:spcBef>
              <a:spcAft>
                <a:spcPts val="0"/>
              </a:spcAft>
              <a:buSzPts val="1980"/>
              <a:buFont typeface="Arial"/>
              <a:buNone/>
            </a:pPr>
            <a:r>
              <a:rPr lang="en-US"/>
              <a:t>	         </a:t>
            </a:r>
            <a:r>
              <a:rPr i="1" lang="en-US"/>
              <a:t>T</a:t>
            </a:r>
            <a:r>
              <a:rPr baseline="-25000" lang="en-US"/>
              <a:t>0</a:t>
            </a:r>
            <a:r>
              <a:rPr lang="en-US"/>
              <a:t>	0 1 0          		0 0 0 		0 0 0</a:t>
            </a:r>
            <a:endParaRPr/>
          </a:p>
          <a:p>
            <a:pPr indent="-285750" lvl="0" marL="285750" rtl="0" algn="l">
              <a:spcBef>
                <a:spcPts val="630"/>
              </a:spcBef>
              <a:spcAft>
                <a:spcPts val="0"/>
              </a:spcAft>
              <a:buSzPts val="1980"/>
              <a:buFont typeface="Arial"/>
              <a:buNone/>
            </a:pPr>
            <a:r>
              <a:rPr i="1" lang="en-US"/>
              <a:t>             T</a:t>
            </a:r>
            <a:r>
              <a:rPr baseline="-25000" lang="en-US"/>
              <a:t>1</a:t>
            </a:r>
            <a:r>
              <a:rPr lang="en-US"/>
              <a:t>	2 0 0 	  		2 0 2</a:t>
            </a:r>
            <a:endParaRPr/>
          </a:p>
          <a:p>
            <a:pPr indent="-285750" lvl="0" marL="285750" rtl="0" algn="l">
              <a:spcBef>
                <a:spcPts val="630"/>
              </a:spcBef>
              <a:spcAft>
                <a:spcPts val="0"/>
              </a:spcAft>
              <a:buSzPts val="1980"/>
              <a:buFont typeface="Arial"/>
              <a:buNone/>
            </a:pPr>
            <a:r>
              <a:rPr i="1" lang="en-US"/>
              <a:t>             T</a:t>
            </a:r>
            <a:r>
              <a:rPr baseline="-25000" lang="en-US"/>
              <a:t>2</a:t>
            </a:r>
            <a:r>
              <a:rPr lang="en-US"/>
              <a:t>	3 0 3            		0 0 0 </a:t>
            </a:r>
            <a:endParaRPr/>
          </a:p>
          <a:p>
            <a:pPr indent="-285750" lvl="0" marL="285750" rtl="0" algn="l">
              <a:spcBef>
                <a:spcPts val="630"/>
              </a:spcBef>
              <a:spcAft>
                <a:spcPts val="0"/>
              </a:spcAft>
              <a:buSzPts val="1980"/>
              <a:buFont typeface="Arial"/>
              <a:buNone/>
            </a:pPr>
            <a:r>
              <a:rPr i="1" lang="en-US"/>
              <a:t>             T</a:t>
            </a:r>
            <a:r>
              <a:rPr baseline="-25000" lang="en-US"/>
              <a:t>3</a:t>
            </a:r>
            <a:r>
              <a:rPr lang="en-US"/>
              <a:t>	2 1 1 	 		 1 0 0 </a:t>
            </a:r>
            <a:endParaRPr/>
          </a:p>
          <a:p>
            <a:pPr indent="-285750" lvl="0" marL="285750" rtl="0" algn="l">
              <a:spcBef>
                <a:spcPts val="630"/>
              </a:spcBef>
              <a:spcAft>
                <a:spcPts val="0"/>
              </a:spcAft>
              <a:buSzPts val="1980"/>
              <a:buFont typeface="Arial"/>
              <a:buNone/>
            </a:pPr>
            <a:r>
              <a:rPr lang="en-US"/>
              <a:t>	         </a:t>
            </a:r>
            <a:r>
              <a:rPr i="1" lang="en-US"/>
              <a:t>T</a:t>
            </a:r>
            <a:r>
              <a:rPr baseline="-25000" lang="en-US"/>
              <a:t>4	</a:t>
            </a:r>
            <a:r>
              <a:rPr lang="en-US"/>
              <a:t>0 0 2 	   		0 0 2</a:t>
            </a:r>
            <a:endParaRPr/>
          </a:p>
          <a:p>
            <a:pPr indent="-285750" lvl="0" marL="285750" rtl="0" algn="l">
              <a:spcBef>
                <a:spcPts val="630"/>
              </a:spcBef>
              <a:spcAft>
                <a:spcPts val="0"/>
              </a:spcAft>
              <a:buSzPts val="1980"/>
              <a:buFont typeface="Arial"/>
              <a:buNone/>
            </a:pPr>
            <a:r>
              <a:t/>
            </a:r>
            <a:endParaRPr/>
          </a:p>
          <a:p>
            <a:pPr indent="-285750" lvl="0" marL="285750" rtl="0" algn="l">
              <a:spcBef>
                <a:spcPts val="630"/>
              </a:spcBef>
              <a:spcAft>
                <a:spcPts val="0"/>
              </a:spcAft>
              <a:buSzPts val="1980"/>
              <a:buChar char="▪"/>
            </a:pPr>
            <a:r>
              <a:rPr lang="en-US"/>
              <a:t>Sequence &lt;</a:t>
            </a:r>
            <a:r>
              <a:rPr b="1" i="1" lang="en-US"/>
              <a:t>T</a:t>
            </a:r>
            <a:r>
              <a:rPr b="1" baseline="-25000" i="1" lang="en-US"/>
              <a:t>0</a:t>
            </a:r>
            <a:r>
              <a:rPr b="1" i="1" lang="en-US"/>
              <a:t>, T</a:t>
            </a:r>
            <a:r>
              <a:rPr b="1" baseline="-25000" i="1" lang="en-US"/>
              <a:t>2</a:t>
            </a:r>
            <a:r>
              <a:rPr b="1" i="1" lang="en-US"/>
              <a:t>, T</a:t>
            </a:r>
            <a:r>
              <a:rPr b="1" baseline="-25000" i="1" lang="en-US"/>
              <a:t>3</a:t>
            </a:r>
            <a:r>
              <a:rPr b="1" i="1" lang="en-US"/>
              <a:t>, T</a:t>
            </a:r>
            <a:r>
              <a:rPr b="1" baseline="-25000" i="1" lang="en-US"/>
              <a:t>1</a:t>
            </a:r>
            <a:r>
              <a:rPr b="1" i="1" lang="en-US"/>
              <a:t>, T</a:t>
            </a:r>
            <a:r>
              <a:rPr b="1" baseline="-25000" i="1" lang="en-US"/>
              <a:t>4</a:t>
            </a:r>
            <a:r>
              <a:rPr lang="en-US"/>
              <a:t>&gt; will result in </a:t>
            </a:r>
            <a:r>
              <a:rPr b="1" i="1" lang="en-US"/>
              <a:t>Finish[i] = true </a:t>
            </a:r>
            <a:r>
              <a:rPr lang="en-US"/>
              <a:t>for all </a:t>
            </a:r>
            <a:r>
              <a:rPr b="1" i="1" lang="en-US"/>
              <a:t>i</a:t>
            </a:r>
            <a:endParaRPr b="1"/>
          </a:p>
          <a:p>
            <a:pPr indent="-285750" lvl="0" marL="285750" rtl="0" algn="l">
              <a:spcBef>
                <a:spcPts val="630"/>
              </a:spcBef>
              <a:spcAft>
                <a:spcPts val="0"/>
              </a:spcAft>
              <a:buSzPts val="1980"/>
              <a:buFont typeface="Arial"/>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457200" y="21431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(Cont.)</a:t>
            </a:r>
            <a:endParaRPr/>
          </a:p>
        </p:txBody>
      </p:sp>
      <p:sp>
        <p:nvSpPr>
          <p:cNvPr id="292" name="Google Shape;292;p39"/>
          <p:cNvSpPr txBox="1"/>
          <p:nvPr>
            <p:ph idx="1" type="body"/>
          </p:nvPr>
        </p:nvSpPr>
        <p:spPr>
          <a:xfrm>
            <a:off x="806450" y="1233488"/>
            <a:ext cx="7781925" cy="5037137"/>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b="1" i="1" lang="en-US"/>
              <a:t>T</a:t>
            </a:r>
            <a:r>
              <a:rPr b="1" baseline="-25000" lang="en-US"/>
              <a:t>2</a:t>
            </a:r>
            <a:r>
              <a:rPr lang="en-US"/>
              <a:t> requests an additional instance of type</a:t>
            </a:r>
            <a:r>
              <a:rPr i="1" lang="en-US"/>
              <a:t> </a:t>
            </a:r>
            <a:r>
              <a:rPr b="1" i="1" lang="en-US"/>
              <a:t>C</a:t>
            </a:r>
            <a:endParaRPr b="1"/>
          </a:p>
          <a:p>
            <a:pPr indent="-285750" lvl="0" marL="285750" rtl="0" algn="l">
              <a:spcBef>
                <a:spcPts val="630"/>
              </a:spcBef>
              <a:spcAft>
                <a:spcPts val="0"/>
              </a:spcAft>
              <a:buSzPts val="1980"/>
              <a:buFont typeface="Arial"/>
              <a:buNone/>
            </a:pPr>
            <a:r>
              <a:rPr lang="en-US"/>
              <a:t>			</a:t>
            </a:r>
            <a:r>
              <a:rPr i="1" lang="en-US" u="sng"/>
              <a:t>Request</a:t>
            </a:r>
            <a:endParaRPr i="1"/>
          </a:p>
          <a:p>
            <a:pPr indent="-285750" lvl="0" marL="285750" rtl="0" algn="l">
              <a:spcBef>
                <a:spcPts val="630"/>
              </a:spcBef>
              <a:spcAft>
                <a:spcPts val="0"/>
              </a:spcAft>
              <a:buSzPts val="1980"/>
              <a:buFont typeface="Arial"/>
              <a:buNone/>
            </a:pPr>
            <a:r>
              <a:rPr i="1" lang="en-US"/>
              <a:t>			A B C</a:t>
            </a:r>
            <a:endParaRPr/>
          </a:p>
          <a:p>
            <a:pPr indent="-285750" lvl="0" marL="285750" rtl="0" algn="l">
              <a:spcBef>
                <a:spcPts val="630"/>
              </a:spcBef>
              <a:spcAft>
                <a:spcPts val="0"/>
              </a:spcAft>
              <a:buSzPts val="1980"/>
              <a:buFont typeface="Arial"/>
              <a:buNone/>
            </a:pPr>
            <a:r>
              <a:rPr lang="en-US"/>
              <a:t>		 </a:t>
            </a:r>
            <a:r>
              <a:rPr i="1" lang="en-US"/>
              <a:t>T</a:t>
            </a:r>
            <a:r>
              <a:rPr baseline="-25000" lang="en-US"/>
              <a:t>0</a:t>
            </a:r>
            <a:r>
              <a:rPr lang="en-US"/>
              <a:t>	0 0 0</a:t>
            </a:r>
            <a:endParaRPr/>
          </a:p>
          <a:p>
            <a:pPr indent="-285750" lvl="0" marL="285750" rtl="0" algn="l">
              <a:spcBef>
                <a:spcPts val="630"/>
              </a:spcBef>
              <a:spcAft>
                <a:spcPts val="0"/>
              </a:spcAft>
              <a:buSzPts val="1980"/>
              <a:buFont typeface="Arial"/>
              <a:buNone/>
            </a:pPr>
            <a:r>
              <a:rPr lang="en-US"/>
              <a:t>		 </a:t>
            </a:r>
            <a:r>
              <a:rPr i="1" lang="en-US"/>
              <a:t>T</a:t>
            </a:r>
            <a:r>
              <a:rPr baseline="-25000" lang="en-US"/>
              <a:t>1</a:t>
            </a:r>
            <a:r>
              <a:rPr lang="en-US"/>
              <a:t>	2 0 2</a:t>
            </a:r>
            <a:endParaRPr/>
          </a:p>
          <a:p>
            <a:pPr indent="-285750" lvl="0" marL="285750" rtl="0" algn="l">
              <a:spcBef>
                <a:spcPts val="630"/>
              </a:spcBef>
              <a:spcAft>
                <a:spcPts val="0"/>
              </a:spcAft>
              <a:buSzPts val="1980"/>
              <a:buFont typeface="Arial"/>
              <a:buNone/>
            </a:pPr>
            <a:r>
              <a:rPr lang="en-US"/>
              <a:t>		 </a:t>
            </a:r>
            <a:r>
              <a:rPr i="1" lang="en-US"/>
              <a:t>T</a:t>
            </a:r>
            <a:r>
              <a:rPr baseline="-25000" lang="en-US"/>
              <a:t>2</a:t>
            </a:r>
            <a:r>
              <a:rPr lang="en-US"/>
              <a:t>	0 0 1</a:t>
            </a:r>
            <a:endParaRPr/>
          </a:p>
          <a:p>
            <a:pPr indent="-285750" lvl="0" marL="285750" rtl="0" algn="l">
              <a:spcBef>
                <a:spcPts val="630"/>
              </a:spcBef>
              <a:spcAft>
                <a:spcPts val="0"/>
              </a:spcAft>
              <a:buSzPts val="1980"/>
              <a:buFont typeface="Arial"/>
              <a:buNone/>
            </a:pPr>
            <a:r>
              <a:rPr lang="en-US"/>
              <a:t>		 </a:t>
            </a:r>
            <a:r>
              <a:rPr i="1" lang="en-US"/>
              <a:t>T</a:t>
            </a:r>
            <a:r>
              <a:rPr baseline="-25000" lang="en-US"/>
              <a:t>3</a:t>
            </a:r>
            <a:r>
              <a:rPr lang="en-US"/>
              <a:t>	1 0 0 </a:t>
            </a:r>
            <a:endParaRPr/>
          </a:p>
          <a:p>
            <a:pPr indent="-285750" lvl="0" marL="285750" rtl="0" algn="l">
              <a:spcBef>
                <a:spcPts val="630"/>
              </a:spcBef>
              <a:spcAft>
                <a:spcPts val="0"/>
              </a:spcAft>
              <a:buSzPts val="1980"/>
              <a:buFont typeface="Arial"/>
              <a:buNone/>
            </a:pPr>
            <a:r>
              <a:rPr lang="en-US"/>
              <a:t>		 </a:t>
            </a:r>
            <a:r>
              <a:rPr i="1" lang="en-US"/>
              <a:t>T</a:t>
            </a:r>
            <a:r>
              <a:rPr baseline="-25000" lang="en-US"/>
              <a:t>4</a:t>
            </a:r>
            <a:r>
              <a:rPr lang="en-US"/>
              <a:t>	0 0 2</a:t>
            </a:r>
            <a:endParaRPr/>
          </a:p>
          <a:p>
            <a:pPr indent="-285750" lvl="0" marL="285750" rtl="0" algn="l">
              <a:spcBef>
                <a:spcPts val="280"/>
              </a:spcBef>
              <a:spcAft>
                <a:spcPts val="0"/>
              </a:spcAft>
              <a:buSzPts val="880"/>
              <a:buFont typeface="Arial"/>
              <a:buNone/>
            </a:pPr>
            <a:r>
              <a:t/>
            </a:r>
            <a:endParaRPr sz="800"/>
          </a:p>
          <a:p>
            <a:pPr indent="-285750" lvl="0" marL="285750" rtl="0" algn="l">
              <a:spcBef>
                <a:spcPts val="630"/>
              </a:spcBef>
              <a:spcAft>
                <a:spcPts val="0"/>
              </a:spcAft>
              <a:buSzPts val="1980"/>
              <a:buChar char="▪"/>
            </a:pPr>
            <a:r>
              <a:rPr lang="en-US"/>
              <a:t>State of system?</a:t>
            </a:r>
            <a:endParaRPr/>
          </a:p>
          <a:p>
            <a:pPr indent="-285750" lvl="1" marL="742950" rtl="0" algn="l">
              <a:spcBef>
                <a:spcPts val="630"/>
              </a:spcBef>
              <a:spcAft>
                <a:spcPts val="0"/>
              </a:spcAft>
              <a:buSzPts val="1980"/>
              <a:buChar char="•"/>
            </a:pPr>
            <a:r>
              <a:rPr lang="en-US"/>
              <a:t>Can reclaim resources held by thread </a:t>
            </a:r>
            <a:r>
              <a:rPr b="1" i="1" lang="en-US"/>
              <a:t>T</a:t>
            </a:r>
            <a:r>
              <a:rPr b="1" baseline="-25000" lang="en-US"/>
              <a:t>0</a:t>
            </a:r>
            <a:r>
              <a:rPr lang="en-US"/>
              <a:t>, but insufficient resources to fulfill other processes; requests</a:t>
            </a:r>
            <a:endParaRPr/>
          </a:p>
          <a:p>
            <a:pPr indent="-285750" lvl="1" marL="742950" rtl="0" algn="l">
              <a:spcBef>
                <a:spcPts val="630"/>
              </a:spcBef>
              <a:spcAft>
                <a:spcPts val="0"/>
              </a:spcAft>
              <a:buSzPts val="1980"/>
              <a:buChar char="•"/>
            </a:pPr>
            <a:r>
              <a:rPr lang="en-US"/>
              <a:t>Deadlock exists, consisting of processes </a:t>
            </a:r>
            <a:r>
              <a:rPr b="1" i="1" lang="en-US"/>
              <a:t>T</a:t>
            </a:r>
            <a:r>
              <a:rPr b="1" baseline="-25000" lang="en-US"/>
              <a:t>1</a:t>
            </a:r>
            <a:r>
              <a:rPr b="1" lang="en-US"/>
              <a:t>, </a:t>
            </a:r>
            <a:r>
              <a:rPr b="1" baseline="-25000" lang="en-US"/>
              <a:t> </a:t>
            </a:r>
            <a:r>
              <a:rPr b="1" i="1" lang="en-US"/>
              <a:t>T</a:t>
            </a:r>
            <a:r>
              <a:rPr b="1" baseline="-25000" lang="en-US"/>
              <a:t>2</a:t>
            </a:r>
            <a:r>
              <a:rPr b="1" lang="en-US"/>
              <a:t>, </a:t>
            </a:r>
            <a:r>
              <a:rPr b="1" i="1" lang="en-US"/>
              <a:t>T</a:t>
            </a:r>
            <a:r>
              <a:rPr b="1" baseline="-25000" lang="en-US"/>
              <a:t>3</a:t>
            </a:r>
            <a:r>
              <a:rPr lang="en-US"/>
              <a:t>, and </a:t>
            </a:r>
            <a:r>
              <a:rPr b="1" i="1" lang="en-US"/>
              <a:t>T</a:t>
            </a:r>
            <a:r>
              <a:rPr b="1" baseline="-25000" lang="en-US"/>
              <a:t>4</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0"/>
          <p:cNvSpPr txBox="1"/>
          <p:nvPr>
            <p:ph type="title"/>
          </p:nvPr>
        </p:nvSpPr>
        <p:spPr>
          <a:xfrm>
            <a:off x="1100138" y="230188"/>
            <a:ext cx="758666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Detection-Algorithm Usage</a:t>
            </a:r>
            <a:endParaRPr/>
          </a:p>
        </p:txBody>
      </p:sp>
      <p:sp>
        <p:nvSpPr>
          <p:cNvPr id="299" name="Google Shape;299;p40"/>
          <p:cNvSpPr txBox="1"/>
          <p:nvPr>
            <p:ph idx="1" type="body"/>
          </p:nvPr>
        </p:nvSpPr>
        <p:spPr>
          <a:xfrm>
            <a:off x="869949" y="1122363"/>
            <a:ext cx="7742205" cy="4530725"/>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When, and how often, to invoke depends on:</a:t>
            </a:r>
            <a:endParaRPr/>
          </a:p>
          <a:p>
            <a:pPr indent="-285750" lvl="1" marL="742950" rtl="0" algn="l">
              <a:spcBef>
                <a:spcPts val="630"/>
              </a:spcBef>
              <a:spcAft>
                <a:spcPts val="0"/>
              </a:spcAft>
              <a:buSzPts val="1980"/>
              <a:buChar char="•"/>
            </a:pPr>
            <a:r>
              <a:rPr lang="en-US"/>
              <a:t>How often a deadlock is likely to occur?</a:t>
            </a:r>
            <a:endParaRPr/>
          </a:p>
          <a:p>
            <a:pPr indent="-285750" lvl="1" marL="742950" rtl="0" algn="l">
              <a:spcBef>
                <a:spcPts val="630"/>
              </a:spcBef>
              <a:spcAft>
                <a:spcPts val="0"/>
              </a:spcAft>
              <a:buSzPts val="1980"/>
              <a:buChar char="•"/>
            </a:pPr>
            <a:r>
              <a:rPr lang="en-US"/>
              <a:t>How many processes will need to be rolled back?</a:t>
            </a:r>
            <a:endParaRPr/>
          </a:p>
          <a:p>
            <a:pPr indent="-228600" lvl="2" marL="1085850" rtl="0" algn="l">
              <a:spcBef>
                <a:spcPts val="630"/>
              </a:spcBef>
              <a:spcAft>
                <a:spcPts val="0"/>
              </a:spcAft>
              <a:buSzPts val="1350"/>
              <a:buChar char="4"/>
            </a:pPr>
            <a:r>
              <a:rPr lang="en-US"/>
              <a:t>one for each disjoint cycle</a:t>
            </a:r>
            <a:br>
              <a:rPr lang="en-US"/>
            </a:br>
            <a:endParaRPr/>
          </a:p>
          <a:p>
            <a:pPr indent="-285750" lvl="0" marL="285750" rtl="0" algn="l">
              <a:spcBef>
                <a:spcPts val="630"/>
              </a:spcBef>
              <a:spcAft>
                <a:spcPts val="0"/>
              </a:spcAft>
              <a:buSzPts val="1980"/>
              <a:buChar char="▪"/>
            </a:pPr>
            <a:r>
              <a:rPr lang="en-US"/>
              <a:t>If detection algorithm is invoked arbitrarily, there may be many cycles in the resource graph and so we would not be able to tell which of the many deadlocked threads “caused” the deadlock.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516731" y="359230"/>
            <a:ext cx="8588375"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400"/>
              <a:t>Recovery from Deadlock:  Process Termination</a:t>
            </a:r>
            <a:endParaRPr/>
          </a:p>
        </p:txBody>
      </p:sp>
      <p:sp>
        <p:nvSpPr>
          <p:cNvPr id="306" name="Google Shape;306;p41"/>
          <p:cNvSpPr txBox="1"/>
          <p:nvPr>
            <p:ph idx="1" type="body"/>
          </p:nvPr>
        </p:nvSpPr>
        <p:spPr>
          <a:xfrm>
            <a:off x="963613" y="1108075"/>
            <a:ext cx="7694612" cy="4530725"/>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Abort all deadlocked threads</a:t>
            </a:r>
            <a:endParaRPr/>
          </a:p>
          <a:p>
            <a:pPr indent="-285750" lvl="0" marL="285750" rtl="0" algn="l">
              <a:spcBef>
                <a:spcPts val="630"/>
              </a:spcBef>
              <a:spcAft>
                <a:spcPts val="0"/>
              </a:spcAft>
              <a:buSzPts val="1980"/>
              <a:buChar char="▪"/>
            </a:pPr>
            <a:r>
              <a:rPr lang="en-US"/>
              <a:t>Abort one process at a time until the deadlock cycle is eliminated</a:t>
            </a:r>
            <a:endParaRPr/>
          </a:p>
          <a:p>
            <a:pPr indent="-285750" lvl="0" marL="285750" rtl="0" algn="l">
              <a:spcBef>
                <a:spcPts val="630"/>
              </a:spcBef>
              <a:spcAft>
                <a:spcPts val="0"/>
              </a:spcAft>
              <a:buSzPts val="1980"/>
              <a:buChar char="▪"/>
            </a:pPr>
            <a:r>
              <a:rPr lang="en-US"/>
              <a:t>In which order should we choose to abort?</a:t>
            </a:r>
            <a:endParaRPr/>
          </a:p>
          <a:p>
            <a:pPr indent="-342900" lvl="1" marL="800100" rtl="0" algn="l">
              <a:spcBef>
                <a:spcPts val="630"/>
              </a:spcBef>
              <a:spcAft>
                <a:spcPts val="0"/>
              </a:spcAft>
              <a:buSzPts val="1980"/>
              <a:buFont typeface="Arial"/>
              <a:buAutoNum type="arabicPeriod"/>
            </a:pPr>
            <a:r>
              <a:rPr lang="en-US"/>
              <a:t>Priority of the thread</a:t>
            </a:r>
            <a:endParaRPr/>
          </a:p>
          <a:p>
            <a:pPr indent="-342900" lvl="1" marL="800100" rtl="0" algn="l">
              <a:spcBef>
                <a:spcPts val="630"/>
              </a:spcBef>
              <a:spcAft>
                <a:spcPts val="0"/>
              </a:spcAft>
              <a:buSzPts val="1980"/>
              <a:buFont typeface="Arial"/>
              <a:buAutoNum type="arabicPeriod"/>
            </a:pPr>
            <a:r>
              <a:rPr lang="en-US"/>
              <a:t>How long has the thread computed, and how much longer to completion</a:t>
            </a:r>
            <a:endParaRPr/>
          </a:p>
          <a:p>
            <a:pPr indent="-342900" lvl="1" marL="800100" rtl="0" algn="l">
              <a:spcBef>
                <a:spcPts val="630"/>
              </a:spcBef>
              <a:spcAft>
                <a:spcPts val="0"/>
              </a:spcAft>
              <a:buSzPts val="1980"/>
              <a:buFont typeface="Arial"/>
              <a:buAutoNum type="arabicPeriod"/>
            </a:pPr>
            <a:r>
              <a:rPr lang="en-US"/>
              <a:t>Resources that the thread has used</a:t>
            </a:r>
            <a:endParaRPr/>
          </a:p>
          <a:p>
            <a:pPr indent="-342900" lvl="1" marL="800100" rtl="0" algn="l">
              <a:spcBef>
                <a:spcPts val="630"/>
              </a:spcBef>
              <a:spcAft>
                <a:spcPts val="0"/>
              </a:spcAft>
              <a:buSzPts val="1980"/>
              <a:buFont typeface="Arial"/>
              <a:buAutoNum type="arabicPeriod"/>
            </a:pPr>
            <a:r>
              <a:rPr lang="en-US"/>
              <a:t>Resources that the thread needs to complete</a:t>
            </a:r>
            <a:endParaRPr/>
          </a:p>
          <a:p>
            <a:pPr indent="-342900" lvl="1" marL="800100" rtl="0" algn="l">
              <a:spcBef>
                <a:spcPts val="630"/>
              </a:spcBef>
              <a:spcAft>
                <a:spcPts val="0"/>
              </a:spcAft>
              <a:buSzPts val="1980"/>
              <a:buFont typeface="Arial"/>
              <a:buAutoNum type="arabicPeriod"/>
            </a:pPr>
            <a:r>
              <a:rPr lang="en-US"/>
              <a:t>How many threads will need to be terminated</a:t>
            </a:r>
            <a:endParaRPr/>
          </a:p>
          <a:p>
            <a:pPr indent="-342900" lvl="1" marL="800100" rtl="0" algn="l">
              <a:spcBef>
                <a:spcPts val="630"/>
              </a:spcBef>
              <a:spcAft>
                <a:spcPts val="0"/>
              </a:spcAft>
              <a:buSzPts val="1980"/>
              <a:buFont typeface="Arial"/>
              <a:buAutoNum type="arabicPeriod"/>
            </a:pPr>
            <a:r>
              <a:rPr lang="en-US"/>
              <a:t>Is the thread interactive or batch?</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2"/>
          <p:cNvSpPr txBox="1"/>
          <p:nvPr>
            <p:ph type="title"/>
          </p:nvPr>
        </p:nvSpPr>
        <p:spPr>
          <a:xfrm>
            <a:off x="662572" y="348894"/>
            <a:ext cx="802005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400"/>
              <a:t>Recovery from Deadlock:  Resource Preemption</a:t>
            </a:r>
            <a:endParaRPr/>
          </a:p>
        </p:txBody>
      </p:sp>
      <p:sp>
        <p:nvSpPr>
          <p:cNvPr id="313" name="Google Shape;313;p42"/>
          <p:cNvSpPr txBox="1"/>
          <p:nvPr>
            <p:ph idx="1" type="body"/>
          </p:nvPr>
        </p:nvSpPr>
        <p:spPr>
          <a:xfrm>
            <a:off x="858838" y="1150938"/>
            <a:ext cx="6802437" cy="44831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b="1" lang="en-US"/>
              <a:t>Selecting a victim </a:t>
            </a:r>
            <a:r>
              <a:rPr lang="en-US"/>
              <a:t>– minimize cost</a:t>
            </a:r>
            <a:endParaRPr/>
          </a:p>
          <a:p>
            <a:pPr indent="-285750" lvl="0" marL="285750" rtl="0" algn="l">
              <a:spcBef>
                <a:spcPts val="630"/>
              </a:spcBef>
              <a:spcAft>
                <a:spcPts val="0"/>
              </a:spcAft>
              <a:buSzPts val="1980"/>
              <a:buChar char="▪"/>
            </a:pPr>
            <a:r>
              <a:rPr b="1" lang="en-US"/>
              <a:t>Rollback</a:t>
            </a:r>
            <a:r>
              <a:rPr lang="en-US"/>
              <a:t> – return to some safe state, restart the thread for that state</a:t>
            </a:r>
            <a:endParaRPr/>
          </a:p>
          <a:p>
            <a:pPr indent="-285750" lvl="0" marL="285750" rtl="0" algn="l">
              <a:spcBef>
                <a:spcPts val="630"/>
              </a:spcBef>
              <a:spcAft>
                <a:spcPts val="0"/>
              </a:spcAft>
              <a:buSzPts val="1980"/>
              <a:buChar char="▪"/>
            </a:pPr>
            <a:r>
              <a:rPr b="1" lang="en-US"/>
              <a:t>Starvation</a:t>
            </a:r>
            <a:r>
              <a:rPr lang="en-US"/>
              <a:t> –  same thread may always be picked as victim, include number of rollback in cost factor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3"/>
          <p:cNvSpPr txBox="1"/>
          <p:nvPr>
            <p:ph type="ctrTitle"/>
          </p:nvPr>
        </p:nvSpPr>
        <p:spPr>
          <a:xfrm>
            <a:off x="685800" y="814388"/>
            <a:ext cx="7772400" cy="21272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End of Chapter 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type="title"/>
          </p:nvPr>
        </p:nvSpPr>
        <p:spPr>
          <a:xfrm>
            <a:off x="457200" y="222868"/>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System Model</a:t>
            </a:r>
            <a:endParaRPr/>
          </a:p>
        </p:txBody>
      </p:sp>
      <p:sp>
        <p:nvSpPr>
          <p:cNvPr id="90" name="Google Shape;90;p4"/>
          <p:cNvSpPr txBox="1"/>
          <p:nvPr>
            <p:ph idx="1" type="body"/>
          </p:nvPr>
        </p:nvSpPr>
        <p:spPr>
          <a:xfrm>
            <a:off x="802834" y="1354816"/>
            <a:ext cx="7351712" cy="448310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System consists of resources</a:t>
            </a:r>
            <a:endParaRPr/>
          </a:p>
          <a:p>
            <a:pPr indent="-285750" lvl="0" marL="285750" rtl="0" algn="l">
              <a:spcBef>
                <a:spcPts val="630"/>
              </a:spcBef>
              <a:spcAft>
                <a:spcPts val="0"/>
              </a:spcAft>
              <a:buSzPts val="1980"/>
              <a:buChar char="▪"/>
            </a:pPr>
            <a:r>
              <a:rPr lang="en-US"/>
              <a:t>Resource types </a:t>
            </a:r>
            <a:r>
              <a:rPr i="1" lang="en-US"/>
              <a:t>R</a:t>
            </a:r>
            <a:r>
              <a:rPr baseline="-25000" lang="en-US"/>
              <a:t>1</a:t>
            </a:r>
            <a:r>
              <a:rPr lang="en-US"/>
              <a:t>, </a:t>
            </a:r>
            <a:r>
              <a:rPr i="1" lang="en-US"/>
              <a:t>R</a:t>
            </a:r>
            <a:r>
              <a:rPr baseline="-25000" lang="en-US"/>
              <a:t>2</a:t>
            </a:r>
            <a:r>
              <a:rPr lang="en-US"/>
              <a:t>, . . ., </a:t>
            </a:r>
            <a:r>
              <a:rPr i="1" lang="en-US"/>
              <a:t>R</a:t>
            </a:r>
            <a:r>
              <a:rPr baseline="-25000" lang="en-US"/>
              <a:t>m</a:t>
            </a:r>
            <a:endParaRPr/>
          </a:p>
          <a:p>
            <a:pPr indent="-285750" lvl="1" marL="742950" rtl="0" algn="l">
              <a:spcBef>
                <a:spcPts val="630"/>
              </a:spcBef>
              <a:spcAft>
                <a:spcPts val="0"/>
              </a:spcAft>
              <a:buSzPts val="1980"/>
              <a:buChar char="•"/>
            </a:pPr>
            <a:r>
              <a:rPr i="1" lang="en-US"/>
              <a:t>CPU cycles, memory space, I/O devices</a:t>
            </a:r>
            <a:endParaRPr/>
          </a:p>
          <a:p>
            <a:pPr indent="-285750" lvl="0" marL="285750" rtl="0" algn="l">
              <a:spcBef>
                <a:spcPts val="630"/>
              </a:spcBef>
              <a:spcAft>
                <a:spcPts val="0"/>
              </a:spcAft>
              <a:buSzPts val="1980"/>
              <a:buChar char="▪"/>
            </a:pPr>
            <a:r>
              <a:rPr lang="en-US"/>
              <a:t>Each resource type </a:t>
            </a:r>
            <a:r>
              <a:rPr i="1" lang="en-US"/>
              <a:t>R</a:t>
            </a:r>
            <a:r>
              <a:rPr baseline="-25000" lang="en-US"/>
              <a:t>i</a:t>
            </a:r>
            <a:r>
              <a:rPr lang="en-US"/>
              <a:t> has </a:t>
            </a:r>
            <a:r>
              <a:rPr i="1" lang="en-US"/>
              <a:t>W</a:t>
            </a:r>
            <a:r>
              <a:rPr baseline="-25000" lang="en-US"/>
              <a:t>i</a:t>
            </a:r>
            <a:r>
              <a:rPr lang="en-US"/>
              <a:t> instances.</a:t>
            </a:r>
            <a:endParaRPr/>
          </a:p>
          <a:p>
            <a:pPr indent="-285750" lvl="0" marL="285750" rtl="0" algn="l">
              <a:spcBef>
                <a:spcPts val="630"/>
              </a:spcBef>
              <a:spcAft>
                <a:spcPts val="0"/>
              </a:spcAft>
              <a:buSzPts val="1980"/>
              <a:buChar char="▪"/>
            </a:pPr>
            <a:r>
              <a:rPr lang="en-US"/>
              <a:t>Each process utilizes a resource as follows:</a:t>
            </a:r>
            <a:endParaRPr/>
          </a:p>
          <a:p>
            <a:pPr indent="-285750" lvl="1" marL="742950" rtl="0" algn="l">
              <a:spcBef>
                <a:spcPts val="630"/>
              </a:spcBef>
              <a:spcAft>
                <a:spcPts val="0"/>
              </a:spcAft>
              <a:buSzPts val="1980"/>
              <a:buChar char="•"/>
            </a:pPr>
            <a:r>
              <a:rPr b="1" lang="en-US"/>
              <a:t>request </a:t>
            </a:r>
            <a:endParaRPr/>
          </a:p>
          <a:p>
            <a:pPr indent="-285750" lvl="1" marL="742950" rtl="0" algn="l">
              <a:spcBef>
                <a:spcPts val="630"/>
              </a:spcBef>
              <a:spcAft>
                <a:spcPts val="0"/>
              </a:spcAft>
              <a:buSzPts val="1980"/>
              <a:buChar char="•"/>
            </a:pPr>
            <a:r>
              <a:rPr b="1" lang="en-US"/>
              <a:t>use </a:t>
            </a:r>
            <a:endParaRPr/>
          </a:p>
          <a:p>
            <a:pPr indent="-285750" lvl="1" marL="742950" rtl="0" algn="l">
              <a:spcBef>
                <a:spcPts val="630"/>
              </a:spcBef>
              <a:spcAft>
                <a:spcPts val="0"/>
              </a:spcAft>
              <a:buSzPts val="1980"/>
              <a:buChar char="•"/>
            </a:pPr>
            <a:r>
              <a:rPr b="1" lang="en-US"/>
              <a:t>release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923925" y="175869"/>
            <a:ext cx="7762875" cy="5762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Deadlock with Semaphores</a:t>
            </a:r>
            <a:endParaRPr/>
          </a:p>
        </p:txBody>
      </p:sp>
      <p:sp>
        <p:nvSpPr>
          <p:cNvPr id="97" name="Google Shape;97;p5"/>
          <p:cNvSpPr txBox="1"/>
          <p:nvPr>
            <p:ph idx="1" type="body"/>
          </p:nvPr>
        </p:nvSpPr>
        <p:spPr>
          <a:xfrm>
            <a:off x="817360" y="1331338"/>
            <a:ext cx="6959600" cy="4860925"/>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Data:</a:t>
            </a:r>
            <a:endParaRPr/>
          </a:p>
          <a:p>
            <a:pPr indent="-285750" lvl="1" marL="742950" rtl="0" algn="l">
              <a:spcBef>
                <a:spcPts val="630"/>
              </a:spcBef>
              <a:spcAft>
                <a:spcPts val="0"/>
              </a:spcAft>
              <a:buSzPts val="1980"/>
              <a:buChar char="•"/>
            </a:pPr>
            <a:r>
              <a:rPr lang="en-US"/>
              <a:t>A semaphore </a:t>
            </a:r>
            <a:r>
              <a:rPr b="1" lang="en-US">
                <a:latin typeface="Courier New"/>
                <a:ea typeface="Courier New"/>
                <a:cs typeface="Courier New"/>
                <a:sym typeface="Courier New"/>
              </a:rPr>
              <a:t>S</a:t>
            </a:r>
            <a:r>
              <a:rPr b="1" baseline="-25000" lang="en-US">
                <a:latin typeface="Courier New"/>
                <a:ea typeface="Courier New"/>
                <a:cs typeface="Courier New"/>
                <a:sym typeface="Courier New"/>
              </a:rPr>
              <a:t>1</a:t>
            </a:r>
            <a:r>
              <a:rPr b="1" lang="en-US">
                <a:latin typeface="Courier New"/>
                <a:ea typeface="Courier New"/>
                <a:cs typeface="Courier New"/>
                <a:sym typeface="Courier New"/>
              </a:rPr>
              <a:t> </a:t>
            </a:r>
            <a:r>
              <a:rPr lang="en-US"/>
              <a:t>initialized to 1</a:t>
            </a:r>
            <a:endParaRPr/>
          </a:p>
          <a:p>
            <a:pPr indent="-285750" lvl="1" marL="742950" rtl="0" algn="l">
              <a:spcBef>
                <a:spcPts val="630"/>
              </a:spcBef>
              <a:spcAft>
                <a:spcPts val="0"/>
              </a:spcAft>
              <a:buSzPts val="1980"/>
              <a:buChar char="•"/>
            </a:pPr>
            <a:r>
              <a:rPr lang="en-US"/>
              <a:t>A semaphore </a:t>
            </a:r>
            <a:r>
              <a:rPr b="1" lang="en-US">
                <a:latin typeface="Courier New"/>
                <a:ea typeface="Courier New"/>
                <a:cs typeface="Courier New"/>
                <a:sym typeface="Courier New"/>
              </a:rPr>
              <a:t>S</a:t>
            </a:r>
            <a:r>
              <a:rPr b="1" baseline="-25000" lang="en-US">
                <a:latin typeface="Courier New"/>
                <a:ea typeface="Courier New"/>
                <a:cs typeface="Courier New"/>
                <a:sym typeface="Courier New"/>
              </a:rPr>
              <a:t>2</a:t>
            </a:r>
            <a:r>
              <a:rPr b="1" lang="en-US">
                <a:latin typeface="Courier New"/>
                <a:ea typeface="Courier New"/>
                <a:cs typeface="Courier New"/>
                <a:sym typeface="Courier New"/>
              </a:rPr>
              <a:t> </a:t>
            </a:r>
            <a:r>
              <a:rPr lang="en-US"/>
              <a:t>initialized to 1</a:t>
            </a:r>
            <a:endParaRPr/>
          </a:p>
          <a:p>
            <a:pPr indent="-285750" lvl="0" marL="285750" rtl="0" algn="l">
              <a:spcBef>
                <a:spcPts val="630"/>
              </a:spcBef>
              <a:spcAft>
                <a:spcPts val="0"/>
              </a:spcAft>
              <a:buSzPts val="1980"/>
              <a:buChar char="▪"/>
            </a:pPr>
            <a:r>
              <a:rPr lang="en-US"/>
              <a:t>Two threads </a:t>
            </a:r>
            <a:r>
              <a:rPr i="1" lang="en-US"/>
              <a:t>T</a:t>
            </a:r>
            <a:r>
              <a:rPr baseline="-25000" i="1" lang="en-US"/>
              <a:t>1</a:t>
            </a:r>
            <a:r>
              <a:rPr lang="en-US"/>
              <a:t> and </a:t>
            </a:r>
            <a:r>
              <a:rPr i="1" lang="en-US"/>
              <a:t>T</a:t>
            </a:r>
            <a:r>
              <a:rPr baseline="-25000" i="1" lang="en-US"/>
              <a:t>2</a:t>
            </a:r>
            <a:endParaRPr/>
          </a:p>
          <a:p>
            <a:pPr indent="-285750" lvl="0" marL="285750" rtl="0" algn="l">
              <a:spcBef>
                <a:spcPts val="630"/>
              </a:spcBef>
              <a:spcAft>
                <a:spcPts val="0"/>
              </a:spcAft>
              <a:buSzPts val="1980"/>
              <a:buChar char="▪"/>
            </a:pPr>
            <a:r>
              <a:rPr b="1" i="1" lang="en-US">
                <a:latin typeface="Courier New"/>
                <a:ea typeface="Courier New"/>
                <a:cs typeface="Courier New"/>
                <a:sym typeface="Courier New"/>
              </a:rPr>
              <a:t>T</a:t>
            </a:r>
            <a:r>
              <a:rPr b="1" baseline="-25000" i="1" lang="en-US">
                <a:latin typeface="Courier New"/>
                <a:ea typeface="Courier New"/>
                <a:cs typeface="Courier New"/>
                <a:sym typeface="Courier New"/>
              </a:rPr>
              <a:t>1</a:t>
            </a:r>
            <a:r>
              <a:rPr b="1" lang="en-US">
                <a:latin typeface="Courier New"/>
                <a:ea typeface="Courier New"/>
                <a:cs typeface="Courier New"/>
                <a:sym typeface="Courier New"/>
              </a:rPr>
              <a:t>:  </a:t>
            </a:r>
            <a:endParaRPr/>
          </a:p>
          <a:p>
            <a:pPr indent="0" lvl="0" marL="0" rtl="0" algn="l">
              <a:spcBef>
                <a:spcPts val="630"/>
              </a:spcBef>
              <a:spcAft>
                <a:spcPts val="0"/>
              </a:spcAft>
              <a:buSzPts val="1980"/>
              <a:buNone/>
            </a:pPr>
            <a:r>
              <a:rPr b="1" lang="en-US">
                <a:latin typeface="Courier New"/>
                <a:ea typeface="Courier New"/>
                <a:cs typeface="Courier New"/>
                <a:sym typeface="Courier New"/>
              </a:rPr>
              <a:t>    wait(s</a:t>
            </a:r>
            <a:r>
              <a:rPr b="1" baseline="-25000" lang="en-US">
                <a:latin typeface="Courier New"/>
                <a:ea typeface="Courier New"/>
                <a:cs typeface="Courier New"/>
                <a:sym typeface="Courier New"/>
              </a:rPr>
              <a:t>1</a:t>
            </a:r>
            <a:r>
              <a:rPr b="1" lang="en-US">
                <a:latin typeface="Courier New"/>
                <a:ea typeface="Courier New"/>
                <a:cs typeface="Courier New"/>
                <a:sym typeface="Courier New"/>
              </a:rPr>
              <a:t>)</a:t>
            </a:r>
            <a:endParaRPr/>
          </a:p>
          <a:p>
            <a:pPr indent="0" lvl="0" marL="0" rtl="0" algn="l">
              <a:spcBef>
                <a:spcPts val="630"/>
              </a:spcBef>
              <a:spcAft>
                <a:spcPts val="0"/>
              </a:spcAft>
              <a:buSzPts val="1980"/>
              <a:buNone/>
            </a:pPr>
            <a:r>
              <a:rPr b="1" lang="en-US">
                <a:latin typeface="Courier New"/>
                <a:ea typeface="Courier New"/>
                <a:cs typeface="Courier New"/>
                <a:sym typeface="Courier New"/>
              </a:rPr>
              <a:t>    wait(s</a:t>
            </a:r>
            <a:r>
              <a:rPr b="1" baseline="-25000" lang="en-US">
                <a:latin typeface="Courier New"/>
                <a:ea typeface="Courier New"/>
                <a:cs typeface="Courier New"/>
                <a:sym typeface="Courier New"/>
              </a:rPr>
              <a:t>2</a:t>
            </a:r>
            <a:r>
              <a:rPr b="1" lang="en-US">
                <a:latin typeface="Courier New"/>
                <a:ea typeface="Courier New"/>
                <a:cs typeface="Courier New"/>
                <a:sym typeface="Courier New"/>
              </a:rPr>
              <a:t>)</a:t>
            </a:r>
            <a:endParaRPr/>
          </a:p>
          <a:p>
            <a:pPr indent="-285750" lvl="0" marL="285750" rtl="0" algn="l">
              <a:spcBef>
                <a:spcPts val="630"/>
              </a:spcBef>
              <a:spcAft>
                <a:spcPts val="0"/>
              </a:spcAft>
              <a:buSzPts val="1980"/>
              <a:buChar char="▪"/>
            </a:pPr>
            <a:r>
              <a:rPr b="1" i="1" lang="en-US">
                <a:latin typeface="Courier New"/>
                <a:ea typeface="Courier New"/>
                <a:cs typeface="Courier New"/>
                <a:sym typeface="Courier New"/>
              </a:rPr>
              <a:t>T</a:t>
            </a:r>
            <a:r>
              <a:rPr b="1" baseline="-25000" i="1" lang="en-US">
                <a:latin typeface="Courier New"/>
                <a:ea typeface="Courier New"/>
                <a:cs typeface="Courier New"/>
                <a:sym typeface="Courier New"/>
              </a:rPr>
              <a:t>2</a:t>
            </a:r>
            <a:r>
              <a:rPr b="1" lang="en-US">
                <a:latin typeface="Courier New"/>
                <a:ea typeface="Courier New"/>
                <a:cs typeface="Courier New"/>
                <a:sym typeface="Courier New"/>
              </a:rPr>
              <a:t>:  </a:t>
            </a:r>
            <a:endParaRPr/>
          </a:p>
          <a:p>
            <a:pPr indent="0" lvl="0" marL="0" rtl="0" algn="l">
              <a:spcBef>
                <a:spcPts val="630"/>
              </a:spcBef>
              <a:spcAft>
                <a:spcPts val="0"/>
              </a:spcAft>
              <a:buSzPts val="1980"/>
              <a:buNone/>
            </a:pPr>
            <a:r>
              <a:rPr b="1" lang="en-US">
                <a:latin typeface="Courier New"/>
                <a:ea typeface="Courier New"/>
                <a:cs typeface="Courier New"/>
                <a:sym typeface="Courier New"/>
              </a:rPr>
              <a:t>    wait(s</a:t>
            </a:r>
            <a:r>
              <a:rPr b="1" baseline="-25000" lang="en-US">
                <a:latin typeface="Courier New"/>
                <a:ea typeface="Courier New"/>
                <a:cs typeface="Courier New"/>
                <a:sym typeface="Courier New"/>
              </a:rPr>
              <a:t>2</a:t>
            </a:r>
            <a:r>
              <a:rPr b="1" lang="en-US">
                <a:latin typeface="Courier New"/>
                <a:ea typeface="Courier New"/>
                <a:cs typeface="Courier New"/>
                <a:sym typeface="Courier New"/>
              </a:rPr>
              <a:t>)</a:t>
            </a:r>
            <a:endParaRPr/>
          </a:p>
          <a:p>
            <a:pPr indent="0" lvl="0" marL="0" rtl="0" algn="l">
              <a:spcBef>
                <a:spcPts val="630"/>
              </a:spcBef>
              <a:spcAft>
                <a:spcPts val="0"/>
              </a:spcAft>
              <a:buSzPts val="1980"/>
              <a:buNone/>
            </a:pPr>
            <a:r>
              <a:rPr b="1" lang="en-US">
                <a:latin typeface="Courier New"/>
                <a:ea typeface="Courier New"/>
                <a:cs typeface="Courier New"/>
                <a:sym typeface="Courier New"/>
              </a:rPr>
              <a:t>    wait(s</a:t>
            </a:r>
            <a:r>
              <a:rPr b="1" baseline="-25000" lang="en-US">
                <a:latin typeface="Courier New"/>
                <a:ea typeface="Courier New"/>
                <a:cs typeface="Courier New"/>
                <a:sym typeface="Courier New"/>
              </a:rPr>
              <a:t>1</a:t>
            </a:r>
            <a:r>
              <a:rPr b="1" lang="en-US">
                <a:latin typeface="Courier New"/>
                <a:ea typeface="Courier New"/>
                <a:cs typeface="Courier New"/>
                <a:sym typeface="Courier New"/>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749300" y="150997"/>
            <a:ext cx="79375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Deadlock Characterization</a:t>
            </a:r>
            <a:endParaRPr/>
          </a:p>
        </p:txBody>
      </p:sp>
      <p:sp>
        <p:nvSpPr>
          <p:cNvPr id="104" name="Google Shape;104;p6"/>
          <p:cNvSpPr txBox="1"/>
          <p:nvPr>
            <p:ph idx="1" type="body"/>
          </p:nvPr>
        </p:nvSpPr>
        <p:spPr>
          <a:xfrm>
            <a:off x="1193281" y="1685190"/>
            <a:ext cx="6757437" cy="4668837"/>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b="1" lang="en-US">
                <a:solidFill>
                  <a:srgbClr val="006699"/>
                </a:solidFill>
                <a:latin typeface="Arial"/>
                <a:ea typeface="Arial"/>
                <a:cs typeface="Arial"/>
                <a:sym typeface="Arial"/>
              </a:rPr>
              <a:t>Mutual exclusion</a:t>
            </a:r>
            <a:r>
              <a:rPr b="1" lang="en-US"/>
              <a:t>:</a:t>
            </a:r>
            <a:r>
              <a:rPr lang="en-US"/>
              <a:t>  only one thread at a time can use a resource</a:t>
            </a:r>
            <a:endParaRPr sz="800"/>
          </a:p>
          <a:p>
            <a:pPr indent="-285750" lvl="0" marL="285750" rtl="0" algn="l">
              <a:spcBef>
                <a:spcPts val="630"/>
              </a:spcBef>
              <a:spcAft>
                <a:spcPts val="0"/>
              </a:spcAft>
              <a:buSzPts val="1980"/>
              <a:buChar char="▪"/>
            </a:pPr>
            <a:r>
              <a:rPr b="1" lang="en-US">
                <a:solidFill>
                  <a:srgbClr val="006699"/>
                </a:solidFill>
                <a:latin typeface="Arial"/>
                <a:ea typeface="Arial"/>
                <a:cs typeface="Arial"/>
                <a:sym typeface="Arial"/>
              </a:rPr>
              <a:t>Hold and wait</a:t>
            </a:r>
            <a:r>
              <a:rPr b="1" lang="en-US"/>
              <a:t>:</a:t>
            </a:r>
            <a:r>
              <a:rPr lang="en-US"/>
              <a:t>  a thread holding at least one resource is waiting to acquire additional resources held by other threads</a:t>
            </a:r>
            <a:endParaRPr/>
          </a:p>
          <a:p>
            <a:pPr indent="-285750" lvl="0" marL="285750" rtl="0" algn="l">
              <a:spcBef>
                <a:spcPts val="630"/>
              </a:spcBef>
              <a:spcAft>
                <a:spcPts val="0"/>
              </a:spcAft>
              <a:buSzPts val="1980"/>
              <a:buChar char="▪"/>
            </a:pPr>
            <a:r>
              <a:rPr b="1" lang="en-US">
                <a:solidFill>
                  <a:srgbClr val="006699"/>
                </a:solidFill>
                <a:latin typeface="Arial"/>
                <a:ea typeface="Arial"/>
                <a:cs typeface="Arial"/>
                <a:sym typeface="Arial"/>
              </a:rPr>
              <a:t>No preemption</a:t>
            </a:r>
            <a:r>
              <a:rPr b="1" lang="en-US"/>
              <a:t>:</a:t>
            </a:r>
            <a:r>
              <a:rPr lang="en-US"/>
              <a:t>  a resource can be released only voluntarily by the thread holding it, after that thread has completed its task</a:t>
            </a:r>
            <a:endParaRPr sz="800"/>
          </a:p>
          <a:p>
            <a:pPr indent="-285750" lvl="0" marL="285750" rtl="0" algn="l">
              <a:spcBef>
                <a:spcPts val="630"/>
              </a:spcBef>
              <a:spcAft>
                <a:spcPts val="0"/>
              </a:spcAft>
              <a:buSzPts val="1980"/>
              <a:buChar char="▪"/>
            </a:pPr>
            <a:r>
              <a:rPr b="1" lang="en-US">
                <a:solidFill>
                  <a:srgbClr val="006699"/>
                </a:solidFill>
                <a:latin typeface="Arial"/>
                <a:ea typeface="Arial"/>
                <a:cs typeface="Arial"/>
                <a:sym typeface="Arial"/>
              </a:rPr>
              <a:t>Circular wait</a:t>
            </a:r>
            <a:r>
              <a:rPr b="1" lang="en-US"/>
              <a:t>:</a:t>
            </a:r>
            <a:r>
              <a:rPr lang="en-US"/>
              <a:t>  there exists a set {</a:t>
            </a:r>
            <a:r>
              <a:rPr i="1" lang="en-US"/>
              <a:t>T</a:t>
            </a:r>
            <a:r>
              <a:rPr baseline="-25000" lang="en-US"/>
              <a:t>0</a:t>
            </a:r>
            <a:r>
              <a:rPr lang="en-US"/>
              <a:t>, </a:t>
            </a:r>
            <a:r>
              <a:rPr i="1" lang="en-US"/>
              <a:t>T</a:t>
            </a:r>
            <a:r>
              <a:rPr baseline="-25000" lang="en-US"/>
              <a:t>1</a:t>
            </a:r>
            <a:r>
              <a:rPr lang="en-US"/>
              <a:t>, …, </a:t>
            </a:r>
            <a:r>
              <a:rPr i="1" lang="en-US"/>
              <a:t>T</a:t>
            </a:r>
            <a:r>
              <a:rPr baseline="-25000" lang="en-US"/>
              <a:t>n</a:t>
            </a:r>
            <a:r>
              <a:rPr lang="en-US"/>
              <a:t>} of waiting threads such that </a:t>
            </a:r>
            <a:r>
              <a:rPr i="1" lang="en-US"/>
              <a:t>T</a:t>
            </a:r>
            <a:r>
              <a:rPr baseline="-25000" lang="en-US"/>
              <a:t>0  </a:t>
            </a:r>
            <a:r>
              <a:rPr lang="en-US"/>
              <a:t>is waiting for a resource that is held by </a:t>
            </a:r>
            <a:r>
              <a:rPr i="1" lang="en-US"/>
              <a:t>T</a:t>
            </a:r>
            <a:r>
              <a:rPr baseline="-25000" lang="en-US"/>
              <a:t>1</a:t>
            </a:r>
            <a:r>
              <a:rPr lang="en-US"/>
              <a:t>, </a:t>
            </a:r>
            <a:r>
              <a:rPr i="1" lang="en-US"/>
              <a:t>T</a:t>
            </a:r>
            <a:r>
              <a:rPr baseline="-25000" lang="en-US"/>
              <a:t>1</a:t>
            </a:r>
            <a:r>
              <a:rPr lang="en-US"/>
              <a:t> is waiting for a resource that is held by </a:t>
            </a:r>
            <a:r>
              <a:rPr i="1" lang="en-US"/>
              <a:t>T</a:t>
            </a:r>
            <a:r>
              <a:rPr baseline="-25000" lang="en-US"/>
              <a:t>2</a:t>
            </a:r>
            <a:r>
              <a:rPr lang="en-US"/>
              <a:t>, …, </a:t>
            </a:r>
            <a:r>
              <a:rPr i="1" lang="en-US"/>
              <a:t>T</a:t>
            </a:r>
            <a:r>
              <a:rPr baseline="-25000" i="1" lang="en-US"/>
              <a:t>n</a:t>
            </a:r>
            <a:r>
              <a:rPr baseline="-25000" lang="en-US"/>
              <a:t>–1</a:t>
            </a:r>
            <a:r>
              <a:rPr lang="en-US"/>
              <a:t> is waiting for a resource that is held by </a:t>
            </a:r>
            <a:r>
              <a:rPr i="1" lang="en-US"/>
              <a:t>T</a:t>
            </a:r>
            <a:r>
              <a:rPr baseline="-25000" lang="en-US"/>
              <a:t>n</a:t>
            </a:r>
            <a:r>
              <a:rPr lang="en-US"/>
              <a:t>, and </a:t>
            </a:r>
            <a:r>
              <a:rPr i="1" lang="en-US"/>
              <a:t>T</a:t>
            </a:r>
            <a:r>
              <a:rPr baseline="-25000" lang="en-US"/>
              <a:t>n</a:t>
            </a:r>
            <a:r>
              <a:rPr lang="en-US"/>
              <a:t> is waiting for a resource that is held by </a:t>
            </a:r>
            <a:r>
              <a:rPr i="1" lang="en-US"/>
              <a:t>T</a:t>
            </a:r>
            <a:r>
              <a:rPr baseline="-25000" lang="en-US"/>
              <a:t>0</a:t>
            </a:r>
            <a:r>
              <a:rPr lang="en-US"/>
              <a:t>.</a:t>
            </a:r>
            <a:endParaRPr/>
          </a:p>
          <a:p>
            <a:pPr indent="-160020" lvl="0" marL="285750" rtl="0" algn="l">
              <a:spcBef>
                <a:spcPts val="630"/>
              </a:spcBef>
              <a:spcAft>
                <a:spcPts val="0"/>
              </a:spcAft>
              <a:buSzPts val="1980"/>
              <a:buNone/>
            </a:pPr>
            <a:r>
              <a:t/>
            </a:r>
            <a:endParaRPr/>
          </a:p>
        </p:txBody>
      </p:sp>
      <p:sp>
        <p:nvSpPr>
          <p:cNvPr id="105" name="Google Shape;105;p6"/>
          <p:cNvSpPr txBox="1"/>
          <p:nvPr/>
        </p:nvSpPr>
        <p:spPr>
          <a:xfrm>
            <a:off x="749300" y="1226620"/>
            <a:ext cx="6485359" cy="36671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b="0" i="0" lang="en-US" sz="1800" u="none" cap="none" strike="noStrike">
                <a:solidFill>
                  <a:schemeClr val="dk1"/>
                </a:solidFill>
                <a:latin typeface="Helvetica Neue"/>
                <a:ea typeface="Helvetica Neue"/>
                <a:cs typeface="Helvetica Neue"/>
                <a:sym typeface="Helvetica Neue"/>
              </a:rPr>
              <a:t>Deadlock can arise if four conditions hold simultaneously.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7"/>
          <p:cNvSpPr txBox="1"/>
          <p:nvPr>
            <p:ph type="title"/>
          </p:nvPr>
        </p:nvSpPr>
        <p:spPr>
          <a:xfrm>
            <a:off x="854009" y="232005"/>
            <a:ext cx="76835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Resource-Allocation Graph</a:t>
            </a:r>
            <a:endParaRPr/>
          </a:p>
        </p:txBody>
      </p:sp>
      <p:sp>
        <p:nvSpPr>
          <p:cNvPr id="112" name="Google Shape;112;p7"/>
          <p:cNvSpPr txBox="1"/>
          <p:nvPr>
            <p:ph idx="1" type="body"/>
          </p:nvPr>
        </p:nvSpPr>
        <p:spPr>
          <a:xfrm>
            <a:off x="1418253" y="1771945"/>
            <a:ext cx="6574810" cy="4019550"/>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V is partitioned into two types:</a:t>
            </a:r>
            <a:endParaRPr/>
          </a:p>
          <a:p>
            <a:pPr indent="-285750" lvl="1" marL="742950" rtl="0" algn="l">
              <a:spcBef>
                <a:spcPts val="630"/>
              </a:spcBef>
              <a:spcAft>
                <a:spcPts val="0"/>
              </a:spcAft>
              <a:buSzPts val="1980"/>
              <a:buChar char="•"/>
            </a:pPr>
            <a:r>
              <a:rPr i="1" lang="en-US"/>
              <a:t>T</a:t>
            </a:r>
            <a:r>
              <a:rPr lang="en-US"/>
              <a:t> = {</a:t>
            </a:r>
            <a:r>
              <a:rPr i="1" lang="en-US"/>
              <a:t>T</a:t>
            </a:r>
            <a:r>
              <a:rPr baseline="-25000" lang="en-US"/>
              <a:t>1</a:t>
            </a:r>
            <a:r>
              <a:rPr lang="en-US"/>
              <a:t>, </a:t>
            </a:r>
            <a:r>
              <a:rPr i="1" lang="en-US"/>
              <a:t>T</a:t>
            </a:r>
            <a:r>
              <a:rPr baseline="-25000" lang="en-US"/>
              <a:t>2</a:t>
            </a:r>
            <a:r>
              <a:rPr lang="en-US"/>
              <a:t>, …, </a:t>
            </a:r>
            <a:r>
              <a:rPr i="1" lang="en-US"/>
              <a:t>T</a:t>
            </a:r>
            <a:r>
              <a:rPr baseline="-25000" i="1" lang="en-US"/>
              <a:t>n</a:t>
            </a:r>
            <a:r>
              <a:rPr lang="en-US"/>
              <a:t>}, the set consisting of all the threads in the system.</a:t>
            </a:r>
            <a:br>
              <a:rPr lang="en-US"/>
            </a:br>
            <a:endParaRPr/>
          </a:p>
          <a:p>
            <a:pPr indent="-285750" lvl="1" marL="742950" rtl="0" algn="l">
              <a:spcBef>
                <a:spcPts val="630"/>
              </a:spcBef>
              <a:spcAft>
                <a:spcPts val="0"/>
              </a:spcAft>
              <a:buSzPts val="1980"/>
              <a:buChar char="•"/>
            </a:pPr>
            <a:r>
              <a:rPr i="1" lang="en-US"/>
              <a:t>R</a:t>
            </a:r>
            <a:r>
              <a:rPr lang="en-US"/>
              <a:t> = {</a:t>
            </a:r>
            <a:r>
              <a:rPr i="1" lang="en-US"/>
              <a:t>R</a:t>
            </a:r>
            <a:r>
              <a:rPr baseline="-25000" lang="en-US"/>
              <a:t>1</a:t>
            </a:r>
            <a:r>
              <a:rPr lang="en-US"/>
              <a:t>, </a:t>
            </a:r>
            <a:r>
              <a:rPr i="1" lang="en-US"/>
              <a:t>R</a:t>
            </a:r>
            <a:r>
              <a:rPr baseline="-25000" lang="en-US"/>
              <a:t>2</a:t>
            </a:r>
            <a:r>
              <a:rPr lang="en-US"/>
              <a:t>, …, </a:t>
            </a:r>
            <a:r>
              <a:rPr i="1" lang="en-US"/>
              <a:t>R</a:t>
            </a:r>
            <a:r>
              <a:rPr baseline="-25000" i="1" lang="en-US"/>
              <a:t>m</a:t>
            </a:r>
            <a:r>
              <a:rPr lang="en-US"/>
              <a:t>}, the set consisting of all resource types in the system</a:t>
            </a:r>
            <a:endParaRPr/>
          </a:p>
          <a:p>
            <a:pPr indent="-222884" lvl="1" marL="742950" rtl="0" algn="l">
              <a:spcBef>
                <a:spcPts val="315"/>
              </a:spcBef>
              <a:spcAft>
                <a:spcPts val="0"/>
              </a:spcAft>
              <a:buSzPts val="990"/>
              <a:buNone/>
            </a:pPr>
            <a:r>
              <a:t/>
            </a:r>
            <a:endParaRPr sz="900"/>
          </a:p>
          <a:p>
            <a:pPr indent="-285750" lvl="0" marL="285750" rtl="0" algn="l">
              <a:spcBef>
                <a:spcPts val="630"/>
              </a:spcBef>
              <a:spcAft>
                <a:spcPts val="0"/>
              </a:spcAft>
              <a:buSzPts val="1980"/>
              <a:buChar char="▪"/>
            </a:pPr>
            <a:r>
              <a:rPr b="1" lang="en-US">
                <a:solidFill>
                  <a:srgbClr val="006699"/>
                </a:solidFill>
                <a:latin typeface="Arial"/>
                <a:ea typeface="Arial"/>
                <a:cs typeface="Arial"/>
                <a:sym typeface="Arial"/>
              </a:rPr>
              <a:t>request edge </a:t>
            </a:r>
            <a:r>
              <a:rPr lang="en-US"/>
              <a:t>– directed edge </a:t>
            </a:r>
            <a:r>
              <a:rPr i="1" lang="en-US"/>
              <a:t>T</a:t>
            </a:r>
            <a:r>
              <a:rPr baseline="-25000" i="1" lang="en-US"/>
              <a:t>i </a:t>
            </a:r>
            <a:r>
              <a:rPr lang="en-US"/>
              <a:t>→ </a:t>
            </a:r>
            <a:r>
              <a:rPr i="1" lang="en-US"/>
              <a:t>R</a:t>
            </a:r>
            <a:r>
              <a:rPr baseline="-25000" i="1" lang="en-US"/>
              <a:t>j</a:t>
            </a:r>
            <a:endParaRPr baseline="-25000" i="1"/>
          </a:p>
          <a:p>
            <a:pPr indent="-229870" lvl="0" marL="285750" rtl="0" algn="l">
              <a:spcBef>
                <a:spcPts val="280"/>
              </a:spcBef>
              <a:spcAft>
                <a:spcPts val="0"/>
              </a:spcAft>
              <a:buSzPts val="880"/>
              <a:buNone/>
            </a:pPr>
            <a:r>
              <a:t/>
            </a:r>
            <a:endParaRPr baseline="-25000" i="1" sz="800"/>
          </a:p>
          <a:p>
            <a:pPr indent="-285750" lvl="0" marL="285750" rtl="0" algn="l">
              <a:spcBef>
                <a:spcPts val="630"/>
              </a:spcBef>
              <a:spcAft>
                <a:spcPts val="0"/>
              </a:spcAft>
              <a:buSzPts val="1980"/>
              <a:buChar char="▪"/>
            </a:pPr>
            <a:r>
              <a:rPr b="1" lang="en-US">
                <a:solidFill>
                  <a:srgbClr val="006699"/>
                </a:solidFill>
                <a:latin typeface="Arial"/>
                <a:ea typeface="Arial"/>
                <a:cs typeface="Arial"/>
                <a:sym typeface="Arial"/>
              </a:rPr>
              <a:t>assignment edge </a:t>
            </a:r>
            <a:r>
              <a:rPr lang="en-US"/>
              <a:t>– directed edge </a:t>
            </a:r>
            <a:r>
              <a:rPr i="1" lang="en-US"/>
              <a:t>R</a:t>
            </a:r>
            <a:r>
              <a:rPr baseline="-25000" i="1" lang="en-US"/>
              <a:t>j</a:t>
            </a:r>
            <a:r>
              <a:rPr i="1" lang="en-US"/>
              <a:t> </a:t>
            </a:r>
            <a:r>
              <a:rPr lang="en-US"/>
              <a:t>→ </a:t>
            </a:r>
            <a:r>
              <a:rPr i="1" lang="en-US"/>
              <a:t>T</a:t>
            </a:r>
            <a:r>
              <a:rPr baseline="-25000" i="1" lang="en-US"/>
              <a:t>i</a:t>
            </a:r>
            <a:endParaRPr/>
          </a:p>
        </p:txBody>
      </p:sp>
      <p:sp>
        <p:nvSpPr>
          <p:cNvPr id="113" name="Google Shape;113;p7"/>
          <p:cNvSpPr txBox="1"/>
          <p:nvPr/>
        </p:nvSpPr>
        <p:spPr>
          <a:xfrm>
            <a:off x="1021522" y="1300748"/>
            <a:ext cx="4275593" cy="369332"/>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b="0" i="0" lang="en-US" sz="1800" u="none" cap="none" strike="noStrike">
                <a:solidFill>
                  <a:schemeClr val="dk1"/>
                </a:solidFill>
                <a:latin typeface="Helvetica Neue"/>
                <a:ea typeface="Helvetica Neue"/>
                <a:cs typeface="Helvetica Neue"/>
                <a:sym typeface="Helvetica Neue"/>
              </a:rPr>
              <a:t>A set of vertices </a:t>
            </a:r>
            <a:r>
              <a:rPr b="0" i="1" lang="en-US" sz="1800" u="none" cap="none" strike="noStrike">
                <a:solidFill>
                  <a:schemeClr val="dk1"/>
                </a:solidFill>
                <a:latin typeface="Helvetica Neue"/>
                <a:ea typeface="Helvetica Neue"/>
                <a:cs typeface="Helvetica Neue"/>
                <a:sym typeface="Helvetica Neue"/>
              </a:rPr>
              <a:t>V</a:t>
            </a:r>
            <a:r>
              <a:rPr b="0" i="0" lang="en-US" sz="1800" u="none" cap="none" strike="noStrike">
                <a:solidFill>
                  <a:schemeClr val="dk1"/>
                </a:solidFill>
                <a:latin typeface="Helvetica Neue"/>
                <a:ea typeface="Helvetica Neue"/>
                <a:cs typeface="Helvetica Neue"/>
                <a:sym typeface="Helvetica Neue"/>
              </a:rPr>
              <a:t> and a set of edges </a:t>
            </a:r>
            <a:r>
              <a:rPr b="0" i="1" lang="en-US" sz="1800" u="none" cap="none" strike="noStrike">
                <a:solidFill>
                  <a:schemeClr val="dk1"/>
                </a:solidFill>
                <a:latin typeface="Helvetica Neue"/>
                <a:ea typeface="Helvetica Neue"/>
                <a:cs typeface="Helvetica Neue"/>
                <a:sym typeface="Helvetica Neue"/>
              </a:rPr>
              <a:t>E</a:t>
            </a:r>
            <a:r>
              <a:rPr b="0" i="0" lang="en-US" sz="1800" u="none" cap="none" strike="noStrik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8"/>
          <p:cNvSpPr txBox="1"/>
          <p:nvPr>
            <p:ph type="title"/>
          </p:nvPr>
        </p:nvSpPr>
        <p:spPr>
          <a:xfrm>
            <a:off x="1127465" y="214006"/>
            <a:ext cx="7880350" cy="5372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Resource Allocation Graph Example</a:t>
            </a:r>
            <a:endParaRPr/>
          </a:p>
        </p:txBody>
      </p:sp>
      <p:sp>
        <p:nvSpPr>
          <p:cNvPr id="119" name="Google Shape;119;p8"/>
          <p:cNvSpPr txBox="1"/>
          <p:nvPr>
            <p:ph idx="1" type="body"/>
          </p:nvPr>
        </p:nvSpPr>
        <p:spPr>
          <a:xfrm>
            <a:off x="806450" y="1233488"/>
            <a:ext cx="4524375" cy="4530725"/>
          </a:xfrm>
          <a:prstGeom prst="rect">
            <a:avLst/>
          </a:prstGeom>
          <a:noFill/>
          <a:ln>
            <a:noFill/>
          </a:ln>
        </p:spPr>
        <p:txBody>
          <a:bodyPr anchorCtr="0" anchor="t" bIns="45700" lIns="91425" spcFirstLastPara="1" rIns="91425" wrap="square" tIns="45700">
            <a:noAutofit/>
          </a:bodyPr>
          <a:lstStyle/>
          <a:p>
            <a:pPr indent="-285750" lvl="0" marL="285750" rtl="0" algn="l">
              <a:spcBef>
                <a:spcPts val="0"/>
              </a:spcBef>
              <a:spcAft>
                <a:spcPts val="0"/>
              </a:spcAft>
              <a:buSzPts val="1980"/>
              <a:buChar char="▪"/>
            </a:pPr>
            <a:r>
              <a:rPr lang="en-US"/>
              <a:t>One instance of R</a:t>
            </a:r>
            <a:r>
              <a:rPr baseline="-25000" lang="en-US"/>
              <a:t>1</a:t>
            </a:r>
            <a:endParaRPr/>
          </a:p>
          <a:p>
            <a:pPr indent="-285750" lvl="0" marL="285750" rtl="0" algn="l">
              <a:spcBef>
                <a:spcPts val="630"/>
              </a:spcBef>
              <a:spcAft>
                <a:spcPts val="0"/>
              </a:spcAft>
              <a:buSzPts val="1980"/>
              <a:buChar char="▪"/>
            </a:pPr>
            <a:r>
              <a:rPr lang="en-US"/>
              <a:t>Two instances of R</a:t>
            </a:r>
            <a:r>
              <a:rPr baseline="-25000" lang="en-US"/>
              <a:t>2</a:t>
            </a:r>
            <a:endParaRPr/>
          </a:p>
          <a:p>
            <a:pPr indent="-285750" lvl="0" marL="285750" rtl="0" algn="l">
              <a:spcBef>
                <a:spcPts val="630"/>
              </a:spcBef>
              <a:spcAft>
                <a:spcPts val="0"/>
              </a:spcAft>
              <a:buSzPts val="1980"/>
              <a:buChar char="▪"/>
            </a:pPr>
            <a:r>
              <a:rPr lang="en-US"/>
              <a:t>One instance of R</a:t>
            </a:r>
            <a:r>
              <a:rPr baseline="-25000" lang="en-US"/>
              <a:t>3</a:t>
            </a:r>
            <a:endParaRPr/>
          </a:p>
          <a:p>
            <a:pPr indent="-285750" lvl="0" marL="285750" rtl="0" algn="l">
              <a:spcBef>
                <a:spcPts val="630"/>
              </a:spcBef>
              <a:spcAft>
                <a:spcPts val="0"/>
              </a:spcAft>
              <a:buSzPts val="1980"/>
              <a:buChar char="▪"/>
            </a:pPr>
            <a:r>
              <a:rPr lang="en-US"/>
              <a:t>Three instance of R</a:t>
            </a:r>
            <a:r>
              <a:rPr baseline="-25000" lang="en-US"/>
              <a:t>4</a:t>
            </a:r>
            <a:endParaRPr/>
          </a:p>
          <a:p>
            <a:pPr indent="-285750" lvl="0" marL="285750" rtl="0" algn="l">
              <a:spcBef>
                <a:spcPts val="630"/>
              </a:spcBef>
              <a:spcAft>
                <a:spcPts val="0"/>
              </a:spcAft>
              <a:buSzPts val="1980"/>
              <a:buChar char="▪"/>
            </a:pPr>
            <a:r>
              <a:rPr lang="en-US"/>
              <a:t>T</a:t>
            </a:r>
            <a:r>
              <a:rPr baseline="-25000" lang="en-US"/>
              <a:t>1</a:t>
            </a:r>
            <a:r>
              <a:rPr lang="en-US"/>
              <a:t> holds one instance of R</a:t>
            </a:r>
            <a:r>
              <a:rPr baseline="-25000" lang="en-US"/>
              <a:t>2</a:t>
            </a:r>
            <a:r>
              <a:rPr lang="en-US"/>
              <a:t> and is waiting for an instance of R</a:t>
            </a:r>
            <a:r>
              <a:rPr baseline="-25000" lang="en-US"/>
              <a:t>1</a:t>
            </a:r>
            <a:endParaRPr/>
          </a:p>
          <a:p>
            <a:pPr indent="-285750" lvl="0" marL="285750" rtl="0" algn="l">
              <a:spcBef>
                <a:spcPts val="630"/>
              </a:spcBef>
              <a:spcAft>
                <a:spcPts val="0"/>
              </a:spcAft>
              <a:buSzPts val="1980"/>
              <a:buChar char="▪"/>
            </a:pPr>
            <a:r>
              <a:rPr lang="en-US"/>
              <a:t>T</a:t>
            </a:r>
            <a:r>
              <a:rPr baseline="-25000" lang="en-US"/>
              <a:t>2</a:t>
            </a:r>
            <a:r>
              <a:rPr lang="en-US"/>
              <a:t> holds one instance of R</a:t>
            </a:r>
            <a:r>
              <a:rPr baseline="-25000" lang="en-US"/>
              <a:t>1</a:t>
            </a:r>
            <a:r>
              <a:rPr lang="en-US"/>
              <a:t>, one instance of R</a:t>
            </a:r>
            <a:r>
              <a:rPr baseline="-25000" lang="en-US"/>
              <a:t>2</a:t>
            </a:r>
            <a:r>
              <a:rPr lang="en-US"/>
              <a:t>, and is waiting for an instance of R</a:t>
            </a:r>
            <a:r>
              <a:rPr baseline="-25000" lang="en-US"/>
              <a:t>3</a:t>
            </a:r>
            <a:endParaRPr/>
          </a:p>
          <a:p>
            <a:pPr indent="-285750" lvl="0" marL="285750" rtl="0" algn="l">
              <a:spcBef>
                <a:spcPts val="630"/>
              </a:spcBef>
              <a:spcAft>
                <a:spcPts val="0"/>
              </a:spcAft>
              <a:buSzPts val="1980"/>
              <a:buChar char="▪"/>
            </a:pPr>
            <a:r>
              <a:rPr lang="en-US"/>
              <a:t>T</a:t>
            </a:r>
            <a:r>
              <a:rPr baseline="-25000" lang="en-US"/>
              <a:t>3</a:t>
            </a:r>
            <a:r>
              <a:rPr lang="en-US"/>
              <a:t> is holds one instance of R</a:t>
            </a:r>
            <a:r>
              <a:rPr baseline="-25000" lang="en-US"/>
              <a:t>3</a:t>
            </a:r>
            <a:endParaRPr/>
          </a:p>
        </p:txBody>
      </p:sp>
      <p:pic>
        <p:nvPicPr>
          <p:cNvPr id="120" name="Google Shape;120;p8"/>
          <p:cNvPicPr preferRelativeResize="0"/>
          <p:nvPr/>
        </p:nvPicPr>
        <p:blipFill rotWithShape="1">
          <a:blip r:embed="rId3">
            <a:alphaModFix/>
          </a:blip>
          <a:srcRect b="0" l="0" r="0" t="0"/>
          <a:stretch/>
        </p:blipFill>
        <p:spPr>
          <a:xfrm>
            <a:off x="5872163" y="1500188"/>
            <a:ext cx="2497137" cy="36941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ph type="title"/>
          </p:nvPr>
        </p:nvSpPr>
        <p:spPr>
          <a:xfrm>
            <a:off x="765175" y="273737"/>
            <a:ext cx="8378825" cy="4699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Resource Allocation Graph with a Deadlock</a:t>
            </a:r>
            <a:endParaRPr/>
          </a:p>
        </p:txBody>
      </p:sp>
      <p:pic>
        <p:nvPicPr>
          <p:cNvPr id="127" name="Google Shape;127;p9"/>
          <p:cNvPicPr preferRelativeResize="0"/>
          <p:nvPr/>
        </p:nvPicPr>
        <p:blipFill rotWithShape="1">
          <a:blip r:embed="rId3">
            <a:alphaModFix/>
          </a:blip>
          <a:srcRect b="0" l="0" r="0" t="0"/>
          <a:stretch/>
        </p:blipFill>
        <p:spPr>
          <a:xfrm>
            <a:off x="3155950" y="1089025"/>
            <a:ext cx="3354388" cy="495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2011-01-13T23:43:38Z</dcterms:created>
  <dc:creator>Lucent End User</dc:creator>
</cp:coreProperties>
</file>