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7010400" cy="9296400"/>
  <p:embeddedFontLst>
    <p:embeddedFont>
      <p:font typeface="Helvetica Neue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GoogleSlidesCustomDataVersion2">
      <go:slidesCustomData xmlns:go="http://customooxmlschemas.google.com/" r:id="rId56" roundtripDataSignature="AMtx7mjnvul6ugbiDhgMlOGLt+M7HeM3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HelveticaNeue-bold.fntdata"/><Relationship Id="rId52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54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1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1" name="Google Shape;151;p1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2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2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2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2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29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3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3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3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3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3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3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3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3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3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3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" name="Google Shape;288;p3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3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9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9" name="Google Shape;309;p4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4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Google Shape;317;p4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4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5" name="Google Shape;325;p4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p4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9" name="Google Shape;339;p51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5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2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5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53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5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4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5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5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7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p67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6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935038" y="4416425"/>
            <a:ext cx="5140200" cy="4181400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82688" y="698500"/>
            <a:ext cx="46467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82688" y="698500"/>
            <a:ext cx="46466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69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69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69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69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69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27" name="Google Shape;27;p69"/>
          <p:cNvSpPr txBox="1"/>
          <p:nvPr/>
        </p:nvSpPr>
        <p:spPr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28" name="Google Shape;28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" name="Google Shape;29;p69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69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8"/>
          <p:cNvSpPr txBox="1"/>
          <p:nvPr>
            <p:ph idx="1" type="body"/>
          </p:nvPr>
        </p:nvSpPr>
        <p:spPr>
          <a:xfrm rot="5400000">
            <a:off x="2405063" y="-365125"/>
            <a:ext cx="4530725" cy="772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0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0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1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3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3"/>
          <p:cNvSpPr txBox="1"/>
          <p:nvPr>
            <p:ph idx="1" type="body"/>
          </p:nvPr>
        </p:nvSpPr>
        <p:spPr>
          <a:xfrm>
            <a:off x="806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2" name="Google Shape;42;p73"/>
          <p:cNvSpPr txBox="1"/>
          <p:nvPr>
            <p:ph idx="2" type="body"/>
          </p:nvPr>
        </p:nvSpPr>
        <p:spPr>
          <a:xfrm>
            <a:off x="4997450" y="1233488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6" name="Google Shape;46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7" name="Google Shape;47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8" name="Google Shape;48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1120"/>
              </a:spcBef>
              <a:spcAft>
                <a:spcPts val="0"/>
              </a:spcAft>
              <a:buSzPts val="3520"/>
              <a:buChar char="▪"/>
              <a:defRPr sz="3200"/>
            </a:lvl1pPr>
            <a:lvl2pPr indent="-424180" lvl="1" marL="914400" algn="l">
              <a:spcBef>
                <a:spcPts val="980"/>
              </a:spcBef>
              <a:spcAft>
                <a:spcPts val="0"/>
              </a:spcAft>
              <a:buSzPts val="3080"/>
              <a:buChar char="•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3" name="Google Shape;53;p7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9.jpg"/><Relationship Id="rId2" Type="http://schemas.openxmlformats.org/officeDocument/2006/relationships/image" Target="../media/image2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6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8"/>
          <p:cNvSpPr txBox="1"/>
          <p:nvPr>
            <p:ph type="title"/>
          </p:nvPr>
        </p:nvSpPr>
        <p:spPr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8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433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68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68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68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68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68"/>
          <p:cNvSpPr txBox="1"/>
          <p:nvPr/>
        </p:nvSpPr>
        <p:spPr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68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19" name="Google Shape;19;p68"/>
          <p:cNvSpPr txBox="1"/>
          <p:nvPr/>
        </p:nvSpPr>
        <p:spPr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20" name="Google Shape;20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2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685800" y="793750"/>
            <a:ext cx="7772400" cy="21288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9:  Main Memory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879475" y="225267"/>
            <a:ext cx="78390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Memory-Management Unit (</a:t>
            </a:r>
            <a:r>
              <a:rPr lang="en-US" sz="2800"/>
              <a:t>MMU</a:t>
            </a:r>
            <a:r>
              <a:rPr lang="en-US"/>
              <a:t>)</a:t>
            </a:r>
            <a:endParaRPr/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839757" y="1147602"/>
            <a:ext cx="7623108" cy="448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Hardware device that at run time maps virtual to physical address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Many methods possible, covered in the rest of this chapter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280"/>
              </a:spcBef>
              <a:spcAft>
                <a:spcPts val="0"/>
              </a:spcAft>
              <a:buSzPts val="88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W:\os-book\OS10\slide-dir\os-figures\9_04.jpg"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388" y="1900238"/>
            <a:ext cx="51371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879475" y="225265"/>
            <a:ext cx="78390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Memory-Management Unit (Cont.)</a:t>
            </a:r>
            <a:endParaRPr/>
          </a:p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851482" y="1163638"/>
            <a:ext cx="7630045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Consider simple scheme. which is  a generalization of the base-register scheme.</a:t>
            </a:r>
            <a:endParaRPr/>
          </a:p>
          <a:p>
            <a:pPr indent="-285750" lvl="1" marL="28575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The base register now called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value in the relocation register is added to every address generated by a user process at the time it is sent to memory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user program deals with </a:t>
            </a:r>
            <a:r>
              <a:rPr i="1" lang="en-US"/>
              <a:t>logical</a:t>
            </a:r>
            <a:r>
              <a:rPr lang="en-US"/>
              <a:t> addresses; it never sees the </a:t>
            </a:r>
            <a:r>
              <a:rPr i="1" lang="en-US"/>
              <a:t>real</a:t>
            </a:r>
            <a:r>
              <a:rPr lang="en-US"/>
              <a:t> physical addresses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Execution-time binding occurs when reference is made to location in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Logical address bound to physical addresses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 txBox="1"/>
          <p:nvPr>
            <p:ph type="title"/>
          </p:nvPr>
        </p:nvSpPr>
        <p:spPr>
          <a:xfrm>
            <a:off x="879475" y="225267"/>
            <a:ext cx="78390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Memory-Management Unit (Cont.)</a:t>
            </a:r>
            <a:endParaRPr/>
          </a:p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851482" y="1163638"/>
            <a:ext cx="7704690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Consider simple scheme. which is  a generalization of the base-register scheme.</a:t>
            </a:r>
            <a:endParaRPr/>
          </a:p>
          <a:p>
            <a:pPr indent="-285750" lvl="1" marL="28575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The base register now called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value in the relocation register is added to every address generated by a user process at the time it is sent to memory</a:t>
            </a:r>
            <a:endParaRPr/>
          </a:p>
        </p:txBody>
      </p:sp>
      <p:pic>
        <p:nvPicPr>
          <p:cNvPr descr="W:\os-book\OS10\slide-dir\os-figures\9_05.jpg" id="148" name="Google Shape;1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763" y="2957513"/>
            <a:ext cx="3981450" cy="28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66775" y="222674"/>
            <a:ext cx="782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Contiguous Allocation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866775" y="1077913"/>
            <a:ext cx="7633413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Main memory must support both OS and user processes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Limited resource, must allocate efficiently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Contiguous allocation is one early method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Main memory usually into two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partitions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Resident operating system, usually held in low memory with interrupt vector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User processes then held in high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Each process contained in single contiguous section of memory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66775" y="232005"/>
            <a:ext cx="782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Contiguous Allocation (Cont.)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66775" y="1093788"/>
            <a:ext cx="7605421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Relocation registers used to protect user processes from each other, and from changing operating-system code and data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Base register contains value of smallest physical address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Limit register contains range of logical addresses – each logical address must be less than the limit register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MMU maps logical address </a:t>
            </a:r>
            <a:r>
              <a:rPr i="1" lang="en-US"/>
              <a:t>dynamically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Can then allow actions such as kernel code being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transient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/>
              <a:t>and kernel changing size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788693" y="232005"/>
            <a:ext cx="84423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Hardware Support for Relocation and Limit Registers</a:t>
            </a:r>
            <a:endParaRPr/>
          </a:p>
        </p:txBody>
      </p:sp>
      <p:pic>
        <p:nvPicPr>
          <p:cNvPr descr="8"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4675" y="1347788"/>
            <a:ext cx="5845175" cy="29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989886" y="23576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Storage-Allocation Problem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479550" y="1709738"/>
            <a:ext cx="7001977" cy="2605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First-fit</a:t>
            </a:r>
            <a:r>
              <a:rPr lang="en-US"/>
              <a:t>:  Allocate the </a:t>
            </a:r>
            <a:r>
              <a:rPr b="1" i="1" lang="en-US"/>
              <a:t>first</a:t>
            </a:r>
            <a:r>
              <a:rPr lang="en-US"/>
              <a:t> hole that is big enough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Best-fit</a:t>
            </a:r>
            <a:r>
              <a:rPr lang="en-US"/>
              <a:t>:  Allocate the </a:t>
            </a:r>
            <a:r>
              <a:rPr b="1" i="1" lang="en-US"/>
              <a:t>smallest</a:t>
            </a:r>
            <a:r>
              <a:rPr lang="en-US"/>
              <a:t> hole that is big enough; must search entire list, unless ordered by size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Produces the smallest leftover hole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Worst-fit</a:t>
            </a:r>
            <a:r>
              <a:rPr lang="en-US"/>
              <a:t>:  Allocate the </a:t>
            </a:r>
            <a:r>
              <a:rPr b="1" i="1" lang="en-US"/>
              <a:t>largest</a:t>
            </a:r>
            <a:r>
              <a:rPr lang="en-US"/>
              <a:t> hole; must also search entire list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Produces the largest leftover hole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989886" y="1164447"/>
            <a:ext cx="61087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satisfy a request of size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a list of free holes?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091455" y="3844115"/>
            <a:ext cx="7222121" cy="646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First-fit and best-fit better than worst-fit in terms of speed and storage utilization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55663" y="236379"/>
            <a:ext cx="78311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Fragmentation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55663" y="1114425"/>
            <a:ext cx="7663186" cy="499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Fragmentation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total memory space exists to satisfy a request, but it is not contiguous</a:t>
            </a:r>
            <a:endParaRPr b="1">
              <a:solidFill>
                <a:srgbClr val="3366FF"/>
              </a:solidFill>
            </a:endParaRPr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Fragmentation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allocated memory may be slightly larger than requested memory; this size difference is memory internal to a partition, but not being used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First fit analysis reveals that given </a:t>
            </a:r>
            <a:r>
              <a:rPr i="1" lang="en-US"/>
              <a:t>N</a:t>
            </a:r>
            <a:r>
              <a:rPr lang="en-US"/>
              <a:t> blocks allocated, 0.5 </a:t>
            </a:r>
            <a:r>
              <a:rPr i="1" lang="en-US"/>
              <a:t>N</a:t>
            </a:r>
            <a:r>
              <a:rPr lang="en-US"/>
              <a:t> blocks lost to fragmentation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1/3 may be unusable -&gt;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50-percent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rule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457200" y="248493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Fragmentation (Cont.)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49086" y="1154113"/>
            <a:ext cx="765110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Reduce external fragmentation by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compaction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Shuffle memory contents to place all free memory together in one large block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Compaction is possible </a:t>
            </a:r>
            <a:r>
              <a:rPr i="1" lang="en-US"/>
              <a:t>only</a:t>
            </a:r>
            <a:r>
              <a:rPr lang="en-US"/>
              <a:t> if relocation is dynamic, and is done at execution time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I/O problem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Latch job in memory while it is involved in I/O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Do I/O only into OS buffers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Now consider that backing store has same fragmentation problems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457200" y="236379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Paging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21100" y="1128725"/>
            <a:ext cx="7779600" cy="47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Physical  address space of a process can be noncontiguous; process is allocated physical memory whenever the latter is available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Avoids external fragmentation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Avoids problem of varying sized memory chunks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Divide physical memory into fixed-sized blocks called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frames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>
                <a:solidFill>
                  <a:srgbClr val="000000"/>
                </a:solidFill>
              </a:rPr>
              <a:t>Size </a:t>
            </a:r>
            <a:r>
              <a:rPr lang="en-US"/>
              <a:t>is power of 2, between 512 bytes and 16 Mbytes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Divide logical memory into blocks of same size called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Keep track of all free frames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To run a program of size </a:t>
            </a:r>
            <a:r>
              <a:rPr b="1" i="1" lang="en-US"/>
              <a:t>N</a:t>
            </a:r>
            <a:r>
              <a:rPr i="1" lang="en-US"/>
              <a:t> </a:t>
            </a:r>
            <a:r>
              <a:rPr lang="en-US"/>
              <a:t>pages, need to find </a:t>
            </a:r>
            <a:r>
              <a:rPr b="1" i="1" lang="en-US"/>
              <a:t>N</a:t>
            </a:r>
            <a:r>
              <a:rPr lang="en-US"/>
              <a:t> free frames and load program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Set up 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-US"/>
              <a:t> to translate logical to physical addresses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Backing store likewise split into pages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Still have Internal fragmentation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1006475" y="214313"/>
            <a:ext cx="7743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9:  Memory Management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821094" y="1203325"/>
            <a:ext cx="7678381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Background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Contiguous Memory Allocation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Paging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Structure of the Page Table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Swapping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Example: The Intel 32 and 64-bit Architectures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Example: ARMv8 Architecture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46138" y="236379"/>
            <a:ext cx="7840662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Translation Scheme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41375" y="1125538"/>
            <a:ext cx="729932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Address generated by CPU is divided into: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i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/>
              <a:t>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used as an index into 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which contains base address of each page in physical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i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/>
              <a:t>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combined with base address to define the physical memory address that is sent to the memory unit</a:t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For given logical address space 2</a:t>
            </a:r>
            <a:r>
              <a:rPr baseline="30000" i="1" lang="en-US"/>
              <a:t>m </a:t>
            </a:r>
            <a:r>
              <a:rPr lang="en-US"/>
              <a:t>and page size</a:t>
            </a:r>
            <a:r>
              <a:rPr baseline="30000" lang="en-US"/>
              <a:t> </a:t>
            </a:r>
            <a:r>
              <a:rPr i="1" lang="en-US"/>
              <a:t>2</a:t>
            </a:r>
            <a:r>
              <a:rPr baseline="30000" lang="en-US"/>
              <a:t>n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0363" y="2882900"/>
            <a:ext cx="33432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749300" y="223291"/>
            <a:ext cx="79375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Paging Hardware</a:t>
            </a:r>
            <a:endParaRPr/>
          </a:p>
        </p:txBody>
      </p:sp>
      <p:pic>
        <p:nvPicPr>
          <p:cNvPr descr="C:\Users\as668\Desktop\9_08.jpg"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575" y="1666875"/>
            <a:ext cx="6589713" cy="366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936819" y="167339"/>
            <a:ext cx="82296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Paging Model of Logical and  Physical Memory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3" y="1203325"/>
            <a:ext cx="4938712" cy="46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88950" y="232622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Paging Example 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830424" y="1138238"/>
            <a:ext cx="7604449" cy="482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Logical address:  n = 2 and  m = 4. Using a page size of 4 bytes and a physical memory of 32 bytes (8 pages)</a:t>
            </a:r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900" y="2014538"/>
            <a:ext cx="33845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966593" y="175468"/>
            <a:ext cx="7491607" cy="6365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Paging -- Calculating internal fragmentation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826196" y="1112044"/>
            <a:ext cx="7491607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Page size = 2,048 bytes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Process size = 72,766 bytes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35 pages + 1,086 bytes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Internal fragmentation of 2,048 - 1,086 = 962 bytes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Worst case fragmentation = 1 frame – 1 byte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On average fragmentation = 1 / 2 frame size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 small frame sizes desirable?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But each page table entry takes memory to track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Page sizes growing over time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Solaris supports two page sizes – 8 KB and 4 MB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457200" y="236379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Free Frames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300288" y="5721350"/>
            <a:ext cx="190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allocation</a:t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5343525" y="5734050"/>
            <a:ext cx="17113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allocation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5625" y="1244600"/>
            <a:ext cx="5903913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646113" y="23576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of Page Table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802434" y="1146175"/>
            <a:ext cx="7725746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Page table is kept in main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Page-table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PTBR</a:t>
            </a:r>
            <a:r>
              <a:rPr lang="en-US"/>
              <a:t>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points to the page table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Page-table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PTLR</a:t>
            </a:r>
            <a:r>
              <a:rPr lang="en-US"/>
              <a:t>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indicates size of the page table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 this scheme every data/instruction access requires two memory accesses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One for the page table and one for the data / instruction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two-memory access problem can be solved by the use of a special fast-lookup hardware cache called 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look-aside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buffers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TLBs</a:t>
            </a:r>
            <a:r>
              <a:rPr lang="en-US"/>
              <a:t>) (also called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associative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-US"/>
              <a:t>).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531846" y="222674"/>
            <a:ext cx="83602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Translation Look-Aside Buffer </a:t>
            </a:r>
            <a:endParaRPr/>
          </a:p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793101" y="1146175"/>
            <a:ext cx="7144399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Some TLBs store</a:t>
            </a:r>
            <a:r>
              <a:rPr b="1" lang="en-US"/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address-space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identifiers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ASIDs</a:t>
            </a:r>
            <a:r>
              <a:rPr lang="en-US"/>
              <a:t>)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in each TLB entry – uniquely identifies each process to provide address-space protection for that process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Otherwise need to flush at every context switch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TLBs typically small (64 to 1,024 entries)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On a TLB miss, value is loaded into the TLB for faster access next time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Replacement policies must be considered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Some entries can be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wired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down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for permanent fast access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457200" y="23200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811763" y="1211263"/>
            <a:ext cx="7735078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Associative memory – parallel search 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Address translation (p, d)</a:t>
            </a:r>
            <a:endParaRPr/>
          </a:p>
          <a:p>
            <a:pPr indent="-285749" lvl="1" marL="6270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p is in associative register, get frame # out</a:t>
            </a:r>
            <a:endParaRPr/>
          </a:p>
          <a:p>
            <a:pPr indent="-285749" lvl="1" marL="6270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Otherwise get frame # from page table in memory</a:t>
            </a:r>
            <a:endParaRPr/>
          </a:p>
          <a:p>
            <a:pPr indent="-160019" lvl="1" marL="62706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pic>
        <p:nvPicPr>
          <p:cNvPr id="264" name="Google Shape;2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2675" y="1693863"/>
            <a:ext cx="29432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488950" y="23854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Paging Hardware With TLB</a:t>
            </a:r>
            <a:endParaRPr sz="2400"/>
          </a:p>
        </p:txBody>
      </p:sp>
      <p:pic>
        <p:nvPicPr>
          <p:cNvPr id="271" name="Google Shape;2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175" y="1284288"/>
            <a:ext cx="5637213" cy="4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57200" y="228054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830426" y="1262063"/>
            <a:ext cx="7735078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To provide a detailed description of various ways of organizing memory hardware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To discuss various memory-management techniques, 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To provide a detailed description of the Intel Pentium, which supports both pure segmentation and segmentation with paging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457200" y="236379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Effective Access Time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821095" y="1231638"/>
            <a:ext cx="7772400" cy="48355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</a:pPr>
            <a:r>
              <a:rPr lang="en-US"/>
              <a:t>Hit ratio – percentage of times that a page number is found in the  TLB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An 80% hit ratio means that we find the desired  page number  in the TLB 80% of the time.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Suppose that 10 nanoseconds to access memory.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we find the desired page in TLB then a mapped-memory access take 10 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Otherwise we need two memory access so it is 20 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Effective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EAT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	               EAT = 0.80 x 10 + 0.20 x 20 = 12  nanoseconds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       implying 20% slowdown in access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Consider  amore realistic hit ratio of 99%,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     EAT = 0.99 x 10 + 0.01 x 20 = 10.1ns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/>
              <a:t>      implying  only 1% slowdown in access time.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160019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>
            <p:ph type="title"/>
          </p:nvPr>
        </p:nvSpPr>
        <p:spPr>
          <a:xfrm>
            <a:off x="457200" y="24788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Protection</a:t>
            </a:r>
            <a:endParaRPr/>
          </a:p>
        </p:txBody>
      </p:sp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830425" y="1157288"/>
            <a:ext cx="7651102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Memory protection implemented by associating protection bit with each frame to indicate if read-only or read-write access is allowed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Can also add more bits to indicate page execute-only, and so on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Valid-invalid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bit attached to each entry in the page table: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“valid” indicates that the associated page is in the process’ logical address space, and is thus a legal page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“invalid” indicates that the page is not in the process’ logical address space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Or use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page-table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PTLR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Any violations result in a trap to the kernel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457200" y="24788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Pages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802433" y="1113421"/>
            <a:ext cx="7734788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Shared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One copy of read-only (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reentrant</a:t>
            </a:r>
            <a:r>
              <a:rPr lang="en-US"/>
              <a:t>) code shared among processes (i.e., text editors, compilers, window systems)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Similar to multiple threads sharing the same process space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Also useful for interprocess communication if sharing of read-write pages is allowed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>
                <a:solidFill>
                  <a:srgbClr val="3366FF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Each process keeps a separate copy of the code and data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 pages for the private code and data can appear anywhere in the logical address space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982663" y="245093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Pages Example</a:t>
            </a:r>
            <a:endParaRPr sz="2400"/>
          </a:p>
        </p:txBody>
      </p:sp>
      <p:pic>
        <p:nvPicPr>
          <p:cNvPr descr="W:\os-book\OS10\slide-dir\os-figures\9_14.jpg" id="299" name="Google Shape;2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313" y="1212850"/>
            <a:ext cx="3973512" cy="43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520700" y="247880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of the Page Table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811763" y="1227138"/>
            <a:ext cx="769775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Memory structures for paging can get huge using straight-forward methods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Consider a 32-bit logical address space as on modern computers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Page size of 4 KB (2</a:t>
            </a:r>
            <a:r>
              <a:rPr baseline="30000" lang="en-US"/>
              <a:t>12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Page table would have 1 million entries (2</a:t>
            </a:r>
            <a:r>
              <a:rPr baseline="30000" lang="en-US"/>
              <a:t>32</a:t>
            </a:r>
            <a:r>
              <a:rPr lang="en-US"/>
              <a:t> / 2</a:t>
            </a:r>
            <a:r>
              <a:rPr baseline="30000" lang="en-US"/>
              <a:t>12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each entry is 4 bytes 🡺 each process 4 MB of physical address space for the  page table alone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Don’t want to allocate that contiguously in main memory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One simple solution is to divide the page table into smaller units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Hierarchical Paging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Hashed Page Tables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Inverted Page Tables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473075" y="23200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Page Tables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839755" y="1131888"/>
            <a:ext cx="7489858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Break up the logical address space into multiple page tables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 simple technique is a two-level page table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We then page the page table</a:t>
            </a:r>
            <a:endParaRPr/>
          </a:p>
        </p:txBody>
      </p:sp>
      <p:pic>
        <p:nvPicPr>
          <p:cNvPr descr="8" id="314" name="Google Shape;31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376488"/>
            <a:ext cx="3578225" cy="3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955675" y="236379"/>
            <a:ext cx="77628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Two-Level Paging Example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849087" y="1085850"/>
            <a:ext cx="7679093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 logical address (on 32-bit machine with 4K page size) is divided into:</a:t>
            </a:r>
            <a:endParaRPr/>
          </a:p>
          <a:p>
            <a:pPr indent="-285749" lvl="1" marL="6270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 page number consisting of 20 bits</a:t>
            </a:r>
            <a:endParaRPr/>
          </a:p>
          <a:p>
            <a:pPr indent="-285749" lvl="1" marL="6270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 page offset consisting of 12 bits</a:t>
            </a:r>
            <a:endParaRPr/>
          </a:p>
          <a:p>
            <a:pPr indent="-229869" lvl="1" marL="627063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Since the page table is paged, the page number is further divided into:</a:t>
            </a:r>
            <a:endParaRPr/>
          </a:p>
          <a:p>
            <a:pPr indent="-285749" lvl="1" marL="6270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 10-bit page number </a:t>
            </a:r>
            <a:endParaRPr/>
          </a:p>
          <a:p>
            <a:pPr indent="-285749" lvl="1" marL="627063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 10-bit page offset</a:t>
            </a:r>
            <a:endParaRPr/>
          </a:p>
          <a:p>
            <a:pPr indent="-229869" lvl="1" marL="627063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88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Thus, a logical address is as follows:</a:t>
            </a:r>
            <a:br>
              <a:rPr lang="en-US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sz="1600"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where</a:t>
            </a:r>
            <a:r>
              <a:rPr i="1" lang="en-US"/>
              <a:t> p</a:t>
            </a:r>
            <a:r>
              <a:rPr baseline="-25000" i="1" lang="en-US"/>
              <a:t>1</a:t>
            </a:r>
            <a:r>
              <a:rPr lang="en-US"/>
              <a:t> is an index into the outer page table, and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is the displacement within the page of the inner page table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Known as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forward-mapped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endParaRPr/>
          </a:p>
        </p:txBody>
      </p:sp>
      <p:pic>
        <p:nvPicPr>
          <p:cNvPr descr="W:\os-book\OS10\slide-dir\os-figures\in-9_3.jpg" id="322" name="Google Shape;3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5" y="4032250"/>
            <a:ext cx="4090988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1128713" y="236379"/>
            <a:ext cx="7558087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Address-Translation Scheme</a:t>
            </a:r>
            <a:endParaRPr sz="2400"/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13" y="1258888"/>
            <a:ext cx="6389687" cy="269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536575" y="15580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64-bit Logical Address Space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875685" y="1130300"/>
            <a:ext cx="7596512" cy="508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Even two-level paging scheme not sufficient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page size is 4 KB (2</a:t>
            </a:r>
            <a:r>
              <a:rPr baseline="30000" lang="en-US"/>
              <a:t>12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Then page table has 2</a:t>
            </a:r>
            <a:r>
              <a:rPr baseline="30000" lang="en-US"/>
              <a:t>52</a:t>
            </a:r>
            <a:r>
              <a:rPr lang="en-US"/>
              <a:t> entries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If two level scheme, inner page tables could be 2</a:t>
            </a:r>
            <a:r>
              <a:rPr baseline="30000" lang="en-US"/>
              <a:t>10</a:t>
            </a:r>
            <a:r>
              <a:rPr lang="en-US"/>
              <a:t> 4-byte entries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Address would look like</a:t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Outer page table has 2</a:t>
            </a:r>
            <a:r>
              <a:rPr baseline="30000" lang="en-US"/>
              <a:t>42</a:t>
            </a:r>
            <a:r>
              <a:rPr lang="en-US"/>
              <a:t> entries or 2</a:t>
            </a:r>
            <a:r>
              <a:rPr baseline="30000" lang="en-US"/>
              <a:t>44</a:t>
            </a:r>
            <a:r>
              <a:rPr lang="en-US"/>
              <a:t> bytes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One solution is to add a 2</a:t>
            </a:r>
            <a:r>
              <a:rPr baseline="30000" lang="en-US"/>
              <a:t>nd</a:t>
            </a:r>
            <a:r>
              <a:rPr lang="en-US"/>
              <a:t> outer page table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But in the following example the 2</a:t>
            </a:r>
            <a:r>
              <a:rPr baseline="30000" lang="en-US"/>
              <a:t>nd</a:t>
            </a:r>
            <a:r>
              <a:rPr lang="en-US"/>
              <a:t> outer page table is still 2</a:t>
            </a:r>
            <a:r>
              <a:rPr baseline="30000" lang="en-US"/>
              <a:t>34</a:t>
            </a:r>
            <a:r>
              <a:rPr lang="en-US"/>
              <a:t> bytes in size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And possibly 4 memory access to get to one physical memory location</a:t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pic>
        <p:nvPicPr>
          <p:cNvPr descr="W:\os-book\OS10\slide-dir\os-figures\in-9_5.jpg" id="336" name="Google Shape;33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188" y="3176588"/>
            <a:ext cx="3719512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title"/>
          </p:nvPr>
        </p:nvSpPr>
        <p:spPr>
          <a:xfrm>
            <a:off x="488950" y="23103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Swapping</a:t>
            </a:r>
            <a:endParaRPr/>
          </a:p>
        </p:txBody>
      </p:sp>
      <p:sp>
        <p:nvSpPr>
          <p:cNvPr id="343" name="Google Shape;343;p51"/>
          <p:cNvSpPr txBox="1"/>
          <p:nvPr>
            <p:ph idx="1" type="body"/>
          </p:nvPr>
        </p:nvSpPr>
        <p:spPr>
          <a:xfrm>
            <a:off x="849086" y="1122363"/>
            <a:ext cx="7679094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 process can be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swapped</a:t>
            </a:r>
            <a:r>
              <a:rPr lang="en-US"/>
              <a:t> temporarily out of memory to a backing store, and then brought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r>
              <a:rPr lang="en-US"/>
              <a:t> into memory for continued execution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Total physical memory space of processes can exceed physical memory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Backing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store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fast disk large enough to accommodate copies of all memory images for all users; must provide direct access to these memory images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Roll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1" lang="en-US">
                <a:solidFill>
                  <a:srgbClr val="3366FF"/>
                </a:solidFill>
              </a:rPr>
              <a:t>,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roll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swapping variant used for priority-based scheduling algorithms; lower-priority process is swapped out so higher-priority process can be loaded and executed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Major part of swap time is transfer time; total transfer time is directly proportional to the amount of memory swapped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System maintains 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of ready-to-run processes which have memory images on disk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1060450" y="228830"/>
            <a:ext cx="6764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849085" y="1208088"/>
            <a:ext cx="7669763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Program must be brought (from disk)  into memory and placed within a process for it to be run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Main memory and registers are only storage CPU can access directly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Memory unit only sees a stream of: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addresses + read requests, or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address + data and write requests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Register access is done in one CPU clock (or less)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Main memory can take many cycles, causing a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sits between main memory and CPU registers</a:t>
            </a:r>
            <a:endParaRPr sz="800"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Protection of memory required to ensure correct operation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488950" y="238549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Swapping (Cont.)</a:t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839754" y="1101725"/>
            <a:ext cx="7697755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Does the swapped out process need to swap back in to same physical addresses?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Depends on address binding method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Plus consider pending I/O to / from process memory space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Modified versions of swapping are found on many systems (i.e., UNIX, Linux, and Windows)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Swapping normally disabled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Started if more than threshold amount of memory allocated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Disabled again once memory demand reduced below threshold</a:t>
            </a:r>
            <a:endParaRPr/>
          </a:p>
          <a:p>
            <a:pPr indent="-342900" lvl="0" marL="342900" rtl="0" algn="l">
              <a:spcBef>
                <a:spcPts val="490"/>
              </a:spcBef>
              <a:spcAft>
                <a:spcPts val="0"/>
              </a:spcAft>
              <a:buSzPts val="154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>
            <p:ph type="title"/>
          </p:nvPr>
        </p:nvSpPr>
        <p:spPr>
          <a:xfrm>
            <a:off x="817563" y="229218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Schematic View of Swapping</a:t>
            </a:r>
            <a:endParaRPr sz="2400"/>
          </a:p>
        </p:txBody>
      </p:sp>
      <p:pic>
        <p:nvPicPr>
          <p:cNvPr descr="8" id="357" name="Google Shape;35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13" y="1400175"/>
            <a:ext cx="5099050" cy="381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869950" y="241336"/>
            <a:ext cx="80375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Context Switch Time including Swapping</a:t>
            </a:r>
            <a:endParaRPr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869950" y="1112838"/>
            <a:ext cx="7686221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If next processes to be put on CPU is not in memory, need to swap out a process and swap in target process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Context switch time can then be very high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100MB process swapping to hard disk with transfer rate of 50MB/sec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Swap out time of 2000 ms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Plus swap in of same sized process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Total context switch swapping component time of 4000ms (4 seconds)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Can reduce if reduce size of memory swapped – by knowing how much memory really being used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System calls to inform OS of memory use via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request_memory() </a:t>
            </a:r>
            <a:r>
              <a:rPr lang="en-US"/>
              <a:t>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release_memory()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5"/>
          <p:cNvSpPr txBox="1"/>
          <p:nvPr>
            <p:ph type="title"/>
          </p:nvPr>
        </p:nvSpPr>
        <p:spPr>
          <a:xfrm>
            <a:off x="1046809" y="232005"/>
            <a:ext cx="7635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Context Switch Time and Swapping (Cont.)</a:t>
            </a:r>
            <a:endParaRPr/>
          </a:p>
        </p:txBody>
      </p:sp>
      <p:sp>
        <p:nvSpPr>
          <p:cNvPr id="369" name="Google Shape;369;p55"/>
          <p:cNvSpPr txBox="1"/>
          <p:nvPr>
            <p:ph idx="1" type="body"/>
          </p:nvPr>
        </p:nvSpPr>
        <p:spPr>
          <a:xfrm>
            <a:off x="821094" y="1160463"/>
            <a:ext cx="7635875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Other constraints as well on swapping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Pending I/O – can’t swap out as I/O would occur to wrong process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Or always transfer I/O to kernel space, then to I/O device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Known as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buffering</a:t>
            </a:r>
            <a:r>
              <a:rPr lang="en-US"/>
              <a:t>, adds overhead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Standard swapping not used in modern operating systems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But modified version common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Swap only when free memory extremely low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488950" y="23200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Swapping on Mobile Systems</a:t>
            </a:r>
            <a:endParaRPr/>
          </a:p>
        </p:txBody>
      </p:sp>
      <p:sp>
        <p:nvSpPr>
          <p:cNvPr id="375" name="Google Shape;375;p56"/>
          <p:cNvSpPr txBox="1"/>
          <p:nvPr>
            <p:ph idx="1" type="body"/>
          </p:nvPr>
        </p:nvSpPr>
        <p:spPr>
          <a:xfrm>
            <a:off x="845101" y="1060450"/>
            <a:ext cx="7723187" cy="493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Not typically supported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Flash memory based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Small amount of space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Limited number of write cycles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Poor throughput between flash memory and CPU on mobile platform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Instead use other methods to free memory if low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iOS </a:t>
            </a:r>
            <a:r>
              <a:rPr b="1" i="1" lang="en-US"/>
              <a:t>asks</a:t>
            </a:r>
            <a:r>
              <a:rPr lang="en-US"/>
              <a:t> apps to voluntarily relinquish allocated memory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Read-only data thrown out and reloaded from flash if needed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Failure to free can result in termination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Android terminates apps if low free memory, but first writes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lang="en-US"/>
              <a:t> to flash for fast restart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Both OSes support paging as discussed below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817563" y="238549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Swapping with Paging</a:t>
            </a:r>
            <a:endParaRPr sz="2400"/>
          </a:p>
        </p:txBody>
      </p:sp>
      <p:pic>
        <p:nvPicPr>
          <p:cNvPr descr="W:\os-book\OS10\slide-dir\os-figures\9_20.jpg" id="382" name="Google Shape;38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913" y="1295400"/>
            <a:ext cx="4875212" cy="45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9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1265238" y="224685"/>
            <a:ext cx="6559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Protection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858416" y="1200636"/>
            <a:ext cx="7436498" cy="167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Need to ensure that a process can access only those addresses in its address space.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We can provide this protection by using  a pair of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and</a:t>
            </a:r>
            <a:r>
              <a:rPr b="1" lang="en-US">
                <a:solidFill>
                  <a:srgbClr val="FF0000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limit registers</a:t>
            </a:r>
            <a:r>
              <a:rPr lang="en-US"/>
              <a:t> define the logical address space of a process</a:t>
            </a:r>
            <a:endParaRPr/>
          </a:p>
        </p:txBody>
      </p:sp>
      <p:pic>
        <p:nvPicPr>
          <p:cNvPr descr="W:\os-book\OS10\slide-dir\os-figures\9_01.jpg"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0790" y="2725414"/>
            <a:ext cx="3263900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941388" y="228636"/>
            <a:ext cx="77454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 Address Protection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849086" y="1147763"/>
            <a:ext cx="7380514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CPU must check every memory access generated in user mode to be sure it is between base and limit for that user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instructions to loading the base and limit registers are privileged 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pic>
        <p:nvPicPr>
          <p:cNvPr descr="W:\os-book\OS10\slide-dir\os-figures\9_02.jpg" id="105" name="Google Shape;10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275" y="2032000"/>
            <a:ext cx="5251450" cy="24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/>
          <p:nvPr>
            <p:ph type="title"/>
          </p:nvPr>
        </p:nvSpPr>
        <p:spPr>
          <a:xfrm>
            <a:off x="457200" y="235568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Address Binding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849085" y="1144588"/>
            <a:ext cx="7688400" cy="49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Programs on disk, ready to be brought into memory to execute form an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input queue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Without support, must be loaded into address 0000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Inconvenient to have first user process physical address always at 0000 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How can it not be?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Addresses represented in different ways at different stages of a program’s life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Source code addresses usually symbolic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Compiled code addresses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r>
              <a:rPr b="1" lang="en-US">
                <a:solidFill>
                  <a:srgbClr val="0000FF"/>
                </a:solidFill>
              </a:rPr>
              <a:t> </a:t>
            </a:r>
            <a:r>
              <a:rPr lang="en-US"/>
              <a:t>to relocatable addresses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i.e., “14 bytes from beginning of this module”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Linker or loader will bind relocatable addresses to absolute addresses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i.e., 74014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Each binding maps one address space to another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/>
          </a:p>
          <a:p>
            <a:pPr indent="-160019" lvl="1" marL="74295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/>
          <p:nvPr>
            <p:ph type="title"/>
          </p:nvPr>
        </p:nvSpPr>
        <p:spPr>
          <a:xfrm>
            <a:off x="862692" y="346499"/>
            <a:ext cx="8134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Binding of Instructions and Data to Memory</a:t>
            </a:r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862692" y="1334278"/>
            <a:ext cx="7665488" cy="3860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Address binding of instructions and data to memory addresses can happen at three different stages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Compile time</a:t>
            </a:r>
            <a:r>
              <a:rPr lang="en-US"/>
              <a:t>:  If memory location known a priori,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absolute code </a:t>
            </a:r>
            <a:r>
              <a:rPr lang="en-US"/>
              <a:t>can be generated; must recompile code if starting location changes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Load time</a:t>
            </a:r>
            <a:r>
              <a:rPr lang="en-US"/>
              <a:t>:  Must generate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relocatable code </a:t>
            </a:r>
            <a:r>
              <a:rPr lang="en-US"/>
              <a:t>if memory location is not known at compile time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Execution time</a:t>
            </a:r>
            <a:r>
              <a:rPr lang="en-US"/>
              <a:t>:  Binding delayed until run time if the process can be moved during its execution from one memory segment to another</a:t>
            </a:r>
            <a:endParaRPr/>
          </a:p>
          <a:p>
            <a:pPr indent="-228600" lvl="2" marL="108585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Need hardware support for address maps (e.g., base and limit</a:t>
            </a:r>
            <a:r>
              <a:rPr i="1" lang="en-US"/>
              <a:t> </a:t>
            </a:r>
            <a:r>
              <a:rPr lang="en-US"/>
              <a:t>registers)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993808" y="235762"/>
            <a:ext cx="7548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Logical vs. Physical Address Space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839754" y="1236663"/>
            <a:ext cx="7702615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concept of a logical address space that is bound to a separate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is central to proper memory management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generated by the CPU; also referred to as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indent="-285750" lvl="1" marL="742950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address seen by the memory unit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Logical and physical addresses are the same in compile-time and load-time address-binding schemes; logical (virtual) and physical addresses differ in execution-time address-binding scheme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is the set of all logical addresses generated by a program</a:t>
            </a:r>
            <a:endParaRPr/>
          </a:p>
          <a:p>
            <a:pPr indent="-342900" lvl="0" marL="342900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b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b="1" lang="en-US">
                <a:solidFill>
                  <a:srgbClr val="3366FF"/>
                </a:solidFill>
              </a:rPr>
              <a:t> </a:t>
            </a:r>
            <a:r>
              <a:rPr lang="en-US"/>
              <a:t>is the set of all physical addresses generated by a program</a:t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7170" lvl="0" marL="342900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