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80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</p:sldIdLst>
  <p:sldSz cx="9118600" cy="6832600"/>
  <p:notesSz cx="9118600" cy="683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3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76" y="6377093"/>
            <a:ext cx="9116226" cy="4555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10856"/>
            <a:ext cx="9116226" cy="637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674" y="756141"/>
            <a:ext cx="7522845" cy="355295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7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746" y="4439119"/>
            <a:ext cx="7522845" cy="1138767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1" cap="all" spc="199" baseline="0">
                <a:solidFill>
                  <a:schemeClr val="tx2"/>
                </a:solidFill>
                <a:latin typeface="+mj-lt"/>
              </a:defRPr>
            </a:lvl1pPr>
            <a:lvl2pPr marL="455508" indent="0" algn="ctr">
              <a:buNone/>
              <a:defRPr sz="2391"/>
            </a:lvl2pPr>
            <a:lvl3pPr marL="911017" indent="0" algn="ctr">
              <a:buNone/>
              <a:defRPr sz="2391"/>
            </a:lvl3pPr>
            <a:lvl4pPr marL="1366525" indent="0" algn="ctr">
              <a:buNone/>
              <a:defRPr sz="1993"/>
            </a:lvl4pPr>
            <a:lvl5pPr marL="1822033" indent="0" algn="ctr">
              <a:buNone/>
              <a:defRPr sz="1993"/>
            </a:lvl5pPr>
            <a:lvl6pPr marL="2277542" indent="0" algn="ctr">
              <a:buNone/>
              <a:defRPr sz="1993"/>
            </a:lvl6pPr>
            <a:lvl7pPr marL="2733050" indent="0" algn="ctr">
              <a:buNone/>
              <a:defRPr sz="1993"/>
            </a:lvl7pPr>
            <a:lvl8pPr marL="3188559" indent="0" algn="ctr">
              <a:buNone/>
              <a:defRPr sz="1993"/>
            </a:lvl8pPr>
            <a:lvl9pPr marL="3644067" indent="0" algn="ctr">
              <a:buNone/>
              <a:defRPr sz="199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 smtClean="0"/>
              <a:t>Syste</a:t>
            </a:r>
            <a:r>
              <a:rPr lang="en-US" spc="-5" smtClean="0"/>
              <a:t>m</a:t>
            </a:r>
            <a:r>
              <a:rPr lang="en-US" smtClean="0"/>
              <a:t> </a:t>
            </a:r>
            <a:r>
              <a:rPr lang="en-US" spc="-10" smtClean="0"/>
              <a:t>Analysi</a:t>
            </a:r>
            <a:r>
              <a:rPr lang="en-US" spc="-5" smtClean="0"/>
              <a:t>s</a:t>
            </a:r>
            <a:r>
              <a:rPr lang="en-US" spc="5" smtClean="0"/>
              <a:t> </a:t>
            </a:r>
            <a:r>
              <a:rPr lang="en-US" spc="-10" smtClean="0"/>
              <a:t>An</a:t>
            </a:r>
            <a:r>
              <a:rPr lang="en-US" spc="-5" smtClean="0"/>
              <a:t>d</a:t>
            </a:r>
            <a:r>
              <a:rPr lang="en-US" smtClean="0"/>
              <a:t> </a:t>
            </a:r>
            <a:r>
              <a:rPr lang="en-US" spc="-5" smtClean="0"/>
              <a:t>Design</a:t>
            </a:r>
            <a:r>
              <a:rPr lang="en-US" smtClean="0"/>
              <a:t>	</a:t>
            </a:r>
            <a:r>
              <a:rPr lang="en-US" sz="2800" smtClean="0"/>
              <a:t>©</a:t>
            </a:r>
            <a:endParaRPr lang="en-US" sz="2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685"/>
              </a:lnSpc>
            </a:pPr>
            <a:r>
              <a:rPr lang="en-US" spc="-5" smtClean="0"/>
              <a:t>V.</a:t>
            </a:r>
            <a:r>
              <a:rPr lang="en-US" spc="-65" smtClean="0"/>
              <a:t> </a:t>
            </a:r>
            <a:r>
              <a:rPr lang="en-US" spc="-10" smtClean="0"/>
              <a:t>Rajaraman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510"/>
              </a:lnSpc>
            </a:pPr>
            <a:r>
              <a:rPr lang="en-US" smtClean="0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3228" y="4327313"/>
            <a:ext cx="738606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77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 smtClean="0"/>
              <a:t>Syste</a:t>
            </a:r>
            <a:r>
              <a:rPr lang="en-US" spc="-5" smtClean="0"/>
              <a:t>m</a:t>
            </a:r>
            <a:r>
              <a:rPr lang="en-US" smtClean="0"/>
              <a:t> </a:t>
            </a:r>
            <a:r>
              <a:rPr lang="en-US" spc="-10" smtClean="0"/>
              <a:t>Analysi</a:t>
            </a:r>
            <a:r>
              <a:rPr lang="en-US" spc="-5" smtClean="0"/>
              <a:t>s</a:t>
            </a:r>
            <a:r>
              <a:rPr lang="en-US" spc="5" smtClean="0"/>
              <a:t> </a:t>
            </a:r>
            <a:r>
              <a:rPr lang="en-US" spc="-10" smtClean="0"/>
              <a:t>An</a:t>
            </a:r>
            <a:r>
              <a:rPr lang="en-US" spc="-5" smtClean="0"/>
              <a:t>d</a:t>
            </a:r>
            <a:r>
              <a:rPr lang="en-US" smtClean="0"/>
              <a:t> </a:t>
            </a:r>
            <a:r>
              <a:rPr lang="en-US" spc="-5" smtClean="0"/>
              <a:t>Design</a:t>
            </a:r>
            <a:r>
              <a:rPr lang="en-US" smtClean="0"/>
              <a:t>	</a:t>
            </a:r>
            <a:r>
              <a:rPr lang="en-US" sz="2800" smtClean="0"/>
              <a:t>©</a:t>
            </a:r>
            <a:endParaRPr lang="en-US" sz="2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685"/>
              </a:lnSpc>
            </a:pPr>
            <a:r>
              <a:rPr lang="en-US" spc="-5" smtClean="0"/>
              <a:t>V.</a:t>
            </a:r>
            <a:r>
              <a:rPr lang="en-US" spc="-65" smtClean="0"/>
              <a:t> </a:t>
            </a:r>
            <a:r>
              <a:rPr lang="en-US" spc="-10" smtClean="0"/>
              <a:t>Rajaraman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510"/>
              </a:lnSpc>
            </a:pPr>
            <a:r>
              <a:rPr lang="en-US" smtClean="0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058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76" y="6377093"/>
            <a:ext cx="9116226" cy="4555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10856"/>
            <a:ext cx="9116226" cy="637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5499" y="413243"/>
            <a:ext cx="1966198" cy="57360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6904" y="413243"/>
            <a:ext cx="5784612" cy="5736096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 smtClean="0"/>
              <a:t>Syste</a:t>
            </a:r>
            <a:r>
              <a:rPr lang="en-US" spc="-5" smtClean="0"/>
              <a:t>m</a:t>
            </a:r>
            <a:r>
              <a:rPr lang="en-US" smtClean="0"/>
              <a:t> </a:t>
            </a:r>
            <a:r>
              <a:rPr lang="en-US" spc="-10" smtClean="0"/>
              <a:t>Analysi</a:t>
            </a:r>
            <a:r>
              <a:rPr lang="en-US" spc="-5" smtClean="0"/>
              <a:t>s</a:t>
            </a:r>
            <a:r>
              <a:rPr lang="en-US" spc="5" smtClean="0"/>
              <a:t> </a:t>
            </a:r>
            <a:r>
              <a:rPr lang="en-US" spc="-10" smtClean="0"/>
              <a:t>An</a:t>
            </a:r>
            <a:r>
              <a:rPr lang="en-US" spc="-5" smtClean="0"/>
              <a:t>d</a:t>
            </a:r>
            <a:r>
              <a:rPr lang="en-US" smtClean="0"/>
              <a:t> </a:t>
            </a:r>
            <a:r>
              <a:rPr lang="en-US" spc="-5" smtClean="0"/>
              <a:t>Design</a:t>
            </a:r>
            <a:r>
              <a:rPr lang="en-US" smtClean="0"/>
              <a:t>	</a:t>
            </a:r>
            <a:r>
              <a:rPr lang="en-US" sz="2800" smtClean="0"/>
              <a:t>©</a:t>
            </a:r>
            <a:endParaRPr lang="en-US" sz="2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685"/>
              </a:lnSpc>
            </a:pPr>
            <a:r>
              <a:rPr lang="en-US" spc="-5" smtClean="0"/>
              <a:t>V.</a:t>
            </a:r>
            <a:r>
              <a:rPr lang="en-US" spc="-65" smtClean="0"/>
              <a:t> </a:t>
            </a:r>
            <a:r>
              <a:rPr lang="en-US" spc="-10" smtClean="0"/>
              <a:t>Rajaraman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510"/>
              </a:lnSpc>
            </a:pPr>
            <a:r>
              <a:rPr lang="en-US" smtClean="0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367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 smtClean="0"/>
              <a:t>Syste</a:t>
            </a:r>
            <a:r>
              <a:rPr lang="en-US" spc="-5" smtClean="0"/>
              <a:t>m</a:t>
            </a:r>
            <a:r>
              <a:rPr lang="en-US" smtClean="0"/>
              <a:t> </a:t>
            </a:r>
            <a:r>
              <a:rPr lang="en-US" spc="-10" smtClean="0"/>
              <a:t>Analysi</a:t>
            </a:r>
            <a:r>
              <a:rPr lang="en-US" spc="-5" smtClean="0"/>
              <a:t>s</a:t>
            </a:r>
            <a:r>
              <a:rPr lang="en-US" spc="5" smtClean="0"/>
              <a:t> </a:t>
            </a:r>
            <a:r>
              <a:rPr lang="en-US" spc="-10" smtClean="0"/>
              <a:t>An</a:t>
            </a:r>
            <a:r>
              <a:rPr lang="en-US" spc="-5" smtClean="0"/>
              <a:t>d</a:t>
            </a:r>
            <a:r>
              <a:rPr lang="en-US" smtClean="0"/>
              <a:t> </a:t>
            </a:r>
            <a:r>
              <a:rPr lang="en-US" spc="-5" smtClean="0"/>
              <a:t>Design</a:t>
            </a:r>
            <a:r>
              <a:rPr lang="en-US" smtClean="0"/>
              <a:t>	</a:t>
            </a:r>
            <a:r>
              <a:rPr lang="en-US" sz="2800" smtClean="0"/>
              <a:t>©</a:t>
            </a:r>
            <a:endParaRPr lang="en-US" sz="2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685"/>
              </a:lnSpc>
            </a:pPr>
            <a:r>
              <a:rPr lang="en-US" spc="-5" smtClean="0"/>
              <a:t>V.</a:t>
            </a:r>
            <a:r>
              <a:rPr lang="en-US" spc="-65" smtClean="0"/>
              <a:t> </a:t>
            </a:r>
            <a:r>
              <a:rPr lang="en-US" spc="-10" smtClean="0"/>
              <a:t>Rajaraman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510"/>
              </a:lnSpc>
            </a:pPr>
            <a:r>
              <a:rPr lang="en-US" smtClean="0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710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76" y="6377093"/>
            <a:ext cx="9116226" cy="4555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10856"/>
            <a:ext cx="9116226" cy="637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74" y="756141"/>
            <a:ext cx="7522845" cy="3552952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7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674" y="4436635"/>
            <a:ext cx="7522845" cy="1138767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1" cap="all" spc="199" baseline="0">
                <a:solidFill>
                  <a:schemeClr val="tx2"/>
                </a:solidFill>
                <a:latin typeface="+mj-lt"/>
              </a:defRPr>
            </a:lvl1pPr>
            <a:lvl2pPr marL="455508" indent="0">
              <a:buNone/>
              <a:defRPr sz="1793">
                <a:solidFill>
                  <a:schemeClr val="tx1">
                    <a:tint val="75000"/>
                  </a:schemeClr>
                </a:solidFill>
              </a:defRPr>
            </a:lvl2pPr>
            <a:lvl3pPr marL="911017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36652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822033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2277542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7330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3188559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644067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 smtClean="0"/>
              <a:t>Syste</a:t>
            </a:r>
            <a:r>
              <a:rPr lang="en-US" spc="-5" smtClean="0"/>
              <a:t>m</a:t>
            </a:r>
            <a:r>
              <a:rPr lang="en-US" smtClean="0"/>
              <a:t> </a:t>
            </a:r>
            <a:r>
              <a:rPr lang="en-US" spc="-10" smtClean="0"/>
              <a:t>Analysi</a:t>
            </a:r>
            <a:r>
              <a:rPr lang="en-US" spc="-5" smtClean="0"/>
              <a:t>s</a:t>
            </a:r>
            <a:r>
              <a:rPr lang="en-US" spc="5" smtClean="0"/>
              <a:t> </a:t>
            </a:r>
            <a:r>
              <a:rPr lang="en-US" spc="-10" smtClean="0"/>
              <a:t>An</a:t>
            </a:r>
            <a:r>
              <a:rPr lang="en-US" spc="-5" smtClean="0"/>
              <a:t>d</a:t>
            </a:r>
            <a:r>
              <a:rPr lang="en-US" smtClean="0"/>
              <a:t> </a:t>
            </a:r>
            <a:r>
              <a:rPr lang="en-US" spc="-5" smtClean="0"/>
              <a:t>Design</a:t>
            </a:r>
            <a:r>
              <a:rPr lang="en-US" smtClean="0"/>
              <a:t>	</a:t>
            </a:r>
            <a:r>
              <a:rPr lang="en-US" sz="2800" smtClean="0"/>
              <a:t>©</a:t>
            </a:r>
            <a:endParaRPr lang="en-US" sz="2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685"/>
              </a:lnSpc>
            </a:pPr>
            <a:r>
              <a:rPr lang="en-US" spc="-5" smtClean="0"/>
              <a:t>V.</a:t>
            </a:r>
            <a:r>
              <a:rPr lang="en-US" spc="-65" smtClean="0"/>
              <a:t> </a:t>
            </a:r>
            <a:r>
              <a:rPr lang="en-US" spc="-10" smtClean="0"/>
              <a:t>Rajaraman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510"/>
              </a:lnSpc>
            </a:pPr>
            <a:r>
              <a:rPr lang="en-US" smtClean="0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3228" y="4327313"/>
            <a:ext cx="738606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40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0674" y="285543"/>
            <a:ext cx="7522845" cy="1445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0674" y="1838898"/>
            <a:ext cx="3693033" cy="40084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0486" y="1838900"/>
            <a:ext cx="3693033" cy="40084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 smtClean="0"/>
              <a:t>Syste</a:t>
            </a:r>
            <a:r>
              <a:rPr lang="en-US" spc="-5" smtClean="0"/>
              <a:t>m</a:t>
            </a:r>
            <a:r>
              <a:rPr lang="en-US" smtClean="0"/>
              <a:t> </a:t>
            </a:r>
            <a:r>
              <a:rPr lang="en-US" spc="-10" smtClean="0"/>
              <a:t>Analysi</a:t>
            </a:r>
            <a:r>
              <a:rPr lang="en-US" spc="-5" smtClean="0"/>
              <a:t>s</a:t>
            </a:r>
            <a:r>
              <a:rPr lang="en-US" spc="5" smtClean="0"/>
              <a:t> </a:t>
            </a:r>
            <a:r>
              <a:rPr lang="en-US" spc="-10" smtClean="0"/>
              <a:t>An</a:t>
            </a:r>
            <a:r>
              <a:rPr lang="en-US" spc="-5" smtClean="0"/>
              <a:t>d</a:t>
            </a:r>
            <a:r>
              <a:rPr lang="en-US" smtClean="0"/>
              <a:t> </a:t>
            </a:r>
            <a:r>
              <a:rPr lang="en-US" spc="-5" smtClean="0"/>
              <a:t>Design</a:t>
            </a:r>
            <a:r>
              <a:rPr lang="en-US" smtClean="0"/>
              <a:t>	</a:t>
            </a:r>
            <a:r>
              <a:rPr lang="en-US" sz="2800" smtClean="0"/>
              <a:t>©</a:t>
            </a:r>
            <a:endParaRPr lang="en-US" sz="2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685"/>
              </a:lnSpc>
            </a:pPr>
            <a:r>
              <a:rPr lang="en-US" spc="-5" smtClean="0"/>
              <a:t>V.</a:t>
            </a:r>
            <a:r>
              <a:rPr lang="en-US" spc="-65" smtClean="0"/>
              <a:t> </a:t>
            </a:r>
            <a:r>
              <a:rPr lang="en-US" spc="-10" smtClean="0"/>
              <a:t>Rajaraman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510"/>
              </a:lnSpc>
            </a:pPr>
            <a:r>
              <a:rPr lang="en-US" smtClean="0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65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0674" y="285543"/>
            <a:ext cx="7522845" cy="1445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674" y="1839215"/>
            <a:ext cx="3693033" cy="73355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3" b="0" cap="all" baseline="0">
                <a:solidFill>
                  <a:schemeClr val="tx2"/>
                </a:solidFill>
              </a:defRPr>
            </a:lvl1pPr>
            <a:lvl2pPr marL="455508" indent="0">
              <a:buNone/>
              <a:defRPr sz="1993" b="1"/>
            </a:lvl2pPr>
            <a:lvl3pPr marL="911017" indent="0">
              <a:buNone/>
              <a:defRPr sz="1793" b="1"/>
            </a:lvl3pPr>
            <a:lvl4pPr marL="1366525" indent="0">
              <a:buNone/>
              <a:defRPr sz="1594" b="1"/>
            </a:lvl4pPr>
            <a:lvl5pPr marL="1822033" indent="0">
              <a:buNone/>
              <a:defRPr sz="1594" b="1"/>
            </a:lvl5pPr>
            <a:lvl6pPr marL="2277542" indent="0">
              <a:buNone/>
              <a:defRPr sz="1594" b="1"/>
            </a:lvl6pPr>
            <a:lvl7pPr marL="2733050" indent="0">
              <a:buNone/>
              <a:defRPr sz="1594" b="1"/>
            </a:lvl7pPr>
            <a:lvl8pPr marL="3188559" indent="0">
              <a:buNone/>
              <a:defRPr sz="1594" b="1"/>
            </a:lvl8pPr>
            <a:lvl9pPr marL="3644067" indent="0">
              <a:buNone/>
              <a:defRPr sz="159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674" y="2572770"/>
            <a:ext cx="3693033" cy="3274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0486" y="1839215"/>
            <a:ext cx="3693033" cy="73355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3" b="0" cap="all" baseline="0">
                <a:solidFill>
                  <a:schemeClr val="tx2"/>
                </a:solidFill>
              </a:defRPr>
            </a:lvl1pPr>
            <a:lvl2pPr marL="455508" indent="0">
              <a:buNone/>
              <a:defRPr sz="1993" b="1"/>
            </a:lvl2pPr>
            <a:lvl3pPr marL="911017" indent="0">
              <a:buNone/>
              <a:defRPr sz="1793" b="1"/>
            </a:lvl3pPr>
            <a:lvl4pPr marL="1366525" indent="0">
              <a:buNone/>
              <a:defRPr sz="1594" b="1"/>
            </a:lvl4pPr>
            <a:lvl5pPr marL="1822033" indent="0">
              <a:buNone/>
              <a:defRPr sz="1594" b="1"/>
            </a:lvl5pPr>
            <a:lvl6pPr marL="2277542" indent="0">
              <a:buNone/>
              <a:defRPr sz="1594" b="1"/>
            </a:lvl6pPr>
            <a:lvl7pPr marL="2733050" indent="0">
              <a:buNone/>
              <a:defRPr sz="1594" b="1"/>
            </a:lvl7pPr>
            <a:lvl8pPr marL="3188559" indent="0">
              <a:buNone/>
              <a:defRPr sz="1594" b="1"/>
            </a:lvl8pPr>
            <a:lvl9pPr marL="3644067" indent="0">
              <a:buNone/>
              <a:defRPr sz="159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0486" y="2572770"/>
            <a:ext cx="3693033" cy="3274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 smtClean="0"/>
              <a:t>Syste</a:t>
            </a:r>
            <a:r>
              <a:rPr lang="en-US" spc="-5" smtClean="0"/>
              <a:t>m</a:t>
            </a:r>
            <a:r>
              <a:rPr lang="en-US" smtClean="0"/>
              <a:t> </a:t>
            </a:r>
            <a:r>
              <a:rPr lang="en-US" spc="-10" smtClean="0"/>
              <a:t>Analysi</a:t>
            </a:r>
            <a:r>
              <a:rPr lang="en-US" spc="-5" smtClean="0"/>
              <a:t>s</a:t>
            </a:r>
            <a:r>
              <a:rPr lang="en-US" spc="5" smtClean="0"/>
              <a:t> </a:t>
            </a:r>
            <a:r>
              <a:rPr lang="en-US" spc="-10" smtClean="0"/>
              <a:t>An</a:t>
            </a:r>
            <a:r>
              <a:rPr lang="en-US" spc="-5" smtClean="0"/>
              <a:t>d</a:t>
            </a:r>
            <a:r>
              <a:rPr lang="en-US" smtClean="0"/>
              <a:t> </a:t>
            </a:r>
            <a:r>
              <a:rPr lang="en-US" spc="-5" smtClean="0"/>
              <a:t>Design</a:t>
            </a:r>
            <a:r>
              <a:rPr lang="en-US" smtClean="0"/>
              <a:t>	</a:t>
            </a:r>
            <a:r>
              <a:rPr lang="en-US" sz="2800" smtClean="0"/>
              <a:t>©</a:t>
            </a:r>
            <a:endParaRPr lang="en-US" sz="28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685"/>
              </a:lnSpc>
            </a:pPr>
            <a:r>
              <a:rPr lang="en-US" spc="-5" smtClean="0"/>
              <a:t>V.</a:t>
            </a:r>
            <a:r>
              <a:rPr lang="en-US" spc="-65" smtClean="0"/>
              <a:t> </a:t>
            </a:r>
            <a:r>
              <a:rPr lang="en-US" spc="-10" smtClean="0"/>
              <a:t>Rajaraman</a:t>
            </a:r>
            <a:endParaRPr lang="en-US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510"/>
              </a:lnSpc>
            </a:pPr>
            <a:r>
              <a:rPr lang="en-US" smtClean="0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921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 smtClean="0"/>
              <a:t>Syste</a:t>
            </a:r>
            <a:r>
              <a:rPr lang="en-US" spc="-5" smtClean="0"/>
              <a:t>m</a:t>
            </a:r>
            <a:r>
              <a:rPr lang="en-US" smtClean="0"/>
              <a:t> </a:t>
            </a:r>
            <a:r>
              <a:rPr lang="en-US" spc="-10" smtClean="0"/>
              <a:t>Analysi</a:t>
            </a:r>
            <a:r>
              <a:rPr lang="en-US" spc="-5" smtClean="0"/>
              <a:t>s</a:t>
            </a:r>
            <a:r>
              <a:rPr lang="en-US" spc="5" smtClean="0"/>
              <a:t> </a:t>
            </a:r>
            <a:r>
              <a:rPr lang="en-US" spc="-10" smtClean="0"/>
              <a:t>An</a:t>
            </a:r>
            <a:r>
              <a:rPr lang="en-US" spc="-5" smtClean="0"/>
              <a:t>d</a:t>
            </a:r>
            <a:r>
              <a:rPr lang="en-US" smtClean="0"/>
              <a:t> </a:t>
            </a:r>
            <a:r>
              <a:rPr lang="en-US" spc="-5" smtClean="0"/>
              <a:t>Design</a:t>
            </a:r>
            <a:r>
              <a:rPr lang="en-US" smtClean="0"/>
              <a:t>	</a:t>
            </a:r>
            <a:r>
              <a:rPr lang="en-US" sz="2800" smtClean="0"/>
              <a:t>©</a:t>
            </a:r>
            <a:endParaRPr 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685"/>
              </a:lnSpc>
            </a:pPr>
            <a:r>
              <a:rPr lang="en-US" spc="-5" smtClean="0"/>
              <a:t>V.</a:t>
            </a:r>
            <a:r>
              <a:rPr lang="en-US" spc="-65" smtClean="0"/>
              <a:t> </a:t>
            </a:r>
            <a:r>
              <a:rPr lang="en-US" spc="-10" smtClean="0"/>
              <a:t>Rajaraman</a:t>
            </a:r>
            <a:endParaRPr lang="en-US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510"/>
              </a:lnSpc>
            </a:pPr>
            <a:r>
              <a:rPr lang="en-US" smtClean="0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734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76" y="6377093"/>
            <a:ext cx="9116226" cy="4555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10856"/>
            <a:ext cx="9116226" cy="637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 smtClean="0"/>
              <a:t>Syste</a:t>
            </a:r>
            <a:r>
              <a:rPr lang="en-US" spc="-5" smtClean="0"/>
              <a:t>m</a:t>
            </a:r>
            <a:r>
              <a:rPr lang="en-US" smtClean="0"/>
              <a:t> </a:t>
            </a:r>
            <a:r>
              <a:rPr lang="en-US" spc="-10" smtClean="0"/>
              <a:t>Analysi</a:t>
            </a:r>
            <a:r>
              <a:rPr lang="en-US" spc="-5" smtClean="0"/>
              <a:t>s</a:t>
            </a:r>
            <a:r>
              <a:rPr lang="en-US" spc="5" smtClean="0"/>
              <a:t> </a:t>
            </a:r>
            <a:r>
              <a:rPr lang="en-US" spc="-10" smtClean="0"/>
              <a:t>An</a:t>
            </a:r>
            <a:r>
              <a:rPr lang="en-US" spc="-5" smtClean="0"/>
              <a:t>d</a:t>
            </a:r>
            <a:r>
              <a:rPr lang="en-US" smtClean="0"/>
              <a:t> </a:t>
            </a:r>
            <a:r>
              <a:rPr lang="en-US" spc="-5" smtClean="0"/>
              <a:t>Design</a:t>
            </a:r>
            <a:r>
              <a:rPr lang="en-US" smtClean="0"/>
              <a:t>	</a:t>
            </a:r>
            <a:r>
              <a:rPr lang="en-US" sz="2800" smtClean="0"/>
              <a:t>©</a:t>
            </a:r>
            <a:endParaRPr lang="en-US" sz="28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2685"/>
              </a:lnSpc>
            </a:pPr>
            <a:r>
              <a:rPr lang="en-US" spc="-5" smtClean="0"/>
              <a:t>V.</a:t>
            </a:r>
            <a:r>
              <a:rPr lang="en-US" spc="-65" smtClean="0"/>
              <a:t> </a:t>
            </a:r>
            <a:r>
              <a:rPr lang="en-US" spc="-10" smtClean="0"/>
              <a:t>Rajaraman</a:t>
            </a:r>
            <a:endParaRPr lang="en-US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510"/>
              </a:lnSpc>
            </a:pPr>
            <a:r>
              <a:rPr lang="en-US" smtClean="0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09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29654" cy="683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21636" y="0"/>
            <a:ext cx="47873" cy="683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47" y="592158"/>
            <a:ext cx="2393633" cy="2277533"/>
          </a:xfrm>
        </p:spPr>
        <p:txBody>
          <a:bodyPr anchor="b">
            <a:normAutofit/>
          </a:bodyPr>
          <a:lstStyle>
            <a:lvl1pPr>
              <a:defRPr sz="3587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0626" y="728811"/>
            <a:ext cx="4995478" cy="52383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947" y="2915243"/>
            <a:ext cx="2393633" cy="336660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494">
                <a:solidFill>
                  <a:srgbClr val="FFFFFF"/>
                </a:solidFill>
              </a:defRPr>
            </a:lvl1pPr>
            <a:lvl2pPr marL="455508" indent="0">
              <a:buNone/>
              <a:defRPr sz="1196"/>
            </a:lvl2pPr>
            <a:lvl3pPr marL="911017" indent="0">
              <a:buNone/>
              <a:defRPr sz="996"/>
            </a:lvl3pPr>
            <a:lvl4pPr marL="1366525" indent="0">
              <a:buNone/>
              <a:defRPr sz="897"/>
            </a:lvl4pPr>
            <a:lvl5pPr marL="1822033" indent="0">
              <a:buNone/>
              <a:defRPr sz="897"/>
            </a:lvl5pPr>
            <a:lvl6pPr marL="2277542" indent="0">
              <a:buNone/>
              <a:defRPr sz="897"/>
            </a:lvl6pPr>
            <a:lvl7pPr marL="2733050" indent="0">
              <a:buNone/>
              <a:defRPr sz="897"/>
            </a:lvl7pPr>
            <a:lvl8pPr marL="3188559" indent="0">
              <a:buNone/>
              <a:defRPr sz="897"/>
            </a:lvl8pPr>
            <a:lvl9pPr marL="3644067" indent="0">
              <a:buNone/>
              <a:defRPr sz="89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8165" y="6435861"/>
            <a:ext cx="1958428" cy="363773"/>
          </a:xfrm>
        </p:spPr>
        <p:txBody>
          <a:bodyPr/>
          <a:lstStyle>
            <a:lvl1pPr algn="l">
              <a:defRPr/>
            </a:lvl1pPr>
          </a:lstStyle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 smtClean="0"/>
              <a:t>Syste</a:t>
            </a:r>
            <a:r>
              <a:rPr lang="en-US" spc="-5" smtClean="0"/>
              <a:t>m</a:t>
            </a:r>
            <a:r>
              <a:rPr lang="en-US" smtClean="0"/>
              <a:t> </a:t>
            </a:r>
            <a:r>
              <a:rPr lang="en-US" spc="-10" smtClean="0"/>
              <a:t>Analysi</a:t>
            </a:r>
            <a:r>
              <a:rPr lang="en-US" spc="-5" smtClean="0"/>
              <a:t>s</a:t>
            </a:r>
            <a:r>
              <a:rPr lang="en-US" spc="5" smtClean="0"/>
              <a:t> </a:t>
            </a:r>
            <a:r>
              <a:rPr lang="en-US" spc="-10" smtClean="0"/>
              <a:t>An</a:t>
            </a:r>
            <a:r>
              <a:rPr lang="en-US" spc="-5" smtClean="0"/>
              <a:t>d</a:t>
            </a:r>
            <a:r>
              <a:rPr lang="en-US" smtClean="0"/>
              <a:t> </a:t>
            </a:r>
            <a:r>
              <a:rPr lang="en-US" spc="-5" smtClean="0"/>
              <a:t>Design</a:t>
            </a:r>
            <a:r>
              <a:rPr lang="en-US" smtClean="0"/>
              <a:t>	</a:t>
            </a:r>
            <a:r>
              <a:rPr lang="en-US" sz="2800" smtClean="0"/>
              <a:t>©</a:t>
            </a:r>
            <a:endParaRPr lang="en-US" sz="2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90449" y="6435861"/>
            <a:ext cx="3476466" cy="36377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ts val="2685"/>
              </a:lnSpc>
            </a:pPr>
            <a:r>
              <a:rPr lang="en-US" spc="-5" smtClean="0"/>
              <a:t>V.</a:t>
            </a:r>
            <a:r>
              <a:rPr lang="en-US" spc="-65" smtClean="0"/>
              <a:t> </a:t>
            </a:r>
            <a:r>
              <a:rPr lang="en-US" spc="-10" smtClean="0"/>
              <a:t>Rajaraman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ts val="2510"/>
              </a:lnSpc>
            </a:pPr>
            <a:r>
              <a:rPr lang="en-US" smtClean="0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014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34656"/>
            <a:ext cx="9116226" cy="18979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896872"/>
            <a:ext cx="9116226" cy="637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74" y="5056124"/>
            <a:ext cx="7568438" cy="819912"/>
          </a:xfrm>
        </p:spPr>
        <p:txBody>
          <a:bodyPr tIns="0" bIns="0" anchor="b">
            <a:noAutofit/>
          </a:bodyPr>
          <a:lstStyle>
            <a:lvl1pPr>
              <a:defRPr sz="3587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18589" cy="4896872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88">
                <a:solidFill>
                  <a:schemeClr val="bg1"/>
                </a:solidFill>
              </a:defRPr>
            </a:lvl1pPr>
            <a:lvl2pPr marL="455508" indent="0">
              <a:buNone/>
              <a:defRPr sz="2790"/>
            </a:lvl2pPr>
            <a:lvl3pPr marL="911017" indent="0">
              <a:buNone/>
              <a:defRPr sz="2391"/>
            </a:lvl3pPr>
            <a:lvl4pPr marL="1366525" indent="0">
              <a:buNone/>
              <a:defRPr sz="1993"/>
            </a:lvl4pPr>
            <a:lvl5pPr marL="1822033" indent="0">
              <a:buNone/>
              <a:defRPr sz="1993"/>
            </a:lvl5pPr>
            <a:lvl6pPr marL="2277542" indent="0">
              <a:buNone/>
              <a:defRPr sz="1993"/>
            </a:lvl6pPr>
            <a:lvl7pPr marL="2733050" indent="0">
              <a:buNone/>
              <a:defRPr sz="1993"/>
            </a:lvl7pPr>
            <a:lvl8pPr marL="3188559" indent="0">
              <a:buNone/>
              <a:defRPr sz="1993"/>
            </a:lvl8pPr>
            <a:lvl9pPr marL="3644067" indent="0">
              <a:buNone/>
              <a:defRPr sz="199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0673" y="5885146"/>
            <a:ext cx="7568438" cy="592159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598"/>
              </a:spcAft>
              <a:buNone/>
              <a:defRPr sz="1494">
                <a:solidFill>
                  <a:srgbClr val="FFFFFF"/>
                </a:solidFill>
              </a:defRPr>
            </a:lvl1pPr>
            <a:lvl2pPr marL="455508" indent="0">
              <a:buNone/>
              <a:defRPr sz="1196"/>
            </a:lvl2pPr>
            <a:lvl3pPr marL="911017" indent="0">
              <a:buNone/>
              <a:defRPr sz="996"/>
            </a:lvl3pPr>
            <a:lvl4pPr marL="1366525" indent="0">
              <a:buNone/>
              <a:defRPr sz="897"/>
            </a:lvl4pPr>
            <a:lvl5pPr marL="1822033" indent="0">
              <a:buNone/>
              <a:defRPr sz="897"/>
            </a:lvl5pPr>
            <a:lvl6pPr marL="2277542" indent="0">
              <a:buNone/>
              <a:defRPr sz="897"/>
            </a:lvl6pPr>
            <a:lvl7pPr marL="2733050" indent="0">
              <a:buNone/>
              <a:defRPr sz="897"/>
            </a:lvl7pPr>
            <a:lvl8pPr marL="3188559" indent="0">
              <a:buNone/>
              <a:defRPr sz="897"/>
            </a:lvl8pPr>
            <a:lvl9pPr marL="3644067" indent="0">
              <a:buNone/>
              <a:defRPr sz="89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 smtClean="0"/>
              <a:t>Syste</a:t>
            </a:r>
            <a:r>
              <a:rPr lang="en-US" spc="-5" smtClean="0"/>
              <a:t>m</a:t>
            </a:r>
            <a:r>
              <a:rPr lang="en-US" smtClean="0"/>
              <a:t> </a:t>
            </a:r>
            <a:r>
              <a:rPr lang="en-US" spc="-10" smtClean="0"/>
              <a:t>Analysi</a:t>
            </a:r>
            <a:r>
              <a:rPr lang="en-US" spc="-5" smtClean="0"/>
              <a:t>s</a:t>
            </a:r>
            <a:r>
              <a:rPr lang="en-US" spc="5" smtClean="0"/>
              <a:t> </a:t>
            </a:r>
            <a:r>
              <a:rPr lang="en-US" spc="-10" smtClean="0"/>
              <a:t>An</a:t>
            </a:r>
            <a:r>
              <a:rPr lang="en-US" spc="-5" smtClean="0"/>
              <a:t>d</a:t>
            </a:r>
            <a:r>
              <a:rPr lang="en-US" smtClean="0"/>
              <a:t> </a:t>
            </a:r>
            <a:r>
              <a:rPr lang="en-US" spc="-5" smtClean="0"/>
              <a:t>Design</a:t>
            </a:r>
            <a:r>
              <a:rPr lang="en-US" smtClean="0"/>
              <a:t>	</a:t>
            </a:r>
            <a:r>
              <a:rPr lang="en-US" sz="2800" smtClean="0"/>
              <a:t>©</a:t>
            </a:r>
            <a:endParaRPr lang="en-US" sz="2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685"/>
              </a:lnSpc>
            </a:pPr>
            <a:r>
              <a:rPr lang="en-US" spc="-5" smtClean="0"/>
              <a:t>V.</a:t>
            </a:r>
            <a:r>
              <a:rPr lang="en-US" spc="-65" smtClean="0"/>
              <a:t> </a:t>
            </a:r>
            <a:r>
              <a:rPr lang="en-US" spc="-10" smtClean="0"/>
              <a:t>Rajaraman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510"/>
              </a:lnSpc>
            </a:pPr>
            <a:r>
              <a:rPr lang="en-US" smtClean="0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753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77093"/>
            <a:ext cx="9118601" cy="4555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10855"/>
            <a:ext cx="9118601" cy="65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0674" y="285543"/>
            <a:ext cx="7522845" cy="14453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673" y="1838898"/>
            <a:ext cx="7522846" cy="40084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0676" y="6435861"/>
            <a:ext cx="1849052" cy="36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7"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2910"/>
              </a:lnSpc>
              <a:tabLst>
                <a:tab pos="3830320" algn="l"/>
              </a:tabLst>
            </a:pPr>
            <a:r>
              <a:rPr lang="en-US" spc="-10" smtClean="0"/>
              <a:t>Syste</a:t>
            </a:r>
            <a:r>
              <a:rPr lang="en-US" spc="-5" smtClean="0"/>
              <a:t>m</a:t>
            </a:r>
            <a:r>
              <a:rPr lang="en-US" smtClean="0"/>
              <a:t> </a:t>
            </a:r>
            <a:r>
              <a:rPr lang="en-US" spc="-10" smtClean="0"/>
              <a:t>Analysi</a:t>
            </a:r>
            <a:r>
              <a:rPr lang="en-US" spc="-5" smtClean="0"/>
              <a:t>s</a:t>
            </a:r>
            <a:r>
              <a:rPr lang="en-US" spc="5" smtClean="0"/>
              <a:t> </a:t>
            </a:r>
            <a:r>
              <a:rPr lang="en-US" spc="-10" smtClean="0"/>
              <a:t>An</a:t>
            </a:r>
            <a:r>
              <a:rPr lang="en-US" spc="-5" smtClean="0"/>
              <a:t>d</a:t>
            </a:r>
            <a:r>
              <a:rPr lang="en-US" smtClean="0"/>
              <a:t> </a:t>
            </a:r>
            <a:r>
              <a:rPr lang="en-US" spc="-5" smtClean="0"/>
              <a:t>Design</a:t>
            </a:r>
            <a:r>
              <a:rPr lang="en-US" smtClean="0"/>
              <a:t>	</a:t>
            </a:r>
            <a:r>
              <a:rPr lang="en-US" sz="2800" smtClean="0"/>
              <a:t>©</a:t>
            </a:r>
            <a:endParaRPr lang="en-US" sz="2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56960" y="6435861"/>
            <a:ext cx="3607055" cy="36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7" cap="all" baseline="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2685"/>
              </a:lnSpc>
            </a:pPr>
            <a:r>
              <a:rPr lang="en-US" spc="-5" smtClean="0"/>
              <a:t>V.</a:t>
            </a:r>
            <a:r>
              <a:rPr lang="en-US" spc="-65" smtClean="0"/>
              <a:t> </a:t>
            </a:r>
            <a:r>
              <a:rPr lang="en-US" spc="-10" smtClean="0"/>
              <a:t>Rajaraman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04718" y="6435861"/>
            <a:ext cx="981286" cy="36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6"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2510"/>
              </a:lnSpc>
            </a:pPr>
            <a:r>
              <a:rPr lang="en-US" smtClean="0"/>
              <a:t>2.1.</a:t>
            </a:r>
            <a:fld id="{81D60167-4931-47E6-BA6A-407CBD079E47}" type="slidenum">
              <a:rPr smtClean="0"/>
              <a:pPr marL="12700">
                <a:lnSpc>
                  <a:spcPts val="2510"/>
                </a:lnSpc>
              </a:pPr>
              <a:t>‹#›</a:t>
            </a:fld>
            <a:endParaRPr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2662" y="1731409"/>
            <a:ext cx="745445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32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1017" rtl="0" eaLnBrk="1" latinLnBrk="0" hangingPunct="1">
        <a:lnSpc>
          <a:spcPct val="85000"/>
        </a:lnSpc>
        <a:spcBef>
          <a:spcPct val="0"/>
        </a:spcBef>
        <a:buNone/>
        <a:defRPr sz="4782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102" indent="-91102" algn="l" defTabSz="911017" rtl="0" eaLnBrk="1" latinLnBrk="0" hangingPunct="1">
        <a:lnSpc>
          <a:spcPct val="90000"/>
        </a:lnSpc>
        <a:spcBef>
          <a:spcPts val="1196"/>
        </a:spcBef>
        <a:spcAft>
          <a:spcPts val="199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2627" indent="-182203" algn="l" defTabSz="911017" rtl="0" eaLnBrk="1" latinLnBrk="0" hangingPunct="1">
        <a:lnSpc>
          <a:spcPct val="90000"/>
        </a:lnSpc>
        <a:spcBef>
          <a:spcPts val="199"/>
        </a:spcBef>
        <a:spcAft>
          <a:spcPts val="399"/>
        </a:spcAft>
        <a:buClr>
          <a:schemeClr val="accent1"/>
        </a:buClr>
        <a:buFont typeface="Calibri" pitchFamily="34" charset="0"/>
        <a:buChar char="◦"/>
        <a:defRPr sz="179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4830" indent="-182203" algn="l" defTabSz="911017" rtl="0" eaLnBrk="1" latinLnBrk="0" hangingPunct="1">
        <a:lnSpc>
          <a:spcPct val="90000"/>
        </a:lnSpc>
        <a:spcBef>
          <a:spcPts val="199"/>
        </a:spcBef>
        <a:spcAft>
          <a:spcPts val="399"/>
        </a:spcAft>
        <a:buClr>
          <a:schemeClr val="accent1"/>
        </a:buClr>
        <a:buFont typeface="Calibri" pitchFamily="34" charset="0"/>
        <a:buChar char="◦"/>
        <a:defRPr sz="13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7034" indent="-182203" algn="l" defTabSz="911017" rtl="0" eaLnBrk="1" latinLnBrk="0" hangingPunct="1">
        <a:lnSpc>
          <a:spcPct val="90000"/>
        </a:lnSpc>
        <a:spcBef>
          <a:spcPts val="199"/>
        </a:spcBef>
        <a:spcAft>
          <a:spcPts val="399"/>
        </a:spcAft>
        <a:buClr>
          <a:schemeClr val="accent1"/>
        </a:buClr>
        <a:buFont typeface="Calibri" pitchFamily="34" charset="0"/>
        <a:buChar char="◦"/>
        <a:defRPr sz="13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29237" indent="-182203" algn="l" defTabSz="911017" rtl="0" eaLnBrk="1" latinLnBrk="0" hangingPunct="1">
        <a:lnSpc>
          <a:spcPct val="90000"/>
        </a:lnSpc>
        <a:spcBef>
          <a:spcPts val="199"/>
        </a:spcBef>
        <a:spcAft>
          <a:spcPts val="399"/>
        </a:spcAft>
        <a:buClr>
          <a:schemeClr val="accent1"/>
        </a:buClr>
        <a:buFont typeface="Calibri" pitchFamily="34" charset="0"/>
        <a:buChar char="◦"/>
        <a:defRPr sz="13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5930" indent="-227754" algn="l" defTabSz="911017" rtl="0" eaLnBrk="1" latinLnBrk="0" hangingPunct="1">
        <a:lnSpc>
          <a:spcPct val="90000"/>
        </a:lnSpc>
        <a:spcBef>
          <a:spcPts val="199"/>
        </a:spcBef>
        <a:spcAft>
          <a:spcPts val="399"/>
        </a:spcAft>
        <a:buClr>
          <a:schemeClr val="accent1"/>
        </a:buClr>
        <a:buFont typeface="Calibri" pitchFamily="34" charset="0"/>
        <a:buChar char="◦"/>
        <a:defRPr sz="13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5190" indent="-227754" algn="l" defTabSz="911017" rtl="0" eaLnBrk="1" latinLnBrk="0" hangingPunct="1">
        <a:lnSpc>
          <a:spcPct val="90000"/>
        </a:lnSpc>
        <a:spcBef>
          <a:spcPts val="199"/>
        </a:spcBef>
        <a:spcAft>
          <a:spcPts val="399"/>
        </a:spcAft>
        <a:buClr>
          <a:schemeClr val="accent1"/>
        </a:buClr>
        <a:buFont typeface="Calibri" pitchFamily="34" charset="0"/>
        <a:buChar char="◦"/>
        <a:defRPr sz="13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4450" indent="-227754" algn="l" defTabSz="911017" rtl="0" eaLnBrk="1" latinLnBrk="0" hangingPunct="1">
        <a:lnSpc>
          <a:spcPct val="90000"/>
        </a:lnSpc>
        <a:spcBef>
          <a:spcPts val="199"/>
        </a:spcBef>
        <a:spcAft>
          <a:spcPts val="399"/>
        </a:spcAft>
        <a:buClr>
          <a:schemeClr val="accent1"/>
        </a:buClr>
        <a:buFont typeface="Calibri" pitchFamily="34" charset="0"/>
        <a:buChar char="◦"/>
        <a:defRPr sz="13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3710" indent="-227754" algn="l" defTabSz="911017" rtl="0" eaLnBrk="1" latinLnBrk="0" hangingPunct="1">
        <a:lnSpc>
          <a:spcPct val="90000"/>
        </a:lnSpc>
        <a:spcBef>
          <a:spcPts val="199"/>
        </a:spcBef>
        <a:spcAft>
          <a:spcPts val="399"/>
        </a:spcAft>
        <a:buClr>
          <a:schemeClr val="accent1"/>
        </a:buClr>
        <a:buFont typeface="Calibri" pitchFamily="34" charset="0"/>
        <a:buChar char="◦"/>
        <a:defRPr sz="13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017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1pPr>
      <a:lvl2pPr marL="455508" algn="l" defTabSz="911017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2pPr>
      <a:lvl3pPr marL="911017" algn="l" defTabSz="911017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3pPr>
      <a:lvl4pPr marL="1366525" algn="l" defTabSz="911017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4pPr>
      <a:lvl5pPr marL="1822033" algn="l" defTabSz="911017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5pPr>
      <a:lvl6pPr marL="2277542" algn="l" defTabSz="911017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6pPr>
      <a:lvl7pPr marL="2733050" algn="l" defTabSz="911017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7pPr>
      <a:lvl8pPr marL="3188559" algn="l" defTabSz="911017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8pPr>
      <a:lvl9pPr marL="3644067" algn="l" defTabSz="911017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501900" y="673100"/>
            <a:ext cx="4191000" cy="690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101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97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u="sng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sz="5400" b="1" u="sng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5400" b="1" u="sng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520700" y="2870398"/>
            <a:ext cx="8153400" cy="1460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1017" rtl="0" eaLnBrk="1" latinLnBrk="0" hangingPunct="1">
              <a:lnSpc>
                <a:spcPct val="90000"/>
              </a:lnSpc>
              <a:spcBef>
                <a:spcPts val="1196"/>
              </a:spcBef>
              <a:spcAft>
                <a:spcPts val="199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391" kern="1200" cap="all" spc="199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5508" indent="0" algn="ctr" defTabSz="911017" rtl="0" eaLnBrk="1" latinLnBrk="0" hangingPunct="1">
              <a:lnSpc>
                <a:spcPct val="90000"/>
              </a:lnSpc>
              <a:spcBef>
                <a:spcPts val="199"/>
              </a:spcBef>
              <a:spcAft>
                <a:spcPts val="399"/>
              </a:spcAft>
              <a:buClr>
                <a:schemeClr val="accent1"/>
              </a:buClr>
              <a:buFont typeface="Calibri" pitchFamily="34" charset="0"/>
              <a:buNone/>
              <a:defRPr sz="23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1017" indent="0" algn="ctr" defTabSz="911017" rtl="0" eaLnBrk="1" latinLnBrk="0" hangingPunct="1">
              <a:lnSpc>
                <a:spcPct val="90000"/>
              </a:lnSpc>
              <a:spcBef>
                <a:spcPts val="199"/>
              </a:spcBef>
              <a:spcAft>
                <a:spcPts val="399"/>
              </a:spcAft>
              <a:buClr>
                <a:schemeClr val="accent1"/>
              </a:buClr>
              <a:buFont typeface="Calibri" pitchFamily="34" charset="0"/>
              <a:buNone/>
              <a:defRPr sz="239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66525" indent="0" algn="ctr" defTabSz="911017" rtl="0" eaLnBrk="1" latinLnBrk="0" hangingPunct="1">
              <a:lnSpc>
                <a:spcPct val="90000"/>
              </a:lnSpc>
              <a:spcBef>
                <a:spcPts val="199"/>
              </a:spcBef>
              <a:spcAft>
                <a:spcPts val="399"/>
              </a:spcAft>
              <a:buClr>
                <a:schemeClr val="accent1"/>
              </a:buClr>
              <a:buFont typeface="Calibri" pitchFamily="34" charset="0"/>
              <a:buNone/>
              <a:defRPr sz="199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2033" indent="0" algn="ctr" defTabSz="911017" rtl="0" eaLnBrk="1" latinLnBrk="0" hangingPunct="1">
              <a:lnSpc>
                <a:spcPct val="90000"/>
              </a:lnSpc>
              <a:spcBef>
                <a:spcPts val="199"/>
              </a:spcBef>
              <a:spcAft>
                <a:spcPts val="399"/>
              </a:spcAft>
              <a:buClr>
                <a:schemeClr val="accent1"/>
              </a:buClr>
              <a:buFont typeface="Calibri" pitchFamily="34" charset="0"/>
              <a:buNone/>
              <a:defRPr sz="199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77542" indent="0" algn="ctr" defTabSz="911017" rtl="0" eaLnBrk="1" latinLnBrk="0" hangingPunct="1">
              <a:lnSpc>
                <a:spcPct val="90000"/>
              </a:lnSpc>
              <a:spcBef>
                <a:spcPts val="199"/>
              </a:spcBef>
              <a:spcAft>
                <a:spcPts val="399"/>
              </a:spcAft>
              <a:buClr>
                <a:schemeClr val="accent1"/>
              </a:buClr>
              <a:buFont typeface="Calibri" pitchFamily="34" charset="0"/>
              <a:buNone/>
              <a:defRPr sz="199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33050" indent="0" algn="ctr" defTabSz="911017" rtl="0" eaLnBrk="1" latinLnBrk="0" hangingPunct="1">
              <a:lnSpc>
                <a:spcPct val="90000"/>
              </a:lnSpc>
              <a:spcBef>
                <a:spcPts val="199"/>
              </a:spcBef>
              <a:spcAft>
                <a:spcPts val="399"/>
              </a:spcAft>
              <a:buClr>
                <a:schemeClr val="accent1"/>
              </a:buClr>
              <a:buFont typeface="Calibri" pitchFamily="34" charset="0"/>
              <a:buNone/>
              <a:defRPr sz="199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88559" indent="0" algn="ctr" defTabSz="911017" rtl="0" eaLnBrk="1" latinLnBrk="0" hangingPunct="1">
              <a:lnSpc>
                <a:spcPct val="90000"/>
              </a:lnSpc>
              <a:spcBef>
                <a:spcPts val="199"/>
              </a:spcBef>
              <a:spcAft>
                <a:spcPts val="399"/>
              </a:spcAft>
              <a:buClr>
                <a:schemeClr val="accent1"/>
              </a:buClr>
              <a:buFont typeface="Calibri" pitchFamily="34" charset="0"/>
              <a:buNone/>
              <a:defRPr sz="199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44067" indent="0" algn="ctr" defTabSz="911017" rtl="0" eaLnBrk="1" latinLnBrk="0" hangingPunct="1">
              <a:lnSpc>
                <a:spcPct val="90000"/>
              </a:lnSpc>
              <a:spcBef>
                <a:spcPts val="199"/>
              </a:spcBef>
              <a:spcAft>
                <a:spcPts val="399"/>
              </a:spcAft>
              <a:buClr>
                <a:schemeClr val="accent1"/>
              </a:buClr>
              <a:buFont typeface="Calibri" pitchFamily="34" charset="0"/>
              <a:buNone/>
              <a:defRPr sz="199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cap="none" dirty="0" smtClean="0">
                <a:solidFill>
                  <a:srgbClr val="0070C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Systems Analysis and Life Cycle</a:t>
            </a:r>
            <a:endParaRPr lang="en-US" sz="5400" b="1" cap="none" dirty="0">
              <a:solidFill>
                <a:srgbClr val="0070C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77900" y="2044700"/>
            <a:ext cx="4880610" cy="3149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6505" indent="-429259">
              <a:lnSpc>
                <a:spcPct val="100000"/>
              </a:lnSpc>
              <a:buFont typeface="Microsoft Sans Serif"/>
              <a:buChar char="▪"/>
              <a:tabLst>
                <a:tab pos="1245870" algn="l"/>
                <a:tab pos="1247140" algn="l"/>
              </a:tabLst>
            </a:pPr>
            <a:r>
              <a:rPr sz="2800" b="1" spc="-5" dirty="0" smtClean="0">
                <a:latin typeface="Times New Roman"/>
                <a:cs typeface="Times New Roman"/>
              </a:rPr>
              <a:t>Write</a:t>
            </a:r>
            <a:r>
              <a:rPr sz="2800" b="1" spc="-85" dirty="0" smtClean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Programs</a:t>
            </a:r>
            <a:endParaRPr sz="2800" b="1" dirty="0">
              <a:latin typeface="Times New Roman"/>
              <a:cs typeface="Times New Roman"/>
            </a:endParaRPr>
          </a:p>
          <a:p>
            <a:pPr marL="1246505" indent="-429259">
              <a:lnSpc>
                <a:spcPct val="100000"/>
              </a:lnSpc>
              <a:spcBef>
                <a:spcPts val="1085"/>
              </a:spcBef>
              <a:buFont typeface="Microsoft Sans Serif"/>
              <a:buChar char="▪"/>
              <a:tabLst>
                <a:tab pos="1245870" algn="l"/>
                <a:tab pos="124714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Create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Database</a:t>
            </a:r>
            <a:endParaRPr sz="2800" b="1" dirty="0">
              <a:latin typeface="Times New Roman"/>
              <a:cs typeface="Times New Roman"/>
            </a:endParaRPr>
          </a:p>
          <a:p>
            <a:pPr marL="1247140" indent="-429895">
              <a:lnSpc>
                <a:spcPct val="100000"/>
              </a:lnSpc>
              <a:spcBef>
                <a:spcPts val="790"/>
              </a:spcBef>
              <a:buFont typeface="Microsoft Sans Serif"/>
              <a:buChar char="▪"/>
              <a:tabLst>
                <a:tab pos="1247140" algn="l"/>
                <a:tab pos="124777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Document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System</a:t>
            </a:r>
            <a:endParaRPr sz="2800" b="1" dirty="0">
              <a:latin typeface="Times New Roman"/>
              <a:cs typeface="Times New Roman"/>
            </a:endParaRPr>
          </a:p>
          <a:p>
            <a:pPr marL="1247140" indent="-429895">
              <a:lnSpc>
                <a:spcPct val="100000"/>
              </a:lnSpc>
              <a:spcBef>
                <a:spcPts val="700"/>
              </a:spcBef>
              <a:buFont typeface="Microsoft Sans Serif"/>
              <a:buChar char="▪"/>
              <a:tabLst>
                <a:tab pos="1247140" algn="l"/>
                <a:tab pos="124777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Train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Users</a:t>
            </a:r>
            <a:endParaRPr sz="2800" b="1" dirty="0">
              <a:latin typeface="Times New Roman"/>
              <a:cs typeface="Times New Roman"/>
            </a:endParaRPr>
          </a:p>
          <a:p>
            <a:pPr marL="1247140" indent="-429895">
              <a:lnSpc>
                <a:spcPct val="100000"/>
              </a:lnSpc>
              <a:spcBef>
                <a:spcPts val="780"/>
              </a:spcBef>
              <a:buFont typeface="Microsoft Sans Serif"/>
              <a:buChar char="▪"/>
              <a:tabLst>
                <a:tab pos="1247140" algn="l"/>
                <a:tab pos="124777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Trial run of the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lang="en-US" sz="2800" b="1" spc="-5" dirty="0">
                <a:latin typeface="Times New Roman"/>
                <a:cs typeface="Times New Roman"/>
              </a:rPr>
              <a:t>S</a:t>
            </a:r>
            <a:r>
              <a:rPr sz="2800" b="1" spc="-5" dirty="0" smtClean="0">
                <a:latin typeface="Times New Roman"/>
                <a:cs typeface="Times New Roman"/>
              </a:rPr>
              <a:t>ystem</a:t>
            </a:r>
            <a:endParaRPr sz="2800" b="1" dirty="0">
              <a:latin typeface="Times New Roman"/>
              <a:cs typeface="Times New Roman"/>
            </a:endParaRPr>
          </a:p>
          <a:p>
            <a:pPr marL="1247140" indent="-429895">
              <a:lnSpc>
                <a:spcPct val="100000"/>
              </a:lnSpc>
              <a:spcBef>
                <a:spcPts val="1035"/>
              </a:spcBef>
              <a:buFont typeface="Microsoft Sans Serif"/>
              <a:buChar char="▪"/>
              <a:tabLst>
                <a:tab pos="1247140" algn="l"/>
                <a:tab pos="124777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Test and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Accept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5" name="object 6"/>
          <p:cNvSpPr txBox="1">
            <a:spLocks noGrp="1"/>
          </p:cNvSpPr>
          <p:nvPr>
            <p:ph type="title"/>
          </p:nvPr>
        </p:nvSpPr>
        <p:spPr>
          <a:xfrm>
            <a:off x="63500" y="306745"/>
            <a:ext cx="876299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015" marR="5080" indent="-234950" algn="ctr">
              <a:lnSpc>
                <a:spcPct val="100000"/>
              </a:lnSpc>
            </a:pPr>
            <a:r>
              <a:rPr lang="en-US" sz="3600" b="1" u="sng" spc="-5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Cycle of Systems </a:t>
            </a:r>
            <a:r>
              <a:rPr lang="en-US" sz="36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and</a:t>
            </a:r>
            <a:r>
              <a:rPr lang="en-US" sz="3600" b="1" u="sng" spc="-75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sz="36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2606" y="1245969"/>
            <a:ext cx="66784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tabLst>
                <a:tab pos="831215" algn="l"/>
              </a:tabLst>
            </a:pPr>
            <a:r>
              <a:rPr lang="en-US" sz="3200" b="1" u="sng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	</a:t>
            </a:r>
            <a:r>
              <a:rPr lang="en-US" sz="32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: </a:t>
            </a:r>
            <a:r>
              <a:rPr lang="en-US" sz="3200" b="1" u="sng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3200" b="1" u="sng" spc="-1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spc="-5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3200" b="1" u="sng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/>
          <p:cNvSpPr txBox="1">
            <a:spLocks noGrp="1"/>
          </p:cNvSpPr>
          <p:nvPr>
            <p:ph type="title"/>
          </p:nvPr>
        </p:nvSpPr>
        <p:spPr>
          <a:xfrm>
            <a:off x="63500" y="306745"/>
            <a:ext cx="876299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015" marR="5080" indent="-234950" algn="ctr">
              <a:lnSpc>
                <a:spcPct val="100000"/>
              </a:lnSpc>
            </a:pPr>
            <a:r>
              <a:rPr lang="en-US" sz="3600" b="1" u="sng" spc="-5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Cycle of Systems </a:t>
            </a:r>
            <a:r>
              <a:rPr lang="en-US" sz="36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and</a:t>
            </a:r>
            <a:r>
              <a:rPr lang="en-US" sz="3600" b="1" u="sng" spc="-75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sz="36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825499" y="1968500"/>
            <a:ext cx="8000999" cy="3365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650" marR="910590" indent="-457200" algn="just">
              <a:lnSpc>
                <a:spcPct val="150400"/>
              </a:lnSpc>
              <a:spcBef>
                <a:spcPts val="1465"/>
              </a:spcBef>
              <a:buFont typeface="Wingdings" panose="05000000000000000000" pitchFamily="2" charset="2"/>
              <a:buChar char="§"/>
              <a:tabLst>
                <a:tab pos="384810" algn="l"/>
                <a:tab pos="385445" algn="l"/>
              </a:tabLst>
            </a:pPr>
            <a:r>
              <a:rPr sz="2800" b="1" u="none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Find </a:t>
            </a:r>
            <a:r>
              <a:rPr sz="2800" b="1" u="none" spc="-5" dirty="0">
                <a:solidFill>
                  <a:schemeClr val="tx1"/>
                </a:solidFill>
                <a:latin typeface="Times New Roman"/>
                <a:cs typeface="Times New Roman"/>
              </a:rPr>
              <a:t>out from Users whether the System  meets specified</a:t>
            </a:r>
            <a:r>
              <a:rPr sz="2800" b="1" u="none" spc="-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800" b="1" u="none" spc="-5" dirty="0">
                <a:solidFill>
                  <a:schemeClr val="tx1"/>
                </a:solidFill>
                <a:latin typeface="Times New Roman"/>
                <a:cs typeface="Times New Roman"/>
              </a:rPr>
              <a:t>requirements.</a:t>
            </a:r>
            <a:endParaRPr sz="2800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501650" indent="-457200" algn="just">
              <a:lnSpc>
                <a:spcPct val="100000"/>
              </a:lnSpc>
              <a:spcBef>
                <a:spcPts val="1685"/>
              </a:spcBef>
              <a:buFont typeface="Wingdings" panose="05000000000000000000" pitchFamily="2" charset="2"/>
              <a:buChar char="§"/>
              <a:tabLst>
                <a:tab pos="384810" algn="l"/>
                <a:tab pos="385445" algn="l"/>
              </a:tabLst>
            </a:pPr>
            <a:r>
              <a:rPr sz="2800" b="1" u="none" spc="-5" dirty="0">
                <a:solidFill>
                  <a:schemeClr val="tx1"/>
                </a:solidFill>
                <a:latin typeface="Times New Roman"/>
                <a:cs typeface="Times New Roman"/>
              </a:rPr>
              <a:t>List areas of dissatisfaction and find</a:t>
            </a:r>
            <a:r>
              <a:rPr sz="2800" b="1" u="none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800" b="1" u="none" spc="-5" dirty="0">
                <a:solidFill>
                  <a:schemeClr val="tx1"/>
                </a:solidFill>
                <a:latin typeface="Times New Roman"/>
                <a:cs typeface="Times New Roman"/>
              </a:rPr>
              <a:t>reasons</a:t>
            </a:r>
            <a:endParaRPr sz="2800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501650" marR="5080" indent="-457200" algn="just">
              <a:lnSpc>
                <a:spcPts val="5050"/>
              </a:lnSpc>
              <a:spcBef>
                <a:spcPts val="450"/>
              </a:spcBef>
              <a:buFont typeface="Wingdings" panose="05000000000000000000" pitchFamily="2" charset="2"/>
              <a:buChar char="§"/>
              <a:tabLst>
                <a:tab pos="384810" algn="l"/>
                <a:tab pos="385445" algn="l"/>
              </a:tabLst>
            </a:pPr>
            <a:r>
              <a:rPr sz="2800" b="1" u="none" spc="-5" dirty="0">
                <a:solidFill>
                  <a:schemeClr val="tx1"/>
                </a:solidFill>
                <a:latin typeface="Times New Roman"/>
                <a:cs typeface="Times New Roman"/>
              </a:rPr>
              <a:t>Suggest if there has to be any improvements to  the</a:t>
            </a:r>
            <a:r>
              <a:rPr sz="2800" b="1" u="none" spc="-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800" b="1" u="none" spc="-5" dirty="0">
                <a:solidFill>
                  <a:schemeClr val="tx1"/>
                </a:solidFill>
                <a:latin typeface="Times New Roman"/>
                <a:cs typeface="Times New Roman"/>
              </a:rPr>
              <a:t>system</a:t>
            </a:r>
            <a:endParaRPr sz="28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100" y="1248247"/>
            <a:ext cx="56800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1225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200" b="1" u="sng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32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: </a:t>
            </a:r>
            <a:r>
              <a:rPr lang="en-US" sz="3200" b="1" u="sng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3200" b="1" u="sng" spc="-10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91002" y="2120900"/>
            <a:ext cx="7349698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0" indent="-355600">
              <a:lnSpc>
                <a:spcPct val="100000"/>
              </a:lnSpc>
              <a:buFont typeface="Microsoft Sans Serif"/>
              <a:buChar char="▪"/>
              <a:tabLst>
                <a:tab pos="975360" algn="l"/>
                <a:tab pos="975994" algn="l"/>
              </a:tabLst>
            </a:pPr>
            <a:r>
              <a:rPr sz="2800" b="1" spc="-5" dirty="0" smtClean="0">
                <a:latin typeface="Times New Roman"/>
                <a:cs typeface="Times New Roman"/>
              </a:rPr>
              <a:t>Fix</a:t>
            </a:r>
            <a:r>
              <a:rPr sz="2800" b="1" spc="-90" dirty="0" smtClean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errors</a:t>
            </a:r>
          </a:p>
          <a:p>
            <a:pPr marL="886460" indent="-340360">
              <a:lnSpc>
                <a:spcPct val="100000"/>
              </a:lnSpc>
              <a:spcBef>
                <a:spcPts val="1440"/>
              </a:spcBef>
              <a:buFont typeface="Microsoft Sans Serif"/>
              <a:buChar char="▪"/>
              <a:tabLst>
                <a:tab pos="886460" algn="l"/>
                <a:tab pos="887094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Add/Delete features as required by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users</a:t>
            </a:r>
            <a:endParaRPr sz="2800" b="1" dirty="0">
              <a:latin typeface="Times New Roman"/>
              <a:cs typeface="Times New Roman"/>
            </a:endParaRPr>
          </a:p>
          <a:p>
            <a:pPr marL="886460" indent="-340360">
              <a:lnSpc>
                <a:spcPct val="100000"/>
              </a:lnSpc>
              <a:spcBef>
                <a:spcPts val="1440"/>
              </a:spcBef>
              <a:buFont typeface="Microsoft Sans Serif"/>
              <a:buChar char="▪"/>
              <a:tabLst>
                <a:tab pos="886460" algn="l"/>
                <a:tab pos="887094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Tune the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System</a:t>
            </a:r>
            <a:endParaRPr sz="2800" b="1" dirty="0">
              <a:latin typeface="Times New Roman"/>
              <a:cs typeface="Times New Roman"/>
            </a:endParaRPr>
          </a:p>
          <a:p>
            <a:pPr marL="901700" marR="13970" indent="-355600">
              <a:lnSpc>
                <a:spcPct val="150400"/>
              </a:lnSpc>
              <a:spcBef>
                <a:spcPts val="795"/>
              </a:spcBef>
              <a:buFont typeface="Microsoft Sans Serif"/>
              <a:buChar char="▪"/>
              <a:tabLst>
                <a:tab pos="886460" algn="l"/>
                <a:tab pos="887094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Continuously monitor system and assess  performance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5" name="object 6"/>
          <p:cNvSpPr txBox="1">
            <a:spLocks noGrp="1"/>
          </p:cNvSpPr>
          <p:nvPr>
            <p:ph type="title"/>
          </p:nvPr>
        </p:nvSpPr>
        <p:spPr>
          <a:xfrm>
            <a:off x="63500" y="306745"/>
            <a:ext cx="876299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015" marR="5080" indent="-234950" algn="ctr">
              <a:lnSpc>
                <a:spcPct val="100000"/>
              </a:lnSpc>
            </a:pPr>
            <a:r>
              <a:rPr lang="en-US" sz="3600" b="1" u="sng" spc="-5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Cycle of Systems </a:t>
            </a:r>
            <a:r>
              <a:rPr lang="en-US" sz="36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and</a:t>
            </a:r>
            <a:r>
              <a:rPr lang="en-US" sz="3600" b="1" u="sng" spc="-75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sz="36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1857" y="1206500"/>
            <a:ext cx="56755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200" b="1" u="sng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32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: </a:t>
            </a:r>
            <a:r>
              <a:rPr lang="en-US" sz="3200" b="1" u="sng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3200" b="1" u="sng" spc="-9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Modification</a:t>
            </a:r>
            <a:endParaRPr lang="en-US" sz="3200" u="sng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8500" y="1054100"/>
            <a:ext cx="1524000" cy="914400"/>
          </a:xfrm>
          <a:custGeom>
            <a:avLst/>
            <a:gdLst/>
            <a:ahLst/>
            <a:cxnLst/>
            <a:rect l="l" t="t" r="r" b="b"/>
            <a:pathLst>
              <a:path w="1524000" h="914400">
                <a:moveTo>
                  <a:pt x="762000" y="0"/>
                </a:moveTo>
                <a:lnTo>
                  <a:pt x="702478" y="1377"/>
                </a:lnTo>
                <a:lnTo>
                  <a:pt x="644204" y="5441"/>
                </a:lnTo>
                <a:lnTo>
                  <a:pt x="587348" y="12089"/>
                </a:lnTo>
                <a:lnTo>
                  <a:pt x="532080" y="21220"/>
                </a:lnTo>
                <a:lnTo>
                  <a:pt x="478569" y="32731"/>
                </a:lnTo>
                <a:lnTo>
                  <a:pt x="426986" y="46519"/>
                </a:lnTo>
                <a:lnTo>
                  <a:pt x="377500" y="62483"/>
                </a:lnTo>
                <a:lnTo>
                  <a:pt x="330281" y="80521"/>
                </a:lnTo>
                <a:lnTo>
                  <a:pt x="285498" y="100530"/>
                </a:lnTo>
                <a:lnTo>
                  <a:pt x="243323" y="122408"/>
                </a:lnTo>
                <a:lnTo>
                  <a:pt x="203924" y="146053"/>
                </a:lnTo>
                <a:lnTo>
                  <a:pt x="167471" y="171363"/>
                </a:lnTo>
                <a:lnTo>
                  <a:pt x="134134" y="198235"/>
                </a:lnTo>
                <a:lnTo>
                  <a:pt x="104083" y="226568"/>
                </a:lnTo>
                <a:lnTo>
                  <a:pt x="77488" y="256258"/>
                </a:lnTo>
                <a:lnTo>
                  <a:pt x="54519" y="287205"/>
                </a:lnTo>
                <a:lnTo>
                  <a:pt x="20136" y="352457"/>
                </a:lnTo>
                <a:lnTo>
                  <a:pt x="2293" y="421506"/>
                </a:lnTo>
                <a:lnTo>
                  <a:pt x="0" y="457200"/>
                </a:lnTo>
                <a:lnTo>
                  <a:pt x="2293" y="492893"/>
                </a:lnTo>
                <a:lnTo>
                  <a:pt x="20136" y="561942"/>
                </a:lnTo>
                <a:lnTo>
                  <a:pt x="54519" y="627194"/>
                </a:lnTo>
                <a:lnTo>
                  <a:pt x="77488" y="658141"/>
                </a:lnTo>
                <a:lnTo>
                  <a:pt x="104083" y="687832"/>
                </a:lnTo>
                <a:lnTo>
                  <a:pt x="134134" y="716164"/>
                </a:lnTo>
                <a:lnTo>
                  <a:pt x="167471" y="743036"/>
                </a:lnTo>
                <a:lnTo>
                  <a:pt x="203924" y="768346"/>
                </a:lnTo>
                <a:lnTo>
                  <a:pt x="243323" y="791991"/>
                </a:lnTo>
                <a:lnTo>
                  <a:pt x="285498" y="813869"/>
                </a:lnTo>
                <a:lnTo>
                  <a:pt x="330281" y="833878"/>
                </a:lnTo>
                <a:lnTo>
                  <a:pt x="377500" y="851916"/>
                </a:lnTo>
                <a:lnTo>
                  <a:pt x="426986" y="867880"/>
                </a:lnTo>
                <a:lnTo>
                  <a:pt x="478569" y="881668"/>
                </a:lnTo>
                <a:lnTo>
                  <a:pt x="532080" y="893179"/>
                </a:lnTo>
                <a:lnTo>
                  <a:pt x="587348" y="902310"/>
                </a:lnTo>
                <a:lnTo>
                  <a:pt x="644204" y="908958"/>
                </a:lnTo>
                <a:lnTo>
                  <a:pt x="702478" y="913022"/>
                </a:lnTo>
                <a:lnTo>
                  <a:pt x="762000" y="914399"/>
                </a:lnTo>
                <a:lnTo>
                  <a:pt x="821521" y="913022"/>
                </a:lnTo>
                <a:lnTo>
                  <a:pt x="879795" y="908958"/>
                </a:lnTo>
                <a:lnTo>
                  <a:pt x="936651" y="902310"/>
                </a:lnTo>
                <a:lnTo>
                  <a:pt x="991919" y="893179"/>
                </a:lnTo>
                <a:lnTo>
                  <a:pt x="1045430" y="881668"/>
                </a:lnTo>
                <a:lnTo>
                  <a:pt x="1097013" y="867880"/>
                </a:lnTo>
                <a:lnTo>
                  <a:pt x="1146499" y="851916"/>
                </a:lnTo>
                <a:lnTo>
                  <a:pt x="1193718" y="833878"/>
                </a:lnTo>
                <a:lnTo>
                  <a:pt x="1238501" y="813869"/>
                </a:lnTo>
                <a:lnTo>
                  <a:pt x="1280676" y="791991"/>
                </a:lnTo>
                <a:lnTo>
                  <a:pt x="1320075" y="768346"/>
                </a:lnTo>
                <a:lnTo>
                  <a:pt x="1356528" y="743036"/>
                </a:lnTo>
                <a:lnTo>
                  <a:pt x="1389865" y="716164"/>
                </a:lnTo>
                <a:lnTo>
                  <a:pt x="1419916" y="687831"/>
                </a:lnTo>
                <a:lnTo>
                  <a:pt x="1446511" y="658141"/>
                </a:lnTo>
                <a:lnTo>
                  <a:pt x="1469480" y="627194"/>
                </a:lnTo>
                <a:lnTo>
                  <a:pt x="1503863" y="561942"/>
                </a:lnTo>
                <a:lnTo>
                  <a:pt x="1521706" y="492893"/>
                </a:lnTo>
                <a:lnTo>
                  <a:pt x="1524000" y="457199"/>
                </a:lnTo>
                <a:lnTo>
                  <a:pt x="1521706" y="421506"/>
                </a:lnTo>
                <a:lnTo>
                  <a:pt x="1503863" y="352457"/>
                </a:lnTo>
                <a:lnTo>
                  <a:pt x="1469480" y="287205"/>
                </a:lnTo>
                <a:lnTo>
                  <a:pt x="1446511" y="256258"/>
                </a:lnTo>
                <a:lnTo>
                  <a:pt x="1419916" y="226567"/>
                </a:lnTo>
                <a:lnTo>
                  <a:pt x="1389865" y="198235"/>
                </a:lnTo>
                <a:lnTo>
                  <a:pt x="1356528" y="171363"/>
                </a:lnTo>
                <a:lnTo>
                  <a:pt x="1320075" y="146053"/>
                </a:lnTo>
                <a:lnTo>
                  <a:pt x="1280676" y="122408"/>
                </a:lnTo>
                <a:lnTo>
                  <a:pt x="1238501" y="100530"/>
                </a:lnTo>
                <a:lnTo>
                  <a:pt x="1193718" y="80521"/>
                </a:lnTo>
                <a:lnTo>
                  <a:pt x="1146499" y="62483"/>
                </a:lnTo>
                <a:lnTo>
                  <a:pt x="1097013" y="46519"/>
                </a:lnTo>
                <a:lnTo>
                  <a:pt x="1045430" y="32731"/>
                </a:lnTo>
                <a:lnTo>
                  <a:pt x="991919" y="21220"/>
                </a:lnTo>
                <a:lnTo>
                  <a:pt x="936651" y="12089"/>
                </a:lnTo>
                <a:lnTo>
                  <a:pt x="879795" y="5441"/>
                </a:lnTo>
                <a:lnTo>
                  <a:pt x="821521" y="1377"/>
                </a:lnTo>
                <a:lnTo>
                  <a:pt x="76200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83100" y="1054100"/>
            <a:ext cx="1447800" cy="914400"/>
          </a:xfrm>
          <a:custGeom>
            <a:avLst/>
            <a:gdLst/>
            <a:ahLst/>
            <a:cxnLst/>
            <a:rect l="l" t="t" r="r" b="b"/>
            <a:pathLst>
              <a:path w="1447800" h="914400">
                <a:moveTo>
                  <a:pt x="723900" y="0"/>
                </a:moveTo>
                <a:lnTo>
                  <a:pt x="664494" y="1517"/>
                </a:lnTo>
                <a:lnTo>
                  <a:pt x="606418" y="5991"/>
                </a:lnTo>
                <a:lnTo>
                  <a:pt x="549856" y="13303"/>
                </a:lnTo>
                <a:lnTo>
                  <a:pt x="494995" y="23335"/>
                </a:lnTo>
                <a:lnTo>
                  <a:pt x="442019" y="35968"/>
                </a:lnTo>
                <a:lnTo>
                  <a:pt x="391115" y="51085"/>
                </a:lnTo>
                <a:lnTo>
                  <a:pt x="342468" y="68566"/>
                </a:lnTo>
                <a:lnTo>
                  <a:pt x="296265" y="88294"/>
                </a:lnTo>
                <a:lnTo>
                  <a:pt x="252691" y="110150"/>
                </a:lnTo>
                <a:lnTo>
                  <a:pt x="211931" y="134016"/>
                </a:lnTo>
                <a:lnTo>
                  <a:pt x="174171" y="159774"/>
                </a:lnTo>
                <a:lnTo>
                  <a:pt x="139598" y="187305"/>
                </a:lnTo>
                <a:lnTo>
                  <a:pt x="108396" y="216491"/>
                </a:lnTo>
                <a:lnTo>
                  <a:pt x="80752" y="247214"/>
                </a:lnTo>
                <a:lnTo>
                  <a:pt x="56852" y="279356"/>
                </a:lnTo>
                <a:lnTo>
                  <a:pt x="36880" y="312797"/>
                </a:lnTo>
                <a:lnTo>
                  <a:pt x="9467" y="383108"/>
                </a:lnTo>
                <a:lnTo>
                  <a:pt x="0" y="457199"/>
                </a:lnTo>
                <a:lnTo>
                  <a:pt x="2397" y="494659"/>
                </a:lnTo>
                <a:lnTo>
                  <a:pt x="21024" y="566978"/>
                </a:lnTo>
                <a:lnTo>
                  <a:pt x="56852" y="635043"/>
                </a:lnTo>
                <a:lnTo>
                  <a:pt x="80752" y="667185"/>
                </a:lnTo>
                <a:lnTo>
                  <a:pt x="108396" y="697908"/>
                </a:lnTo>
                <a:lnTo>
                  <a:pt x="139598" y="727094"/>
                </a:lnTo>
                <a:lnTo>
                  <a:pt x="174171" y="754625"/>
                </a:lnTo>
                <a:lnTo>
                  <a:pt x="211931" y="780383"/>
                </a:lnTo>
                <a:lnTo>
                  <a:pt x="252691" y="804249"/>
                </a:lnTo>
                <a:lnTo>
                  <a:pt x="296265" y="826105"/>
                </a:lnTo>
                <a:lnTo>
                  <a:pt x="342468" y="845833"/>
                </a:lnTo>
                <a:lnTo>
                  <a:pt x="391115" y="863314"/>
                </a:lnTo>
                <a:lnTo>
                  <a:pt x="442019" y="878431"/>
                </a:lnTo>
                <a:lnTo>
                  <a:pt x="494995" y="891064"/>
                </a:lnTo>
                <a:lnTo>
                  <a:pt x="549856" y="901096"/>
                </a:lnTo>
                <a:lnTo>
                  <a:pt x="606418" y="908408"/>
                </a:lnTo>
                <a:lnTo>
                  <a:pt x="664494" y="912882"/>
                </a:lnTo>
                <a:lnTo>
                  <a:pt x="723900" y="914399"/>
                </a:lnTo>
                <a:lnTo>
                  <a:pt x="783305" y="912882"/>
                </a:lnTo>
                <a:lnTo>
                  <a:pt x="841381" y="908408"/>
                </a:lnTo>
                <a:lnTo>
                  <a:pt x="897943" y="901096"/>
                </a:lnTo>
                <a:lnTo>
                  <a:pt x="952804" y="891064"/>
                </a:lnTo>
                <a:lnTo>
                  <a:pt x="1005780" y="878431"/>
                </a:lnTo>
                <a:lnTo>
                  <a:pt x="1056684" y="863314"/>
                </a:lnTo>
                <a:lnTo>
                  <a:pt x="1105331" y="845833"/>
                </a:lnTo>
                <a:lnTo>
                  <a:pt x="1151534" y="826105"/>
                </a:lnTo>
                <a:lnTo>
                  <a:pt x="1195108" y="804249"/>
                </a:lnTo>
                <a:lnTo>
                  <a:pt x="1235868" y="780383"/>
                </a:lnTo>
                <a:lnTo>
                  <a:pt x="1273628" y="754625"/>
                </a:lnTo>
                <a:lnTo>
                  <a:pt x="1308201" y="727094"/>
                </a:lnTo>
                <a:lnTo>
                  <a:pt x="1339403" y="697908"/>
                </a:lnTo>
                <a:lnTo>
                  <a:pt x="1367047" y="667185"/>
                </a:lnTo>
                <a:lnTo>
                  <a:pt x="1390947" y="635043"/>
                </a:lnTo>
                <a:lnTo>
                  <a:pt x="1410919" y="601602"/>
                </a:lnTo>
                <a:lnTo>
                  <a:pt x="1438332" y="531291"/>
                </a:lnTo>
                <a:lnTo>
                  <a:pt x="1447800" y="457199"/>
                </a:lnTo>
                <a:lnTo>
                  <a:pt x="1445402" y="419740"/>
                </a:lnTo>
                <a:lnTo>
                  <a:pt x="1426775" y="347421"/>
                </a:lnTo>
                <a:lnTo>
                  <a:pt x="1390947" y="279356"/>
                </a:lnTo>
                <a:lnTo>
                  <a:pt x="1367047" y="247214"/>
                </a:lnTo>
                <a:lnTo>
                  <a:pt x="1339403" y="216491"/>
                </a:lnTo>
                <a:lnTo>
                  <a:pt x="1308201" y="187305"/>
                </a:lnTo>
                <a:lnTo>
                  <a:pt x="1273628" y="159774"/>
                </a:lnTo>
                <a:lnTo>
                  <a:pt x="1235868" y="134016"/>
                </a:lnTo>
                <a:lnTo>
                  <a:pt x="1195108" y="110150"/>
                </a:lnTo>
                <a:lnTo>
                  <a:pt x="1151534" y="88294"/>
                </a:lnTo>
                <a:lnTo>
                  <a:pt x="1105331" y="68566"/>
                </a:lnTo>
                <a:lnTo>
                  <a:pt x="1056684" y="51085"/>
                </a:lnTo>
                <a:lnTo>
                  <a:pt x="1005780" y="35968"/>
                </a:lnTo>
                <a:lnTo>
                  <a:pt x="952804" y="23335"/>
                </a:lnTo>
                <a:lnTo>
                  <a:pt x="897943" y="13303"/>
                </a:lnTo>
                <a:lnTo>
                  <a:pt x="841381" y="5991"/>
                </a:lnTo>
                <a:lnTo>
                  <a:pt x="783305" y="1517"/>
                </a:lnTo>
                <a:lnTo>
                  <a:pt x="72390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16700" y="1130300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723900" y="0"/>
                </a:moveTo>
                <a:lnTo>
                  <a:pt x="661403" y="1399"/>
                </a:lnTo>
                <a:lnTo>
                  <a:pt x="600390" y="5520"/>
                </a:lnTo>
                <a:lnTo>
                  <a:pt x="541076" y="12250"/>
                </a:lnTo>
                <a:lnTo>
                  <a:pt x="483679" y="21472"/>
                </a:lnTo>
                <a:lnTo>
                  <a:pt x="428415" y="33072"/>
                </a:lnTo>
                <a:lnTo>
                  <a:pt x="375500" y="46937"/>
                </a:lnTo>
                <a:lnTo>
                  <a:pt x="325152" y="62950"/>
                </a:lnTo>
                <a:lnTo>
                  <a:pt x="277587" y="80997"/>
                </a:lnTo>
                <a:lnTo>
                  <a:pt x="233021" y="100965"/>
                </a:lnTo>
                <a:lnTo>
                  <a:pt x="191672" y="122737"/>
                </a:lnTo>
                <a:lnTo>
                  <a:pt x="153755" y="146200"/>
                </a:lnTo>
                <a:lnTo>
                  <a:pt x="119488" y="171239"/>
                </a:lnTo>
                <a:lnTo>
                  <a:pt x="89087" y="197738"/>
                </a:lnTo>
                <a:lnTo>
                  <a:pt x="62768" y="225584"/>
                </a:lnTo>
                <a:lnTo>
                  <a:pt x="23246" y="284858"/>
                </a:lnTo>
                <a:lnTo>
                  <a:pt x="2655" y="348141"/>
                </a:lnTo>
                <a:lnTo>
                  <a:pt x="0" y="381000"/>
                </a:lnTo>
                <a:lnTo>
                  <a:pt x="2655" y="413858"/>
                </a:lnTo>
                <a:lnTo>
                  <a:pt x="23246" y="477141"/>
                </a:lnTo>
                <a:lnTo>
                  <a:pt x="62768" y="536415"/>
                </a:lnTo>
                <a:lnTo>
                  <a:pt x="89087" y="564261"/>
                </a:lnTo>
                <a:lnTo>
                  <a:pt x="119488" y="590760"/>
                </a:lnTo>
                <a:lnTo>
                  <a:pt x="153755" y="615799"/>
                </a:lnTo>
                <a:lnTo>
                  <a:pt x="191672" y="639262"/>
                </a:lnTo>
                <a:lnTo>
                  <a:pt x="233021" y="661034"/>
                </a:lnTo>
                <a:lnTo>
                  <a:pt x="277587" y="681002"/>
                </a:lnTo>
                <a:lnTo>
                  <a:pt x="325152" y="699049"/>
                </a:lnTo>
                <a:lnTo>
                  <a:pt x="375500" y="715062"/>
                </a:lnTo>
                <a:lnTo>
                  <a:pt x="428415" y="728927"/>
                </a:lnTo>
                <a:lnTo>
                  <a:pt x="483679" y="740527"/>
                </a:lnTo>
                <a:lnTo>
                  <a:pt x="541076" y="749749"/>
                </a:lnTo>
                <a:lnTo>
                  <a:pt x="600390" y="756479"/>
                </a:lnTo>
                <a:lnTo>
                  <a:pt x="661403" y="760600"/>
                </a:lnTo>
                <a:lnTo>
                  <a:pt x="723900" y="762000"/>
                </a:lnTo>
                <a:lnTo>
                  <a:pt x="786396" y="760600"/>
                </a:lnTo>
                <a:lnTo>
                  <a:pt x="847409" y="756479"/>
                </a:lnTo>
                <a:lnTo>
                  <a:pt x="906723" y="749749"/>
                </a:lnTo>
                <a:lnTo>
                  <a:pt x="964120" y="740527"/>
                </a:lnTo>
                <a:lnTo>
                  <a:pt x="1019384" y="728927"/>
                </a:lnTo>
                <a:lnTo>
                  <a:pt x="1072299" y="715062"/>
                </a:lnTo>
                <a:lnTo>
                  <a:pt x="1122647" y="699049"/>
                </a:lnTo>
                <a:lnTo>
                  <a:pt x="1170212" y="681002"/>
                </a:lnTo>
                <a:lnTo>
                  <a:pt x="1214778" y="661034"/>
                </a:lnTo>
                <a:lnTo>
                  <a:pt x="1256127" y="639262"/>
                </a:lnTo>
                <a:lnTo>
                  <a:pt x="1294044" y="615799"/>
                </a:lnTo>
                <a:lnTo>
                  <a:pt x="1328311" y="590760"/>
                </a:lnTo>
                <a:lnTo>
                  <a:pt x="1358712" y="564261"/>
                </a:lnTo>
                <a:lnTo>
                  <a:pt x="1385031" y="536415"/>
                </a:lnTo>
                <a:lnTo>
                  <a:pt x="1424553" y="477141"/>
                </a:lnTo>
                <a:lnTo>
                  <a:pt x="1445144" y="413858"/>
                </a:lnTo>
                <a:lnTo>
                  <a:pt x="1447800" y="381000"/>
                </a:lnTo>
                <a:lnTo>
                  <a:pt x="1445144" y="348141"/>
                </a:lnTo>
                <a:lnTo>
                  <a:pt x="1424553" y="284858"/>
                </a:lnTo>
                <a:lnTo>
                  <a:pt x="1385031" y="225584"/>
                </a:lnTo>
                <a:lnTo>
                  <a:pt x="1358712" y="197738"/>
                </a:lnTo>
                <a:lnTo>
                  <a:pt x="1328311" y="171239"/>
                </a:lnTo>
                <a:lnTo>
                  <a:pt x="1294044" y="146200"/>
                </a:lnTo>
                <a:lnTo>
                  <a:pt x="1256127" y="122737"/>
                </a:lnTo>
                <a:lnTo>
                  <a:pt x="1214778" y="100965"/>
                </a:lnTo>
                <a:lnTo>
                  <a:pt x="1170212" y="80997"/>
                </a:lnTo>
                <a:lnTo>
                  <a:pt x="1122647" y="62950"/>
                </a:lnTo>
                <a:lnTo>
                  <a:pt x="1072299" y="46937"/>
                </a:lnTo>
                <a:lnTo>
                  <a:pt x="1019384" y="33072"/>
                </a:lnTo>
                <a:lnTo>
                  <a:pt x="964120" y="21472"/>
                </a:lnTo>
                <a:lnTo>
                  <a:pt x="906723" y="12250"/>
                </a:lnTo>
                <a:lnTo>
                  <a:pt x="847409" y="5520"/>
                </a:lnTo>
                <a:lnTo>
                  <a:pt x="786396" y="1399"/>
                </a:lnTo>
                <a:lnTo>
                  <a:pt x="72390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75271" y="1215897"/>
            <a:ext cx="932180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" marR="5080" indent="-85090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Feasibility  </a:t>
            </a:r>
            <a:r>
              <a:rPr sz="1600" b="1" spc="-5" dirty="0">
                <a:latin typeface="Times New Roman"/>
                <a:cs typeface="Times New Roman"/>
              </a:rPr>
              <a:t>Analysis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11300" y="2501900"/>
            <a:ext cx="1828800" cy="914400"/>
          </a:xfrm>
          <a:custGeom>
            <a:avLst/>
            <a:gdLst/>
            <a:ahLst/>
            <a:cxnLst/>
            <a:rect l="l" t="t" r="r" b="b"/>
            <a:pathLst>
              <a:path w="1828800" h="914400">
                <a:moveTo>
                  <a:pt x="914400" y="0"/>
                </a:moveTo>
                <a:lnTo>
                  <a:pt x="851771" y="1056"/>
                </a:lnTo>
                <a:lnTo>
                  <a:pt x="790279" y="4179"/>
                </a:lnTo>
                <a:lnTo>
                  <a:pt x="730059" y="9300"/>
                </a:lnTo>
                <a:lnTo>
                  <a:pt x="671247" y="16351"/>
                </a:lnTo>
                <a:lnTo>
                  <a:pt x="613979" y="25263"/>
                </a:lnTo>
                <a:lnTo>
                  <a:pt x="558391" y="35968"/>
                </a:lnTo>
                <a:lnTo>
                  <a:pt x="504618" y="48398"/>
                </a:lnTo>
                <a:lnTo>
                  <a:pt x="452797" y="62484"/>
                </a:lnTo>
                <a:lnTo>
                  <a:pt x="403063" y="78157"/>
                </a:lnTo>
                <a:lnTo>
                  <a:pt x="355553" y="95349"/>
                </a:lnTo>
                <a:lnTo>
                  <a:pt x="310403" y="113991"/>
                </a:lnTo>
                <a:lnTo>
                  <a:pt x="267747" y="134016"/>
                </a:lnTo>
                <a:lnTo>
                  <a:pt x="227723" y="155355"/>
                </a:lnTo>
                <a:lnTo>
                  <a:pt x="190466" y="177938"/>
                </a:lnTo>
                <a:lnTo>
                  <a:pt x="156113" y="201699"/>
                </a:lnTo>
                <a:lnTo>
                  <a:pt x="124798" y="226568"/>
                </a:lnTo>
                <a:lnTo>
                  <a:pt x="96659" y="252476"/>
                </a:lnTo>
                <a:lnTo>
                  <a:pt x="50448" y="307139"/>
                </a:lnTo>
                <a:lnTo>
                  <a:pt x="18569" y="365139"/>
                </a:lnTo>
                <a:lnTo>
                  <a:pt x="2108" y="425929"/>
                </a:lnTo>
                <a:lnTo>
                  <a:pt x="0" y="457200"/>
                </a:lnTo>
                <a:lnTo>
                  <a:pt x="2108" y="488470"/>
                </a:lnTo>
                <a:lnTo>
                  <a:pt x="18569" y="549260"/>
                </a:lnTo>
                <a:lnTo>
                  <a:pt x="50448" y="607260"/>
                </a:lnTo>
                <a:lnTo>
                  <a:pt x="96659" y="661923"/>
                </a:lnTo>
                <a:lnTo>
                  <a:pt x="124798" y="687832"/>
                </a:lnTo>
                <a:lnTo>
                  <a:pt x="156113" y="712700"/>
                </a:lnTo>
                <a:lnTo>
                  <a:pt x="190466" y="736461"/>
                </a:lnTo>
                <a:lnTo>
                  <a:pt x="227723" y="759044"/>
                </a:lnTo>
                <a:lnTo>
                  <a:pt x="267747" y="780383"/>
                </a:lnTo>
                <a:lnTo>
                  <a:pt x="310403" y="800408"/>
                </a:lnTo>
                <a:lnTo>
                  <a:pt x="355553" y="819050"/>
                </a:lnTo>
                <a:lnTo>
                  <a:pt x="403063" y="836242"/>
                </a:lnTo>
                <a:lnTo>
                  <a:pt x="452797" y="851915"/>
                </a:lnTo>
                <a:lnTo>
                  <a:pt x="504618" y="866001"/>
                </a:lnTo>
                <a:lnTo>
                  <a:pt x="558391" y="878431"/>
                </a:lnTo>
                <a:lnTo>
                  <a:pt x="613979" y="889136"/>
                </a:lnTo>
                <a:lnTo>
                  <a:pt x="671247" y="898048"/>
                </a:lnTo>
                <a:lnTo>
                  <a:pt x="730059" y="905099"/>
                </a:lnTo>
                <a:lnTo>
                  <a:pt x="790279" y="910220"/>
                </a:lnTo>
                <a:lnTo>
                  <a:pt x="851771" y="913343"/>
                </a:lnTo>
                <a:lnTo>
                  <a:pt x="914400" y="914400"/>
                </a:lnTo>
                <a:lnTo>
                  <a:pt x="977028" y="913343"/>
                </a:lnTo>
                <a:lnTo>
                  <a:pt x="1038520" y="910220"/>
                </a:lnTo>
                <a:lnTo>
                  <a:pt x="1098740" y="905099"/>
                </a:lnTo>
                <a:lnTo>
                  <a:pt x="1157552" y="898048"/>
                </a:lnTo>
                <a:lnTo>
                  <a:pt x="1214820" y="889136"/>
                </a:lnTo>
                <a:lnTo>
                  <a:pt x="1270408" y="878431"/>
                </a:lnTo>
                <a:lnTo>
                  <a:pt x="1324181" y="866001"/>
                </a:lnTo>
                <a:lnTo>
                  <a:pt x="1376002" y="851916"/>
                </a:lnTo>
                <a:lnTo>
                  <a:pt x="1425736" y="836242"/>
                </a:lnTo>
                <a:lnTo>
                  <a:pt x="1473246" y="819050"/>
                </a:lnTo>
                <a:lnTo>
                  <a:pt x="1518396" y="800408"/>
                </a:lnTo>
                <a:lnTo>
                  <a:pt x="1561052" y="780383"/>
                </a:lnTo>
                <a:lnTo>
                  <a:pt x="1601076" y="759044"/>
                </a:lnTo>
                <a:lnTo>
                  <a:pt x="1638333" y="736461"/>
                </a:lnTo>
                <a:lnTo>
                  <a:pt x="1672686" y="712700"/>
                </a:lnTo>
                <a:lnTo>
                  <a:pt x="1704001" y="687832"/>
                </a:lnTo>
                <a:lnTo>
                  <a:pt x="1732140" y="661923"/>
                </a:lnTo>
                <a:lnTo>
                  <a:pt x="1778351" y="607260"/>
                </a:lnTo>
                <a:lnTo>
                  <a:pt x="1810230" y="549260"/>
                </a:lnTo>
                <a:lnTo>
                  <a:pt x="1826691" y="488470"/>
                </a:lnTo>
                <a:lnTo>
                  <a:pt x="1828799" y="457200"/>
                </a:lnTo>
                <a:lnTo>
                  <a:pt x="1826691" y="425929"/>
                </a:lnTo>
                <a:lnTo>
                  <a:pt x="1810230" y="365139"/>
                </a:lnTo>
                <a:lnTo>
                  <a:pt x="1778351" y="307139"/>
                </a:lnTo>
                <a:lnTo>
                  <a:pt x="1732140" y="252476"/>
                </a:lnTo>
                <a:lnTo>
                  <a:pt x="1704001" y="226567"/>
                </a:lnTo>
                <a:lnTo>
                  <a:pt x="1672686" y="201699"/>
                </a:lnTo>
                <a:lnTo>
                  <a:pt x="1638333" y="177938"/>
                </a:lnTo>
                <a:lnTo>
                  <a:pt x="1601076" y="155355"/>
                </a:lnTo>
                <a:lnTo>
                  <a:pt x="1561052" y="134016"/>
                </a:lnTo>
                <a:lnTo>
                  <a:pt x="1518396" y="113991"/>
                </a:lnTo>
                <a:lnTo>
                  <a:pt x="1473246" y="95349"/>
                </a:lnTo>
                <a:lnTo>
                  <a:pt x="1425736" y="78157"/>
                </a:lnTo>
                <a:lnTo>
                  <a:pt x="1376002" y="62483"/>
                </a:lnTo>
                <a:lnTo>
                  <a:pt x="1324181" y="48398"/>
                </a:lnTo>
                <a:lnTo>
                  <a:pt x="1270408" y="35968"/>
                </a:lnTo>
                <a:lnTo>
                  <a:pt x="1214820" y="25263"/>
                </a:lnTo>
                <a:lnTo>
                  <a:pt x="1157552" y="16351"/>
                </a:lnTo>
                <a:lnTo>
                  <a:pt x="1098740" y="9300"/>
                </a:lnTo>
                <a:lnTo>
                  <a:pt x="1038520" y="4179"/>
                </a:lnTo>
                <a:lnTo>
                  <a:pt x="977028" y="1056"/>
                </a:lnTo>
                <a:lnTo>
                  <a:pt x="91440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73500" y="2501900"/>
            <a:ext cx="1371600" cy="914400"/>
          </a:xfrm>
          <a:custGeom>
            <a:avLst/>
            <a:gdLst/>
            <a:ahLst/>
            <a:cxnLst/>
            <a:rect l="l" t="t" r="r" b="b"/>
            <a:pathLst>
              <a:path w="1371600" h="914400">
                <a:moveTo>
                  <a:pt x="685800" y="0"/>
                </a:moveTo>
                <a:lnTo>
                  <a:pt x="629559" y="1517"/>
                </a:lnTo>
                <a:lnTo>
                  <a:pt x="574570" y="5991"/>
                </a:lnTo>
                <a:lnTo>
                  <a:pt x="521008" y="13303"/>
                </a:lnTo>
                <a:lnTo>
                  <a:pt x="469050" y="23335"/>
                </a:lnTo>
                <a:lnTo>
                  <a:pt x="418873" y="35968"/>
                </a:lnTo>
                <a:lnTo>
                  <a:pt x="370654" y="51085"/>
                </a:lnTo>
                <a:lnTo>
                  <a:pt x="324568" y="68566"/>
                </a:lnTo>
                <a:lnTo>
                  <a:pt x="280793" y="88294"/>
                </a:lnTo>
                <a:lnTo>
                  <a:pt x="239506" y="110150"/>
                </a:lnTo>
                <a:lnTo>
                  <a:pt x="200882" y="134016"/>
                </a:lnTo>
                <a:lnTo>
                  <a:pt x="165098" y="159774"/>
                </a:lnTo>
                <a:lnTo>
                  <a:pt x="132331" y="187305"/>
                </a:lnTo>
                <a:lnTo>
                  <a:pt x="102758" y="216491"/>
                </a:lnTo>
                <a:lnTo>
                  <a:pt x="76555" y="247214"/>
                </a:lnTo>
                <a:lnTo>
                  <a:pt x="53899" y="279356"/>
                </a:lnTo>
                <a:lnTo>
                  <a:pt x="34966" y="312797"/>
                </a:lnTo>
                <a:lnTo>
                  <a:pt x="8977" y="383108"/>
                </a:lnTo>
                <a:lnTo>
                  <a:pt x="0" y="457200"/>
                </a:lnTo>
                <a:lnTo>
                  <a:pt x="2273" y="494659"/>
                </a:lnTo>
                <a:lnTo>
                  <a:pt x="19933" y="566978"/>
                </a:lnTo>
                <a:lnTo>
                  <a:pt x="53899" y="635043"/>
                </a:lnTo>
                <a:lnTo>
                  <a:pt x="76555" y="667185"/>
                </a:lnTo>
                <a:lnTo>
                  <a:pt x="102758" y="697908"/>
                </a:lnTo>
                <a:lnTo>
                  <a:pt x="132331" y="727094"/>
                </a:lnTo>
                <a:lnTo>
                  <a:pt x="165098" y="754625"/>
                </a:lnTo>
                <a:lnTo>
                  <a:pt x="200882" y="780383"/>
                </a:lnTo>
                <a:lnTo>
                  <a:pt x="239506" y="804249"/>
                </a:lnTo>
                <a:lnTo>
                  <a:pt x="280793" y="826105"/>
                </a:lnTo>
                <a:lnTo>
                  <a:pt x="324568" y="845833"/>
                </a:lnTo>
                <a:lnTo>
                  <a:pt x="370654" y="863314"/>
                </a:lnTo>
                <a:lnTo>
                  <a:pt x="418873" y="878431"/>
                </a:lnTo>
                <a:lnTo>
                  <a:pt x="469050" y="891064"/>
                </a:lnTo>
                <a:lnTo>
                  <a:pt x="521008" y="901096"/>
                </a:lnTo>
                <a:lnTo>
                  <a:pt x="574570" y="908408"/>
                </a:lnTo>
                <a:lnTo>
                  <a:pt x="629559" y="912882"/>
                </a:lnTo>
                <a:lnTo>
                  <a:pt x="685800" y="914400"/>
                </a:lnTo>
                <a:lnTo>
                  <a:pt x="742040" y="912882"/>
                </a:lnTo>
                <a:lnTo>
                  <a:pt x="797029" y="908408"/>
                </a:lnTo>
                <a:lnTo>
                  <a:pt x="850591" y="901096"/>
                </a:lnTo>
                <a:lnTo>
                  <a:pt x="902549" y="891064"/>
                </a:lnTo>
                <a:lnTo>
                  <a:pt x="952726" y="878431"/>
                </a:lnTo>
                <a:lnTo>
                  <a:pt x="1000945" y="863314"/>
                </a:lnTo>
                <a:lnTo>
                  <a:pt x="1047031" y="845833"/>
                </a:lnTo>
                <a:lnTo>
                  <a:pt x="1090806" y="826105"/>
                </a:lnTo>
                <a:lnTo>
                  <a:pt x="1132093" y="804249"/>
                </a:lnTo>
                <a:lnTo>
                  <a:pt x="1170717" y="780383"/>
                </a:lnTo>
                <a:lnTo>
                  <a:pt x="1206501" y="754625"/>
                </a:lnTo>
                <a:lnTo>
                  <a:pt x="1239268" y="727094"/>
                </a:lnTo>
                <a:lnTo>
                  <a:pt x="1268841" y="697908"/>
                </a:lnTo>
                <a:lnTo>
                  <a:pt x="1295044" y="667185"/>
                </a:lnTo>
                <a:lnTo>
                  <a:pt x="1317700" y="635043"/>
                </a:lnTo>
                <a:lnTo>
                  <a:pt x="1336633" y="601602"/>
                </a:lnTo>
                <a:lnTo>
                  <a:pt x="1362622" y="531291"/>
                </a:lnTo>
                <a:lnTo>
                  <a:pt x="1371600" y="457200"/>
                </a:lnTo>
                <a:lnTo>
                  <a:pt x="1369326" y="419740"/>
                </a:lnTo>
                <a:lnTo>
                  <a:pt x="1351666" y="347421"/>
                </a:lnTo>
                <a:lnTo>
                  <a:pt x="1317700" y="279356"/>
                </a:lnTo>
                <a:lnTo>
                  <a:pt x="1295044" y="247214"/>
                </a:lnTo>
                <a:lnTo>
                  <a:pt x="1268841" y="216491"/>
                </a:lnTo>
                <a:lnTo>
                  <a:pt x="1239268" y="187305"/>
                </a:lnTo>
                <a:lnTo>
                  <a:pt x="1206501" y="159774"/>
                </a:lnTo>
                <a:lnTo>
                  <a:pt x="1170717" y="134016"/>
                </a:lnTo>
                <a:lnTo>
                  <a:pt x="1132093" y="110150"/>
                </a:lnTo>
                <a:lnTo>
                  <a:pt x="1090806" y="88294"/>
                </a:lnTo>
                <a:lnTo>
                  <a:pt x="1047031" y="68566"/>
                </a:lnTo>
                <a:lnTo>
                  <a:pt x="1000945" y="51085"/>
                </a:lnTo>
                <a:lnTo>
                  <a:pt x="952726" y="35968"/>
                </a:lnTo>
                <a:lnTo>
                  <a:pt x="902549" y="23335"/>
                </a:lnTo>
                <a:lnTo>
                  <a:pt x="850591" y="13303"/>
                </a:lnTo>
                <a:lnTo>
                  <a:pt x="797029" y="5991"/>
                </a:lnTo>
                <a:lnTo>
                  <a:pt x="742040" y="1517"/>
                </a:lnTo>
                <a:lnTo>
                  <a:pt x="68580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35703" y="2707894"/>
            <a:ext cx="648335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 marR="5080" indent="-17780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System  Design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88100" y="2578100"/>
            <a:ext cx="1828800" cy="914400"/>
          </a:xfrm>
          <a:custGeom>
            <a:avLst/>
            <a:gdLst/>
            <a:ahLst/>
            <a:cxnLst/>
            <a:rect l="l" t="t" r="r" b="b"/>
            <a:pathLst>
              <a:path w="1828800" h="914400">
                <a:moveTo>
                  <a:pt x="914400" y="0"/>
                </a:moveTo>
                <a:lnTo>
                  <a:pt x="851771" y="1056"/>
                </a:lnTo>
                <a:lnTo>
                  <a:pt x="790279" y="4179"/>
                </a:lnTo>
                <a:lnTo>
                  <a:pt x="730059" y="9300"/>
                </a:lnTo>
                <a:lnTo>
                  <a:pt x="671247" y="16351"/>
                </a:lnTo>
                <a:lnTo>
                  <a:pt x="613979" y="25263"/>
                </a:lnTo>
                <a:lnTo>
                  <a:pt x="558391" y="35968"/>
                </a:lnTo>
                <a:lnTo>
                  <a:pt x="504618" y="48398"/>
                </a:lnTo>
                <a:lnTo>
                  <a:pt x="452797" y="62483"/>
                </a:lnTo>
                <a:lnTo>
                  <a:pt x="403063" y="78157"/>
                </a:lnTo>
                <a:lnTo>
                  <a:pt x="355553" y="95349"/>
                </a:lnTo>
                <a:lnTo>
                  <a:pt x="310403" y="113991"/>
                </a:lnTo>
                <a:lnTo>
                  <a:pt x="267747" y="134016"/>
                </a:lnTo>
                <a:lnTo>
                  <a:pt x="227723" y="155355"/>
                </a:lnTo>
                <a:lnTo>
                  <a:pt x="190466" y="177938"/>
                </a:lnTo>
                <a:lnTo>
                  <a:pt x="156113" y="201699"/>
                </a:lnTo>
                <a:lnTo>
                  <a:pt x="124798" y="226567"/>
                </a:lnTo>
                <a:lnTo>
                  <a:pt x="96659" y="252476"/>
                </a:lnTo>
                <a:lnTo>
                  <a:pt x="50448" y="307139"/>
                </a:lnTo>
                <a:lnTo>
                  <a:pt x="18569" y="365139"/>
                </a:lnTo>
                <a:lnTo>
                  <a:pt x="2108" y="425929"/>
                </a:lnTo>
                <a:lnTo>
                  <a:pt x="0" y="457199"/>
                </a:lnTo>
                <a:lnTo>
                  <a:pt x="2108" y="488470"/>
                </a:lnTo>
                <a:lnTo>
                  <a:pt x="18569" y="549260"/>
                </a:lnTo>
                <a:lnTo>
                  <a:pt x="50448" y="607260"/>
                </a:lnTo>
                <a:lnTo>
                  <a:pt x="96659" y="661923"/>
                </a:lnTo>
                <a:lnTo>
                  <a:pt x="124798" y="687831"/>
                </a:lnTo>
                <a:lnTo>
                  <a:pt x="156113" y="712700"/>
                </a:lnTo>
                <a:lnTo>
                  <a:pt x="190466" y="736461"/>
                </a:lnTo>
                <a:lnTo>
                  <a:pt x="227723" y="759044"/>
                </a:lnTo>
                <a:lnTo>
                  <a:pt x="267747" y="780383"/>
                </a:lnTo>
                <a:lnTo>
                  <a:pt x="310403" y="800408"/>
                </a:lnTo>
                <a:lnTo>
                  <a:pt x="355553" y="819050"/>
                </a:lnTo>
                <a:lnTo>
                  <a:pt x="403063" y="836242"/>
                </a:lnTo>
                <a:lnTo>
                  <a:pt x="452797" y="851915"/>
                </a:lnTo>
                <a:lnTo>
                  <a:pt x="504618" y="866001"/>
                </a:lnTo>
                <a:lnTo>
                  <a:pt x="558391" y="878431"/>
                </a:lnTo>
                <a:lnTo>
                  <a:pt x="613979" y="889136"/>
                </a:lnTo>
                <a:lnTo>
                  <a:pt x="671247" y="898048"/>
                </a:lnTo>
                <a:lnTo>
                  <a:pt x="730059" y="905099"/>
                </a:lnTo>
                <a:lnTo>
                  <a:pt x="790279" y="910220"/>
                </a:lnTo>
                <a:lnTo>
                  <a:pt x="851771" y="913343"/>
                </a:lnTo>
                <a:lnTo>
                  <a:pt x="914400" y="914399"/>
                </a:lnTo>
                <a:lnTo>
                  <a:pt x="977028" y="913343"/>
                </a:lnTo>
                <a:lnTo>
                  <a:pt x="1038520" y="910220"/>
                </a:lnTo>
                <a:lnTo>
                  <a:pt x="1098740" y="905099"/>
                </a:lnTo>
                <a:lnTo>
                  <a:pt x="1157552" y="898048"/>
                </a:lnTo>
                <a:lnTo>
                  <a:pt x="1214820" y="889136"/>
                </a:lnTo>
                <a:lnTo>
                  <a:pt x="1270408" y="878431"/>
                </a:lnTo>
                <a:lnTo>
                  <a:pt x="1324181" y="866001"/>
                </a:lnTo>
                <a:lnTo>
                  <a:pt x="1376002" y="851916"/>
                </a:lnTo>
                <a:lnTo>
                  <a:pt x="1425736" y="836242"/>
                </a:lnTo>
                <a:lnTo>
                  <a:pt x="1473246" y="819050"/>
                </a:lnTo>
                <a:lnTo>
                  <a:pt x="1518396" y="800408"/>
                </a:lnTo>
                <a:lnTo>
                  <a:pt x="1561052" y="780383"/>
                </a:lnTo>
                <a:lnTo>
                  <a:pt x="1601076" y="759044"/>
                </a:lnTo>
                <a:lnTo>
                  <a:pt x="1638333" y="736461"/>
                </a:lnTo>
                <a:lnTo>
                  <a:pt x="1672686" y="712700"/>
                </a:lnTo>
                <a:lnTo>
                  <a:pt x="1704001" y="687832"/>
                </a:lnTo>
                <a:lnTo>
                  <a:pt x="1732140" y="661923"/>
                </a:lnTo>
                <a:lnTo>
                  <a:pt x="1778351" y="607260"/>
                </a:lnTo>
                <a:lnTo>
                  <a:pt x="1810230" y="549260"/>
                </a:lnTo>
                <a:lnTo>
                  <a:pt x="1826691" y="488470"/>
                </a:lnTo>
                <a:lnTo>
                  <a:pt x="1828800" y="457199"/>
                </a:lnTo>
                <a:lnTo>
                  <a:pt x="1826691" y="425929"/>
                </a:lnTo>
                <a:lnTo>
                  <a:pt x="1810230" y="365139"/>
                </a:lnTo>
                <a:lnTo>
                  <a:pt x="1778351" y="307139"/>
                </a:lnTo>
                <a:lnTo>
                  <a:pt x="1732140" y="252476"/>
                </a:lnTo>
                <a:lnTo>
                  <a:pt x="1704001" y="226567"/>
                </a:lnTo>
                <a:lnTo>
                  <a:pt x="1672686" y="201699"/>
                </a:lnTo>
                <a:lnTo>
                  <a:pt x="1638333" y="177938"/>
                </a:lnTo>
                <a:lnTo>
                  <a:pt x="1601076" y="155355"/>
                </a:lnTo>
                <a:lnTo>
                  <a:pt x="1561052" y="134016"/>
                </a:lnTo>
                <a:lnTo>
                  <a:pt x="1518396" y="113991"/>
                </a:lnTo>
                <a:lnTo>
                  <a:pt x="1473246" y="95349"/>
                </a:lnTo>
                <a:lnTo>
                  <a:pt x="1425736" y="78157"/>
                </a:lnTo>
                <a:lnTo>
                  <a:pt x="1376002" y="62483"/>
                </a:lnTo>
                <a:lnTo>
                  <a:pt x="1324181" y="48398"/>
                </a:lnTo>
                <a:lnTo>
                  <a:pt x="1270408" y="35968"/>
                </a:lnTo>
                <a:lnTo>
                  <a:pt x="1214820" y="25263"/>
                </a:lnTo>
                <a:lnTo>
                  <a:pt x="1157552" y="16351"/>
                </a:lnTo>
                <a:lnTo>
                  <a:pt x="1098740" y="9300"/>
                </a:lnTo>
                <a:lnTo>
                  <a:pt x="1038520" y="4179"/>
                </a:lnTo>
                <a:lnTo>
                  <a:pt x="977028" y="1056"/>
                </a:lnTo>
                <a:lnTo>
                  <a:pt x="91440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97300" y="4102100"/>
            <a:ext cx="1524000" cy="914400"/>
          </a:xfrm>
          <a:custGeom>
            <a:avLst/>
            <a:gdLst/>
            <a:ahLst/>
            <a:cxnLst/>
            <a:rect l="l" t="t" r="r" b="b"/>
            <a:pathLst>
              <a:path w="1524000" h="914400">
                <a:moveTo>
                  <a:pt x="762000" y="0"/>
                </a:moveTo>
                <a:lnTo>
                  <a:pt x="702478" y="1377"/>
                </a:lnTo>
                <a:lnTo>
                  <a:pt x="644204" y="5441"/>
                </a:lnTo>
                <a:lnTo>
                  <a:pt x="587348" y="12089"/>
                </a:lnTo>
                <a:lnTo>
                  <a:pt x="532080" y="21220"/>
                </a:lnTo>
                <a:lnTo>
                  <a:pt x="478569" y="32731"/>
                </a:lnTo>
                <a:lnTo>
                  <a:pt x="426986" y="46519"/>
                </a:lnTo>
                <a:lnTo>
                  <a:pt x="377500" y="62484"/>
                </a:lnTo>
                <a:lnTo>
                  <a:pt x="330281" y="80521"/>
                </a:lnTo>
                <a:lnTo>
                  <a:pt x="285498" y="100530"/>
                </a:lnTo>
                <a:lnTo>
                  <a:pt x="243323" y="122408"/>
                </a:lnTo>
                <a:lnTo>
                  <a:pt x="203924" y="146053"/>
                </a:lnTo>
                <a:lnTo>
                  <a:pt x="167471" y="171363"/>
                </a:lnTo>
                <a:lnTo>
                  <a:pt x="134134" y="198235"/>
                </a:lnTo>
                <a:lnTo>
                  <a:pt x="104083" y="226567"/>
                </a:lnTo>
                <a:lnTo>
                  <a:pt x="77488" y="256258"/>
                </a:lnTo>
                <a:lnTo>
                  <a:pt x="54519" y="287205"/>
                </a:lnTo>
                <a:lnTo>
                  <a:pt x="20136" y="352457"/>
                </a:lnTo>
                <a:lnTo>
                  <a:pt x="2293" y="421506"/>
                </a:lnTo>
                <a:lnTo>
                  <a:pt x="0" y="457200"/>
                </a:lnTo>
                <a:lnTo>
                  <a:pt x="2293" y="492893"/>
                </a:lnTo>
                <a:lnTo>
                  <a:pt x="20136" y="561942"/>
                </a:lnTo>
                <a:lnTo>
                  <a:pt x="54519" y="627194"/>
                </a:lnTo>
                <a:lnTo>
                  <a:pt x="77488" y="658141"/>
                </a:lnTo>
                <a:lnTo>
                  <a:pt x="104083" y="687831"/>
                </a:lnTo>
                <a:lnTo>
                  <a:pt x="134134" y="716164"/>
                </a:lnTo>
                <a:lnTo>
                  <a:pt x="167471" y="743036"/>
                </a:lnTo>
                <a:lnTo>
                  <a:pt x="203924" y="768346"/>
                </a:lnTo>
                <a:lnTo>
                  <a:pt x="243323" y="791991"/>
                </a:lnTo>
                <a:lnTo>
                  <a:pt x="285498" y="813869"/>
                </a:lnTo>
                <a:lnTo>
                  <a:pt x="330281" y="833878"/>
                </a:lnTo>
                <a:lnTo>
                  <a:pt x="377500" y="851915"/>
                </a:lnTo>
                <a:lnTo>
                  <a:pt x="426986" y="867880"/>
                </a:lnTo>
                <a:lnTo>
                  <a:pt x="478569" y="881668"/>
                </a:lnTo>
                <a:lnTo>
                  <a:pt x="532080" y="893179"/>
                </a:lnTo>
                <a:lnTo>
                  <a:pt x="587348" y="902310"/>
                </a:lnTo>
                <a:lnTo>
                  <a:pt x="644204" y="908958"/>
                </a:lnTo>
                <a:lnTo>
                  <a:pt x="702478" y="913022"/>
                </a:lnTo>
                <a:lnTo>
                  <a:pt x="762000" y="914400"/>
                </a:lnTo>
                <a:lnTo>
                  <a:pt x="821521" y="913022"/>
                </a:lnTo>
                <a:lnTo>
                  <a:pt x="879795" y="908958"/>
                </a:lnTo>
                <a:lnTo>
                  <a:pt x="936651" y="902310"/>
                </a:lnTo>
                <a:lnTo>
                  <a:pt x="991919" y="893179"/>
                </a:lnTo>
                <a:lnTo>
                  <a:pt x="1045430" y="881668"/>
                </a:lnTo>
                <a:lnTo>
                  <a:pt x="1097013" y="867880"/>
                </a:lnTo>
                <a:lnTo>
                  <a:pt x="1146499" y="851915"/>
                </a:lnTo>
                <a:lnTo>
                  <a:pt x="1193718" y="833878"/>
                </a:lnTo>
                <a:lnTo>
                  <a:pt x="1238501" y="813869"/>
                </a:lnTo>
                <a:lnTo>
                  <a:pt x="1280676" y="791991"/>
                </a:lnTo>
                <a:lnTo>
                  <a:pt x="1320075" y="768346"/>
                </a:lnTo>
                <a:lnTo>
                  <a:pt x="1356528" y="743036"/>
                </a:lnTo>
                <a:lnTo>
                  <a:pt x="1389865" y="716164"/>
                </a:lnTo>
                <a:lnTo>
                  <a:pt x="1419916" y="687832"/>
                </a:lnTo>
                <a:lnTo>
                  <a:pt x="1446511" y="658141"/>
                </a:lnTo>
                <a:lnTo>
                  <a:pt x="1469480" y="627194"/>
                </a:lnTo>
                <a:lnTo>
                  <a:pt x="1503863" y="561942"/>
                </a:lnTo>
                <a:lnTo>
                  <a:pt x="1521706" y="492893"/>
                </a:lnTo>
                <a:lnTo>
                  <a:pt x="1524000" y="457200"/>
                </a:lnTo>
                <a:lnTo>
                  <a:pt x="1521706" y="421506"/>
                </a:lnTo>
                <a:lnTo>
                  <a:pt x="1503863" y="352457"/>
                </a:lnTo>
                <a:lnTo>
                  <a:pt x="1469480" y="287205"/>
                </a:lnTo>
                <a:lnTo>
                  <a:pt x="1446511" y="256258"/>
                </a:lnTo>
                <a:lnTo>
                  <a:pt x="1419916" y="226568"/>
                </a:lnTo>
                <a:lnTo>
                  <a:pt x="1389865" y="198235"/>
                </a:lnTo>
                <a:lnTo>
                  <a:pt x="1356528" y="171363"/>
                </a:lnTo>
                <a:lnTo>
                  <a:pt x="1320075" y="146053"/>
                </a:lnTo>
                <a:lnTo>
                  <a:pt x="1280676" y="122408"/>
                </a:lnTo>
                <a:lnTo>
                  <a:pt x="1238501" y="100530"/>
                </a:lnTo>
                <a:lnTo>
                  <a:pt x="1193718" y="80521"/>
                </a:lnTo>
                <a:lnTo>
                  <a:pt x="1146499" y="62484"/>
                </a:lnTo>
                <a:lnTo>
                  <a:pt x="1097013" y="46519"/>
                </a:lnTo>
                <a:lnTo>
                  <a:pt x="1045430" y="32731"/>
                </a:lnTo>
                <a:lnTo>
                  <a:pt x="991919" y="21220"/>
                </a:lnTo>
                <a:lnTo>
                  <a:pt x="936651" y="12089"/>
                </a:lnTo>
                <a:lnTo>
                  <a:pt x="879795" y="5441"/>
                </a:lnTo>
                <a:lnTo>
                  <a:pt x="821521" y="1377"/>
                </a:lnTo>
                <a:lnTo>
                  <a:pt x="76200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00829" y="4308094"/>
            <a:ext cx="918210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" marR="5080" indent="-192405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Har</a:t>
            </a:r>
            <a:r>
              <a:rPr sz="1600" b="1" spc="-10" dirty="0">
                <a:latin typeface="Times New Roman"/>
                <a:cs typeface="Times New Roman"/>
              </a:rPr>
              <a:t>d</a:t>
            </a:r>
            <a:r>
              <a:rPr sz="1600" b="1" dirty="0">
                <a:latin typeface="Times New Roman"/>
                <a:cs typeface="Times New Roman"/>
              </a:rPr>
              <a:t>ware  </a:t>
            </a:r>
            <a:r>
              <a:rPr sz="1600" b="1" spc="-5" dirty="0">
                <a:latin typeface="Times New Roman"/>
                <a:cs typeface="Times New Roman"/>
              </a:rPr>
              <a:t>Study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63700" y="3797300"/>
            <a:ext cx="1524000" cy="914400"/>
          </a:xfrm>
          <a:custGeom>
            <a:avLst/>
            <a:gdLst/>
            <a:ahLst/>
            <a:cxnLst/>
            <a:rect l="l" t="t" r="r" b="b"/>
            <a:pathLst>
              <a:path w="1524000" h="914400">
                <a:moveTo>
                  <a:pt x="762000" y="0"/>
                </a:moveTo>
                <a:lnTo>
                  <a:pt x="702478" y="1377"/>
                </a:lnTo>
                <a:lnTo>
                  <a:pt x="644204" y="5441"/>
                </a:lnTo>
                <a:lnTo>
                  <a:pt x="587348" y="12089"/>
                </a:lnTo>
                <a:lnTo>
                  <a:pt x="532080" y="21220"/>
                </a:lnTo>
                <a:lnTo>
                  <a:pt x="478569" y="32731"/>
                </a:lnTo>
                <a:lnTo>
                  <a:pt x="426986" y="46519"/>
                </a:lnTo>
                <a:lnTo>
                  <a:pt x="377500" y="62484"/>
                </a:lnTo>
                <a:lnTo>
                  <a:pt x="330281" y="80521"/>
                </a:lnTo>
                <a:lnTo>
                  <a:pt x="285498" y="100530"/>
                </a:lnTo>
                <a:lnTo>
                  <a:pt x="243323" y="122408"/>
                </a:lnTo>
                <a:lnTo>
                  <a:pt x="203924" y="146053"/>
                </a:lnTo>
                <a:lnTo>
                  <a:pt x="167471" y="171363"/>
                </a:lnTo>
                <a:lnTo>
                  <a:pt x="134134" y="198235"/>
                </a:lnTo>
                <a:lnTo>
                  <a:pt x="104083" y="226567"/>
                </a:lnTo>
                <a:lnTo>
                  <a:pt x="77488" y="256258"/>
                </a:lnTo>
                <a:lnTo>
                  <a:pt x="54519" y="287205"/>
                </a:lnTo>
                <a:lnTo>
                  <a:pt x="20136" y="352457"/>
                </a:lnTo>
                <a:lnTo>
                  <a:pt x="2293" y="421506"/>
                </a:lnTo>
                <a:lnTo>
                  <a:pt x="0" y="457200"/>
                </a:lnTo>
                <a:lnTo>
                  <a:pt x="2293" y="492893"/>
                </a:lnTo>
                <a:lnTo>
                  <a:pt x="20136" y="561942"/>
                </a:lnTo>
                <a:lnTo>
                  <a:pt x="54519" y="627194"/>
                </a:lnTo>
                <a:lnTo>
                  <a:pt x="77488" y="658141"/>
                </a:lnTo>
                <a:lnTo>
                  <a:pt x="104083" y="687831"/>
                </a:lnTo>
                <a:lnTo>
                  <a:pt x="134134" y="716164"/>
                </a:lnTo>
                <a:lnTo>
                  <a:pt x="167471" y="743036"/>
                </a:lnTo>
                <a:lnTo>
                  <a:pt x="203924" y="768346"/>
                </a:lnTo>
                <a:lnTo>
                  <a:pt x="243323" y="791991"/>
                </a:lnTo>
                <a:lnTo>
                  <a:pt x="285498" y="813869"/>
                </a:lnTo>
                <a:lnTo>
                  <a:pt x="330281" y="833878"/>
                </a:lnTo>
                <a:lnTo>
                  <a:pt x="377500" y="851915"/>
                </a:lnTo>
                <a:lnTo>
                  <a:pt x="426986" y="867880"/>
                </a:lnTo>
                <a:lnTo>
                  <a:pt x="478569" y="881668"/>
                </a:lnTo>
                <a:lnTo>
                  <a:pt x="532080" y="893179"/>
                </a:lnTo>
                <a:lnTo>
                  <a:pt x="587348" y="902310"/>
                </a:lnTo>
                <a:lnTo>
                  <a:pt x="644204" y="908958"/>
                </a:lnTo>
                <a:lnTo>
                  <a:pt x="702478" y="913022"/>
                </a:lnTo>
                <a:lnTo>
                  <a:pt x="762000" y="914400"/>
                </a:lnTo>
                <a:lnTo>
                  <a:pt x="821521" y="913022"/>
                </a:lnTo>
                <a:lnTo>
                  <a:pt x="879795" y="908958"/>
                </a:lnTo>
                <a:lnTo>
                  <a:pt x="936651" y="902310"/>
                </a:lnTo>
                <a:lnTo>
                  <a:pt x="991919" y="893179"/>
                </a:lnTo>
                <a:lnTo>
                  <a:pt x="1045430" y="881668"/>
                </a:lnTo>
                <a:lnTo>
                  <a:pt x="1097013" y="867880"/>
                </a:lnTo>
                <a:lnTo>
                  <a:pt x="1146499" y="851915"/>
                </a:lnTo>
                <a:lnTo>
                  <a:pt x="1193718" y="833878"/>
                </a:lnTo>
                <a:lnTo>
                  <a:pt x="1238501" y="813869"/>
                </a:lnTo>
                <a:lnTo>
                  <a:pt x="1280676" y="791991"/>
                </a:lnTo>
                <a:lnTo>
                  <a:pt x="1320075" y="768346"/>
                </a:lnTo>
                <a:lnTo>
                  <a:pt x="1356528" y="743036"/>
                </a:lnTo>
                <a:lnTo>
                  <a:pt x="1389865" y="716164"/>
                </a:lnTo>
                <a:lnTo>
                  <a:pt x="1419916" y="687832"/>
                </a:lnTo>
                <a:lnTo>
                  <a:pt x="1446511" y="658141"/>
                </a:lnTo>
                <a:lnTo>
                  <a:pt x="1469480" y="627194"/>
                </a:lnTo>
                <a:lnTo>
                  <a:pt x="1503863" y="561942"/>
                </a:lnTo>
                <a:lnTo>
                  <a:pt x="1521706" y="492893"/>
                </a:lnTo>
                <a:lnTo>
                  <a:pt x="1523999" y="457200"/>
                </a:lnTo>
                <a:lnTo>
                  <a:pt x="1521706" y="421506"/>
                </a:lnTo>
                <a:lnTo>
                  <a:pt x="1503863" y="352457"/>
                </a:lnTo>
                <a:lnTo>
                  <a:pt x="1469480" y="287205"/>
                </a:lnTo>
                <a:lnTo>
                  <a:pt x="1446511" y="256258"/>
                </a:lnTo>
                <a:lnTo>
                  <a:pt x="1419916" y="226568"/>
                </a:lnTo>
                <a:lnTo>
                  <a:pt x="1389865" y="198235"/>
                </a:lnTo>
                <a:lnTo>
                  <a:pt x="1356528" y="171363"/>
                </a:lnTo>
                <a:lnTo>
                  <a:pt x="1320075" y="146053"/>
                </a:lnTo>
                <a:lnTo>
                  <a:pt x="1280676" y="122408"/>
                </a:lnTo>
                <a:lnTo>
                  <a:pt x="1238501" y="100530"/>
                </a:lnTo>
                <a:lnTo>
                  <a:pt x="1193718" y="80521"/>
                </a:lnTo>
                <a:lnTo>
                  <a:pt x="1146499" y="62484"/>
                </a:lnTo>
                <a:lnTo>
                  <a:pt x="1097013" y="46519"/>
                </a:lnTo>
                <a:lnTo>
                  <a:pt x="1045430" y="32731"/>
                </a:lnTo>
                <a:lnTo>
                  <a:pt x="991919" y="21220"/>
                </a:lnTo>
                <a:lnTo>
                  <a:pt x="936651" y="12089"/>
                </a:lnTo>
                <a:lnTo>
                  <a:pt x="879795" y="5441"/>
                </a:lnTo>
                <a:lnTo>
                  <a:pt x="821521" y="1377"/>
                </a:lnTo>
                <a:lnTo>
                  <a:pt x="76200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38324" y="4003294"/>
            <a:ext cx="976630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3195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System  </a:t>
            </a:r>
            <a:r>
              <a:rPr sz="1600" b="1" spc="-10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valuation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87500" y="5245100"/>
            <a:ext cx="1524000" cy="914400"/>
          </a:xfrm>
          <a:custGeom>
            <a:avLst/>
            <a:gdLst/>
            <a:ahLst/>
            <a:cxnLst/>
            <a:rect l="l" t="t" r="r" b="b"/>
            <a:pathLst>
              <a:path w="1524000" h="914400">
                <a:moveTo>
                  <a:pt x="762000" y="0"/>
                </a:moveTo>
                <a:lnTo>
                  <a:pt x="702478" y="1377"/>
                </a:lnTo>
                <a:lnTo>
                  <a:pt x="644204" y="5441"/>
                </a:lnTo>
                <a:lnTo>
                  <a:pt x="587348" y="12089"/>
                </a:lnTo>
                <a:lnTo>
                  <a:pt x="532080" y="21220"/>
                </a:lnTo>
                <a:lnTo>
                  <a:pt x="478569" y="32731"/>
                </a:lnTo>
                <a:lnTo>
                  <a:pt x="426986" y="46519"/>
                </a:lnTo>
                <a:lnTo>
                  <a:pt x="377500" y="62484"/>
                </a:lnTo>
                <a:lnTo>
                  <a:pt x="330281" y="80521"/>
                </a:lnTo>
                <a:lnTo>
                  <a:pt x="285498" y="100530"/>
                </a:lnTo>
                <a:lnTo>
                  <a:pt x="243323" y="122408"/>
                </a:lnTo>
                <a:lnTo>
                  <a:pt x="203924" y="146053"/>
                </a:lnTo>
                <a:lnTo>
                  <a:pt x="167471" y="171363"/>
                </a:lnTo>
                <a:lnTo>
                  <a:pt x="134134" y="198235"/>
                </a:lnTo>
                <a:lnTo>
                  <a:pt x="104083" y="226567"/>
                </a:lnTo>
                <a:lnTo>
                  <a:pt x="77488" y="256258"/>
                </a:lnTo>
                <a:lnTo>
                  <a:pt x="54519" y="287205"/>
                </a:lnTo>
                <a:lnTo>
                  <a:pt x="20136" y="352457"/>
                </a:lnTo>
                <a:lnTo>
                  <a:pt x="2293" y="421506"/>
                </a:lnTo>
                <a:lnTo>
                  <a:pt x="0" y="457200"/>
                </a:lnTo>
                <a:lnTo>
                  <a:pt x="2293" y="492893"/>
                </a:lnTo>
                <a:lnTo>
                  <a:pt x="20136" y="561942"/>
                </a:lnTo>
                <a:lnTo>
                  <a:pt x="54519" y="627194"/>
                </a:lnTo>
                <a:lnTo>
                  <a:pt x="77488" y="658141"/>
                </a:lnTo>
                <a:lnTo>
                  <a:pt x="104083" y="687831"/>
                </a:lnTo>
                <a:lnTo>
                  <a:pt x="134134" y="716164"/>
                </a:lnTo>
                <a:lnTo>
                  <a:pt x="167471" y="743036"/>
                </a:lnTo>
                <a:lnTo>
                  <a:pt x="203924" y="768346"/>
                </a:lnTo>
                <a:lnTo>
                  <a:pt x="243323" y="791991"/>
                </a:lnTo>
                <a:lnTo>
                  <a:pt x="285498" y="813869"/>
                </a:lnTo>
                <a:lnTo>
                  <a:pt x="330281" y="833878"/>
                </a:lnTo>
                <a:lnTo>
                  <a:pt x="377500" y="851915"/>
                </a:lnTo>
                <a:lnTo>
                  <a:pt x="426986" y="867880"/>
                </a:lnTo>
                <a:lnTo>
                  <a:pt x="478569" y="881668"/>
                </a:lnTo>
                <a:lnTo>
                  <a:pt x="532080" y="893179"/>
                </a:lnTo>
                <a:lnTo>
                  <a:pt x="587348" y="902310"/>
                </a:lnTo>
                <a:lnTo>
                  <a:pt x="644204" y="908958"/>
                </a:lnTo>
                <a:lnTo>
                  <a:pt x="702478" y="913022"/>
                </a:lnTo>
                <a:lnTo>
                  <a:pt x="762000" y="914400"/>
                </a:lnTo>
                <a:lnTo>
                  <a:pt x="821521" y="913022"/>
                </a:lnTo>
                <a:lnTo>
                  <a:pt x="879795" y="908958"/>
                </a:lnTo>
                <a:lnTo>
                  <a:pt x="936651" y="902310"/>
                </a:lnTo>
                <a:lnTo>
                  <a:pt x="991919" y="893179"/>
                </a:lnTo>
                <a:lnTo>
                  <a:pt x="1045430" y="881668"/>
                </a:lnTo>
                <a:lnTo>
                  <a:pt x="1097013" y="867880"/>
                </a:lnTo>
                <a:lnTo>
                  <a:pt x="1146499" y="851916"/>
                </a:lnTo>
                <a:lnTo>
                  <a:pt x="1193718" y="833878"/>
                </a:lnTo>
                <a:lnTo>
                  <a:pt x="1238501" y="813869"/>
                </a:lnTo>
                <a:lnTo>
                  <a:pt x="1280676" y="791991"/>
                </a:lnTo>
                <a:lnTo>
                  <a:pt x="1320075" y="768346"/>
                </a:lnTo>
                <a:lnTo>
                  <a:pt x="1356528" y="743036"/>
                </a:lnTo>
                <a:lnTo>
                  <a:pt x="1389865" y="716164"/>
                </a:lnTo>
                <a:lnTo>
                  <a:pt x="1419916" y="687832"/>
                </a:lnTo>
                <a:lnTo>
                  <a:pt x="1446511" y="658141"/>
                </a:lnTo>
                <a:lnTo>
                  <a:pt x="1469480" y="627194"/>
                </a:lnTo>
                <a:lnTo>
                  <a:pt x="1503863" y="561942"/>
                </a:lnTo>
                <a:lnTo>
                  <a:pt x="1521706" y="492893"/>
                </a:lnTo>
                <a:lnTo>
                  <a:pt x="1524000" y="457200"/>
                </a:lnTo>
                <a:lnTo>
                  <a:pt x="1521706" y="421506"/>
                </a:lnTo>
                <a:lnTo>
                  <a:pt x="1503863" y="352457"/>
                </a:lnTo>
                <a:lnTo>
                  <a:pt x="1469480" y="287205"/>
                </a:lnTo>
                <a:lnTo>
                  <a:pt x="1446511" y="256258"/>
                </a:lnTo>
                <a:lnTo>
                  <a:pt x="1419916" y="226568"/>
                </a:lnTo>
                <a:lnTo>
                  <a:pt x="1389865" y="198235"/>
                </a:lnTo>
                <a:lnTo>
                  <a:pt x="1356528" y="171363"/>
                </a:lnTo>
                <a:lnTo>
                  <a:pt x="1320075" y="146053"/>
                </a:lnTo>
                <a:lnTo>
                  <a:pt x="1280676" y="122408"/>
                </a:lnTo>
                <a:lnTo>
                  <a:pt x="1238501" y="100530"/>
                </a:lnTo>
                <a:lnTo>
                  <a:pt x="1193718" y="80521"/>
                </a:lnTo>
                <a:lnTo>
                  <a:pt x="1146499" y="62484"/>
                </a:lnTo>
                <a:lnTo>
                  <a:pt x="1097013" y="46519"/>
                </a:lnTo>
                <a:lnTo>
                  <a:pt x="1045430" y="32731"/>
                </a:lnTo>
                <a:lnTo>
                  <a:pt x="991919" y="21220"/>
                </a:lnTo>
                <a:lnTo>
                  <a:pt x="936651" y="12089"/>
                </a:lnTo>
                <a:lnTo>
                  <a:pt x="879795" y="5441"/>
                </a:lnTo>
                <a:lnTo>
                  <a:pt x="821521" y="1377"/>
                </a:lnTo>
                <a:lnTo>
                  <a:pt x="76200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71383" y="5451094"/>
            <a:ext cx="1155700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4000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System  Maintenance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06927" y="5740400"/>
            <a:ext cx="2595880" cy="76200"/>
          </a:xfrm>
          <a:custGeom>
            <a:avLst/>
            <a:gdLst/>
            <a:ahLst/>
            <a:cxnLst/>
            <a:rect l="l" t="t" r="r" b="b"/>
            <a:pathLst>
              <a:path w="2595879" h="76200">
                <a:moveTo>
                  <a:pt x="2536698" y="38100"/>
                </a:moveTo>
                <a:lnTo>
                  <a:pt x="2535174" y="35051"/>
                </a:lnTo>
                <a:lnTo>
                  <a:pt x="2532126" y="33527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2532126" y="42672"/>
                </a:lnTo>
                <a:lnTo>
                  <a:pt x="2535174" y="41148"/>
                </a:lnTo>
                <a:lnTo>
                  <a:pt x="2536698" y="38100"/>
                </a:lnTo>
                <a:close/>
              </a:path>
              <a:path w="2595879" h="76200">
                <a:moveTo>
                  <a:pt x="2595372" y="38100"/>
                </a:moveTo>
                <a:lnTo>
                  <a:pt x="2519172" y="0"/>
                </a:lnTo>
                <a:lnTo>
                  <a:pt x="2519172" y="33527"/>
                </a:lnTo>
                <a:lnTo>
                  <a:pt x="2532126" y="33527"/>
                </a:lnTo>
                <a:lnTo>
                  <a:pt x="2535174" y="35051"/>
                </a:lnTo>
                <a:lnTo>
                  <a:pt x="2536698" y="38100"/>
                </a:lnTo>
                <a:lnTo>
                  <a:pt x="2536698" y="67437"/>
                </a:lnTo>
                <a:lnTo>
                  <a:pt x="2595372" y="38100"/>
                </a:lnTo>
                <a:close/>
              </a:path>
              <a:path w="2595879" h="76200">
                <a:moveTo>
                  <a:pt x="2536698" y="67437"/>
                </a:moveTo>
                <a:lnTo>
                  <a:pt x="2536698" y="38100"/>
                </a:lnTo>
                <a:lnTo>
                  <a:pt x="2535174" y="41148"/>
                </a:lnTo>
                <a:lnTo>
                  <a:pt x="2532126" y="42672"/>
                </a:lnTo>
                <a:lnTo>
                  <a:pt x="2519172" y="42672"/>
                </a:lnTo>
                <a:lnTo>
                  <a:pt x="2519172" y="76200"/>
                </a:lnTo>
                <a:lnTo>
                  <a:pt x="25366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858002" y="5635752"/>
            <a:ext cx="182245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u="sng" spc="-5" dirty="0">
                <a:latin typeface="Times New Roman"/>
                <a:cs typeface="Times New Roman"/>
              </a:rPr>
              <a:t>Improved</a:t>
            </a:r>
            <a:r>
              <a:rPr sz="2000" u="sng" spc="-80" dirty="0">
                <a:latin typeface="Times New Roman"/>
                <a:cs typeface="Times New Roman"/>
              </a:rPr>
              <a:t> </a:t>
            </a:r>
            <a:r>
              <a:rPr sz="2000" u="sng" spc="-10" dirty="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11400" y="4707128"/>
            <a:ext cx="76200" cy="538480"/>
          </a:xfrm>
          <a:custGeom>
            <a:avLst/>
            <a:gdLst/>
            <a:ahLst/>
            <a:cxnLst/>
            <a:rect l="l" t="t" r="r" b="b"/>
            <a:pathLst>
              <a:path w="76200" h="538479">
                <a:moveTo>
                  <a:pt x="76200" y="461772"/>
                </a:moveTo>
                <a:lnTo>
                  <a:pt x="0" y="461772"/>
                </a:lnTo>
                <a:lnTo>
                  <a:pt x="33527" y="528827"/>
                </a:lnTo>
                <a:lnTo>
                  <a:pt x="33527" y="474725"/>
                </a:lnTo>
                <a:lnTo>
                  <a:pt x="35051" y="477774"/>
                </a:lnTo>
                <a:lnTo>
                  <a:pt x="38100" y="479298"/>
                </a:lnTo>
                <a:lnTo>
                  <a:pt x="41148" y="477774"/>
                </a:lnTo>
                <a:lnTo>
                  <a:pt x="42672" y="474725"/>
                </a:lnTo>
                <a:lnTo>
                  <a:pt x="42672" y="528827"/>
                </a:lnTo>
                <a:lnTo>
                  <a:pt x="76200" y="461772"/>
                </a:lnTo>
                <a:close/>
              </a:path>
              <a:path w="76200" h="538479">
                <a:moveTo>
                  <a:pt x="42672" y="461772"/>
                </a:moveTo>
                <a:lnTo>
                  <a:pt x="42672" y="4572"/>
                </a:lnTo>
                <a:lnTo>
                  <a:pt x="41148" y="1524"/>
                </a:lnTo>
                <a:lnTo>
                  <a:pt x="38100" y="0"/>
                </a:lnTo>
                <a:lnTo>
                  <a:pt x="35051" y="1524"/>
                </a:lnTo>
                <a:lnTo>
                  <a:pt x="33527" y="4572"/>
                </a:lnTo>
                <a:lnTo>
                  <a:pt x="33527" y="461772"/>
                </a:lnTo>
                <a:lnTo>
                  <a:pt x="42672" y="461772"/>
                </a:lnTo>
                <a:close/>
              </a:path>
              <a:path w="76200" h="538479">
                <a:moveTo>
                  <a:pt x="42672" y="528827"/>
                </a:moveTo>
                <a:lnTo>
                  <a:pt x="42672" y="474725"/>
                </a:lnTo>
                <a:lnTo>
                  <a:pt x="41148" y="477774"/>
                </a:lnTo>
                <a:lnTo>
                  <a:pt x="38100" y="479298"/>
                </a:lnTo>
                <a:lnTo>
                  <a:pt x="35051" y="477774"/>
                </a:lnTo>
                <a:lnTo>
                  <a:pt x="33527" y="474725"/>
                </a:lnTo>
                <a:lnTo>
                  <a:pt x="33527" y="528827"/>
                </a:lnTo>
                <a:lnTo>
                  <a:pt x="38100" y="537972"/>
                </a:lnTo>
                <a:lnTo>
                  <a:pt x="42672" y="5288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429001" y="4751578"/>
            <a:ext cx="1113790" cy="508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latin typeface="Garamond"/>
                <a:cs typeface="Garamond"/>
              </a:rPr>
              <a:t>Revised  Requiremen</a:t>
            </a:r>
            <a:r>
              <a:rPr sz="1600" dirty="0">
                <a:latin typeface="Garamond"/>
                <a:cs typeface="Garamond"/>
              </a:rPr>
              <a:t>ts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40600" y="3487928"/>
            <a:ext cx="76200" cy="995680"/>
          </a:xfrm>
          <a:custGeom>
            <a:avLst/>
            <a:gdLst/>
            <a:ahLst/>
            <a:cxnLst/>
            <a:rect l="l" t="t" r="r" b="b"/>
            <a:pathLst>
              <a:path w="76200" h="995679">
                <a:moveTo>
                  <a:pt x="76200" y="918972"/>
                </a:moveTo>
                <a:lnTo>
                  <a:pt x="0" y="918972"/>
                </a:lnTo>
                <a:lnTo>
                  <a:pt x="33527" y="986027"/>
                </a:lnTo>
                <a:lnTo>
                  <a:pt x="33527" y="931926"/>
                </a:lnTo>
                <a:lnTo>
                  <a:pt x="35051" y="934974"/>
                </a:lnTo>
                <a:lnTo>
                  <a:pt x="38100" y="936498"/>
                </a:lnTo>
                <a:lnTo>
                  <a:pt x="41148" y="934974"/>
                </a:lnTo>
                <a:lnTo>
                  <a:pt x="42672" y="931926"/>
                </a:lnTo>
                <a:lnTo>
                  <a:pt x="42672" y="986027"/>
                </a:lnTo>
                <a:lnTo>
                  <a:pt x="76200" y="918972"/>
                </a:lnTo>
                <a:close/>
              </a:path>
              <a:path w="76200" h="995679">
                <a:moveTo>
                  <a:pt x="42672" y="918972"/>
                </a:moveTo>
                <a:lnTo>
                  <a:pt x="42672" y="4572"/>
                </a:lnTo>
                <a:lnTo>
                  <a:pt x="41148" y="1524"/>
                </a:lnTo>
                <a:lnTo>
                  <a:pt x="38100" y="0"/>
                </a:lnTo>
                <a:lnTo>
                  <a:pt x="35051" y="1524"/>
                </a:lnTo>
                <a:lnTo>
                  <a:pt x="33527" y="4572"/>
                </a:lnTo>
                <a:lnTo>
                  <a:pt x="33527" y="918972"/>
                </a:lnTo>
                <a:lnTo>
                  <a:pt x="42672" y="918972"/>
                </a:lnTo>
                <a:close/>
              </a:path>
              <a:path w="76200" h="995679">
                <a:moveTo>
                  <a:pt x="42672" y="986027"/>
                </a:moveTo>
                <a:lnTo>
                  <a:pt x="42672" y="931926"/>
                </a:lnTo>
                <a:lnTo>
                  <a:pt x="41148" y="934974"/>
                </a:lnTo>
                <a:lnTo>
                  <a:pt x="38100" y="936498"/>
                </a:lnTo>
                <a:lnTo>
                  <a:pt x="35051" y="934974"/>
                </a:lnTo>
                <a:lnTo>
                  <a:pt x="33527" y="931926"/>
                </a:lnTo>
                <a:lnTo>
                  <a:pt x="33527" y="986027"/>
                </a:lnTo>
                <a:lnTo>
                  <a:pt x="38100" y="995172"/>
                </a:lnTo>
                <a:lnTo>
                  <a:pt x="42672" y="986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543802" y="4619752"/>
            <a:ext cx="1513840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Garamond"/>
                <a:cs typeface="Garamond"/>
              </a:rPr>
              <a:t>Budget </a:t>
            </a:r>
            <a:r>
              <a:rPr sz="1600" dirty="0">
                <a:latin typeface="Garamond"/>
                <a:cs typeface="Garamond"/>
              </a:rPr>
              <a:t>&amp;</a:t>
            </a:r>
            <a:r>
              <a:rPr sz="1600" spc="-95" dirty="0">
                <a:latin typeface="Garamond"/>
                <a:cs typeface="Garamond"/>
              </a:rPr>
              <a:t> </a:t>
            </a:r>
            <a:r>
              <a:rPr sz="1600" spc="-5" dirty="0">
                <a:latin typeface="Garamond"/>
                <a:cs typeface="Garamond"/>
              </a:rPr>
              <a:t>schedule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72112" y="3456203"/>
            <a:ext cx="1113790" cy="508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latin typeface="Garamond"/>
                <a:cs typeface="Garamond"/>
              </a:rPr>
              <a:t>Physical  Requiremen</a:t>
            </a:r>
            <a:r>
              <a:rPr sz="1600" dirty="0">
                <a:latin typeface="Garamond"/>
                <a:cs typeface="Garamond"/>
              </a:rPr>
              <a:t>ts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45000" y="3416300"/>
            <a:ext cx="76200" cy="690880"/>
          </a:xfrm>
          <a:custGeom>
            <a:avLst/>
            <a:gdLst/>
            <a:ahLst/>
            <a:cxnLst/>
            <a:rect l="l" t="t" r="r" b="b"/>
            <a:pathLst>
              <a:path w="76200" h="6908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690879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5051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2" y="76200"/>
                </a:lnTo>
                <a:close/>
              </a:path>
              <a:path w="76200" h="690879">
                <a:moveTo>
                  <a:pt x="42672" y="685800"/>
                </a:moveTo>
                <a:lnTo>
                  <a:pt x="42672" y="76200"/>
                </a:lnTo>
                <a:lnTo>
                  <a:pt x="33527" y="76200"/>
                </a:lnTo>
                <a:lnTo>
                  <a:pt x="33527" y="685800"/>
                </a:lnTo>
                <a:lnTo>
                  <a:pt x="35051" y="688848"/>
                </a:lnTo>
                <a:lnTo>
                  <a:pt x="38100" y="690372"/>
                </a:lnTo>
                <a:lnTo>
                  <a:pt x="41148" y="688848"/>
                </a:lnTo>
                <a:lnTo>
                  <a:pt x="42672" y="68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343402" y="3522471"/>
            <a:ext cx="1123950" cy="508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latin typeface="Garamond"/>
                <a:cs typeface="Garamond"/>
              </a:rPr>
              <a:t>Confi</a:t>
            </a:r>
            <a:r>
              <a:rPr sz="1600" dirty="0">
                <a:latin typeface="Garamond"/>
                <a:cs typeface="Garamond"/>
              </a:rPr>
              <a:t>gu</a:t>
            </a:r>
            <a:r>
              <a:rPr sz="1600" spc="-5" dirty="0">
                <a:latin typeface="Garamond"/>
                <a:cs typeface="Garamond"/>
              </a:rPr>
              <a:t>ration  </a:t>
            </a:r>
            <a:r>
              <a:rPr sz="1600" dirty="0">
                <a:latin typeface="Garamond"/>
                <a:cs typeface="Garamond"/>
              </a:rPr>
              <a:t>Data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21300" y="3487928"/>
            <a:ext cx="1681480" cy="1071880"/>
          </a:xfrm>
          <a:custGeom>
            <a:avLst/>
            <a:gdLst/>
            <a:ahLst/>
            <a:cxnLst/>
            <a:rect l="l" t="t" r="r" b="b"/>
            <a:pathLst>
              <a:path w="1681479" h="1071879">
                <a:moveTo>
                  <a:pt x="61941" y="1026345"/>
                </a:moveTo>
                <a:lnTo>
                  <a:pt x="44196" y="998220"/>
                </a:lnTo>
                <a:lnTo>
                  <a:pt x="0" y="1071372"/>
                </a:lnTo>
                <a:lnTo>
                  <a:pt x="48767" y="1066099"/>
                </a:lnTo>
                <a:lnTo>
                  <a:pt x="48767" y="1036320"/>
                </a:lnTo>
                <a:lnTo>
                  <a:pt x="51053" y="1033272"/>
                </a:lnTo>
                <a:lnTo>
                  <a:pt x="61941" y="1026345"/>
                </a:lnTo>
                <a:close/>
              </a:path>
              <a:path w="1681479" h="1071879">
                <a:moveTo>
                  <a:pt x="67239" y="1034742"/>
                </a:moveTo>
                <a:lnTo>
                  <a:pt x="61941" y="1026345"/>
                </a:lnTo>
                <a:lnTo>
                  <a:pt x="51053" y="1033272"/>
                </a:lnTo>
                <a:lnTo>
                  <a:pt x="48767" y="1036320"/>
                </a:lnTo>
                <a:lnTo>
                  <a:pt x="49529" y="1040130"/>
                </a:lnTo>
                <a:lnTo>
                  <a:pt x="52577" y="1041654"/>
                </a:lnTo>
                <a:lnTo>
                  <a:pt x="56387" y="1041654"/>
                </a:lnTo>
                <a:lnTo>
                  <a:pt x="67239" y="1034742"/>
                </a:lnTo>
                <a:close/>
              </a:path>
              <a:path w="1681479" h="1071879">
                <a:moveTo>
                  <a:pt x="84582" y="1062228"/>
                </a:moveTo>
                <a:lnTo>
                  <a:pt x="67239" y="1034742"/>
                </a:lnTo>
                <a:lnTo>
                  <a:pt x="56387" y="1041654"/>
                </a:lnTo>
                <a:lnTo>
                  <a:pt x="52577" y="1041654"/>
                </a:lnTo>
                <a:lnTo>
                  <a:pt x="49529" y="1040130"/>
                </a:lnTo>
                <a:lnTo>
                  <a:pt x="48767" y="1036320"/>
                </a:lnTo>
                <a:lnTo>
                  <a:pt x="48767" y="1066099"/>
                </a:lnTo>
                <a:lnTo>
                  <a:pt x="84582" y="1062228"/>
                </a:lnTo>
                <a:close/>
              </a:path>
              <a:path w="1681479" h="1071879">
                <a:moveTo>
                  <a:pt x="1680972" y="5334"/>
                </a:moveTo>
                <a:lnTo>
                  <a:pt x="1680209" y="2286"/>
                </a:lnTo>
                <a:lnTo>
                  <a:pt x="1677161" y="0"/>
                </a:lnTo>
                <a:lnTo>
                  <a:pt x="1674114" y="762"/>
                </a:lnTo>
                <a:lnTo>
                  <a:pt x="61941" y="1026345"/>
                </a:lnTo>
                <a:lnTo>
                  <a:pt x="67239" y="1034742"/>
                </a:lnTo>
                <a:lnTo>
                  <a:pt x="1678685" y="8382"/>
                </a:lnTo>
                <a:lnTo>
                  <a:pt x="1680972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11400" y="3411728"/>
            <a:ext cx="76200" cy="386080"/>
          </a:xfrm>
          <a:custGeom>
            <a:avLst/>
            <a:gdLst/>
            <a:ahLst/>
            <a:cxnLst/>
            <a:rect l="l" t="t" r="r" b="b"/>
            <a:pathLst>
              <a:path w="76200" h="386079">
                <a:moveTo>
                  <a:pt x="76200" y="309372"/>
                </a:moveTo>
                <a:lnTo>
                  <a:pt x="0" y="309372"/>
                </a:lnTo>
                <a:lnTo>
                  <a:pt x="33527" y="376427"/>
                </a:lnTo>
                <a:lnTo>
                  <a:pt x="33527" y="322325"/>
                </a:lnTo>
                <a:lnTo>
                  <a:pt x="35051" y="325374"/>
                </a:lnTo>
                <a:lnTo>
                  <a:pt x="38100" y="326898"/>
                </a:lnTo>
                <a:lnTo>
                  <a:pt x="41148" y="325374"/>
                </a:lnTo>
                <a:lnTo>
                  <a:pt x="42672" y="322325"/>
                </a:lnTo>
                <a:lnTo>
                  <a:pt x="42672" y="376427"/>
                </a:lnTo>
                <a:lnTo>
                  <a:pt x="76200" y="309372"/>
                </a:lnTo>
                <a:close/>
              </a:path>
              <a:path w="76200" h="386079">
                <a:moveTo>
                  <a:pt x="42672" y="309372"/>
                </a:moveTo>
                <a:lnTo>
                  <a:pt x="42672" y="4572"/>
                </a:lnTo>
                <a:lnTo>
                  <a:pt x="41148" y="1524"/>
                </a:lnTo>
                <a:lnTo>
                  <a:pt x="38100" y="0"/>
                </a:lnTo>
                <a:lnTo>
                  <a:pt x="35051" y="1524"/>
                </a:lnTo>
                <a:lnTo>
                  <a:pt x="33527" y="4572"/>
                </a:lnTo>
                <a:lnTo>
                  <a:pt x="33527" y="309372"/>
                </a:lnTo>
                <a:lnTo>
                  <a:pt x="42672" y="309372"/>
                </a:lnTo>
                <a:close/>
              </a:path>
              <a:path w="76200" h="386079">
                <a:moveTo>
                  <a:pt x="42672" y="376427"/>
                </a:moveTo>
                <a:lnTo>
                  <a:pt x="42672" y="322325"/>
                </a:lnTo>
                <a:lnTo>
                  <a:pt x="41148" y="325374"/>
                </a:lnTo>
                <a:lnTo>
                  <a:pt x="38100" y="326898"/>
                </a:lnTo>
                <a:lnTo>
                  <a:pt x="35051" y="325374"/>
                </a:lnTo>
                <a:lnTo>
                  <a:pt x="33527" y="322325"/>
                </a:lnTo>
                <a:lnTo>
                  <a:pt x="33527" y="376427"/>
                </a:lnTo>
                <a:lnTo>
                  <a:pt x="38100" y="385572"/>
                </a:lnTo>
                <a:lnTo>
                  <a:pt x="42672" y="376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514602" y="3456178"/>
            <a:ext cx="581660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Garamond"/>
                <a:cs typeface="Garamond"/>
              </a:rPr>
              <a:t>System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40100" y="2921000"/>
            <a:ext cx="538480" cy="76200"/>
          </a:xfrm>
          <a:custGeom>
            <a:avLst/>
            <a:gdLst/>
            <a:ahLst/>
            <a:cxnLst/>
            <a:rect l="l" t="t" r="r" b="b"/>
            <a:pathLst>
              <a:path w="538479" h="76200">
                <a:moveTo>
                  <a:pt x="76200" y="33527"/>
                </a:moveTo>
                <a:lnTo>
                  <a:pt x="76200" y="0"/>
                </a:lnTo>
                <a:lnTo>
                  <a:pt x="0" y="38100"/>
                </a:lnTo>
                <a:lnTo>
                  <a:pt x="58674" y="67437"/>
                </a:lnTo>
                <a:lnTo>
                  <a:pt x="58674" y="38100"/>
                </a:lnTo>
                <a:lnTo>
                  <a:pt x="60198" y="35051"/>
                </a:lnTo>
                <a:lnTo>
                  <a:pt x="63246" y="33527"/>
                </a:lnTo>
                <a:lnTo>
                  <a:pt x="76200" y="33527"/>
                </a:lnTo>
                <a:close/>
              </a:path>
              <a:path w="538479" h="76200">
                <a:moveTo>
                  <a:pt x="537972" y="38100"/>
                </a:moveTo>
                <a:lnTo>
                  <a:pt x="536448" y="35051"/>
                </a:lnTo>
                <a:lnTo>
                  <a:pt x="533400" y="33527"/>
                </a:lnTo>
                <a:lnTo>
                  <a:pt x="63246" y="33527"/>
                </a:lnTo>
                <a:lnTo>
                  <a:pt x="60198" y="35051"/>
                </a:lnTo>
                <a:lnTo>
                  <a:pt x="58674" y="38100"/>
                </a:lnTo>
                <a:lnTo>
                  <a:pt x="60198" y="41148"/>
                </a:lnTo>
                <a:lnTo>
                  <a:pt x="63246" y="42672"/>
                </a:lnTo>
                <a:lnTo>
                  <a:pt x="533400" y="42672"/>
                </a:lnTo>
                <a:lnTo>
                  <a:pt x="536448" y="41148"/>
                </a:lnTo>
                <a:lnTo>
                  <a:pt x="537972" y="38100"/>
                </a:lnTo>
                <a:close/>
              </a:path>
              <a:path w="538479" h="76200">
                <a:moveTo>
                  <a:pt x="76200" y="76200"/>
                </a:moveTo>
                <a:lnTo>
                  <a:pt x="76200" y="42672"/>
                </a:lnTo>
                <a:lnTo>
                  <a:pt x="63246" y="42672"/>
                </a:lnTo>
                <a:lnTo>
                  <a:pt x="60198" y="41148"/>
                </a:lnTo>
                <a:lnTo>
                  <a:pt x="58674" y="38100"/>
                </a:lnTo>
                <a:lnTo>
                  <a:pt x="58674" y="67437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343402" y="2313178"/>
            <a:ext cx="594995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Garamond"/>
                <a:cs typeface="Garamond"/>
              </a:rPr>
              <a:t>Logical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43402" y="2557729"/>
            <a:ext cx="581660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Garamond"/>
                <a:cs typeface="Garamond"/>
              </a:rPr>
              <a:t>Design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487928" y="1473200"/>
            <a:ext cx="995680" cy="76200"/>
          </a:xfrm>
          <a:custGeom>
            <a:avLst/>
            <a:gdLst/>
            <a:ahLst/>
            <a:cxnLst/>
            <a:rect l="l" t="t" r="r" b="b"/>
            <a:pathLst>
              <a:path w="995679" h="76200">
                <a:moveTo>
                  <a:pt x="936498" y="38099"/>
                </a:moveTo>
                <a:lnTo>
                  <a:pt x="934974" y="35051"/>
                </a:lnTo>
                <a:lnTo>
                  <a:pt x="9319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931926" y="42671"/>
                </a:lnTo>
                <a:lnTo>
                  <a:pt x="934974" y="41147"/>
                </a:lnTo>
                <a:lnTo>
                  <a:pt x="936498" y="38099"/>
                </a:lnTo>
                <a:close/>
              </a:path>
              <a:path w="995679" h="76200">
                <a:moveTo>
                  <a:pt x="995172" y="38099"/>
                </a:moveTo>
                <a:lnTo>
                  <a:pt x="918972" y="0"/>
                </a:lnTo>
                <a:lnTo>
                  <a:pt x="918972" y="33527"/>
                </a:lnTo>
                <a:lnTo>
                  <a:pt x="931926" y="33527"/>
                </a:lnTo>
                <a:lnTo>
                  <a:pt x="934974" y="35051"/>
                </a:lnTo>
                <a:lnTo>
                  <a:pt x="936498" y="38099"/>
                </a:lnTo>
                <a:lnTo>
                  <a:pt x="936498" y="67436"/>
                </a:lnTo>
                <a:lnTo>
                  <a:pt x="995172" y="38099"/>
                </a:lnTo>
                <a:close/>
              </a:path>
              <a:path w="995679" h="76200">
                <a:moveTo>
                  <a:pt x="936498" y="67436"/>
                </a:moveTo>
                <a:lnTo>
                  <a:pt x="936498" y="38099"/>
                </a:lnTo>
                <a:lnTo>
                  <a:pt x="934974" y="41147"/>
                </a:lnTo>
                <a:lnTo>
                  <a:pt x="931926" y="42671"/>
                </a:lnTo>
                <a:lnTo>
                  <a:pt x="918972" y="42671"/>
                </a:lnTo>
                <a:lnTo>
                  <a:pt x="918972" y="76199"/>
                </a:lnTo>
                <a:lnTo>
                  <a:pt x="9364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700017" y="855471"/>
            <a:ext cx="395605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Garamond"/>
                <a:cs typeface="Garamond"/>
              </a:rPr>
              <a:t>User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84603" y="1100023"/>
            <a:ext cx="3745865" cy="66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445" algn="ctr">
              <a:lnSpc>
                <a:spcPts val="1590"/>
              </a:lnSpc>
            </a:pPr>
            <a:r>
              <a:rPr sz="1600" spc="-5" dirty="0">
                <a:latin typeface="Garamond"/>
                <a:cs typeface="Garamond"/>
              </a:rPr>
              <a:t>Requirements</a:t>
            </a:r>
            <a:endParaRPr sz="1600" dirty="0">
              <a:latin typeface="Garamond"/>
              <a:cs typeface="Garamond"/>
            </a:endParaRPr>
          </a:p>
          <a:p>
            <a:pPr marL="23495" algn="ctr">
              <a:lnSpc>
                <a:spcPts val="1590"/>
              </a:lnSpc>
              <a:tabLst>
                <a:tab pos="249999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Requirement</a:t>
            </a:r>
            <a:r>
              <a:rPr sz="1600" b="1" dirty="0">
                <a:latin typeface="Times New Roman"/>
                <a:cs typeface="Times New Roman"/>
              </a:rPr>
              <a:t>s	</a:t>
            </a:r>
            <a:r>
              <a:rPr sz="1600" b="1" spc="-5" dirty="0">
                <a:latin typeface="Times New Roman"/>
                <a:cs typeface="Times New Roman"/>
              </a:rPr>
              <a:t>Requirements</a:t>
            </a:r>
            <a:endParaRPr sz="1600" dirty="0">
              <a:latin typeface="Times New Roman"/>
              <a:cs typeface="Times New Roman"/>
            </a:endParaRPr>
          </a:p>
          <a:p>
            <a:pPr marR="41275" algn="ctr">
              <a:lnSpc>
                <a:spcPct val="100000"/>
              </a:lnSpc>
              <a:spcBef>
                <a:spcPts val="5"/>
              </a:spcBef>
              <a:tabLst>
                <a:tab pos="2548890" algn="l"/>
              </a:tabLst>
            </a:pPr>
            <a:r>
              <a:rPr sz="1600" b="1" dirty="0">
                <a:latin typeface="Times New Roman"/>
                <a:cs typeface="Times New Roman"/>
              </a:rPr>
              <a:t>Determination	Specification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264400" y="1887727"/>
            <a:ext cx="76200" cy="690880"/>
          </a:xfrm>
          <a:custGeom>
            <a:avLst/>
            <a:gdLst/>
            <a:ahLst/>
            <a:cxnLst/>
            <a:rect l="l" t="t" r="r" b="b"/>
            <a:pathLst>
              <a:path w="76200" h="690880">
                <a:moveTo>
                  <a:pt x="76200" y="614171"/>
                </a:moveTo>
                <a:lnTo>
                  <a:pt x="0" y="614171"/>
                </a:lnTo>
                <a:lnTo>
                  <a:pt x="33527" y="681227"/>
                </a:lnTo>
                <a:lnTo>
                  <a:pt x="33527" y="627126"/>
                </a:lnTo>
                <a:lnTo>
                  <a:pt x="35051" y="630173"/>
                </a:lnTo>
                <a:lnTo>
                  <a:pt x="38100" y="631697"/>
                </a:lnTo>
                <a:lnTo>
                  <a:pt x="41148" y="630173"/>
                </a:lnTo>
                <a:lnTo>
                  <a:pt x="42672" y="627126"/>
                </a:lnTo>
                <a:lnTo>
                  <a:pt x="42672" y="681227"/>
                </a:lnTo>
                <a:lnTo>
                  <a:pt x="76200" y="614171"/>
                </a:lnTo>
                <a:close/>
              </a:path>
              <a:path w="76200" h="690880">
                <a:moveTo>
                  <a:pt x="42672" y="614171"/>
                </a:moveTo>
                <a:lnTo>
                  <a:pt x="42672" y="4571"/>
                </a:lnTo>
                <a:lnTo>
                  <a:pt x="41148" y="1523"/>
                </a:lnTo>
                <a:lnTo>
                  <a:pt x="38100" y="0"/>
                </a:lnTo>
                <a:lnTo>
                  <a:pt x="35051" y="1523"/>
                </a:lnTo>
                <a:lnTo>
                  <a:pt x="33527" y="4571"/>
                </a:lnTo>
                <a:lnTo>
                  <a:pt x="33527" y="614171"/>
                </a:lnTo>
                <a:lnTo>
                  <a:pt x="42672" y="614171"/>
                </a:lnTo>
                <a:close/>
              </a:path>
              <a:path w="76200" h="690880">
                <a:moveTo>
                  <a:pt x="42672" y="681227"/>
                </a:moveTo>
                <a:lnTo>
                  <a:pt x="42672" y="627126"/>
                </a:lnTo>
                <a:lnTo>
                  <a:pt x="41148" y="630173"/>
                </a:lnTo>
                <a:lnTo>
                  <a:pt x="38100" y="631697"/>
                </a:lnTo>
                <a:lnTo>
                  <a:pt x="35051" y="630173"/>
                </a:lnTo>
                <a:lnTo>
                  <a:pt x="33527" y="627126"/>
                </a:lnTo>
                <a:lnTo>
                  <a:pt x="33527" y="681227"/>
                </a:lnTo>
                <a:lnTo>
                  <a:pt x="38100" y="690371"/>
                </a:lnTo>
                <a:lnTo>
                  <a:pt x="42672" y="681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661225" y="1998471"/>
            <a:ext cx="1534160" cy="1453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3425" marR="5080">
              <a:lnSpc>
                <a:spcPct val="100000"/>
              </a:lnSpc>
            </a:pPr>
            <a:r>
              <a:rPr sz="1600" spc="-5" dirty="0">
                <a:latin typeface="Garamond"/>
                <a:cs typeface="Garamond"/>
              </a:rPr>
              <a:t>Feasibility  Study</a:t>
            </a:r>
            <a:endParaRPr sz="1600">
              <a:latin typeface="Garamond"/>
              <a:cs typeface="Garamond"/>
            </a:endParaRPr>
          </a:p>
          <a:p>
            <a:pPr marL="12700" marR="255904" algn="ctr">
              <a:lnSpc>
                <a:spcPct val="100000"/>
              </a:lnSpc>
              <a:spcBef>
                <a:spcPts val="1015"/>
              </a:spcBef>
            </a:pPr>
            <a:r>
              <a:rPr sz="1800" b="1" dirty="0">
                <a:latin typeface="Times New Roman"/>
                <a:cs typeface="Times New Roman"/>
              </a:rPr>
              <a:t>System  Specification  </a:t>
            </a:r>
            <a:r>
              <a:rPr sz="1800" b="1" spc="-5" dirty="0">
                <a:latin typeface="Times New Roman"/>
                <a:cs typeface="Times New Roman"/>
              </a:rPr>
              <a:t>Analysis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245100" y="2921000"/>
            <a:ext cx="1148080" cy="76200"/>
          </a:xfrm>
          <a:custGeom>
            <a:avLst/>
            <a:gdLst/>
            <a:ahLst/>
            <a:cxnLst/>
            <a:rect l="l" t="t" r="r" b="b"/>
            <a:pathLst>
              <a:path w="1148079" h="76200">
                <a:moveTo>
                  <a:pt x="76200" y="33527"/>
                </a:moveTo>
                <a:lnTo>
                  <a:pt x="76200" y="0"/>
                </a:lnTo>
                <a:lnTo>
                  <a:pt x="0" y="38100"/>
                </a:lnTo>
                <a:lnTo>
                  <a:pt x="58674" y="67437"/>
                </a:lnTo>
                <a:lnTo>
                  <a:pt x="58674" y="38100"/>
                </a:lnTo>
                <a:lnTo>
                  <a:pt x="60198" y="35051"/>
                </a:lnTo>
                <a:lnTo>
                  <a:pt x="63246" y="33527"/>
                </a:lnTo>
                <a:lnTo>
                  <a:pt x="76200" y="33527"/>
                </a:lnTo>
                <a:close/>
              </a:path>
              <a:path w="1148079" h="76200">
                <a:moveTo>
                  <a:pt x="1147572" y="38099"/>
                </a:moveTo>
                <a:lnTo>
                  <a:pt x="1146048" y="35051"/>
                </a:lnTo>
                <a:lnTo>
                  <a:pt x="1143000" y="33527"/>
                </a:lnTo>
                <a:lnTo>
                  <a:pt x="63246" y="33527"/>
                </a:lnTo>
                <a:lnTo>
                  <a:pt x="60198" y="35051"/>
                </a:lnTo>
                <a:lnTo>
                  <a:pt x="58674" y="38100"/>
                </a:lnTo>
                <a:lnTo>
                  <a:pt x="60198" y="41148"/>
                </a:lnTo>
                <a:lnTo>
                  <a:pt x="63246" y="42672"/>
                </a:lnTo>
                <a:lnTo>
                  <a:pt x="1143000" y="42671"/>
                </a:lnTo>
                <a:lnTo>
                  <a:pt x="1146048" y="41147"/>
                </a:lnTo>
                <a:lnTo>
                  <a:pt x="1147572" y="38099"/>
                </a:lnTo>
                <a:close/>
              </a:path>
              <a:path w="1148079" h="76200">
                <a:moveTo>
                  <a:pt x="76200" y="76200"/>
                </a:moveTo>
                <a:lnTo>
                  <a:pt x="76200" y="42672"/>
                </a:lnTo>
                <a:lnTo>
                  <a:pt x="63246" y="42672"/>
                </a:lnTo>
                <a:lnTo>
                  <a:pt x="60198" y="41148"/>
                </a:lnTo>
                <a:lnTo>
                  <a:pt x="58674" y="38100"/>
                </a:lnTo>
                <a:lnTo>
                  <a:pt x="58674" y="67437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324602" y="2313178"/>
            <a:ext cx="1102995" cy="508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latin typeface="Garamond"/>
                <a:cs typeface="Garamond"/>
              </a:rPr>
              <a:t>Functional  Specifications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201927" y="1473200"/>
            <a:ext cx="767080" cy="76200"/>
          </a:xfrm>
          <a:custGeom>
            <a:avLst/>
            <a:gdLst/>
            <a:ahLst/>
            <a:cxnLst/>
            <a:rect l="l" t="t" r="r" b="b"/>
            <a:pathLst>
              <a:path w="767080" h="76200">
                <a:moveTo>
                  <a:pt x="707898" y="38100"/>
                </a:moveTo>
                <a:lnTo>
                  <a:pt x="706374" y="35051"/>
                </a:lnTo>
                <a:lnTo>
                  <a:pt x="7033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703326" y="42672"/>
                </a:lnTo>
                <a:lnTo>
                  <a:pt x="706374" y="41148"/>
                </a:lnTo>
                <a:lnTo>
                  <a:pt x="707898" y="38100"/>
                </a:lnTo>
                <a:close/>
              </a:path>
              <a:path w="767080" h="76200">
                <a:moveTo>
                  <a:pt x="766572" y="38100"/>
                </a:moveTo>
                <a:lnTo>
                  <a:pt x="690372" y="0"/>
                </a:lnTo>
                <a:lnTo>
                  <a:pt x="690372" y="33527"/>
                </a:lnTo>
                <a:lnTo>
                  <a:pt x="703326" y="33527"/>
                </a:lnTo>
                <a:lnTo>
                  <a:pt x="706374" y="35051"/>
                </a:lnTo>
                <a:lnTo>
                  <a:pt x="707898" y="38100"/>
                </a:lnTo>
                <a:lnTo>
                  <a:pt x="707898" y="67437"/>
                </a:lnTo>
                <a:lnTo>
                  <a:pt x="766572" y="38100"/>
                </a:lnTo>
                <a:close/>
              </a:path>
              <a:path w="767080" h="76200">
                <a:moveTo>
                  <a:pt x="707898" y="67437"/>
                </a:moveTo>
                <a:lnTo>
                  <a:pt x="707898" y="38100"/>
                </a:lnTo>
                <a:lnTo>
                  <a:pt x="706374" y="41148"/>
                </a:lnTo>
                <a:lnTo>
                  <a:pt x="703326" y="42672"/>
                </a:lnTo>
                <a:lnTo>
                  <a:pt x="690372" y="42672"/>
                </a:lnTo>
                <a:lnTo>
                  <a:pt x="690372" y="76200"/>
                </a:lnTo>
                <a:lnTo>
                  <a:pt x="70789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362202" y="1846071"/>
            <a:ext cx="1773555" cy="1362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Garamond"/>
                <a:cs typeface="Garamond"/>
              </a:rPr>
              <a:t>Decision</a:t>
            </a:r>
            <a:r>
              <a:rPr sz="1600" spc="-95" dirty="0">
                <a:latin typeface="Garamond"/>
                <a:cs typeface="Garamond"/>
              </a:rPr>
              <a:t> </a:t>
            </a:r>
            <a:r>
              <a:rPr sz="1600" spc="-5" dirty="0">
                <a:latin typeface="Garamond"/>
                <a:cs typeface="Garamond"/>
              </a:rPr>
              <a:t>to</a:t>
            </a:r>
            <a:endParaRPr sz="1600">
              <a:latin typeface="Garamond"/>
              <a:cs typeface="Garamond"/>
            </a:endParaRPr>
          </a:p>
          <a:p>
            <a:pPr marL="12700" marR="18351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Garamond"/>
                <a:cs typeface="Garamond"/>
              </a:rPr>
              <a:t>Design</a:t>
            </a:r>
            <a:r>
              <a:rPr sz="1600" spc="-75" dirty="0">
                <a:latin typeface="Garamond"/>
                <a:cs typeface="Garamond"/>
              </a:rPr>
              <a:t> </a:t>
            </a:r>
            <a:r>
              <a:rPr sz="1600" spc="-5" dirty="0">
                <a:latin typeface="Garamond"/>
                <a:cs typeface="Garamond"/>
              </a:rPr>
              <a:t>Information  System</a:t>
            </a:r>
            <a:endParaRPr sz="1600">
              <a:latin typeface="Garamond"/>
              <a:cs typeface="Garamond"/>
            </a:endParaRPr>
          </a:p>
          <a:p>
            <a:pPr marL="368300" marR="5080" indent="383540">
              <a:lnSpc>
                <a:spcPct val="100000"/>
              </a:lnSpc>
              <a:spcBef>
                <a:spcPts val="1015"/>
              </a:spcBef>
            </a:pPr>
            <a:r>
              <a:rPr sz="1600" b="1" dirty="0">
                <a:latin typeface="Times New Roman"/>
                <a:cs typeface="Times New Roman"/>
              </a:rPr>
              <a:t>System  Impl</a:t>
            </a:r>
            <a:r>
              <a:rPr sz="1600" b="1" spc="5" dirty="0">
                <a:latin typeface="Times New Roman"/>
                <a:cs typeface="Times New Roman"/>
              </a:rPr>
              <a:t>e</a:t>
            </a:r>
            <a:r>
              <a:rPr sz="1600" b="1" spc="-5" dirty="0">
                <a:latin typeface="Times New Roman"/>
                <a:cs typeface="Times New Roman"/>
              </a:rPr>
              <a:t>m</a:t>
            </a:r>
            <a:r>
              <a:rPr sz="1600" b="1" dirty="0">
                <a:latin typeface="Times New Roman"/>
                <a:cs typeface="Times New Roman"/>
              </a:rPr>
              <a:t>entation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473200" y="1587500"/>
            <a:ext cx="76200" cy="309880"/>
          </a:xfrm>
          <a:custGeom>
            <a:avLst/>
            <a:gdLst/>
            <a:ahLst/>
            <a:cxnLst/>
            <a:rect l="l" t="t" r="r" b="b"/>
            <a:pathLst>
              <a:path w="76200" h="30988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5"/>
                </a:lnTo>
                <a:lnTo>
                  <a:pt x="35051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5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309880">
                <a:moveTo>
                  <a:pt x="42672" y="76200"/>
                </a:moveTo>
                <a:lnTo>
                  <a:pt x="42672" y="63245"/>
                </a:lnTo>
                <a:lnTo>
                  <a:pt x="41148" y="60198"/>
                </a:lnTo>
                <a:lnTo>
                  <a:pt x="38100" y="58674"/>
                </a:lnTo>
                <a:lnTo>
                  <a:pt x="35051" y="60198"/>
                </a:lnTo>
                <a:lnTo>
                  <a:pt x="33527" y="63245"/>
                </a:lnTo>
                <a:lnTo>
                  <a:pt x="33527" y="76200"/>
                </a:lnTo>
                <a:lnTo>
                  <a:pt x="42672" y="76200"/>
                </a:lnTo>
                <a:close/>
              </a:path>
              <a:path w="76200" h="309880">
                <a:moveTo>
                  <a:pt x="42672" y="304800"/>
                </a:moveTo>
                <a:lnTo>
                  <a:pt x="42672" y="76200"/>
                </a:lnTo>
                <a:lnTo>
                  <a:pt x="33527" y="76200"/>
                </a:lnTo>
                <a:lnTo>
                  <a:pt x="33527" y="304800"/>
                </a:lnTo>
                <a:lnTo>
                  <a:pt x="35051" y="307848"/>
                </a:lnTo>
                <a:lnTo>
                  <a:pt x="38100" y="309372"/>
                </a:lnTo>
                <a:lnTo>
                  <a:pt x="41148" y="307848"/>
                </a:lnTo>
                <a:lnTo>
                  <a:pt x="42672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26328" y="1473200"/>
            <a:ext cx="690880" cy="76200"/>
          </a:xfrm>
          <a:custGeom>
            <a:avLst/>
            <a:gdLst/>
            <a:ahLst/>
            <a:cxnLst/>
            <a:rect l="l" t="t" r="r" b="b"/>
            <a:pathLst>
              <a:path w="690879" h="76200">
                <a:moveTo>
                  <a:pt x="631698" y="38099"/>
                </a:moveTo>
                <a:lnTo>
                  <a:pt x="630174" y="35051"/>
                </a:lnTo>
                <a:lnTo>
                  <a:pt x="6271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627126" y="42671"/>
                </a:lnTo>
                <a:lnTo>
                  <a:pt x="630174" y="41147"/>
                </a:lnTo>
                <a:lnTo>
                  <a:pt x="631698" y="38099"/>
                </a:lnTo>
                <a:close/>
              </a:path>
              <a:path w="690879" h="76200">
                <a:moveTo>
                  <a:pt x="690372" y="38099"/>
                </a:moveTo>
                <a:lnTo>
                  <a:pt x="614172" y="0"/>
                </a:lnTo>
                <a:lnTo>
                  <a:pt x="614172" y="33527"/>
                </a:lnTo>
                <a:lnTo>
                  <a:pt x="627126" y="33527"/>
                </a:lnTo>
                <a:lnTo>
                  <a:pt x="630174" y="35051"/>
                </a:lnTo>
                <a:lnTo>
                  <a:pt x="631698" y="38099"/>
                </a:lnTo>
                <a:lnTo>
                  <a:pt x="631698" y="67436"/>
                </a:lnTo>
                <a:lnTo>
                  <a:pt x="690372" y="38099"/>
                </a:lnTo>
                <a:close/>
              </a:path>
              <a:path w="690879" h="76200">
                <a:moveTo>
                  <a:pt x="631698" y="67436"/>
                </a:moveTo>
                <a:lnTo>
                  <a:pt x="631698" y="38099"/>
                </a:lnTo>
                <a:lnTo>
                  <a:pt x="630174" y="41147"/>
                </a:lnTo>
                <a:lnTo>
                  <a:pt x="627126" y="42671"/>
                </a:lnTo>
                <a:lnTo>
                  <a:pt x="614172" y="42671"/>
                </a:lnTo>
                <a:lnTo>
                  <a:pt x="614172" y="76199"/>
                </a:lnTo>
                <a:lnTo>
                  <a:pt x="6316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629402" y="560578"/>
            <a:ext cx="2242185" cy="508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latin typeface="Garamond"/>
                <a:cs typeface="Garamond"/>
              </a:rPr>
              <a:t>Revised Prioritized  Requirements</a:t>
            </a:r>
            <a:r>
              <a:rPr sz="1600" spc="-75" dirty="0">
                <a:latin typeface="Garamond"/>
                <a:cs typeface="Garamond"/>
              </a:rPr>
              <a:t> </a:t>
            </a:r>
            <a:r>
              <a:rPr sz="1600" spc="-5" dirty="0">
                <a:latin typeface="Garamond"/>
                <a:cs typeface="Garamond"/>
              </a:rPr>
              <a:t>Specifications</a:t>
            </a:r>
            <a:endParaRPr sz="1600" dirty="0">
              <a:latin typeface="Garamond"/>
              <a:cs typeface="Garamond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273800" y="1054100"/>
            <a:ext cx="76200" cy="386080"/>
          </a:xfrm>
          <a:custGeom>
            <a:avLst/>
            <a:gdLst/>
            <a:ahLst/>
            <a:cxnLst/>
            <a:rect l="l" t="t" r="r" b="b"/>
            <a:pathLst>
              <a:path w="76200" h="386080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5051" y="60197"/>
                </a:lnTo>
                <a:lnTo>
                  <a:pt x="38100" y="58673"/>
                </a:lnTo>
                <a:lnTo>
                  <a:pt x="41148" y="60197"/>
                </a:lnTo>
                <a:lnTo>
                  <a:pt x="42672" y="63245"/>
                </a:lnTo>
                <a:lnTo>
                  <a:pt x="42672" y="76199"/>
                </a:lnTo>
                <a:lnTo>
                  <a:pt x="76200" y="76199"/>
                </a:lnTo>
                <a:close/>
              </a:path>
              <a:path w="76200" h="386080">
                <a:moveTo>
                  <a:pt x="42672" y="76199"/>
                </a:moveTo>
                <a:lnTo>
                  <a:pt x="42672" y="63245"/>
                </a:lnTo>
                <a:lnTo>
                  <a:pt x="41148" y="60197"/>
                </a:lnTo>
                <a:lnTo>
                  <a:pt x="38100" y="58673"/>
                </a:lnTo>
                <a:lnTo>
                  <a:pt x="35051" y="60197"/>
                </a:lnTo>
                <a:lnTo>
                  <a:pt x="33527" y="63245"/>
                </a:lnTo>
                <a:lnTo>
                  <a:pt x="33527" y="76199"/>
                </a:lnTo>
                <a:lnTo>
                  <a:pt x="42672" y="76199"/>
                </a:lnTo>
                <a:close/>
              </a:path>
              <a:path w="76200" h="386080">
                <a:moveTo>
                  <a:pt x="42672" y="380999"/>
                </a:moveTo>
                <a:lnTo>
                  <a:pt x="42672" y="76199"/>
                </a:lnTo>
                <a:lnTo>
                  <a:pt x="33527" y="76199"/>
                </a:lnTo>
                <a:lnTo>
                  <a:pt x="33527" y="380999"/>
                </a:lnTo>
                <a:lnTo>
                  <a:pt x="35051" y="384047"/>
                </a:lnTo>
                <a:lnTo>
                  <a:pt x="38100" y="385571"/>
                </a:lnTo>
                <a:lnTo>
                  <a:pt x="41148" y="384047"/>
                </a:lnTo>
                <a:lnTo>
                  <a:pt x="42672" y="380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40100" y="21971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30700" y="21971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59100" y="2192527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80">
                <a:moveTo>
                  <a:pt x="50302" y="328432"/>
                </a:moveTo>
                <a:lnTo>
                  <a:pt x="26670" y="304799"/>
                </a:lnTo>
                <a:lnTo>
                  <a:pt x="0" y="385571"/>
                </a:lnTo>
                <a:lnTo>
                  <a:pt x="40386" y="372236"/>
                </a:lnTo>
                <a:lnTo>
                  <a:pt x="40386" y="340613"/>
                </a:lnTo>
                <a:lnTo>
                  <a:pt x="41148" y="337565"/>
                </a:lnTo>
                <a:lnTo>
                  <a:pt x="50302" y="328432"/>
                </a:lnTo>
                <a:close/>
              </a:path>
              <a:path w="386079" h="386080">
                <a:moveTo>
                  <a:pt x="56768" y="334898"/>
                </a:moveTo>
                <a:lnTo>
                  <a:pt x="50302" y="328432"/>
                </a:lnTo>
                <a:lnTo>
                  <a:pt x="41148" y="337565"/>
                </a:lnTo>
                <a:lnTo>
                  <a:pt x="40386" y="340613"/>
                </a:lnTo>
                <a:lnTo>
                  <a:pt x="41148" y="343661"/>
                </a:lnTo>
                <a:lnTo>
                  <a:pt x="44958" y="345185"/>
                </a:lnTo>
                <a:lnTo>
                  <a:pt x="48005" y="343661"/>
                </a:lnTo>
                <a:lnTo>
                  <a:pt x="56768" y="334898"/>
                </a:lnTo>
                <a:close/>
              </a:path>
              <a:path w="386079" h="386080">
                <a:moveTo>
                  <a:pt x="80772" y="358901"/>
                </a:moveTo>
                <a:lnTo>
                  <a:pt x="56768" y="334898"/>
                </a:lnTo>
                <a:lnTo>
                  <a:pt x="48005" y="343661"/>
                </a:lnTo>
                <a:lnTo>
                  <a:pt x="44958" y="345185"/>
                </a:lnTo>
                <a:lnTo>
                  <a:pt x="41148" y="343661"/>
                </a:lnTo>
                <a:lnTo>
                  <a:pt x="40386" y="340613"/>
                </a:lnTo>
                <a:lnTo>
                  <a:pt x="40386" y="372236"/>
                </a:lnTo>
                <a:lnTo>
                  <a:pt x="80772" y="358901"/>
                </a:lnTo>
                <a:close/>
              </a:path>
              <a:path w="386079" h="386080">
                <a:moveTo>
                  <a:pt x="385572" y="4571"/>
                </a:moveTo>
                <a:lnTo>
                  <a:pt x="384048" y="1523"/>
                </a:lnTo>
                <a:lnTo>
                  <a:pt x="381000" y="0"/>
                </a:lnTo>
                <a:lnTo>
                  <a:pt x="377951" y="1523"/>
                </a:lnTo>
                <a:lnTo>
                  <a:pt x="50302" y="328432"/>
                </a:lnTo>
                <a:lnTo>
                  <a:pt x="56768" y="334898"/>
                </a:lnTo>
                <a:lnTo>
                  <a:pt x="384048" y="7619"/>
                </a:lnTo>
                <a:lnTo>
                  <a:pt x="385572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419602" y="1932178"/>
            <a:ext cx="767080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Garamond"/>
                <a:cs typeface="Garamond"/>
              </a:rPr>
              <a:t>Test</a:t>
            </a:r>
            <a:r>
              <a:rPr sz="1600" spc="-90" dirty="0">
                <a:latin typeface="Garamond"/>
                <a:cs typeface="Garamond"/>
              </a:rPr>
              <a:t> </a:t>
            </a:r>
            <a:r>
              <a:rPr sz="1600" spc="-5" dirty="0">
                <a:latin typeface="Garamond"/>
                <a:cs typeface="Garamond"/>
              </a:rPr>
              <a:t>Plan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78376" y="287645"/>
            <a:ext cx="4694648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800" b="1" u="sng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Life Cycle</a:t>
            </a:r>
            <a:r>
              <a:rPr sz="2800" b="1" u="sng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u="sng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sz="28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/>
          <p:cNvSpPr txBox="1"/>
          <p:nvPr/>
        </p:nvSpPr>
        <p:spPr>
          <a:xfrm>
            <a:off x="520700" y="1892300"/>
            <a:ext cx="8148955" cy="4324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440"/>
              </a:spcBef>
              <a:buFont typeface="Wingdings" panose="05000000000000000000" pitchFamily="2" charset="2"/>
              <a:buChar char="q"/>
              <a:tabLst>
                <a:tab pos="442595" algn="l"/>
                <a:tab pos="443230" algn="l"/>
              </a:tabLst>
            </a:pPr>
            <a:r>
              <a:rPr sz="2800" b="1" spc="-5" dirty="0" smtClean="0">
                <a:solidFill>
                  <a:srgbClr val="7030A0"/>
                </a:solidFill>
                <a:latin typeface="Times New Roman"/>
                <a:cs typeface="Times New Roman"/>
              </a:rPr>
              <a:t>Defining</a:t>
            </a:r>
            <a:r>
              <a:rPr sz="2800" b="1" spc="-85" dirty="0" smtClean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Requirements</a:t>
            </a:r>
            <a:endParaRPr sz="2800" b="1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2323465">
              <a:lnSpc>
                <a:spcPct val="100000"/>
              </a:lnSpc>
              <a:spcBef>
                <a:spcPts val="1689"/>
              </a:spcBef>
            </a:pPr>
            <a:r>
              <a:rPr sz="2800" b="1" dirty="0">
                <a:latin typeface="Times New Roman"/>
                <a:cs typeface="Times New Roman"/>
              </a:rPr>
              <a:t>- </a:t>
            </a:r>
            <a:r>
              <a:rPr sz="2800" spc="-5" dirty="0">
                <a:latin typeface="Times New Roman"/>
                <a:cs typeface="Times New Roman"/>
              </a:rPr>
              <a:t>Involves Interviewing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Users</a:t>
            </a:r>
            <a:endParaRPr sz="28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685"/>
              </a:spcBef>
              <a:buFont typeface="Wingdings" panose="05000000000000000000" pitchFamily="2" charset="2"/>
              <a:buChar char="q"/>
              <a:tabLst>
                <a:tab pos="442595" algn="l"/>
                <a:tab pos="443230" algn="l"/>
              </a:tabLst>
            </a:pPr>
            <a:r>
              <a:rPr sz="2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Prioritizing</a:t>
            </a:r>
            <a:r>
              <a:rPr sz="2800" b="1" spc="-8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Requirements</a:t>
            </a:r>
            <a:endParaRPr sz="2800" b="1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2323465">
              <a:lnSpc>
                <a:spcPct val="100000"/>
              </a:lnSpc>
              <a:spcBef>
                <a:spcPts val="1689"/>
              </a:spcBef>
            </a:pPr>
            <a:r>
              <a:rPr sz="2800" dirty="0">
                <a:latin typeface="Times New Roman"/>
                <a:cs typeface="Times New Roman"/>
              </a:rPr>
              <a:t>- </a:t>
            </a:r>
            <a:r>
              <a:rPr sz="2800" spc="-5" dirty="0">
                <a:latin typeface="Times New Roman"/>
                <a:cs typeface="Times New Roman"/>
              </a:rPr>
              <a:t>Obtain Users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Consensus</a:t>
            </a:r>
            <a:endParaRPr sz="28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689"/>
              </a:spcBef>
              <a:buFont typeface="Wingdings" panose="05000000000000000000" pitchFamily="2" charset="2"/>
              <a:buChar char="q"/>
              <a:tabLst>
                <a:tab pos="441959" algn="l"/>
                <a:tab pos="442595" algn="l"/>
              </a:tabLst>
            </a:pPr>
            <a:r>
              <a:rPr sz="2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Fact</a:t>
            </a:r>
            <a:r>
              <a:rPr sz="2800" b="1" spc="-8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Gathering</a:t>
            </a:r>
            <a:endParaRPr sz="2800" b="1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2620645" lvl="1" indent="-207645">
              <a:lnSpc>
                <a:spcPct val="100000"/>
              </a:lnSpc>
              <a:spcBef>
                <a:spcPts val="1685"/>
              </a:spcBef>
              <a:buChar char="-"/>
              <a:tabLst>
                <a:tab pos="2621280" algn="l"/>
              </a:tabLst>
            </a:pPr>
            <a:r>
              <a:rPr sz="2800" spc="-5" dirty="0">
                <a:latin typeface="Times New Roman"/>
                <a:cs typeface="Times New Roman"/>
              </a:rPr>
              <a:t>Data, Facts, Opinions of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Managers</a:t>
            </a:r>
            <a:endParaRPr sz="2800" dirty="0">
              <a:latin typeface="Times New Roman"/>
              <a:cs typeface="Times New Roman"/>
            </a:endParaRPr>
          </a:p>
          <a:p>
            <a:pPr marL="2620645" lvl="1" indent="-207645">
              <a:lnSpc>
                <a:spcPct val="100000"/>
              </a:lnSpc>
              <a:spcBef>
                <a:spcPts val="1689"/>
              </a:spcBef>
              <a:buChar char="-"/>
              <a:tabLst>
                <a:tab pos="2621280" algn="l"/>
              </a:tabLst>
            </a:pPr>
            <a:r>
              <a:rPr sz="2800" spc="-5" dirty="0">
                <a:latin typeface="Times New Roman"/>
                <a:cs typeface="Times New Roman"/>
              </a:rPr>
              <a:t>Lower level Users should be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consulted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1700" y="977900"/>
            <a:ext cx="7511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spc="-5" dirty="0" smtClean="0">
                <a:solidFill>
                  <a:srgbClr val="0070C0"/>
                </a:solidFill>
                <a:latin typeface="Times New Roman"/>
                <a:cs typeface="Times New Roman"/>
              </a:rPr>
              <a:t>Roles of Systems</a:t>
            </a:r>
            <a:r>
              <a:rPr lang="en-US" sz="4800" b="1" u="sng" spc="-70" dirty="0" smtClean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4800" b="1" u="sng" spc="-5" dirty="0" smtClean="0">
                <a:solidFill>
                  <a:srgbClr val="0070C0"/>
                </a:solidFill>
                <a:latin typeface="Times New Roman"/>
                <a:cs typeface="Times New Roman"/>
              </a:rPr>
              <a:t>Analyst</a:t>
            </a:r>
            <a:endParaRPr lang="en-US" sz="4800" b="1" u="sng" dirty="0" smtClean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54100" y="1663700"/>
            <a:ext cx="7252970" cy="4547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441959" algn="l"/>
                <a:tab pos="442595" algn="l"/>
              </a:tabLst>
            </a:pPr>
            <a:r>
              <a:rPr sz="2800" b="1" dirty="0" smtClean="0">
                <a:solidFill>
                  <a:srgbClr val="7030A0"/>
                </a:solidFill>
                <a:latin typeface="Times New Roman"/>
                <a:cs typeface="Times New Roman"/>
              </a:rPr>
              <a:t>Analysis </a:t>
            </a:r>
            <a:r>
              <a:rPr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and</a:t>
            </a:r>
            <a:r>
              <a:rPr sz="2800" b="1" spc="-9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evaluation</a:t>
            </a:r>
            <a:endParaRPr sz="28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1689"/>
              </a:spcBef>
            </a:pPr>
            <a:r>
              <a:rPr sz="2800" b="1" dirty="0">
                <a:latin typeface="Times New Roman"/>
                <a:cs typeface="Times New Roman"/>
              </a:rPr>
              <a:t>- </a:t>
            </a:r>
            <a:r>
              <a:rPr sz="2800" spc="-5" dirty="0">
                <a:latin typeface="Times New Roman"/>
                <a:cs typeface="Times New Roman"/>
              </a:rPr>
              <a:t>Arrive at appropriate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</a:t>
            </a:r>
            <a:endParaRPr sz="28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685"/>
              </a:spcBef>
              <a:buFont typeface="Wingdings" panose="05000000000000000000" pitchFamily="2" charset="2"/>
              <a:buChar char="q"/>
              <a:tabLst>
                <a:tab pos="442595" algn="l"/>
                <a:tab pos="443230" algn="l"/>
              </a:tabLst>
            </a:pPr>
            <a:r>
              <a:rPr sz="2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Solving</a:t>
            </a:r>
            <a:r>
              <a:rPr sz="2800" b="1" spc="-8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problems</a:t>
            </a:r>
            <a:endParaRPr sz="28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1257300" marR="5080" lvl="1" indent="-330200">
              <a:lnSpc>
                <a:spcPts val="5050"/>
              </a:lnSpc>
              <a:spcBef>
                <a:spcPts val="450"/>
              </a:spcBef>
              <a:buChar char="-"/>
              <a:tabLst>
                <a:tab pos="1223645" algn="l"/>
                <a:tab pos="1224915" algn="l"/>
              </a:tabLst>
            </a:pPr>
            <a:r>
              <a:rPr sz="2800" spc="-5" dirty="0">
                <a:latin typeface="Times New Roman"/>
                <a:cs typeface="Times New Roman"/>
              </a:rPr>
              <a:t>Hazy requirements converted into specific  requirements</a:t>
            </a:r>
            <a:endParaRPr sz="2800" dirty="0">
              <a:latin typeface="Times New Roman"/>
              <a:cs typeface="Times New Roman"/>
            </a:endParaRPr>
          </a:p>
          <a:p>
            <a:pPr marL="1198880" lvl="1" indent="-297180">
              <a:lnSpc>
                <a:spcPct val="100000"/>
              </a:lnSpc>
              <a:spcBef>
                <a:spcPts val="1235"/>
              </a:spcBef>
              <a:buChar char="-"/>
              <a:tabLst>
                <a:tab pos="1198880" algn="l"/>
                <a:tab pos="1199515" algn="l"/>
              </a:tabLst>
            </a:pPr>
            <a:r>
              <a:rPr sz="2800" spc="-5" dirty="0">
                <a:latin typeface="Times New Roman"/>
                <a:cs typeface="Times New Roman"/>
              </a:rPr>
              <a:t>Suggest many alternative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 smtClean="0">
                <a:latin typeface="Times New Roman"/>
                <a:cs typeface="Times New Roman"/>
              </a:rPr>
              <a:t>solutions</a:t>
            </a:r>
            <a:r>
              <a:rPr lang="en-US" sz="2800" spc="-5" dirty="0" smtClean="0">
                <a:latin typeface="Times New Roman"/>
                <a:cs typeface="Times New Roman"/>
              </a:rPr>
              <a:t> – Plan A, B or C</a:t>
            </a:r>
            <a:endParaRPr sz="2800" dirty="0">
              <a:latin typeface="Times New Roman"/>
              <a:cs typeface="Times New Roman"/>
            </a:endParaRPr>
          </a:p>
          <a:p>
            <a:pPr marL="1224280" lvl="1" indent="-297180">
              <a:lnSpc>
                <a:spcPct val="100000"/>
              </a:lnSpc>
              <a:spcBef>
                <a:spcPts val="5"/>
              </a:spcBef>
              <a:buChar char="-"/>
              <a:tabLst>
                <a:tab pos="1224280" algn="l"/>
                <a:tab pos="1224915" algn="l"/>
              </a:tabLst>
            </a:pPr>
            <a:r>
              <a:rPr sz="2800" spc="-5" dirty="0">
                <a:latin typeface="Times New Roman"/>
                <a:cs typeface="Times New Roman"/>
              </a:rPr>
              <a:t>Quantify cost and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benefits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1700" y="749300"/>
            <a:ext cx="7511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spc="-5" dirty="0" smtClean="0">
                <a:solidFill>
                  <a:srgbClr val="0070C0"/>
                </a:solidFill>
                <a:latin typeface="Times New Roman"/>
                <a:cs typeface="Times New Roman"/>
              </a:rPr>
              <a:t>Continue…</a:t>
            </a:r>
            <a:endParaRPr lang="en-US" sz="4800" b="1" u="sng" dirty="0" smtClean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1700" y="2044700"/>
            <a:ext cx="7696200" cy="364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353060" algn="l"/>
                <a:tab pos="353695" algn="l"/>
              </a:tabLst>
            </a:pPr>
            <a:r>
              <a:rPr sz="28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Drawing up</a:t>
            </a:r>
            <a:r>
              <a:rPr sz="2800" b="1" spc="-7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5" dirty="0" smtClean="0">
                <a:solidFill>
                  <a:srgbClr val="7030A0"/>
                </a:solidFill>
                <a:latin typeface="Times New Roman"/>
                <a:cs typeface="Times New Roman"/>
              </a:rPr>
              <a:t>S</a:t>
            </a:r>
            <a:r>
              <a:rPr sz="2800" b="1" spc="-5" dirty="0" smtClean="0">
                <a:solidFill>
                  <a:srgbClr val="7030A0"/>
                </a:solidFill>
                <a:latin typeface="Times New Roman"/>
                <a:cs typeface="Times New Roman"/>
              </a:rPr>
              <a:t>pecifications</a:t>
            </a:r>
            <a:endParaRPr sz="28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1523365" lvl="1" indent="-176530">
              <a:lnSpc>
                <a:spcPct val="100000"/>
              </a:lnSpc>
              <a:spcBef>
                <a:spcPts val="2050"/>
              </a:spcBef>
              <a:buFont typeface="Times New Roman"/>
              <a:buChar char="-"/>
              <a:tabLst>
                <a:tab pos="1524000" algn="l"/>
              </a:tabLst>
            </a:pPr>
            <a:r>
              <a:rPr lang="en-US" sz="2400" u="heavy" dirty="0" smtClean="0">
                <a:solidFill>
                  <a:srgbClr val="0070C0"/>
                </a:solidFill>
                <a:latin typeface="Garamond"/>
                <a:cs typeface="Garamond"/>
              </a:rPr>
              <a:t>Functional</a:t>
            </a:r>
            <a:r>
              <a:rPr lang="en-US" sz="2400" u="heavy" spc="-120" dirty="0" smtClean="0">
                <a:solidFill>
                  <a:srgbClr val="0070C0"/>
                </a:solidFill>
                <a:latin typeface="Garamond"/>
                <a:cs typeface="Garamond"/>
              </a:rPr>
              <a:t> </a:t>
            </a:r>
            <a:r>
              <a:rPr lang="en-US" sz="2400" u="heavy" spc="-5" dirty="0">
                <a:solidFill>
                  <a:srgbClr val="0070C0"/>
                </a:solidFill>
                <a:latin typeface="Garamond"/>
                <a:cs typeface="Garamond"/>
              </a:rPr>
              <a:t>S</a:t>
            </a:r>
            <a:r>
              <a:rPr lang="en-US" sz="2400" u="heavy" spc="-5" dirty="0" smtClean="0">
                <a:solidFill>
                  <a:srgbClr val="0070C0"/>
                </a:solidFill>
                <a:latin typeface="Garamond"/>
                <a:cs typeface="Garamond"/>
              </a:rPr>
              <a:t>pecifications</a:t>
            </a:r>
            <a:endParaRPr lang="en-US" sz="2400" dirty="0" smtClean="0">
              <a:solidFill>
                <a:srgbClr val="0070C0"/>
              </a:solidFill>
              <a:latin typeface="Garamond"/>
              <a:cs typeface="Garamond"/>
            </a:endParaRPr>
          </a:p>
          <a:p>
            <a:pPr marL="2175510" lvl="2" indent="-295910">
              <a:lnSpc>
                <a:spcPct val="100000"/>
              </a:lnSpc>
              <a:spcBef>
                <a:spcPts val="1689"/>
              </a:spcBef>
              <a:buChar char="-"/>
              <a:tabLst>
                <a:tab pos="2175510" algn="l"/>
                <a:tab pos="2176145" algn="l"/>
              </a:tabLst>
            </a:pPr>
            <a:r>
              <a:rPr sz="2800" spc="-5" dirty="0" smtClean="0">
                <a:latin typeface="Times New Roman"/>
                <a:cs typeface="Times New Roman"/>
              </a:rPr>
              <a:t>Understood </a:t>
            </a:r>
            <a:r>
              <a:rPr sz="2800" spc="-5" dirty="0">
                <a:latin typeface="Times New Roman"/>
                <a:cs typeface="Times New Roman"/>
              </a:rPr>
              <a:t>by users and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programmers</a:t>
            </a:r>
            <a:endParaRPr sz="2800" dirty="0">
              <a:latin typeface="Times New Roman"/>
              <a:cs typeface="Times New Roman"/>
            </a:endParaRPr>
          </a:p>
          <a:p>
            <a:pPr marL="2176145" lvl="2" indent="-296545">
              <a:lnSpc>
                <a:spcPct val="100000"/>
              </a:lnSpc>
              <a:spcBef>
                <a:spcPts val="1805"/>
              </a:spcBef>
              <a:buChar char="-"/>
              <a:tabLst>
                <a:tab pos="2175510" algn="l"/>
                <a:tab pos="2176780" algn="l"/>
              </a:tabLst>
            </a:pPr>
            <a:r>
              <a:rPr sz="2800" spc="-5" dirty="0">
                <a:latin typeface="Times New Roman"/>
                <a:cs typeface="Times New Roman"/>
              </a:rPr>
              <a:t>Accepted by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users</a:t>
            </a:r>
            <a:endParaRPr sz="2800" dirty="0">
              <a:latin typeface="Times New Roman"/>
              <a:cs typeface="Times New Roman"/>
            </a:endParaRPr>
          </a:p>
          <a:p>
            <a:pPr marL="2175510" lvl="2" indent="-295910">
              <a:lnSpc>
                <a:spcPct val="100000"/>
              </a:lnSpc>
              <a:spcBef>
                <a:spcPts val="1689"/>
              </a:spcBef>
              <a:buChar char="-"/>
              <a:tabLst>
                <a:tab pos="2175510" algn="l"/>
                <a:tab pos="2176145" algn="l"/>
              </a:tabLst>
            </a:pPr>
            <a:r>
              <a:rPr sz="2800" spc="-5" dirty="0">
                <a:latin typeface="Times New Roman"/>
                <a:cs typeface="Times New Roman"/>
              </a:rPr>
              <a:t>Precise and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detailed</a:t>
            </a:r>
            <a:endParaRPr sz="2800" dirty="0">
              <a:latin typeface="Times New Roman"/>
              <a:cs typeface="Times New Roman"/>
            </a:endParaRPr>
          </a:p>
          <a:p>
            <a:pPr marL="2176145" lvl="2" indent="-296545">
              <a:lnSpc>
                <a:spcPct val="100000"/>
              </a:lnSpc>
              <a:spcBef>
                <a:spcPts val="1685"/>
              </a:spcBef>
              <a:buChar char="-"/>
              <a:tabLst>
                <a:tab pos="2175510" algn="l"/>
                <a:tab pos="2176145" algn="l"/>
              </a:tabLst>
            </a:pPr>
            <a:r>
              <a:rPr sz="2800" spc="-5" dirty="0">
                <a:latin typeface="Times New Roman"/>
                <a:cs typeface="Times New Roman"/>
              </a:rPr>
              <a:t>Account for possible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changes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700" y="977900"/>
            <a:ext cx="7511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spc="-5" dirty="0" smtClean="0">
                <a:solidFill>
                  <a:srgbClr val="0070C0"/>
                </a:solidFill>
                <a:latin typeface="Times New Roman"/>
                <a:cs typeface="Times New Roman"/>
              </a:rPr>
              <a:t>Continue…</a:t>
            </a:r>
            <a:endParaRPr lang="en-US" sz="4800" b="1" u="sng" dirty="0" smtClean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0300" y="1968500"/>
            <a:ext cx="7924800" cy="3367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800" b="1" spc="-5" dirty="0" smtClean="0">
                <a:solidFill>
                  <a:srgbClr val="7030A0"/>
                </a:solidFill>
                <a:latin typeface="Times New Roman"/>
                <a:cs typeface="Times New Roman"/>
              </a:rPr>
              <a:t>System</a:t>
            </a:r>
            <a:r>
              <a:rPr lang="en-US" sz="2800" b="1" spc="-85" dirty="0" smtClean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5" dirty="0" smtClean="0">
                <a:solidFill>
                  <a:srgbClr val="7030A0"/>
                </a:solidFill>
                <a:latin typeface="Times New Roman"/>
                <a:cs typeface="Times New Roman"/>
              </a:rPr>
              <a:t>Design</a:t>
            </a:r>
            <a:endParaRPr lang="en-US" sz="2800" dirty="0" smtClean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721360" lvl="1" indent="-251460">
              <a:spcBef>
                <a:spcPts val="1689"/>
              </a:spcBef>
              <a:buFont typeface="Microsoft Sans Serif"/>
              <a:buChar char="▪"/>
              <a:tabLst>
                <a:tab pos="264795" algn="l"/>
              </a:tabLst>
            </a:pPr>
            <a:r>
              <a:rPr sz="2400" b="1" spc="-5" dirty="0" smtClean="0">
                <a:solidFill>
                  <a:srgbClr val="7030A0"/>
                </a:solidFill>
                <a:latin typeface="Times New Roman"/>
                <a:cs typeface="Times New Roman"/>
              </a:rPr>
              <a:t>Logical </a:t>
            </a:r>
            <a:r>
              <a:rPr sz="24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design of</a:t>
            </a:r>
            <a:r>
              <a:rPr sz="2400" b="1" spc="-7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system</a:t>
            </a:r>
            <a:endParaRPr sz="2400" b="1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1592580" lvl="2" indent="-208279">
              <a:spcBef>
                <a:spcPts val="1685"/>
              </a:spcBef>
              <a:buChar char="-"/>
              <a:tabLst>
                <a:tab pos="113601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Objects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identification</a:t>
            </a:r>
            <a:endParaRPr sz="2400" b="1" dirty="0">
              <a:latin typeface="Times New Roman"/>
              <a:cs typeface="Times New Roman"/>
            </a:endParaRPr>
          </a:p>
          <a:p>
            <a:pPr marL="1591945" lvl="2" indent="-207645">
              <a:spcBef>
                <a:spcPts val="1689"/>
              </a:spcBef>
              <a:buChar char="-"/>
              <a:tabLst>
                <a:tab pos="113538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Normalizing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database</a:t>
            </a:r>
            <a:endParaRPr sz="2400" b="1" dirty="0">
              <a:latin typeface="Times New Roman"/>
              <a:cs typeface="Times New Roman"/>
            </a:endParaRPr>
          </a:p>
          <a:p>
            <a:pPr marL="1591945" lvl="2" indent="-207645">
              <a:spcBef>
                <a:spcPts val="1689"/>
              </a:spcBef>
              <a:buChar char="-"/>
              <a:tabLst>
                <a:tab pos="113538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Test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plan</a:t>
            </a:r>
            <a:endParaRPr sz="2400" b="1" dirty="0">
              <a:latin typeface="Times New Roman"/>
              <a:cs typeface="Times New Roman"/>
            </a:endParaRPr>
          </a:p>
          <a:p>
            <a:pPr marL="721360" lvl="1" indent="-251460">
              <a:spcBef>
                <a:spcPts val="1685"/>
              </a:spcBef>
              <a:buFont typeface="Microsoft Sans Serif"/>
              <a:buChar char="▪"/>
              <a:tabLst>
                <a:tab pos="264795" algn="l"/>
              </a:tabLst>
            </a:pPr>
            <a:r>
              <a:rPr sz="24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Design must be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modular</a:t>
            </a:r>
            <a:r>
              <a:rPr sz="24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 to accommodate</a:t>
            </a:r>
            <a:r>
              <a:rPr sz="2400" b="1" spc="-4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change</a:t>
            </a:r>
            <a:endParaRPr sz="2400" b="1" dirty="0">
              <a:solidFill>
                <a:srgbClr val="7030A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700" y="977900"/>
            <a:ext cx="7511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spc="-5" dirty="0" smtClean="0">
                <a:solidFill>
                  <a:srgbClr val="0070C0"/>
                </a:solidFill>
                <a:latin typeface="Times New Roman"/>
                <a:cs typeface="Times New Roman"/>
              </a:rPr>
              <a:t>Continue…</a:t>
            </a:r>
            <a:endParaRPr lang="en-US" sz="4800" b="1" u="sng" dirty="0" smtClean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82700" y="2120900"/>
            <a:ext cx="6737984" cy="236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441325" algn="l"/>
                <a:tab pos="441959" algn="l"/>
              </a:tabLst>
            </a:pPr>
            <a:r>
              <a:rPr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Evaluating</a:t>
            </a:r>
            <a:r>
              <a:rPr sz="2800" b="1" spc="-9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Systems</a:t>
            </a:r>
            <a:endParaRPr sz="28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1701800">
              <a:lnSpc>
                <a:spcPct val="100000"/>
              </a:lnSpc>
              <a:spcBef>
                <a:spcPts val="1689"/>
              </a:spcBef>
            </a:pPr>
            <a:r>
              <a:rPr sz="2800" b="1" dirty="0">
                <a:latin typeface="Times New Roman"/>
                <a:cs typeface="Times New Roman"/>
              </a:rPr>
              <a:t>- </a:t>
            </a:r>
            <a:r>
              <a:rPr sz="2800" spc="-5" dirty="0">
                <a:latin typeface="Times New Roman"/>
                <a:cs typeface="Times New Roman"/>
              </a:rPr>
              <a:t>Evaluation after use for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sometime</a:t>
            </a:r>
            <a:endParaRPr sz="2800" dirty="0">
              <a:latin typeface="Times New Roman"/>
              <a:cs typeface="Times New Roman"/>
            </a:endParaRPr>
          </a:p>
          <a:p>
            <a:pPr marL="1909445" indent="-207645">
              <a:lnSpc>
                <a:spcPct val="100000"/>
              </a:lnSpc>
              <a:spcBef>
                <a:spcPts val="1685"/>
              </a:spcBef>
              <a:buChar char="-"/>
              <a:tabLst>
                <a:tab pos="1910080" algn="l"/>
              </a:tabLst>
            </a:pPr>
            <a:r>
              <a:rPr sz="2800" spc="-5" dirty="0">
                <a:latin typeface="Times New Roman"/>
                <a:cs typeface="Times New Roman"/>
              </a:rPr>
              <a:t>Plan periodicity for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evaluation</a:t>
            </a:r>
            <a:endParaRPr sz="2800" dirty="0">
              <a:latin typeface="Times New Roman"/>
              <a:cs typeface="Times New Roman"/>
            </a:endParaRPr>
          </a:p>
          <a:p>
            <a:pPr marL="1908810" indent="-207010">
              <a:lnSpc>
                <a:spcPct val="100000"/>
              </a:lnSpc>
              <a:spcBef>
                <a:spcPts val="1689"/>
              </a:spcBef>
              <a:buChar char="-"/>
              <a:tabLst>
                <a:tab pos="1909445" algn="l"/>
              </a:tabLst>
            </a:pPr>
            <a:r>
              <a:rPr sz="2800" spc="-5" dirty="0">
                <a:latin typeface="Times New Roman"/>
                <a:cs typeface="Times New Roman"/>
              </a:rPr>
              <a:t>Modify as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needed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700" y="977900"/>
            <a:ext cx="7511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spc="-5" dirty="0" smtClean="0">
                <a:solidFill>
                  <a:srgbClr val="0070C0"/>
                </a:solidFill>
                <a:latin typeface="Times New Roman"/>
                <a:cs typeface="Times New Roman"/>
              </a:rPr>
              <a:t>Continue…</a:t>
            </a:r>
            <a:endParaRPr lang="en-US" sz="4800" b="1" u="sng" dirty="0" smtClean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54314" y="1968500"/>
            <a:ext cx="7795986" cy="3665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365" indent="-367665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380365" algn="l"/>
                <a:tab pos="381000" algn="l"/>
              </a:tabLst>
            </a:pPr>
            <a:r>
              <a:rPr sz="2400" b="1" dirty="0" smtClean="0">
                <a:solidFill>
                  <a:srgbClr val="7030A0"/>
                </a:solidFill>
                <a:latin typeface="Times New Roman"/>
                <a:cs typeface="Times New Roman"/>
              </a:rPr>
              <a:t>KNOWLEDGE OF</a:t>
            </a:r>
            <a:r>
              <a:rPr sz="2400" b="1" spc="-55" dirty="0" smtClean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 smtClean="0">
                <a:solidFill>
                  <a:srgbClr val="7030A0"/>
                </a:solidFill>
                <a:latin typeface="Times New Roman"/>
                <a:cs typeface="Times New Roman"/>
              </a:rPr>
              <a:t>ORGANISATION</a:t>
            </a:r>
            <a:endParaRPr sz="2400" b="1" dirty="0" smtClean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1413510" lvl="1" indent="-207645">
              <a:lnSpc>
                <a:spcPct val="100000"/>
              </a:lnSpc>
              <a:spcBef>
                <a:spcPts val="1265"/>
              </a:spcBef>
              <a:buChar char="-"/>
              <a:tabLst>
                <a:tab pos="1414145" algn="l"/>
              </a:tabLst>
            </a:pPr>
            <a:r>
              <a:rPr sz="2800" spc="-5" dirty="0" smtClean="0">
                <a:latin typeface="Times New Roman"/>
                <a:cs typeface="Times New Roman"/>
              </a:rPr>
              <a:t>Knowing </a:t>
            </a:r>
            <a:r>
              <a:rPr sz="2800" spc="-5" dirty="0">
                <a:latin typeface="Times New Roman"/>
                <a:cs typeface="Times New Roman"/>
              </a:rPr>
              <a:t>user’s </a:t>
            </a:r>
            <a:r>
              <a:rPr sz="2800" spc="-5" dirty="0" smtClean="0">
                <a:latin typeface="Times New Roman"/>
                <a:cs typeface="Times New Roman"/>
              </a:rPr>
              <a:t>practices</a:t>
            </a:r>
            <a:endParaRPr sz="2800" dirty="0">
              <a:latin typeface="Times New Roman"/>
              <a:cs typeface="Times New Roman"/>
            </a:endParaRPr>
          </a:p>
          <a:p>
            <a:pPr marL="1413510" lvl="1" indent="-207645">
              <a:lnSpc>
                <a:spcPct val="100000"/>
              </a:lnSpc>
              <a:spcBef>
                <a:spcPts val="1689"/>
              </a:spcBef>
              <a:buChar char="-"/>
              <a:tabLst>
                <a:tab pos="1414145" algn="l"/>
              </a:tabLst>
            </a:pPr>
            <a:r>
              <a:rPr sz="2800" spc="-5" dirty="0">
                <a:latin typeface="Times New Roman"/>
                <a:cs typeface="Times New Roman"/>
              </a:rPr>
              <a:t>Know Management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functions.</a:t>
            </a:r>
            <a:endParaRPr sz="2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imes New Roman"/>
              <a:buChar char="-"/>
            </a:pPr>
            <a:endParaRPr sz="2650" dirty="0">
              <a:latin typeface="Times New Roman"/>
              <a:cs typeface="Times New Roman"/>
            </a:endParaRPr>
          </a:p>
          <a:p>
            <a:pPr marL="380365" indent="-367665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380365" algn="l"/>
                <a:tab pos="381000" algn="l"/>
              </a:tabLst>
            </a:pPr>
            <a:r>
              <a:rPr sz="2400" b="1" dirty="0" smtClean="0">
                <a:solidFill>
                  <a:srgbClr val="7030A0"/>
                </a:solidFill>
                <a:latin typeface="Times New Roman"/>
                <a:cs typeface="Times New Roman"/>
              </a:rPr>
              <a:t>KNOWLEDGE OF </a:t>
            </a:r>
            <a:r>
              <a:rPr sz="2400" b="1" spc="-5" dirty="0" smtClean="0">
                <a:solidFill>
                  <a:srgbClr val="7030A0"/>
                </a:solidFill>
                <a:latin typeface="Times New Roman"/>
                <a:cs typeface="Times New Roman"/>
              </a:rPr>
              <a:t>COMPUTERS</a:t>
            </a:r>
            <a:r>
              <a:rPr sz="2400" b="1" spc="-85" dirty="0" smtClean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 smtClean="0">
                <a:solidFill>
                  <a:srgbClr val="7030A0"/>
                </a:solidFill>
                <a:latin typeface="Times New Roman"/>
                <a:cs typeface="Times New Roman"/>
              </a:rPr>
              <a:t>AND</a:t>
            </a:r>
            <a:r>
              <a:rPr lang="en-US" sz="2400" dirty="0" smtClean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 smtClean="0">
                <a:solidFill>
                  <a:srgbClr val="7030A0"/>
                </a:solidFill>
                <a:latin typeface="Times New Roman"/>
                <a:cs typeface="Times New Roman"/>
              </a:rPr>
              <a:t>SOFTWARE</a:t>
            </a:r>
            <a:endParaRPr sz="2400" dirty="0" smtClean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1413510" lvl="1" indent="-207645">
              <a:lnSpc>
                <a:spcPct val="100000"/>
              </a:lnSpc>
              <a:spcBef>
                <a:spcPts val="1500"/>
              </a:spcBef>
              <a:buChar char="-"/>
              <a:tabLst>
                <a:tab pos="1414145" algn="l"/>
              </a:tabLst>
            </a:pPr>
            <a:r>
              <a:rPr sz="2800" spc="-5" dirty="0" smtClean="0">
                <a:latin typeface="Times New Roman"/>
                <a:cs typeface="Times New Roman"/>
              </a:rPr>
              <a:t>Knowledge </a:t>
            </a:r>
            <a:r>
              <a:rPr sz="2800" spc="-5" dirty="0">
                <a:latin typeface="Times New Roman"/>
                <a:cs typeface="Times New Roman"/>
              </a:rPr>
              <a:t>of system design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tools</a:t>
            </a:r>
            <a:endParaRPr sz="2800" dirty="0">
              <a:latin typeface="Times New Roman"/>
              <a:cs typeface="Times New Roman"/>
            </a:endParaRPr>
          </a:p>
          <a:p>
            <a:pPr marL="1413510" lvl="1" indent="-207645">
              <a:lnSpc>
                <a:spcPct val="100000"/>
              </a:lnSpc>
              <a:spcBef>
                <a:spcPts val="1685"/>
              </a:spcBef>
              <a:buChar char="-"/>
              <a:tabLst>
                <a:tab pos="1414145" algn="l"/>
              </a:tabLst>
            </a:pPr>
            <a:r>
              <a:rPr sz="2800" spc="-5" dirty="0">
                <a:latin typeface="Times New Roman"/>
                <a:cs typeface="Times New Roman"/>
              </a:rPr>
              <a:t>Keep </a:t>
            </a:r>
            <a:r>
              <a:rPr sz="2800" spc="-5" dirty="0" smtClean="0">
                <a:latin typeface="Times New Roman"/>
                <a:cs typeface="Times New Roman"/>
              </a:rPr>
              <a:t>up-to-date </a:t>
            </a:r>
            <a:r>
              <a:rPr sz="2800" spc="-5" dirty="0">
                <a:latin typeface="Times New Roman"/>
                <a:cs typeface="Times New Roman"/>
              </a:rPr>
              <a:t>of modern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developments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7900" y="292100"/>
            <a:ext cx="7620000" cy="1471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b="1" u="sng" spc="-5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 of </a:t>
            </a:r>
            <a:r>
              <a:rPr lang="en-US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u="sng" spc="-5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US" b="1" u="sng" spc="-15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spc="-5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Analyst</a:t>
            </a:r>
            <a:endParaRPr lang="en-US" b="1" u="sng" spc="-5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26531" y="2197100"/>
            <a:ext cx="7772400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820"/>
              </a:spcBef>
              <a:buFont typeface="+mj-lt"/>
              <a:buAutoNum type="arabicPeriod"/>
              <a:tabLst>
                <a:tab pos="468630" algn="l"/>
                <a:tab pos="469265" algn="l"/>
              </a:tabLst>
            </a:pPr>
            <a:r>
              <a:rPr sz="3200" b="1" spc="-5" dirty="0" smtClean="0">
                <a:latin typeface="Times New Roman"/>
                <a:cs typeface="Times New Roman"/>
              </a:rPr>
              <a:t>Nine </a:t>
            </a:r>
            <a:r>
              <a:rPr sz="3200" b="1" spc="-5" dirty="0">
                <a:latin typeface="Times New Roman"/>
                <a:cs typeface="Times New Roman"/>
              </a:rPr>
              <a:t>Steps in designing Information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Systems.</a:t>
            </a:r>
            <a:endParaRPr sz="3200" b="1" dirty="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buFont typeface="+mj-lt"/>
              <a:buAutoNum type="arabicPeriod"/>
              <a:tabLst>
                <a:tab pos="468630" algn="l"/>
                <a:tab pos="469265" algn="l"/>
              </a:tabLst>
            </a:pPr>
            <a:r>
              <a:rPr sz="3200" b="1" spc="-5" dirty="0" smtClean="0">
                <a:latin typeface="Times New Roman"/>
                <a:cs typeface="Times New Roman"/>
              </a:rPr>
              <a:t>Tasks </a:t>
            </a:r>
            <a:r>
              <a:rPr sz="3200" b="1" spc="-5" dirty="0">
                <a:latin typeface="Times New Roman"/>
                <a:cs typeface="Times New Roman"/>
              </a:rPr>
              <a:t>performed in each</a:t>
            </a:r>
            <a:r>
              <a:rPr sz="3200" b="1" spc="-6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step.</a:t>
            </a:r>
            <a:endParaRPr sz="3200" b="1" dirty="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buFont typeface="+mj-lt"/>
              <a:buAutoNum type="arabicPeriod"/>
              <a:tabLst>
                <a:tab pos="468630" algn="l"/>
                <a:tab pos="469265" algn="l"/>
              </a:tabLst>
            </a:pPr>
            <a:r>
              <a:rPr sz="3200" b="1" spc="-5" dirty="0" smtClean="0">
                <a:latin typeface="Times New Roman"/>
                <a:cs typeface="Times New Roman"/>
              </a:rPr>
              <a:t>Nature </a:t>
            </a:r>
            <a:r>
              <a:rPr sz="3200" b="1" spc="-5" dirty="0">
                <a:latin typeface="Times New Roman"/>
                <a:cs typeface="Times New Roman"/>
              </a:rPr>
              <a:t>of tasks performed by Systems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Analysts.</a:t>
            </a:r>
            <a:endParaRPr sz="3200" b="1" dirty="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buFont typeface="+mj-lt"/>
              <a:buAutoNum type="arabicPeriod"/>
              <a:tabLst>
                <a:tab pos="468630" algn="l"/>
                <a:tab pos="469265" algn="l"/>
              </a:tabLst>
            </a:pPr>
            <a:r>
              <a:rPr lang="en-US" sz="3200" b="1" dirty="0" smtClean="0">
                <a:latin typeface="Times New Roman"/>
                <a:cs typeface="Times New Roman"/>
              </a:rPr>
              <a:t>The </a:t>
            </a:r>
            <a:r>
              <a:rPr sz="3200" b="1" spc="-5" dirty="0" smtClean="0">
                <a:latin typeface="Times New Roman"/>
                <a:cs typeface="Times New Roman"/>
              </a:rPr>
              <a:t>attributes </a:t>
            </a:r>
            <a:r>
              <a:rPr sz="3200" b="1" spc="-5" dirty="0">
                <a:latin typeface="Times New Roman"/>
                <a:cs typeface="Times New Roman"/>
              </a:rPr>
              <a:t>of Systems</a:t>
            </a:r>
            <a:r>
              <a:rPr sz="3200" b="1" spc="-6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Analysts.</a:t>
            </a:r>
            <a:endParaRPr sz="3200" b="1" dirty="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buFont typeface="+mj-lt"/>
              <a:buAutoNum type="arabicPeriod"/>
              <a:tabLst>
                <a:tab pos="468630" algn="l"/>
                <a:tab pos="469265" algn="l"/>
              </a:tabLst>
            </a:pPr>
            <a:r>
              <a:rPr sz="3200" b="1" spc="-5" dirty="0" smtClean="0">
                <a:latin typeface="Times New Roman"/>
                <a:cs typeface="Times New Roman"/>
              </a:rPr>
              <a:t>The </a:t>
            </a:r>
            <a:r>
              <a:rPr sz="3200" b="1" spc="-5" dirty="0">
                <a:latin typeface="Times New Roman"/>
                <a:cs typeface="Times New Roman"/>
              </a:rPr>
              <a:t>tools used by Systems</a:t>
            </a:r>
            <a:r>
              <a:rPr sz="3200" b="1" spc="-6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Analysts.</a:t>
            </a:r>
            <a:endParaRPr sz="3200" b="1" dirty="0">
              <a:latin typeface="Times New Roman"/>
              <a:cs typeface="Times New Roman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839137"/>
            <a:ext cx="7120338" cy="989663"/>
          </a:xfrm>
        </p:spPr>
        <p:txBody>
          <a:bodyPr>
            <a:normAutofit/>
          </a:bodyPr>
          <a:lstStyle/>
          <a:p>
            <a:pPr algn="ctr"/>
            <a:r>
              <a:rPr lang="en-US" b="1" u="sng" spc="-5" dirty="0">
                <a:solidFill>
                  <a:srgbClr val="0070C0"/>
                </a:solidFill>
                <a:latin typeface="Times New Roman"/>
                <a:cs typeface="Times New Roman"/>
              </a:rPr>
              <a:t>Learning Goals</a:t>
            </a:r>
            <a:endParaRPr lang="en-US" b="1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49300" y="1816100"/>
            <a:ext cx="8001000" cy="433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365" indent="-367665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380365" algn="l"/>
                <a:tab pos="381000" algn="l"/>
              </a:tabLst>
            </a:pPr>
            <a:r>
              <a:rPr sz="24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GOOD INTERPERSONNAL</a:t>
            </a:r>
            <a:r>
              <a:rPr sz="2400" b="1" spc="3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 smtClean="0">
                <a:solidFill>
                  <a:srgbClr val="7030A0"/>
                </a:solidFill>
                <a:latin typeface="Times New Roman"/>
                <a:cs typeface="Times New Roman"/>
              </a:rPr>
              <a:t>RELATIONS</a:t>
            </a:r>
            <a:endParaRPr sz="2700" b="1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1455420" lvl="1" indent="-147320">
              <a:lnSpc>
                <a:spcPct val="100000"/>
              </a:lnSpc>
              <a:buChar char="-"/>
              <a:tabLst>
                <a:tab pos="145605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Need to work as team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member</a:t>
            </a:r>
            <a:endParaRPr sz="2400" b="1" dirty="0">
              <a:latin typeface="Times New Roman"/>
              <a:cs typeface="Times New Roman"/>
            </a:endParaRPr>
          </a:p>
          <a:p>
            <a:pPr marL="1455420" lvl="1" indent="-147320">
              <a:lnSpc>
                <a:spcPct val="100000"/>
              </a:lnSpc>
              <a:spcBef>
                <a:spcPts val="1200"/>
              </a:spcBef>
              <a:buChar char="-"/>
              <a:tabLst>
                <a:tab pos="145605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Lead </a:t>
            </a:r>
            <a:r>
              <a:rPr sz="2400" b="1" spc="-10" dirty="0">
                <a:latin typeface="Times New Roman"/>
                <a:cs typeface="Times New Roman"/>
              </a:rPr>
              <a:t>smaller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teams</a:t>
            </a:r>
            <a:endParaRPr sz="2400" b="1" dirty="0">
              <a:latin typeface="Times New Roman"/>
              <a:cs typeface="Times New Roman"/>
            </a:endParaRPr>
          </a:p>
          <a:p>
            <a:pPr marL="1455420" lvl="1" indent="-147320">
              <a:lnSpc>
                <a:spcPct val="100000"/>
              </a:lnSpc>
              <a:spcBef>
                <a:spcPts val="1200"/>
              </a:spcBef>
              <a:buChar char="-"/>
              <a:tabLst>
                <a:tab pos="145605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Interface with </a:t>
            </a:r>
            <a:r>
              <a:rPr sz="2400" b="1" spc="-10" dirty="0">
                <a:latin typeface="Times New Roman"/>
                <a:cs typeface="Times New Roman"/>
              </a:rPr>
              <a:t>programmers </a:t>
            </a:r>
            <a:r>
              <a:rPr sz="2400" b="1" spc="-5" dirty="0">
                <a:latin typeface="Times New Roman"/>
                <a:cs typeface="Times New Roman"/>
              </a:rPr>
              <a:t>&amp;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Users</a:t>
            </a:r>
            <a:endParaRPr sz="2400" b="1" dirty="0">
              <a:latin typeface="Times New Roman"/>
              <a:cs typeface="Times New Roman"/>
            </a:endParaRPr>
          </a:p>
          <a:p>
            <a:pPr marL="1455420" lvl="1" indent="-147320">
              <a:lnSpc>
                <a:spcPct val="100000"/>
              </a:lnSpc>
              <a:spcBef>
                <a:spcPts val="1200"/>
              </a:spcBef>
              <a:buChar char="-"/>
              <a:tabLst>
                <a:tab pos="1456055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Motivator.</a:t>
            </a:r>
            <a:endParaRPr sz="2400" b="1" dirty="0">
              <a:latin typeface="Times New Roman"/>
              <a:cs typeface="Times New Roman"/>
            </a:endParaRPr>
          </a:p>
          <a:p>
            <a:pPr marL="380365" indent="-367665">
              <a:lnSpc>
                <a:spcPct val="100000"/>
              </a:lnSpc>
              <a:spcBef>
                <a:spcPts val="1185"/>
              </a:spcBef>
              <a:buFont typeface="Wingdings" panose="05000000000000000000" pitchFamily="2" charset="2"/>
              <a:buChar char="q"/>
              <a:tabLst>
                <a:tab pos="380365" algn="l"/>
                <a:tab pos="381000" algn="l"/>
              </a:tabLst>
            </a:pPr>
            <a:r>
              <a:rPr sz="24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ABILITY </a:t>
            </a:r>
            <a:r>
              <a:rPr sz="2400" b="1" dirty="0">
                <a:solidFill>
                  <a:srgbClr val="7030A0"/>
                </a:solidFill>
                <a:latin typeface="Times New Roman"/>
                <a:cs typeface="Times New Roman"/>
              </a:rPr>
              <a:t>TO</a:t>
            </a:r>
            <a:r>
              <a:rPr sz="2400" b="1" spc="-2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COMMUNICATE</a:t>
            </a:r>
            <a:endParaRPr sz="24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1455420" lvl="1" indent="-147320">
              <a:lnSpc>
                <a:spcPct val="100000"/>
              </a:lnSpc>
              <a:spcBef>
                <a:spcPts val="730"/>
              </a:spcBef>
              <a:buChar char="-"/>
              <a:tabLst>
                <a:tab pos="145605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Oral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5" dirty="0" smtClean="0">
                <a:latin typeface="Times New Roman"/>
                <a:cs typeface="Times New Roman"/>
              </a:rPr>
              <a:t>Presentation</a:t>
            </a:r>
            <a:r>
              <a:rPr lang="en-US" sz="2400" b="1" spc="-5" dirty="0" smtClean="0">
                <a:latin typeface="Times New Roman"/>
                <a:cs typeface="Times New Roman"/>
              </a:rPr>
              <a:t> – </a:t>
            </a:r>
            <a:r>
              <a:rPr lang="en-US" sz="24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To shout loud and clear !!!</a:t>
            </a:r>
            <a:endParaRPr sz="24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455420" lvl="1" indent="-147320">
              <a:lnSpc>
                <a:spcPct val="100000"/>
              </a:lnSpc>
              <a:spcBef>
                <a:spcPts val="1200"/>
              </a:spcBef>
              <a:buChar char="-"/>
              <a:tabLst>
                <a:tab pos="145605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Report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Writing</a:t>
            </a:r>
            <a:endParaRPr sz="2400" b="1" dirty="0">
              <a:latin typeface="Times New Roman"/>
              <a:cs typeface="Times New Roman"/>
            </a:endParaRPr>
          </a:p>
          <a:p>
            <a:pPr marL="1455420" lvl="1" indent="-147320">
              <a:lnSpc>
                <a:spcPct val="100000"/>
              </a:lnSpc>
              <a:spcBef>
                <a:spcPts val="1200"/>
              </a:spcBef>
              <a:buChar char="-"/>
              <a:tabLst>
                <a:tab pos="145605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Answer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queries</a:t>
            </a:r>
            <a:endParaRPr sz="2400" b="1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700" y="977900"/>
            <a:ext cx="7511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spc="-5" dirty="0" smtClean="0">
                <a:solidFill>
                  <a:srgbClr val="0070C0"/>
                </a:solidFill>
                <a:latin typeface="Times New Roman"/>
                <a:cs typeface="Times New Roman"/>
              </a:rPr>
              <a:t>Continue…</a:t>
            </a:r>
            <a:endParaRPr lang="en-US" sz="4800" b="1" u="sng" dirty="0" smtClean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30300" y="1968500"/>
            <a:ext cx="7086600" cy="3857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565" indent="-367665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456565" algn="l"/>
                <a:tab pos="457200" algn="l"/>
              </a:tabLst>
            </a:pPr>
            <a:r>
              <a:rPr sz="24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ANALYTICAL</a:t>
            </a:r>
            <a:r>
              <a:rPr sz="2400" b="1" spc="-3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MIND</a:t>
            </a:r>
            <a:endParaRPr sz="24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1074420" lvl="1" indent="-147320">
              <a:lnSpc>
                <a:spcPct val="100000"/>
              </a:lnSpc>
              <a:spcBef>
                <a:spcPts val="1930"/>
              </a:spcBef>
              <a:buChar char="-"/>
              <a:tabLst>
                <a:tab pos="107505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Problem solving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attitude</a:t>
            </a:r>
            <a:endParaRPr sz="2000" b="1" dirty="0">
              <a:latin typeface="Times New Roman"/>
              <a:cs typeface="Times New Roman"/>
            </a:endParaRPr>
          </a:p>
          <a:p>
            <a:pPr marL="1074420" lvl="1" indent="-147320">
              <a:lnSpc>
                <a:spcPct val="100000"/>
              </a:lnSpc>
              <a:spcBef>
                <a:spcPts val="1200"/>
              </a:spcBef>
              <a:buChar char="-"/>
              <a:tabLst>
                <a:tab pos="107505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Ability </a:t>
            </a:r>
            <a:r>
              <a:rPr sz="2000" b="1" spc="-5" dirty="0">
                <a:latin typeface="Times New Roman"/>
                <a:cs typeface="Times New Roman"/>
              </a:rPr>
              <a:t>to </a:t>
            </a:r>
            <a:r>
              <a:rPr sz="2000" b="1" spc="-10" dirty="0" smtClean="0">
                <a:latin typeface="Times New Roman"/>
                <a:cs typeface="Times New Roman"/>
              </a:rPr>
              <a:t>assess</a:t>
            </a:r>
            <a:r>
              <a:rPr lang="en-US" sz="2000" b="1" spc="-10" dirty="0" smtClean="0">
                <a:latin typeface="Times New Roman"/>
                <a:cs typeface="Times New Roman"/>
              </a:rPr>
              <a:t> and understand</a:t>
            </a:r>
            <a:r>
              <a:rPr sz="2000" b="1" spc="-10" dirty="0" smtClean="0">
                <a:latin typeface="Times New Roman"/>
                <a:cs typeface="Times New Roman"/>
              </a:rPr>
              <a:t> </a:t>
            </a:r>
            <a:r>
              <a:rPr sz="20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trade</a:t>
            </a:r>
            <a:r>
              <a:rPr lang="en-US" sz="20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2000" b="1" spc="-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offs</a:t>
            </a:r>
            <a:endParaRPr sz="20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074420" lvl="1" indent="-147320">
              <a:lnSpc>
                <a:spcPct val="100000"/>
              </a:lnSpc>
              <a:spcBef>
                <a:spcPts val="1200"/>
              </a:spcBef>
              <a:buChar char="-"/>
              <a:tabLst>
                <a:tab pos="1075055" algn="l"/>
              </a:tabLst>
            </a:pPr>
            <a:r>
              <a:rPr lang="en-US" sz="2000" b="1" spc="-5" dirty="0" smtClean="0">
                <a:latin typeface="Times New Roman"/>
                <a:cs typeface="Times New Roman"/>
              </a:rPr>
              <a:t> </a:t>
            </a:r>
            <a:r>
              <a:rPr sz="20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Sound</a:t>
            </a:r>
            <a:r>
              <a:rPr sz="2000" b="1" spc="-5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commonsense</a:t>
            </a:r>
            <a:r>
              <a:rPr lang="en-US" sz="20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and apply</a:t>
            </a:r>
            <a:endParaRPr sz="20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099820" lvl="1" indent="-148590">
              <a:lnSpc>
                <a:spcPct val="100000"/>
              </a:lnSpc>
              <a:spcBef>
                <a:spcPts val="1200"/>
              </a:spcBef>
              <a:buChar char="-"/>
              <a:tabLst>
                <a:tab pos="110045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Curiosity </a:t>
            </a:r>
            <a:r>
              <a:rPr sz="2000" b="1" spc="-5" dirty="0">
                <a:latin typeface="Times New Roman"/>
                <a:cs typeface="Times New Roman"/>
              </a:rPr>
              <a:t>to learn about new</a:t>
            </a:r>
            <a:r>
              <a:rPr sz="2000" b="1" spc="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organizations</a:t>
            </a:r>
            <a:endParaRPr sz="20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380365" indent="-367665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q"/>
              <a:tabLst>
                <a:tab pos="380365" algn="l"/>
                <a:tab pos="381000" algn="l"/>
              </a:tabLst>
            </a:pPr>
            <a:r>
              <a:rPr sz="24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BREADTH </a:t>
            </a:r>
            <a:r>
              <a:rPr sz="2400" b="1" dirty="0">
                <a:solidFill>
                  <a:srgbClr val="7030A0"/>
                </a:solidFill>
                <a:latin typeface="Times New Roman"/>
                <a:cs typeface="Times New Roman"/>
              </a:rPr>
              <a:t>OF</a:t>
            </a:r>
            <a:r>
              <a:rPr sz="2400" b="1" spc="-9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7030A0"/>
                </a:solidFill>
                <a:latin typeface="Times New Roman"/>
                <a:cs typeface="Times New Roman"/>
              </a:rPr>
              <a:t>KNOWLEDGE</a:t>
            </a:r>
            <a:endParaRPr sz="24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1137920" lvl="1" indent="-147955">
              <a:lnSpc>
                <a:spcPct val="100000"/>
              </a:lnSpc>
              <a:spcBef>
                <a:spcPts val="1330"/>
              </a:spcBef>
              <a:buChar char="-"/>
              <a:tabLst>
                <a:tab pos="113855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Broad Liberal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Knowledge</a:t>
            </a:r>
            <a:endParaRPr sz="2000" b="1" dirty="0">
              <a:latin typeface="Times New Roman"/>
              <a:cs typeface="Times New Roman"/>
            </a:endParaRPr>
          </a:p>
          <a:p>
            <a:pPr marL="1138555" lvl="1" indent="-148590">
              <a:lnSpc>
                <a:spcPct val="100000"/>
              </a:lnSpc>
              <a:spcBef>
                <a:spcPts val="1200"/>
              </a:spcBef>
              <a:buChar char="-"/>
              <a:tabLst>
                <a:tab pos="113919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Variety of jobs to be tackled in </a:t>
            </a:r>
            <a:r>
              <a:rPr sz="2000" b="1" spc="-10" dirty="0">
                <a:latin typeface="Times New Roman"/>
                <a:cs typeface="Times New Roman"/>
              </a:rPr>
              <a:t>diverse</a:t>
            </a:r>
            <a:r>
              <a:rPr sz="2000" b="1" spc="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organizations</a:t>
            </a:r>
            <a:endParaRPr sz="2000" b="1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700" y="977900"/>
            <a:ext cx="7511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spc="-5" dirty="0" smtClean="0">
                <a:solidFill>
                  <a:srgbClr val="0070C0"/>
                </a:solidFill>
                <a:latin typeface="Times New Roman"/>
                <a:cs typeface="Times New Roman"/>
              </a:rPr>
              <a:t>Continue…</a:t>
            </a:r>
            <a:endParaRPr lang="en-US" sz="4800" b="1" u="sng" dirty="0" smtClean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/>
          <p:cNvSpPr txBox="1"/>
          <p:nvPr/>
        </p:nvSpPr>
        <p:spPr>
          <a:xfrm>
            <a:off x="1054100" y="2044700"/>
            <a:ext cx="7247890" cy="3675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820"/>
              </a:spcBef>
              <a:buFont typeface="Wingdings" panose="05000000000000000000" pitchFamily="2" charset="2"/>
              <a:buChar char="q"/>
              <a:tabLst>
                <a:tab pos="353060" algn="l"/>
                <a:tab pos="353695" algn="l"/>
              </a:tabLst>
            </a:pPr>
            <a:r>
              <a:rPr sz="2800" b="1" spc="-5" dirty="0" smtClean="0">
                <a:latin typeface="Times New Roman"/>
                <a:cs typeface="Times New Roman"/>
              </a:rPr>
              <a:t>Data </a:t>
            </a:r>
            <a:r>
              <a:rPr sz="2800" b="1" spc="-5" dirty="0">
                <a:latin typeface="Times New Roman"/>
                <a:cs typeface="Times New Roman"/>
              </a:rPr>
              <a:t>Flow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Diagram</a:t>
            </a:r>
            <a:endParaRPr sz="2800" b="1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689"/>
              </a:spcBef>
              <a:buFont typeface="Wingdings" panose="05000000000000000000" pitchFamily="2" charset="2"/>
              <a:buChar char="q"/>
              <a:tabLst>
                <a:tab pos="353060" algn="l"/>
                <a:tab pos="35369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Decision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Tables</a:t>
            </a:r>
            <a:endParaRPr sz="2800" b="1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685"/>
              </a:spcBef>
              <a:buFont typeface="Wingdings" panose="05000000000000000000" pitchFamily="2" charset="2"/>
              <a:buChar char="q"/>
              <a:tabLst>
                <a:tab pos="353060" algn="l"/>
                <a:tab pos="35369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Modeling Language such as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UML</a:t>
            </a:r>
            <a:endParaRPr sz="2800" b="1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689"/>
              </a:spcBef>
              <a:buFont typeface="Wingdings" panose="05000000000000000000" pitchFamily="2" charset="2"/>
              <a:buChar char="q"/>
              <a:tabLst>
                <a:tab pos="353060" algn="l"/>
                <a:tab pos="35369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Normalization of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Databases</a:t>
            </a:r>
            <a:endParaRPr sz="2800" b="1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689"/>
              </a:spcBef>
              <a:buFont typeface="Wingdings" panose="05000000000000000000" pitchFamily="2" charset="2"/>
              <a:buChar char="q"/>
              <a:tabLst>
                <a:tab pos="353060" algn="l"/>
                <a:tab pos="35369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Testing</a:t>
            </a:r>
            <a:r>
              <a:rPr sz="2800" b="1" spc="-10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tools</a:t>
            </a:r>
            <a:endParaRPr sz="2800" b="1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685"/>
              </a:spcBef>
              <a:buFont typeface="Wingdings" panose="05000000000000000000" pitchFamily="2" charset="2"/>
              <a:buChar char="q"/>
              <a:tabLst>
                <a:tab pos="353060" algn="l"/>
                <a:tab pos="353695" algn="l"/>
              </a:tabLst>
            </a:pPr>
            <a:r>
              <a:rPr sz="2800" b="1" spc="-5" dirty="0" smtClean="0">
                <a:latin typeface="Times New Roman"/>
                <a:cs typeface="Times New Roman"/>
              </a:rPr>
              <a:t>ISO </a:t>
            </a:r>
            <a:r>
              <a:rPr sz="2800" b="1" spc="-5" dirty="0">
                <a:latin typeface="Times New Roman"/>
                <a:cs typeface="Times New Roman"/>
              </a:rPr>
              <a:t>procedure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manuals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4500" y="985103"/>
            <a:ext cx="8107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spc="-5" dirty="0" smtClean="0">
                <a:solidFill>
                  <a:srgbClr val="0070C0"/>
                </a:solidFill>
                <a:latin typeface="Times New Roman"/>
                <a:cs typeface="Times New Roman"/>
              </a:rPr>
              <a:t>Tools used by Systems</a:t>
            </a:r>
            <a:r>
              <a:rPr lang="en-US" sz="4800" b="1" u="sng" spc="-50" dirty="0" smtClean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4800" b="1" u="sng" spc="-5" dirty="0" smtClean="0">
                <a:solidFill>
                  <a:srgbClr val="0070C0"/>
                </a:solidFill>
                <a:latin typeface="Times New Roman"/>
                <a:cs typeface="Times New Roman"/>
              </a:rPr>
              <a:t>Analyst</a:t>
            </a:r>
            <a:endParaRPr lang="en-US" sz="4800" u="sng" dirty="0" smtClean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1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01700" y="1966802"/>
            <a:ext cx="6503670" cy="387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4830" indent="-455930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544830" algn="l"/>
                <a:tab pos="545465" algn="l"/>
              </a:tabLst>
            </a:pPr>
            <a:r>
              <a:rPr sz="2800" b="1" spc="-5" dirty="0" smtClean="0">
                <a:latin typeface="Times New Roman"/>
                <a:cs typeface="Times New Roman"/>
              </a:rPr>
              <a:t>Requirements</a:t>
            </a:r>
            <a:r>
              <a:rPr sz="2800" b="1" spc="-80" dirty="0" smtClean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Determinations</a:t>
            </a:r>
            <a:endParaRPr sz="2800" b="1" dirty="0">
              <a:latin typeface="Times New Roman"/>
              <a:cs typeface="Times New Roman"/>
            </a:endParaRPr>
          </a:p>
          <a:p>
            <a:pPr marL="544830" indent="-455930">
              <a:lnSpc>
                <a:spcPct val="100000"/>
              </a:lnSpc>
              <a:buAutoNum type="arabicPeriod"/>
              <a:tabLst>
                <a:tab pos="544830" algn="l"/>
                <a:tab pos="54546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Requirements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Specifications</a:t>
            </a:r>
            <a:endParaRPr sz="2800" b="1" dirty="0">
              <a:latin typeface="Times New Roman"/>
              <a:cs typeface="Times New Roman"/>
            </a:endParaRPr>
          </a:p>
          <a:p>
            <a:pPr marL="544830" indent="-45593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44830" algn="l"/>
                <a:tab pos="54546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Feasibility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Analysis</a:t>
            </a:r>
            <a:endParaRPr sz="2800" b="1" dirty="0">
              <a:latin typeface="Times New Roman"/>
              <a:cs typeface="Times New Roman"/>
            </a:endParaRPr>
          </a:p>
          <a:p>
            <a:pPr marL="544830" indent="-455930">
              <a:lnSpc>
                <a:spcPct val="100000"/>
              </a:lnSpc>
              <a:buAutoNum type="arabicPeriod"/>
              <a:tabLst>
                <a:tab pos="544830" algn="l"/>
                <a:tab pos="54546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Final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Specifications</a:t>
            </a:r>
            <a:endParaRPr sz="2800" b="1" dirty="0">
              <a:latin typeface="Times New Roman"/>
              <a:cs typeface="Times New Roman"/>
            </a:endParaRPr>
          </a:p>
          <a:p>
            <a:pPr marL="545465" indent="-4565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Hardware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Study</a:t>
            </a:r>
            <a:endParaRPr sz="2800" b="1" dirty="0">
              <a:latin typeface="Times New Roman"/>
              <a:cs typeface="Times New Roman"/>
            </a:endParaRPr>
          </a:p>
          <a:p>
            <a:pPr marL="544830" indent="-455930">
              <a:lnSpc>
                <a:spcPct val="100000"/>
              </a:lnSpc>
              <a:buAutoNum type="arabicPeriod"/>
              <a:tabLst>
                <a:tab pos="544830" algn="l"/>
                <a:tab pos="54546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System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Design</a:t>
            </a:r>
            <a:endParaRPr sz="2800" b="1" dirty="0">
              <a:latin typeface="Times New Roman"/>
              <a:cs typeface="Times New Roman"/>
            </a:endParaRPr>
          </a:p>
          <a:p>
            <a:pPr marL="545465" indent="-456565">
              <a:lnSpc>
                <a:spcPct val="100000"/>
              </a:lnSpc>
              <a:buAutoNum type="arabicPeriod"/>
              <a:tabLst>
                <a:tab pos="545465" algn="l"/>
                <a:tab pos="5461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System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Implementation</a:t>
            </a:r>
            <a:endParaRPr sz="2800" b="1" dirty="0">
              <a:latin typeface="Times New Roman"/>
              <a:cs typeface="Times New Roman"/>
            </a:endParaRPr>
          </a:p>
          <a:p>
            <a:pPr marL="544830" indent="-45593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44830" algn="l"/>
                <a:tab pos="54546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System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Evaluation</a:t>
            </a:r>
            <a:endParaRPr sz="2800" b="1" dirty="0">
              <a:latin typeface="Times New Roman"/>
              <a:cs typeface="Times New Roman"/>
            </a:endParaRPr>
          </a:p>
          <a:p>
            <a:pPr marL="544830" indent="-455930">
              <a:lnSpc>
                <a:spcPct val="100000"/>
              </a:lnSpc>
              <a:buAutoNum type="arabicPeriod"/>
              <a:tabLst>
                <a:tab pos="544830" algn="l"/>
                <a:tab pos="54546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System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Modification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500" y="306745"/>
            <a:ext cx="876299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015" marR="5080" indent="-234950" algn="ctr">
              <a:lnSpc>
                <a:spcPct val="100000"/>
              </a:lnSpc>
            </a:pPr>
            <a:r>
              <a:rPr lang="en-US" sz="3600" b="1" u="sng" spc="-5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Cycle of Systems </a:t>
            </a:r>
            <a:r>
              <a:rPr lang="en-US" sz="36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and</a:t>
            </a:r>
            <a:r>
              <a:rPr lang="en-US" sz="3600" b="1" u="sng" spc="-75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sz="36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2099" y="1148491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indent="-457200" algn="ctr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200" b="1" u="sng" spc="-5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Nine Steps </a:t>
            </a:r>
            <a:r>
              <a:rPr lang="en-US" sz="3200" b="1" u="sng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involved in Analysis and</a:t>
            </a:r>
            <a:r>
              <a:rPr lang="en-US" sz="3200" b="1" u="sng" spc="6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sz="3200" b="1" u="sng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5499" y="1791275"/>
            <a:ext cx="7239000" cy="3241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741045" indent="-45720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624205" algn="l"/>
                <a:tab pos="62484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Arrived at by </a:t>
            </a:r>
            <a:r>
              <a:rPr sz="2800" b="1" dirty="0">
                <a:latin typeface="Times New Roman"/>
                <a:cs typeface="Times New Roman"/>
              </a:rPr>
              <a:t>a </a:t>
            </a:r>
            <a:r>
              <a:rPr sz="2800" b="1" spc="-5" dirty="0">
                <a:latin typeface="Times New Roman"/>
                <a:cs typeface="Times New Roman"/>
              </a:rPr>
              <a:t>consensus among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managers</a:t>
            </a:r>
            <a:endParaRPr sz="2800" b="1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50"/>
              </a:spcBef>
              <a:buFont typeface="Wingdings" panose="05000000000000000000" pitchFamily="2" charset="2"/>
              <a:buChar char="§"/>
            </a:pPr>
            <a:endParaRPr sz="2250" b="1" dirty="0">
              <a:latin typeface="Times New Roman"/>
              <a:cs typeface="Times New Roman"/>
            </a:endParaRPr>
          </a:p>
          <a:p>
            <a:pPr marL="741045" indent="-45720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624205" algn="l"/>
                <a:tab pos="62484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Priorities among applications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determined</a:t>
            </a:r>
            <a:endParaRPr sz="2800" b="1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50"/>
              </a:spcBef>
              <a:buFont typeface="Wingdings" panose="05000000000000000000" pitchFamily="2" charset="2"/>
              <a:buChar char="§"/>
            </a:pPr>
            <a:endParaRPr sz="2250" b="1" dirty="0">
              <a:latin typeface="Times New Roman"/>
              <a:cs typeface="Times New Roman"/>
            </a:endParaRPr>
          </a:p>
          <a:p>
            <a:pPr marL="741045" indent="-45720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624205" algn="l"/>
                <a:tab pos="62484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Pick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high priority</a:t>
            </a:r>
            <a:r>
              <a:rPr sz="28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applications</a:t>
            </a:r>
            <a:r>
              <a:rPr sz="2800" b="1" spc="-5" dirty="0" smtClean="0">
                <a:latin typeface="Times New Roman"/>
                <a:cs typeface="Times New Roman"/>
              </a:rPr>
              <a:t>.</a:t>
            </a:r>
            <a:endParaRPr lang="en-US" sz="2800" b="1" spc="-5" dirty="0" smtClean="0">
              <a:latin typeface="Times New Roman"/>
              <a:cs typeface="Times New Roman"/>
            </a:endParaRPr>
          </a:p>
          <a:p>
            <a:pPr marL="1198245" lvl="1" indent="-457200">
              <a:buFont typeface="Wingdings" panose="05000000000000000000" pitchFamily="2" charset="2"/>
              <a:buChar char="§"/>
              <a:tabLst>
                <a:tab pos="624205" algn="l"/>
                <a:tab pos="624840" algn="l"/>
              </a:tabLst>
            </a:pPr>
            <a:r>
              <a:rPr lang="en-US" sz="28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Remember no system is complete one !!</a:t>
            </a:r>
            <a:endParaRPr sz="28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6"/>
          <p:cNvSpPr txBox="1">
            <a:spLocks noGrp="1"/>
          </p:cNvSpPr>
          <p:nvPr>
            <p:ph type="title"/>
          </p:nvPr>
        </p:nvSpPr>
        <p:spPr>
          <a:xfrm>
            <a:off x="63500" y="306745"/>
            <a:ext cx="876299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015" marR="5080" indent="-234950" algn="ctr">
              <a:lnSpc>
                <a:spcPct val="100000"/>
              </a:lnSpc>
            </a:pPr>
            <a:r>
              <a:rPr lang="en-US" sz="3600" b="1" u="sng" spc="-5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Cycle of Systems </a:t>
            </a:r>
            <a:r>
              <a:rPr lang="en-US" sz="36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and</a:t>
            </a:r>
            <a:r>
              <a:rPr lang="en-US" sz="3600" b="1" u="sng" spc="-75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sz="36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9304" y="1206500"/>
            <a:ext cx="71599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200" b="1" u="sng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32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: </a:t>
            </a:r>
            <a:r>
              <a:rPr lang="en-US" sz="3200" b="1" u="sng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sz="3200" b="1" u="sng" spc="-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</a:t>
            </a:r>
            <a:endParaRPr lang="en-US" sz="3200" u="sng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0285" y="2044700"/>
            <a:ext cx="7819815" cy="39857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3060" algn="l"/>
                <a:tab pos="353695" algn="l"/>
              </a:tabLst>
            </a:pPr>
            <a:r>
              <a:rPr sz="2800" b="1" spc="-5" dirty="0" smtClean="0">
                <a:latin typeface="Times New Roman"/>
                <a:cs typeface="Times New Roman"/>
              </a:rPr>
              <a:t>Known </a:t>
            </a:r>
            <a:r>
              <a:rPr sz="2800" b="1" spc="-5" dirty="0">
                <a:latin typeface="Times New Roman"/>
                <a:cs typeface="Times New Roman"/>
              </a:rPr>
              <a:t>as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System Requirements Specification</a:t>
            </a:r>
            <a:r>
              <a:rPr sz="28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(SRS)</a:t>
            </a:r>
            <a:endParaRPr sz="28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353060" indent="-340360">
              <a:lnSpc>
                <a:spcPct val="100000"/>
              </a:lnSpc>
              <a:spcBef>
                <a:spcPts val="900"/>
              </a:spcBef>
              <a:buFont typeface="Microsoft Sans Serif"/>
              <a:buChar char="▪"/>
              <a:tabLst>
                <a:tab pos="353060" algn="l"/>
                <a:tab pos="35369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Understand the existing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System</a:t>
            </a:r>
            <a:endParaRPr sz="2800" b="1" dirty="0">
              <a:latin typeface="Times New Roman"/>
              <a:cs typeface="Times New Roman"/>
            </a:endParaRPr>
          </a:p>
          <a:p>
            <a:pPr marL="353060" indent="-340360">
              <a:lnSpc>
                <a:spcPct val="100000"/>
              </a:lnSpc>
              <a:spcBef>
                <a:spcPts val="780"/>
              </a:spcBef>
              <a:buFont typeface="Microsoft Sans Serif"/>
              <a:buChar char="▪"/>
              <a:tabLst>
                <a:tab pos="353060" algn="l"/>
                <a:tab pos="35369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Applications where </a:t>
            </a:r>
            <a:r>
              <a:rPr sz="2800" b="1" dirty="0">
                <a:latin typeface="Times New Roman"/>
                <a:cs typeface="Times New Roman"/>
              </a:rPr>
              <a:t>a </a:t>
            </a:r>
            <a:r>
              <a:rPr sz="2800" b="1" spc="-5" dirty="0">
                <a:latin typeface="Times New Roman"/>
                <a:cs typeface="Times New Roman"/>
              </a:rPr>
              <a:t>system is required are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listed</a:t>
            </a:r>
            <a:endParaRPr sz="2800" b="1" dirty="0">
              <a:latin typeface="Times New Roman"/>
              <a:cs typeface="Times New Roman"/>
            </a:endParaRPr>
          </a:p>
          <a:p>
            <a:pPr marL="353060" indent="-340360">
              <a:lnSpc>
                <a:spcPct val="100000"/>
              </a:lnSpc>
              <a:spcBef>
                <a:spcPts val="840"/>
              </a:spcBef>
              <a:buFont typeface="Microsoft Sans Serif"/>
              <a:buChar char="▪"/>
              <a:tabLst>
                <a:tab pos="353060" algn="l"/>
                <a:tab pos="35369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Arrive at the specifications of the users’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" dirty="0" smtClean="0">
                <a:latin typeface="Times New Roman"/>
                <a:cs typeface="Times New Roman"/>
              </a:rPr>
              <a:t>Requirements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sz="2800" b="1" spc="-5" dirty="0" smtClean="0">
                <a:latin typeface="Times New Roman"/>
                <a:cs typeface="Times New Roman"/>
              </a:rPr>
              <a:t>after </a:t>
            </a:r>
            <a:r>
              <a:rPr sz="2800" b="1" spc="-5" dirty="0">
                <a:latin typeface="Times New Roman"/>
                <a:cs typeface="Times New Roman"/>
              </a:rPr>
              <a:t>discussions with the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user</a:t>
            </a:r>
            <a:endParaRPr sz="2800" b="1" dirty="0">
              <a:latin typeface="Times New Roman"/>
              <a:cs typeface="Times New Roman"/>
            </a:endParaRPr>
          </a:p>
          <a:p>
            <a:pPr marL="441959" indent="-429259">
              <a:lnSpc>
                <a:spcPct val="100000"/>
              </a:lnSpc>
              <a:spcBef>
                <a:spcPts val="1745"/>
              </a:spcBef>
              <a:buFont typeface="Microsoft Sans Serif"/>
              <a:buChar char="▪"/>
              <a:tabLst>
                <a:tab pos="441959" algn="l"/>
                <a:tab pos="442595" algn="l"/>
              </a:tabLst>
            </a:pPr>
            <a:r>
              <a:rPr sz="2800" b="1" dirty="0">
                <a:latin typeface="Times New Roman"/>
                <a:cs typeface="Times New Roman"/>
              </a:rPr>
              <a:t>A </a:t>
            </a:r>
            <a:r>
              <a:rPr sz="2800" b="1" spc="-5" dirty="0">
                <a:latin typeface="Times New Roman"/>
                <a:cs typeface="Times New Roman"/>
              </a:rPr>
              <a:t>system may encompass several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applications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5" name="object 6"/>
          <p:cNvSpPr txBox="1">
            <a:spLocks noGrp="1"/>
          </p:cNvSpPr>
          <p:nvPr>
            <p:ph type="title"/>
          </p:nvPr>
        </p:nvSpPr>
        <p:spPr>
          <a:xfrm>
            <a:off x="63500" y="306745"/>
            <a:ext cx="876299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015" marR="5080" indent="-234950" algn="ctr">
              <a:lnSpc>
                <a:spcPct val="100000"/>
              </a:lnSpc>
            </a:pPr>
            <a:r>
              <a:rPr lang="en-US" sz="3600" b="1" u="sng" spc="-5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Cycle of Systems </a:t>
            </a:r>
            <a:r>
              <a:rPr lang="en-US" sz="36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and</a:t>
            </a:r>
            <a:r>
              <a:rPr lang="en-US" sz="3600" b="1" u="sng" spc="-75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sz="36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5500" y="1259336"/>
            <a:ext cx="6849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u="sng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32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: </a:t>
            </a:r>
            <a:r>
              <a:rPr lang="en-US" sz="3200" b="1" u="sng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sz="3200" b="1" u="sng" spc="-1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  <a:endParaRPr lang="en-US" sz="3200" u="sng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5500" y="2044700"/>
            <a:ext cx="8153400" cy="4124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0" lvl="1" indent="-342900">
              <a:buFont typeface="Wingdings" panose="05000000000000000000" pitchFamily="2" charset="2"/>
              <a:buChar char="§"/>
            </a:pPr>
            <a:r>
              <a:rPr sz="2800" b="1" spc="-5" dirty="0" smtClean="0">
                <a:latin typeface="Times New Roman"/>
                <a:cs typeface="Times New Roman"/>
              </a:rPr>
              <a:t>Formulate </a:t>
            </a:r>
            <a:r>
              <a:rPr sz="2800" b="1" spc="-5" dirty="0">
                <a:latin typeface="Times New Roman"/>
                <a:cs typeface="Times New Roman"/>
              </a:rPr>
              <a:t>Goals of </a:t>
            </a:r>
            <a:r>
              <a:rPr sz="2800" b="1" dirty="0">
                <a:latin typeface="Times New Roman"/>
                <a:cs typeface="Times New Roman"/>
              </a:rPr>
              <a:t>the </a:t>
            </a:r>
            <a:r>
              <a:rPr sz="2800" b="1" spc="-5" dirty="0">
                <a:latin typeface="Times New Roman"/>
                <a:cs typeface="Times New Roman"/>
              </a:rPr>
              <a:t>system </a:t>
            </a:r>
            <a:r>
              <a:rPr sz="2800" b="1" dirty="0">
                <a:latin typeface="Times New Roman"/>
                <a:cs typeface="Times New Roman"/>
              </a:rPr>
              <a:t>and </a:t>
            </a:r>
            <a:r>
              <a:rPr sz="2800" b="1" spc="-5" dirty="0">
                <a:latin typeface="Times New Roman"/>
                <a:cs typeface="Times New Roman"/>
              </a:rPr>
              <a:t>quantify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5" dirty="0" smtClean="0">
                <a:latin typeface="Times New Roman"/>
                <a:cs typeface="Times New Roman"/>
              </a:rPr>
              <a:t>goals</a:t>
            </a:r>
            <a:endParaRPr lang="en-US" sz="2800" b="1" dirty="0">
              <a:latin typeface="Times New Roman"/>
              <a:cs typeface="Times New Roman"/>
            </a:endParaRPr>
          </a:p>
          <a:p>
            <a:pPr marL="812800" lvl="1" indent="-342900">
              <a:buFont typeface="Wingdings" panose="05000000000000000000" pitchFamily="2" charset="2"/>
              <a:buChar char="§"/>
            </a:pPr>
            <a:r>
              <a:rPr sz="2800" b="1" spc="-5" dirty="0" smtClean="0">
                <a:latin typeface="Times New Roman"/>
                <a:cs typeface="Times New Roman"/>
              </a:rPr>
              <a:t>Find </a:t>
            </a:r>
            <a:r>
              <a:rPr sz="2800" b="1" spc="-5" dirty="0">
                <a:latin typeface="Times New Roman"/>
                <a:cs typeface="Times New Roman"/>
              </a:rPr>
              <a:t>alternative </a:t>
            </a:r>
            <a:r>
              <a:rPr sz="2800" b="1" dirty="0">
                <a:latin typeface="Times New Roman"/>
                <a:cs typeface="Times New Roman"/>
              </a:rPr>
              <a:t>methods </a:t>
            </a:r>
            <a:r>
              <a:rPr sz="2800" b="1" spc="-5" dirty="0">
                <a:latin typeface="Times New Roman"/>
                <a:cs typeface="Times New Roman"/>
              </a:rPr>
              <a:t>of </a:t>
            </a:r>
            <a:r>
              <a:rPr sz="2800" b="1" dirty="0">
                <a:latin typeface="Times New Roman"/>
                <a:cs typeface="Times New Roman"/>
              </a:rPr>
              <a:t>meeting the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10" dirty="0" smtClean="0">
                <a:latin typeface="Times New Roman"/>
                <a:cs typeface="Times New Roman"/>
              </a:rPr>
              <a:t>goals</a:t>
            </a:r>
            <a:endParaRPr lang="en-US" sz="2800" b="1" dirty="0">
              <a:latin typeface="Times New Roman"/>
              <a:cs typeface="Times New Roman"/>
            </a:endParaRPr>
          </a:p>
          <a:p>
            <a:pPr marL="812800" lvl="1" indent="-342900">
              <a:buFont typeface="Wingdings" panose="05000000000000000000" pitchFamily="2" charset="2"/>
              <a:buChar char="§"/>
            </a:pPr>
            <a:r>
              <a:rPr sz="2800" b="1" spc="-5" dirty="0" smtClean="0">
                <a:latin typeface="Times New Roman"/>
                <a:cs typeface="Times New Roman"/>
              </a:rPr>
              <a:t>For </a:t>
            </a:r>
            <a:r>
              <a:rPr sz="2800" b="1" spc="-5" dirty="0">
                <a:latin typeface="Times New Roman"/>
                <a:cs typeface="Times New Roman"/>
              </a:rPr>
              <a:t>each alternative </a:t>
            </a:r>
            <a:r>
              <a:rPr sz="2800" b="1" spc="-10" dirty="0">
                <a:latin typeface="Times New Roman"/>
                <a:cs typeface="Times New Roman"/>
              </a:rPr>
              <a:t>assess </a:t>
            </a:r>
            <a:r>
              <a:rPr sz="2800" b="1" spc="-5" dirty="0">
                <a:latin typeface="Times New Roman"/>
                <a:cs typeface="Times New Roman"/>
              </a:rPr>
              <a:t>resources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" dirty="0" smtClean="0">
                <a:latin typeface="Times New Roman"/>
                <a:cs typeface="Times New Roman"/>
              </a:rPr>
              <a:t>needed</a:t>
            </a:r>
            <a:endParaRPr lang="en-US" sz="2800" b="1" dirty="0">
              <a:latin typeface="Times New Roman"/>
              <a:cs typeface="Times New Roman"/>
            </a:endParaRPr>
          </a:p>
          <a:p>
            <a:pPr marL="1270000" lvl="2" indent="-342900">
              <a:buFont typeface="Arial" panose="020B0604020202020204" pitchFamily="34" charset="0"/>
              <a:buChar char="•"/>
            </a:pPr>
            <a:r>
              <a:rPr sz="24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Human</a:t>
            </a:r>
            <a:r>
              <a:rPr sz="2400" b="1" spc="-5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Resources</a:t>
            </a:r>
            <a:r>
              <a:rPr lang="en-US" sz="2400" b="1" spc="-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- </a:t>
            </a:r>
            <a:r>
              <a:rPr lang="en-US" sz="2400" b="1" u="sng" spc="-5" dirty="0" smtClean="0">
                <a:solidFill>
                  <a:srgbClr val="0070C0"/>
                </a:solidFill>
                <a:latin typeface="Times New Roman"/>
                <a:cs typeface="Times New Roman"/>
              </a:rPr>
              <a:t>Organogram</a:t>
            </a:r>
            <a:endParaRPr lang="en-US" sz="2400" b="1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00" lvl="2" indent="-342900">
              <a:buFont typeface="Arial" panose="020B0604020202020204" pitchFamily="34" charset="0"/>
              <a:buChar char="•"/>
            </a:pPr>
            <a:r>
              <a:rPr sz="24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Time and</a:t>
            </a:r>
            <a:r>
              <a:rPr sz="2400" b="1" spc="-5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Money</a:t>
            </a:r>
            <a:r>
              <a:rPr lang="en-US" sz="24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– </a:t>
            </a:r>
            <a:r>
              <a:rPr lang="en-US" sz="2400" b="1" u="sng" spc="-5" dirty="0" smtClean="0">
                <a:solidFill>
                  <a:srgbClr val="0070C0"/>
                </a:solidFill>
                <a:latin typeface="Times New Roman"/>
                <a:cs typeface="Times New Roman"/>
              </a:rPr>
              <a:t>Action Plan</a:t>
            </a:r>
            <a:endParaRPr lang="en-US" sz="2400" b="1" u="sng" dirty="0" smtClean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1270000" lvl="2" indent="-342900">
              <a:buFont typeface="Arial" panose="020B0604020202020204" pitchFamily="34" charset="0"/>
              <a:buChar char="•"/>
            </a:pPr>
            <a:r>
              <a:rPr sz="24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Equipment</a:t>
            </a:r>
            <a:r>
              <a:rPr sz="2400" b="1" spc="-9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needed</a:t>
            </a:r>
            <a:r>
              <a:rPr lang="en-US" sz="24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– </a:t>
            </a:r>
            <a:r>
              <a:rPr lang="en-US" sz="2400" b="1" u="sng" spc="-5" dirty="0" smtClean="0">
                <a:solidFill>
                  <a:srgbClr val="0070C0"/>
                </a:solidFill>
                <a:latin typeface="Times New Roman"/>
                <a:cs typeface="Times New Roman"/>
              </a:rPr>
              <a:t>Lists of Equipment</a:t>
            </a:r>
            <a:endParaRPr lang="en-US" sz="2400" b="1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812800" lvl="1" indent="-342900">
              <a:buFont typeface="Wingdings" panose="05000000000000000000" pitchFamily="2" charset="2"/>
              <a:buChar char="§"/>
            </a:pPr>
            <a:r>
              <a:rPr sz="2800" b="1" spc="-5" dirty="0" smtClean="0">
                <a:latin typeface="Times New Roman"/>
                <a:cs typeface="Times New Roman"/>
              </a:rPr>
              <a:t>Assess </a:t>
            </a:r>
            <a:r>
              <a:rPr sz="2800" b="1" spc="-5" dirty="0" smtClean="0">
                <a:latin typeface="Times New Roman"/>
                <a:cs typeface="Times New Roman"/>
              </a:rPr>
              <a:t>cost of each</a:t>
            </a:r>
            <a:r>
              <a:rPr sz="2800" b="1" spc="-65" dirty="0" smtClean="0">
                <a:latin typeface="Times New Roman"/>
                <a:cs typeface="Times New Roman"/>
              </a:rPr>
              <a:t> </a:t>
            </a:r>
            <a:r>
              <a:rPr sz="2800" b="1" spc="-5" dirty="0" smtClean="0">
                <a:latin typeface="Times New Roman"/>
                <a:cs typeface="Times New Roman"/>
              </a:rPr>
              <a:t>alternative</a:t>
            </a:r>
            <a:endParaRPr lang="en-US" sz="2800" b="1" dirty="0">
              <a:latin typeface="Times New Roman"/>
              <a:cs typeface="Times New Roman"/>
            </a:endParaRPr>
          </a:p>
          <a:p>
            <a:pPr marL="812800" lvl="1" indent="-342900">
              <a:buFont typeface="Wingdings" panose="05000000000000000000" pitchFamily="2" charset="2"/>
              <a:buChar char="§"/>
            </a:pPr>
            <a:r>
              <a:rPr sz="2800" b="1" spc="-5" dirty="0" smtClean="0">
                <a:latin typeface="Times New Roman"/>
                <a:cs typeface="Times New Roman"/>
              </a:rPr>
              <a:t>Find </a:t>
            </a:r>
            <a:r>
              <a:rPr sz="2800" b="1" dirty="0">
                <a:latin typeface="Times New Roman"/>
                <a:cs typeface="Times New Roman"/>
              </a:rPr>
              <a:t>the </a:t>
            </a:r>
            <a:r>
              <a:rPr sz="2800" b="1" spc="-5" dirty="0">
                <a:latin typeface="Times New Roman"/>
                <a:cs typeface="Times New Roman"/>
              </a:rPr>
              <a:t>best alternative </a:t>
            </a:r>
            <a:r>
              <a:rPr sz="2800" b="1" dirty="0">
                <a:latin typeface="Times New Roman"/>
                <a:cs typeface="Times New Roman"/>
              </a:rPr>
              <a:t>method </a:t>
            </a:r>
            <a:r>
              <a:rPr sz="2800" b="1" spc="-5" dirty="0">
                <a:latin typeface="Times New Roman"/>
                <a:cs typeface="Times New Roman"/>
              </a:rPr>
              <a:t>subject to resource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5" dirty="0" smtClean="0">
                <a:latin typeface="Times New Roman"/>
                <a:cs typeface="Times New Roman"/>
              </a:rPr>
              <a:t>constraints</a:t>
            </a:r>
            <a:r>
              <a:rPr lang="en-US" sz="2800" b="1" spc="-5" dirty="0" smtClean="0">
                <a:latin typeface="Times New Roman"/>
                <a:cs typeface="Times New Roman"/>
              </a:rPr>
              <a:t> – </a:t>
            </a:r>
            <a:r>
              <a:rPr lang="en-US" sz="2800" b="1" spc="-5" dirty="0" smtClean="0">
                <a:solidFill>
                  <a:srgbClr val="0070C0"/>
                </a:solidFill>
                <a:latin typeface="Times New Roman"/>
                <a:cs typeface="Times New Roman"/>
              </a:rPr>
              <a:t>PLAN A/B/C</a:t>
            </a:r>
            <a:endParaRPr sz="2800" b="1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6"/>
          <p:cNvSpPr txBox="1">
            <a:spLocks noGrp="1"/>
          </p:cNvSpPr>
          <p:nvPr>
            <p:ph type="title"/>
          </p:nvPr>
        </p:nvSpPr>
        <p:spPr>
          <a:xfrm>
            <a:off x="63500" y="306745"/>
            <a:ext cx="876299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015" marR="5080" indent="-234950" algn="ctr">
              <a:lnSpc>
                <a:spcPct val="100000"/>
              </a:lnSpc>
            </a:pPr>
            <a:r>
              <a:rPr lang="en-US" sz="3600" b="1" u="sng" spc="-5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Cycle of Systems </a:t>
            </a:r>
            <a:r>
              <a:rPr lang="en-US" sz="36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and</a:t>
            </a:r>
            <a:r>
              <a:rPr lang="en-US" sz="3600" b="1" u="sng" spc="-75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sz="36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6900" y="1231325"/>
            <a:ext cx="54262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u="sng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32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: </a:t>
            </a:r>
            <a:r>
              <a:rPr lang="en-US" sz="3200" b="1" u="sng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</a:t>
            </a:r>
            <a:r>
              <a:rPr lang="en-US" sz="3200" b="1" u="sng" spc="-10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sz="3200" u="sng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46733" y="1968500"/>
            <a:ext cx="8279765" cy="4262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7245" marR="5080" indent="-457200" algn="just">
              <a:lnSpc>
                <a:spcPct val="150400"/>
              </a:lnSpc>
              <a:spcBef>
                <a:spcPts val="1465"/>
              </a:spcBef>
              <a:buFont typeface="Wingdings" panose="05000000000000000000" pitchFamily="2" charset="2"/>
              <a:buChar char="§"/>
              <a:tabLst>
                <a:tab pos="700405" algn="l"/>
                <a:tab pos="701040" algn="l"/>
              </a:tabLst>
            </a:pPr>
            <a:r>
              <a:rPr sz="2800" b="1" spc="-5" dirty="0" smtClean="0">
                <a:latin typeface="Times New Roman"/>
                <a:cs typeface="Times New Roman"/>
              </a:rPr>
              <a:t>Specifications </a:t>
            </a:r>
            <a:r>
              <a:rPr sz="2800" b="1" spc="-5" dirty="0">
                <a:latin typeface="Times New Roman"/>
                <a:cs typeface="Times New Roman"/>
              </a:rPr>
              <a:t>would state what the system </a:t>
            </a:r>
            <a:r>
              <a:rPr sz="2800" b="1" spc="-5" dirty="0" smtClean="0">
                <a:latin typeface="Times New Roman"/>
                <a:cs typeface="Times New Roman"/>
              </a:rPr>
              <a:t>would  achieve.</a:t>
            </a:r>
            <a:endParaRPr lang="en-US" sz="2800" b="1" dirty="0" smtClean="0">
              <a:latin typeface="Times New Roman"/>
              <a:cs typeface="Times New Roman"/>
            </a:endParaRPr>
          </a:p>
          <a:p>
            <a:pPr marL="817245" marR="5080" indent="-457200" algn="just">
              <a:lnSpc>
                <a:spcPct val="150400"/>
              </a:lnSpc>
              <a:spcBef>
                <a:spcPts val="1465"/>
              </a:spcBef>
              <a:buFont typeface="Wingdings" panose="05000000000000000000" pitchFamily="2" charset="2"/>
              <a:buChar char="§"/>
              <a:tabLst>
                <a:tab pos="700405" algn="l"/>
                <a:tab pos="701040" algn="l"/>
              </a:tabLst>
            </a:pPr>
            <a:r>
              <a:rPr sz="2800" b="1" spc="-5" dirty="0" smtClean="0">
                <a:latin typeface="Times New Roman"/>
                <a:cs typeface="Times New Roman"/>
              </a:rPr>
              <a:t>Specification </a:t>
            </a:r>
            <a:r>
              <a:rPr sz="2800" b="1" spc="-5" dirty="0">
                <a:latin typeface="Times New Roman"/>
                <a:cs typeface="Times New Roman"/>
              </a:rPr>
              <a:t>drawn up are improved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5" dirty="0" smtClean="0">
                <a:latin typeface="Times New Roman"/>
                <a:cs typeface="Times New Roman"/>
              </a:rPr>
              <a:t>for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sz="2800" b="1" spc="-5" dirty="0" smtClean="0">
                <a:latin typeface="Times New Roman"/>
                <a:cs typeface="Times New Roman"/>
              </a:rPr>
              <a:t>implementation.</a:t>
            </a:r>
            <a:endParaRPr lang="en-US" sz="2800" b="1" dirty="0">
              <a:latin typeface="Times New Roman"/>
              <a:cs typeface="Times New Roman"/>
            </a:endParaRPr>
          </a:p>
          <a:p>
            <a:pPr marL="817245" marR="5080" indent="-457200" algn="just">
              <a:lnSpc>
                <a:spcPct val="150400"/>
              </a:lnSpc>
              <a:spcBef>
                <a:spcPts val="1465"/>
              </a:spcBef>
              <a:buFont typeface="Wingdings" panose="05000000000000000000" pitchFamily="2" charset="2"/>
              <a:buChar char="§"/>
              <a:tabLst>
                <a:tab pos="700405" algn="l"/>
                <a:tab pos="701040" algn="l"/>
              </a:tabLst>
            </a:pPr>
            <a:r>
              <a:rPr sz="28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lang="en-US" sz="28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pecifications</a:t>
            </a:r>
            <a:r>
              <a:rPr sz="28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written</a:t>
            </a:r>
            <a:r>
              <a:rPr sz="2800" b="1" spc="-5" dirty="0">
                <a:latin typeface="Times New Roman"/>
                <a:cs typeface="Times New Roman"/>
              </a:rPr>
              <a:t>- given to user and agreement  reached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5" name="object 6"/>
          <p:cNvSpPr txBox="1">
            <a:spLocks noGrp="1"/>
          </p:cNvSpPr>
          <p:nvPr>
            <p:ph type="title"/>
          </p:nvPr>
        </p:nvSpPr>
        <p:spPr>
          <a:xfrm>
            <a:off x="63500" y="306745"/>
            <a:ext cx="876299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015" marR="5080" indent="-234950" algn="ctr">
              <a:lnSpc>
                <a:spcPct val="100000"/>
              </a:lnSpc>
            </a:pPr>
            <a:r>
              <a:rPr lang="en-US" sz="3600" b="1" u="sng" spc="-5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Cycle of Systems </a:t>
            </a:r>
            <a:r>
              <a:rPr lang="en-US" sz="36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and</a:t>
            </a:r>
            <a:r>
              <a:rPr lang="en-US" sz="3600" b="1" u="sng" spc="-75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sz="36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1663" y="1206500"/>
            <a:ext cx="5496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200" b="1" u="sng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32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: Final</a:t>
            </a:r>
            <a:r>
              <a:rPr lang="en-US" sz="3200" b="1" u="sng" spc="-9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endParaRPr lang="en-US" sz="3200" u="sng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8600" y="1968500"/>
            <a:ext cx="7981315" cy="3347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4845" marR="316230" indent="-457200">
              <a:lnSpc>
                <a:spcPct val="150400"/>
              </a:lnSpc>
              <a:spcBef>
                <a:spcPts val="865"/>
              </a:spcBef>
              <a:buFont typeface="Wingdings" panose="05000000000000000000" pitchFamily="2" charset="2"/>
              <a:buChar char="§"/>
              <a:tabLst>
                <a:tab pos="637540" algn="l"/>
                <a:tab pos="638175" algn="l"/>
              </a:tabLst>
            </a:pPr>
            <a:r>
              <a:rPr sz="2800" b="1" spc="-5" dirty="0" smtClean="0">
                <a:latin typeface="Times New Roman"/>
                <a:cs typeface="Times New Roman"/>
              </a:rPr>
              <a:t>Determine </a:t>
            </a:r>
            <a:r>
              <a:rPr sz="2800" b="1" spc="-5" dirty="0">
                <a:latin typeface="Times New Roman"/>
                <a:cs typeface="Times New Roman"/>
              </a:rPr>
              <a:t>Hardware and Software required  to execute the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-5" dirty="0" smtClean="0">
                <a:latin typeface="Times New Roman"/>
                <a:cs typeface="Times New Roman"/>
              </a:rPr>
              <a:t>application.</a:t>
            </a:r>
            <a:endParaRPr lang="en-US" sz="2800" b="1" dirty="0">
              <a:latin typeface="Times New Roman"/>
              <a:cs typeface="Times New Roman"/>
            </a:endParaRPr>
          </a:p>
          <a:p>
            <a:pPr marL="664845" marR="316230" indent="-457200">
              <a:lnSpc>
                <a:spcPct val="150400"/>
              </a:lnSpc>
              <a:spcBef>
                <a:spcPts val="865"/>
              </a:spcBef>
              <a:buFont typeface="Wingdings" panose="05000000000000000000" pitchFamily="2" charset="2"/>
              <a:buChar char="§"/>
              <a:tabLst>
                <a:tab pos="637540" algn="l"/>
                <a:tab pos="638175" algn="l"/>
              </a:tabLst>
            </a:pPr>
            <a:r>
              <a:rPr sz="2800" b="1" spc="-5" dirty="0" smtClean="0">
                <a:latin typeface="Times New Roman"/>
                <a:cs typeface="Times New Roman"/>
              </a:rPr>
              <a:t>Determine </a:t>
            </a:r>
            <a:r>
              <a:rPr sz="2800" b="1" spc="-5" dirty="0">
                <a:latin typeface="Times New Roman"/>
                <a:cs typeface="Times New Roman"/>
              </a:rPr>
              <a:t>Response time,Volume of data to  be processed, Frequency of reports etc </a:t>
            </a:r>
            <a:r>
              <a:rPr sz="2800" b="1" dirty="0">
                <a:latin typeface="Times New Roman"/>
                <a:cs typeface="Times New Roman"/>
              </a:rPr>
              <a:t>&amp; </a:t>
            </a:r>
            <a:r>
              <a:rPr sz="2800" b="1" spc="-5" dirty="0">
                <a:latin typeface="Times New Roman"/>
                <a:cs typeface="Times New Roman"/>
              </a:rPr>
              <a:t>then  pick the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hardware.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5" name="object 6"/>
          <p:cNvSpPr txBox="1">
            <a:spLocks noGrp="1"/>
          </p:cNvSpPr>
          <p:nvPr>
            <p:ph type="title"/>
          </p:nvPr>
        </p:nvSpPr>
        <p:spPr>
          <a:xfrm>
            <a:off x="63500" y="306745"/>
            <a:ext cx="876299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015" marR="5080" indent="-234950" algn="ctr">
              <a:lnSpc>
                <a:spcPct val="100000"/>
              </a:lnSpc>
            </a:pPr>
            <a:r>
              <a:rPr lang="en-US" sz="3600" b="1" u="sng" spc="-5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Cycle of Systems </a:t>
            </a:r>
            <a:r>
              <a:rPr lang="en-US" sz="36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and</a:t>
            </a:r>
            <a:r>
              <a:rPr lang="en-US" sz="3600" b="1" u="sng" spc="-75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sz="36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5184" y="1229955"/>
            <a:ext cx="49788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200" b="1" u="sng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32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: </a:t>
            </a:r>
            <a:r>
              <a:rPr lang="en-US" sz="3200" b="1" u="sng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sz="3200" b="1" u="sng" spc="-10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endParaRPr lang="en-US" sz="3200" u="sng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73100" y="1690534"/>
            <a:ext cx="6934200" cy="43165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899160" indent="-429259">
              <a:lnSpc>
                <a:spcPct val="100000"/>
              </a:lnSpc>
              <a:buFont typeface="Microsoft Sans Serif"/>
              <a:buChar char="▪"/>
              <a:tabLst>
                <a:tab pos="899160" algn="l"/>
                <a:tab pos="899794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Logical Design of the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System</a:t>
            </a:r>
            <a:endParaRPr sz="2800" b="1" dirty="0">
              <a:latin typeface="Times New Roman"/>
              <a:cs typeface="Times New Roman"/>
            </a:endParaRPr>
          </a:p>
          <a:p>
            <a:pPr marL="899160" indent="-429259">
              <a:lnSpc>
                <a:spcPct val="100000"/>
              </a:lnSpc>
              <a:spcBef>
                <a:spcPts val="1085"/>
              </a:spcBef>
              <a:buFont typeface="Microsoft Sans Serif"/>
              <a:buChar char="▪"/>
              <a:tabLst>
                <a:tab pos="899160" algn="l"/>
                <a:tab pos="899794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Objects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Identified</a:t>
            </a:r>
            <a:endParaRPr sz="2800" b="1" dirty="0">
              <a:latin typeface="Times New Roman"/>
              <a:cs typeface="Times New Roman"/>
            </a:endParaRPr>
          </a:p>
          <a:p>
            <a:pPr marL="899160" indent="-429259">
              <a:lnSpc>
                <a:spcPct val="100000"/>
              </a:lnSpc>
              <a:spcBef>
                <a:spcPts val="1390"/>
              </a:spcBef>
              <a:buFont typeface="Microsoft Sans Serif"/>
              <a:buChar char="▪"/>
              <a:tabLst>
                <a:tab pos="899160" algn="l"/>
                <a:tab pos="899794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Database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spc="-5" dirty="0" smtClean="0">
                <a:latin typeface="Times New Roman"/>
                <a:cs typeface="Times New Roman"/>
              </a:rPr>
              <a:t>Designed</a:t>
            </a:r>
            <a:endParaRPr lang="en-US" sz="2800" b="1" spc="-5" dirty="0" smtClean="0">
              <a:latin typeface="Times New Roman"/>
              <a:cs typeface="Times New Roman"/>
            </a:endParaRPr>
          </a:p>
          <a:p>
            <a:pPr marL="899160" indent="-429259">
              <a:lnSpc>
                <a:spcPct val="100000"/>
              </a:lnSpc>
              <a:spcBef>
                <a:spcPts val="1390"/>
              </a:spcBef>
              <a:buFont typeface="Microsoft Sans Serif"/>
              <a:buChar char="▪"/>
              <a:tabLst>
                <a:tab pos="899160" algn="l"/>
                <a:tab pos="899794" algn="l"/>
              </a:tabLst>
            </a:pPr>
            <a:r>
              <a:rPr lang="en-US" sz="2800" b="1" spc="-5" dirty="0" smtClean="0">
                <a:latin typeface="Times New Roman"/>
                <a:cs typeface="Times New Roman"/>
              </a:rPr>
              <a:t>Circuit Designed</a:t>
            </a:r>
            <a:endParaRPr sz="2800" b="1" dirty="0">
              <a:latin typeface="Times New Roman"/>
              <a:cs typeface="Times New Roman"/>
            </a:endParaRPr>
          </a:p>
          <a:p>
            <a:pPr marL="899160" indent="-429259">
              <a:lnSpc>
                <a:spcPct val="100000"/>
              </a:lnSpc>
              <a:spcBef>
                <a:spcPts val="1440"/>
              </a:spcBef>
              <a:buFont typeface="Microsoft Sans Serif"/>
              <a:buChar char="▪"/>
              <a:tabLst>
                <a:tab pos="899160" algn="l"/>
                <a:tab pos="899794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Program Specification drawn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up</a:t>
            </a:r>
            <a:endParaRPr sz="2800" b="1" dirty="0">
              <a:latin typeface="Times New Roman"/>
              <a:cs typeface="Times New Roman"/>
            </a:endParaRPr>
          </a:p>
          <a:p>
            <a:pPr marL="899160" indent="-429259">
              <a:lnSpc>
                <a:spcPct val="100000"/>
              </a:lnSpc>
              <a:spcBef>
                <a:spcPts val="840"/>
              </a:spcBef>
              <a:buFont typeface="Microsoft Sans Serif"/>
              <a:buChar char="▪"/>
              <a:tabLst>
                <a:tab pos="899160" algn="l"/>
                <a:tab pos="899794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Implementation Plan Drawn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up</a:t>
            </a:r>
            <a:endParaRPr sz="2800" b="1" dirty="0">
              <a:latin typeface="Times New Roman"/>
              <a:cs typeface="Times New Roman"/>
            </a:endParaRPr>
          </a:p>
          <a:p>
            <a:pPr marL="899160" indent="-429259">
              <a:lnSpc>
                <a:spcPct val="100000"/>
              </a:lnSpc>
              <a:spcBef>
                <a:spcPts val="1440"/>
              </a:spcBef>
              <a:buFont typeface="Microsoft Sans Serif"/>
              <a:buChar char="▪"/>
              <a:tabLst>
                <a:tab pos="899160" algn="l"/>
                <a:tab pos="899794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Test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Plan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5" name="object 6"/>
          <p:cNvSpPr txBox="1">
            <a:spLocks noGrp="1"/>
          </p:cNvSpPr>
          <p:nvPr>
            <p:ph type="title"/>
          </p:nvPr>
        </p:nvSpPr>
        <p:spPr>
          <a:xfrm>
            <a:off x="63500" y="306745"/>
            <a:ext cx="876299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015" marR="5080" indent="-234950" algn="ctr">
              <a:lnSpc>
                <a:spcPct val="100000"/>
              </a:lnSpc>
            </a:pPr>
            <a:r>
              <a:rPr lang="en-US" sz="3600" b="1" u="sng" spc="-5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Cycle of Systems </a:t>
            </a:r>
            <a:r>
              <a:rPr lang="en-US" sz="36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and</a:t>
            </a:r>
            <a:r>
              <a:rPr lang="en-US" sz="3600" b="1" u="sng" spc="-75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sz="36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5500" y="1231325"/>
            <a:ext cx="4680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200" b="1" u="sng" spc="-18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32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: </a:t>
            </a:r>
            <a:r>
              <a:rPr lang="en-US" sz="3200" b="1" u="sng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3200" b="1" u="sng" spc="-10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sz="3200" b="1" u="sng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514</TotalTime>
  <Words>746</Words>
  <Application>Microsoft Office PowerPoint</Application>
  <PresentationFormat>Custom</PresentationFormat>
  <Paragraphs>179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Garamond</vt:lpstr>
      <vt:lpstr>Microsoft Sans Serif</vt:lpstr>
      <vt:lpstr>Times New Roman</vt:lpstr>
      <vt:lpstr>Wingdings</vt:lpstr>
      <vt:lpstr>Retrospect</vt:lpstr>
      <vt:lpstr>PowerPoint Presentation</vt:lpstr>
      <vt:lpstr>Learning Goals</vt:lpstr>
      <vt:lpstr>Life Cycle of Systems Analysis and Design</vt:lpstr>
      <vt:lpstr>Life Cycle of Systems Analysis and Design</vt:lpstr>
      <vt:lpstr>Life Cycle of Systems Analysis and Design</vt:lpstr>
      <vt:lpstr>Life Cycle of Systems Analysis and Design</vt:lpstr>
      <vt:lpstr>Life Cycle of Systems Analysis and Design</vt:lpstr>
      <vt:lpstr>Life Cycle of Systems Analysis and Design</vt:lpstr>
      <vt:lpstr>Life Cycle of Systems Analysis and Design</vt:lpstr>
      <vt:lpstr>Life Cycle of Systems Analysis and Design</vt:lpstr>
      <vt:lpstr>Life Cycle of Systems Analysis and Design</vt:lpstr>
      <vt:lpstr>Life Cycle of Systems Analysis and Design</vt:lpstr>
      <vt:lpstr>System Life Cycle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Attributes of a Systems Analyst</vt:lpstr>
      <vt:lpstr>PowerPoint Presentation</vt:lpstr>
      <vt:lpstr>PowerPoint Presentation</vt:lpstr>
      <vt:lpstr>PowerPoint Presentation</vt:lpstr>
      <vt:lpstr>Thank You 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</dc:creator>
  <cp:lastModifiedBy>Asus</cp:lastModifiedBy>
  <cp:revision>38</cp:revision>
  <dcterms:created xsi:type="dcterms:W3CDTF">2017-05-14T20:52:20Z</dcterms:created>
  <dcterms:modified xsi:type="dcterms:W3CDTF">2025-02-12T04:09:21Z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2007-12-10T00:00:00Z</vt:filetime>
  </property>
  <property fmtid="{D5CDD505-2E9C-101B-9397-08002B2CF9AE}" pid="3" name="Creator">
    <vt:lpwstr>Acrobat PDFMaker 7.0 for PowerPoint</vt:lpwstr>
  </property>
  <property fmtid="{D5CDD505-2E9C-101B-9397-08002B2CF9AE}" pid="4" name="LastSaved">
    <vt:filetime>2017-05-14T00:00:00Z</vt:filetime>
  </property>
</Properties>
</file>