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4" r:id="rId32"/>
    <p:sldId id="43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7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7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7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7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7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7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2438400" y="685800"/>
            <a:ext cx="4191000" cy="690563"/>
          </a:xfrm>
        </p:spPr>
        <p:txBody>
          <a:bodyPr>
            <a:noAutofit/>
          </a:bodyPr>
          <a:lstStyle/>
          <a:p>
            <a:pPr algn="ctr"/>
            <a:r>
              <a:rPr lang="en-US" sz="4400" b="1" dirty="0" smtClean="0">
                <a:solidFill>
                  <a:srgbClr val="7030A0"/>
                </a:solidFill>
                <a:latin typeface="Times New Roman" panose="02020603050405020304" pitchFamily="18" charset="0"/>
                <a:cs typeface="Times New Roman" panose="02020603050405020304" pitchFamily="18" charset="0"/>
              </a:rPr>
              <a:t>Lecture </a:t>
            </a:r>
            <a:r>
              <a:rPr lang="en-US" sz="4400" b="1" dirty="0">
                <a:solidFill>
                  <a:srgbClr val="7030A0"/>
                </a:solidFill>
                <a:latin typeface="Times New Roman" panose="02020603050405020304" pitchFamily="18" charset="0"/>
                <a:cs typeface="Times New Roman" panose="02020603050405020304" pitchFamily="18" charset="0"/>
              </a:rPr>
              <a:t>1</a:t>
            </a:r>
            <a:endParaRPr lang="en-US" sz="4400" b="1" dirty="0">
              <a:solidFill>
                <a:srgbClr val="7030A0"/>
              </a:solidFill>
              <a:latin typeface="Times New Roman" panose="02020603050405020304" pitchFamily="18" charset="0"/>
              <a:cs typeface="Times New Roman" panose="02020603050405020304" pitchFamily="18" charset="0"/>
            </a:endParaRPr>
          </a:p>
        </p:txBody>
      </p:sp>
      <p:sp>
        <p:nvSpPr>
          <p:cNvPr id="1048591" name="Subtitle 2"/>
          <p:cNvSpPr>
            <a:spLocks noGrp="1"/>
          </p:cNvSpPr>
          <p:nvPr>
            <p:ph type="subTitle" idx="1"/>
          </p:nvPr>
        </p:nvSpPr>
        <p:spPr>
          <a:xfrm>
            <a:off x="609600" y="1981200"/>
            <a:ext cx="8153400" cy="1460302"/>
          </a:xfrm>
        </p:spPr>
        <p:txBody>
          <a:bodyPr>
            <a:noAutofit/>
          </a:bodyPr>
          <a:lstStyle/>
          <a:p>
            <a:pPr algn="ctr"/>
            <a:r>
              <a:rPr lang="en-US" sz="4000" b="1" cap="none" dirty="0">
                <a:solidFill>
                  <a:srgbClr val="0070C0"/>
                </a:solidFill>
                <a:latin typeface="Arial Black" panose="020B0A04020102020204" pitchFamily="34" charset="0"/>
                <a:cs typeface="Times New Roman" panose="02020603050405020304" pitchFamily="18" charset="0"/>
              </a:rPr>
              <a:t>Data, </a:t>
            </a:r>
            <a:r>
              <a:rPr lang="en-US" sz="4000" b="1" cap="none" dirty="0" smtClean="0">
                <a:solidFill>
                  <a:srgbClr val="0070C0"/>
                </a:solidFill>
                <a:latin typeface="Arial Black" panose="020B0A04020102020204" pitchFamily="34" charset="0"/>
                <a:cs typeface="Times New Roman" panose="02020603050405020304" pitchFamily="18" charset="0"/>
              </a:rPr>
              <a:t>Information, System and System Engineering</a:t>
            </a:r>
            <a:endParaRPr lang="en-US" sz="4000" b="1" cap="none" dirty="0">
              <a:solidFill>
                <a:srgbClr val="0070C0"/>
              </a:solidFill>
              <a:latin typeface="Arial Black" panose="020B0A0402010202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822960" y="853437"/>
            <a:ext cx="7543800" cy="975363"/>
          </a:xfrm>
        </p:spPr>
        <p:txBody>
          <a:bodyPr>
            <a:noAutofit/>
          </a:bodyPr>
          <a:lstStyle/>
          <a:p>
            <a:pPr algn="ctr"/>
            <a:r>
              <a:rPr lang="en-US" b="1" u="sng" spc="-5" dirty="0" smtClean="0">
                <a:solidFill>
                  <a:srgbClr val="7030A0"/>
                </a:solidFill>
                <a:latin typeface="Times New Roman" panose="02020603050405020304" pitchFamily="18" charset="0"/>
                <a:cs typeface="Times New Roman" panose="02020603050405020304" pitchFamily="18" charset="0"/>
              </a:rPr>
              <a:t>Qualities of</a:t>
            </a:r>
            <a:r>
              <a:rPr lang="en-US" b="1" u="sng" spc="-70" dirty="0" smtClean="0">
                <a:solidFill>
                  <a:srgbClr val="7030A0"/>
                </a:solidFill>
                <a:latin typeface="Times New Roman" panose="02020603050405020304" pitchFamily="18" charset="0"/>
                <a:cs typeface="Times New Roman" panose="02020603050405020304" pitchFamily="18" charset="0"/>
              </a:rPr>
              <a:t> </a:t>
            </a:r>
            <a:r>
              <a:rPr lang="en-US" b="1" u="sng" spc="-5" dirty="0">
                <a:solidFill>
                  <a:srgbClr val="7030A0"/>
                </a:solidFill>
                <a:latin typeface="Times New Roman" panose="02020603050405020304" pitchFamily="18" charset="0"/>
                <a:cs typeface="Times New Roman" panose="02020603050405020304" pitchFamily="18" charset="0"/>
              </a:rPr>
              <a:t>I</a:t>
            </a:r>
            <a:r>
              <a:rPr lang="en-US" b="1" u="sng" spc="-5" dirty="0" smtClean="0">
                <a:solidFill>
                  <a:srgbClr val="7030A0"/>
                </a:solidFill>
                <a:latin typeface="Times New Roman" panose="02020603050405020304" pitchFamily="18" charset="0"/>
                <a:cs typeface="Times New Roman" panose="02020603050405020304" pitchFamily="18" charset="0"/>
              </a:rPr>
              <a:t>nformation</a:t>
            </a:r>
            <a:endParaRPr lang="en-US" b="1" u="sng" dirty="0">
              <a:solidFill>
                <a:srgbClr val="7030A0"/>
              </a:solidFill>
              <a:latin typeface="Times New Roman" panose="02020603050405020304" pitchFamily="18" charset="0"/>
              <a:cs typeface="Times New Roman" panose="02020603050405020304" pitchFamily="18" charset="0"/>
            </a:endParaRPr>
          </a:p>
        </p:txBody>
      </p:sp>
      <p:graphicFrame>
        <p:nvGraphicFramePr>
          <p:cNvPr id="4194304" name="Table 3"/>
          <p:cNvGraphicFramePr>
            <a:graphicFrameLocks noGrp="1"/>
          </p:cNvGraphicFramePr>
          <p:nvPr/>
        </p:nvGraphicFramePr>
        <p:xfrm>
          <a:off x="1143000" y="2006600"/>
          <a:ext cx="7315200" cy="4165601"/>
        </p:xfrm>
        <a:graphic>
          <a:graphicData uri="http://schemas.openxmlformats.org/drawingml/2006/table">
            <a:tbl>
              <a:tblPr firstRow="1" bandRow="1">
                <a:tableStyleId>{284E427A-3D55-4303-BF80-6455036E1DE7}</a:tableStyleId>
              </a:tblPr>
              <a:tblGrid>
                <a:gridCol w="2834640"/>
                <a:gridCol w="4480560"/>
              </a:tblGrid>
              <a:tr h="448660">
                <a:tc>
                  <a:txBody>
                    <a:bodyPr/>
                    <a:lstStyle/>
                    <a:p>
                      <a:pPr algn="ctr"/>
                      <a:r>
                        <a:rPr lang="en-US" sz="1800" u="sng" spc="-65" dirty="0" smtClean="0">
                          <a:solidFill>
                            <a:schemeClr val="tx1"/>
                          </a:solidFill>
                          <a:latin typeface="Times New Roman" panose="02020603050405020304" pitchFamily="18" charset="0"/>
                          <a:cs typeface="Times New Roman" panose="02020603050405020304" pitchFamily="18" charset="0"/>
                        </a:rPr>
                        <a:t>Quality</a:t>
                      </a:r>
                      <a:endParaRPr lang="en-US" u="sng"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sz="1800" u="sng" spc="-85" dirty="0" smtClean="0">
                          <a:solidFill>
                            <a:schemeClr val="tx1"/>
                          </a:solidFill>
                          <a:latin typeface="Times New Roman" panose="02020603050405020304" pitchFamily="18" charset="0"/>
                          <a:cs typeface="Times New Roman" panose="02020603050405020304" pitchFamily="18" charset="0"/>
                        </a:rPr>
                        <a:t>How </a:t>
                      </a:r>
                      <a:r>
                        <a:rPr lang="en-US" sz="1800" u="sng" spc="-60" dirty="0" smtClean="0">
                          <a:solidFill>
                            <a:schemeClr val="tx1"/>
                          </a:solidFill>
                          <a:latin typeface="Times New Roman" panose="02020603050405020304" pitchFamily="18" charset="0"/>
                          <a:cs typeface="Times New Roman" panose="02020603050405020304" pitchFamily="18" charset="0"/>
                        </a:rPr>
                        <a:t>to </a:t>
                      </a:r>
                      <a:r>
                        <a:rPr lang="en-US" sz="1800" u="sng" spc="-65" dirty="0" smtClean="0">
                          <a:solidFill>
                            <a:schemeClr val="tx1"/>
                          </a:solidFill>
                          <a:latin typeface="Times New Roman" panose="02020603050405020304" pitchFamily="18" charset="0"/>
                          <a:cs typeface="Times New Roman" panose="02020603050405020304" pitchFamily="18" charset="0"/>
                        </a:rPr>
                        <a:t>ensure</a:t>
                      </a:r>
                      <a:r>
                        <a:rPr lang="en-US" sz="1800" u="sng" spc="-35" dirty="0" smtClean="0">
                          <a:solidFill>
                            <a:schemeClr val="tx1"/>
                          </a:solidFill>
                          <a:latin typeface="Times New Roman" panose="02020603050405020304" pitchFamily="18" charset="0"/>
                          <a:cs typeface="Times New Roman" panose="02020603050405020304" pitchFamily="18" charset="0"/>
                        </a:rPr>
                        <a:t> </a:t>
                      </a:r>
                      <a:r>
                        <a:rPr lang="en-US" sz="1800" u="sng" spc="-55" dirty="0" smtClean="0">
                          <a:solidFill>
                            <a:schemeClr val="tx1"/>
                          </a:solidFill>
                          <a:latin typeface="Times New Roman" panose="02020603050405020304" pitchFamily="18" charset="0"/>
                          <a:cs typeface="Times New Roman" panose="02020603050405020304" pitchFamily="18" charset="0"/>
                        </a:rPr>
                        <a:t>quality</a:t>
                      </a:r>
                      <a:endParaRPr lang="en-US" sz="1800" u="sng" dirty="0" smtClean="0">
                        <a:solidFill>
                          <a:schemeClr val="tx1"/>
                        </a:solidFill>
                        <a:latin typeface="Times New Roman" panose="02020603050405020304" pitchFamily="18" charset="0"/>
                        <a:cs typeface="Times New Roman" panose="02020603050405020304" pitchFamily="18" charset="0"/>
                      </a:endParaRPr>
                    </a:p>
                  </a:txBody>
                  <a:tcPr/>
                </a:tc>
              </a:tr>
              <a:tr h="499201">
                <a:tc>
                  <a:txBody>
                    <a:bodyPr/>
                    <a:lstStyle/>
                    <a:p>
                      <a:r>
                        <a:rPr lang="en-US" sz="1800" b="1" spc="-5" dirty="0" smtClean="0">
                          <a:solidFill>
                            <a:schemeClr val="tx1"/>
                          </a:solidFill>
                          <a:latin typeface="Times New Roman" panose="02020603050405020304" pitchFamily="18" charset="0"/>
                          <a:cs typeface="Times New Roman" panose="02020603050405020304" pitchFamily="18" charset="0"/>
                        </a:rPr>
                        <a:t>Accurate</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800" spc="-5" dirty="0" smtClean="0">
                          <a:solidFill>
                            <a:schemeClr val="tx1"/>
                          </a:solidFill>
                          <a:latin typeface="Times New Roman" panose="02020603050405020304" pitchFamily="18" charset="0"/>
                          <a:cs typeface="Times New Roman" panose="02020603050405020304" pitchFamily="18" charset="0"/>
                        </a:rPr>
                        <a:t>Ensure correct input  and processing</a:t>
                      </a:r>
                      <a:r>
                        <a:rPr lang="en-US" sz="1800" spc="-90" dirty="0" smtClean="0">
                          <a:solidFill>
                            <a:schemeClr val="tx1"/>
                          </a:solidFill>
                          <a:latin typeface="Times New Roman" panose="02020603050405020304" pitchFamily="18" charset="0"/>
                          <a:cs typeface="Times New Roman" panose="02020603050405020304" pitchFamily="18" charset="0"/>
                        </a:rPr>
                        <a:t> </a:t>
                      </a:r>
                      <a:r>
                        <a:rPr lang="en-US" sz="1800" spc="-5" dirty="0" smtClean="0">
                          <a:solidFill>
                            <a:schemeClr val="tx1"/>
                          </a:solidFill>
                          <a:latin typeface="Times New Roman" panose="02020603050405020304" pitchFamily="18" charset="0"/>
                          <a:cs typeface="Times New Roman" panose="02020603050405020304" pitchFamily="18" charset="0"/>
                        </a:rPr>
                        <a:t>rules.</a:t>
                      </a:r>
                      <a:endParaRPr lang="en-US" sz="1800" dirty="0" smtClean="0">
                        <a:solidFill>
                          <a:schemeClr val="tx1"/>
                        </a:solidFill>
                        <a:latin typeface="Times New Roman" panose="02020603050405020304" pitchFamily="18" charset="0"/>
                        <a:cs typeface="Times New Roman" panose="02020603050405020304" pitchFamily="18" charset="0"/>
                      </a:endParaRPr>
                    </a:p>
                  </a:txBody>
                  <a:tcPr/>
                </a:tc>
              </a:tr>
              <a:tr h="448660">
                <a:tc>
                  <a:txBody>
                    <a:bodyPr/>
                    <a:lstStyle/>
                    <a:p>
                      <a:r>
                        <a:rPr lang="en-US" sz="1800" b="1" spc="-5" dirty="0" smtClean="0">
                          <a:solidFill>
                            <a:schemeClr val="tx1"/>
                          </a:solidFill>
                          <a:latin typeface="Times New Roman" panose="02020603050405020304" pitchFamily="18" charset="0"/>
                          <a:cs typeface="Times New Roman" panose="02020603050405020304" pitchFamily="18" charset="0"/>
                        </a:rPr>
                        <a:t>Complete</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spc="-5" dirty="0" smtClean="0">
                          <a:solidFill>
                            <a:schemeClr val="tx1"/>
                          </a:solidFill>
                          <a:latin typeface="Times New Roman" panose="02020603050405020304" pitchFamily="18" charset="0"/>
                          <a:cs typeface="Times New Roman" panose="02020603050405020304" pitchFamily="18" charset="0"/>
                        </a:rPr>
                        <a:t>Include all data. </a:t>
                      </a:r>
                      <a:endParaRPr lang="en-US" dirty="0">
                        <a:solidFill>
                          <a:schemeClr val="tx1"/>
                        </a:solidFill>
                        <a:latin typeface="Times New Roman" panose="02020603050405020304" pitchFamily="18" charset="0"/>
                        <a:cs typeface="Times New Roman" panose="02020603050405020304" pitchFamily="18" charset="0"/>
                      </a:endParaRPr>
                    </a:p>
                  </a:txBody>
                  <a:tcPr/>
                </a:tc>
              </a:tr>
              <a:tr h="448660">
                <a:tc>
                  <a:txBody>
                    <a:bodyPr/>
                    <a:lstStyle/>
                    <a:p>
                      <a:r>
                        <a:rPr lang="en-US" sz="1800" b="1" spc="-5" dirty="0" smtClean="0">
                          <a:solidFill>
                            <a:schemeClr val="tx1"/>
                          </a:solidFill>
                          <a:latin typeface="Times New Roman" panose="02020603050405020304" pitchFamily="18" charset="0"/>
                          <a:cs typeface="Times New Roman" panose="02020603050405020304" pitchFamily="18" charset="0"/>
                        </a:rPr>
                        <a:t>Timely</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800" spc="-5" dirty="0" smtClean="0">
                          <a:solidFill>
                            <a:schemeClr val="tx1"/>
                          </a:solidFill>
                          <a:latin typeface="Times New Roman" panose="02020603050405020304" pitchFamily="18" charset="0"/>
                          <a:cs typeface="Times New Roman" panose="02020603050405020304" pitchFamily="18" charset="0"/>
                        </a:rPr>
                        <a:t>Give at right</a:t>
                      </a:r>
                      <a:r>
                        <a:rPr lang="en-US" sz="1800" spc="-80" dirty="0" smtClean="0">
                          <a:solidFill>
                            <a:schemeClr val="tx1"/>
                          </a:solidFill>
                          <a:latin typeface="Times New Roman" panose="02020603050405020304" pitchFamily="18" charset="0"/>
                          <a:cs typeface="Times New Roman" panose="02020603050405020304" pitchFamily="18" charset="0"/>
                        </a:rPr>
                        <a:t> </a:t>
                      </a:r>
                      <a:r>
                        <a:rPr lang="en-US" sz="1800" spc="-5" dirty="0" smtClean="0">
                          <a:solidFill>
                            <a:schemeClr val="tx1"/>
                          </a:solidFill>
                          <a:latin typeface="Times New Roman" panose="02020603050405020304" pitchFamily="18" charset="0"/>
                          <a:cs typeface="Times New Roman" panose="02020603050405020304" pitchFamily="18" charset="0"/>
                        </a:rPr>
                        <a:t>time</a:t>
                      </a:r>
                      <a:endParaRPr lang="en-US" sz="1800" dirty="0" smtClean="0">
                        <a:solidFill>
                          <a:schemeClr val="tx1"/>
                        </a:solidFill>
                        <a:latin typeface="Times New Roman" panose="02020603050405020304" pitchFamily="18" charset="0"/>
                        <a:cs typeface="Times New Roman" panose="02020603050405020304" pitchFamily="18" charset="0"/>
                      </a:endParaRPr>
                    </a:p>
                  </a:txBody>
                  <a:tcPr/>
                </a:tc>
              </a:tr>
              <a:tr h="448660">
                <a:tc>
                  <a:txBody>
                    <a:bodyPr/>
                    <a:lstStyle/>
                    <a:p>
                      <a:r>
                        <a:rPr lang="en-US" sz="1800" b="1" spc="-5" dirty="0" smtClean="0">
                          <a:solidFill>
                            <a:schemeClr val="tx1"/>
                          </a:solidFill>
                          <a:latin typeface="Times New Roman" panose="02020603050405020304" pitchFamily="18" charset="0"/>
                          <a:cs typeface="Times New Roman" panose="02020603050405020304" pitchFamily="18" charset="0"/>
                        </a:rPr>
                        <a:t>Trustworthy</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800" spc="-5" dirty="0" smtClean="0">
                          <a:solidFill>
                            <a:schemeClr val="tx1"/>
                          </a:solidFill>
                          <a:latin typeface="Times New Roman" panose="02020603050405020304" pitchFamily="18" charset="0"/>
                          <a:cs typeface="Times New Roman" panose="02020603050405020304" pitchFamily="18" charset="0"/>
                        </a:rPr>
                        <a:t>Do not hide unpleasant  information.</a:t>
                      </a:r>
                      <a:endParaRPr lang="en-US" sz="1800" dirty="0" smtClean="0">
                        <a:solidFill>
                          <a:schemeClr val="tx1"/>
                        </a:solidFill>
                        <a:latin typeface="Times New Roman" panose="02020603050405020304" pitchFamily="18" charset="0"/>
                        <a:cs typeface="Times New Roman" panose="02020603050405020304" pitchFamily="18" charset="0"/>
                      </a:endParaRPr>
                    </a:p>
                  </a:txBody>
                  <a:tcPr/>
                </a:tc>
              </a:tr>
              <a:tr h="448660">
                <a:tc>
                  <a:txBody>
                    <a:bodyPr/>
                    <a:lstStyle/>
                    <a:p>
                      <a:r>
                        <a:rPr lang="en-US" sz="1800" b="1" spc="-5" dirty="0" smtClean="0">
                          <a:solidFill>
                            <a:schemeClr val="tx1"/>
                          </a:solidFill>
                          <a:latin typeface="Times New Roman" panose="02020603050405020304" pitchFamily="18" charset="0"/>
                          <a:cs typeface="Times New Roman" panose="02020603050405020304" pitchFamily="18" charset="0"/>
                        </a:rPr>
                        <a:t>Relevant</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800" spc="-5" dirty="0" smtClean="0">
                          <a:solidFill>
                            <a:schemeClr val="tx1"/>
                          </a:solidFill>
                          <a:latin typeface="Times New Roman" panose="02020603050405020304" pitchFamily="18" charset="0"/>
                          <a:cs typeface="Times New Roman" panose="02020603050405020304" pitchFamily="18" charset="0"/>
                        </a:rPr>
                        <a:t>Understand user</a:t>
                      </a:r>
                      <a:r>
                        <a:rPr lang="en-US" sz="1800" spc="-80" dirty="0" smtClean="0">
                          <a:solidFill>
                            <a:schemeClr val="tx1"/>
                          </a:solidFill>
                          <a:latin typeface="Times New Roman" panose="02020603050405020304" pitchFamily="18" charset="0"/>
                          <a:cs typeface="Times New Roman" panose="02020603050405020304" pitchFamily="18" charset="0"/>
                        </a:rPr>
                        <a:t> </a:t>
                      </a:r>
                      <a:r>
                        <a:rPr lang="en-US" sz="1800" spc="-5" dirty="0" smtClean="0">
                          <a:solidFill>
                            <a:schemeClr val="tx1"/>
                          </a:solidFill>
                          <a:latin typeface="Times New Roman" panose="02020603050405020304" pitchFamily="18" charset="0"/>
                          <a:cs typeface="Times New Roman" panose="02020603050405020304" pitchFamily="18" charset="0"/>
                        </a:rPr>
                        <a:t>needs.</a:t>
                      </a:r>
                      <a:endParaRPr lang="en-US" sz="1800" dirty="0" smtClean="0">
                        <a:solidFill>
                          <a:schemeClr val="tx1"/>
                        </a:solidFill>
                        <a:latin typeface="Times New Roman" panose="02020603050405020304" pitchFamily="18" charset="0"/>
                        <a:cs typeface="Times New Roman" panose="02020603050405020304" pitchFamily="18" charset="0"/>
                      </a:endParaRPr>
                    </a:p>
                  </a:txBody>
                  <a:tcPr/>
                </a:tc>
              </a:tr>
              <a:tr h="448660">
                <a:tc>
                  <a:txBody>
                    <a:bodyPr/>
                    <a:lstStyle/>
                    <a:p>
                      <a:r>
                        <a:rPr lang="en-US" sz="1800" b="1" spc="-5" dirty="0" smtClean="0">
                          <a:solidFill>
                            <a:schemeClr val="tx1"/>
                          </a:solidFill>
                          <a:latin typeface="Times New Roman" panose="02020603050405020304" pitchFamily="18" charset="0"/>
                          <a:cs typeface="Times New Roman" panose="02020603050405020304" pitchFamily="18" charset="0"/>
                        </a:rPr>
                        <a:t>Brief</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800" spc="-5" dirty="0" smtClean="0">
                          <a:solidFill>
                            <a:schemeClr val="tx1"/>
                          </a:solidFill>
                          <a:latin typeface="Times New Roman" panose="02020603050405020304" pitchFamily="18" charset="0"/>
                          <a:cs typeface="Times New Roman" panose="02020603050405020304" pitchFamily="18" charset="0"/>
                        </a:rPr>
                        <a:t>Summarize</a:t>
                      </a:r>
                      <a:r>
                        <a:rPr lang="en-US" sz="1800" spc="-75" dirty="0" smtClean="0">
                          <a:solidFill>
                            <a:schemeClr val="tx1"/>
                          </a:solidFill>
                          <a:latin typeface="Times New Roman" panose="02020603050405020304" pitchFamily="18" charset="0"/>
                          <a:cs typeface="Times New Roman" panose="02020603050405020304" pitchFamily="18" charset="0"/>
                        </a:rPr>
                        <a:t> </a:t>
                      </a:r>
                      <a:r>
                        <a:rPr lang="en-US" sz="1800" spc="-5" dirty="0" smtClean="0">
                          <a:solidFill>
                            <a:schemeClr val="tx1"/>
                          </a:solidFill>
                          <a:latin typeface="Times New Roman" panose="02020603050405020304" pitchFamily="18" charset="0"/>
                          <a:cs typeface="Times New Roman" panose="02020603050405020304" pitchFamily="18" charset="0"/>
                        </a:rPr>
                        <a:t>relevant  information.</a:t>
                      </a:r>
                      <a:endParaRPr lang="en-US" sz="1800" dirty="0" smtClean="0">
                        <a:solidFill>
                          <a:schemeClr val="tx1"/>
                        </a:solidFill>
                        <a:latin typeface="Times New Roman" panose="02020603050405020304" pitchFamily="18" charset="0"/>
                        <a:cs typeface="Times New Roman" panose="02020603050405020304" pitchFamily="18" charset="0"/>
                      </a:endParaRPr>
                    </a:p>
                  </a:txBody>
                  <a:tcPr/>
                </a:tc>
              </a:tr>
              <a:tr h="448660">
                <a:tc>
                  <a:txBody>
                    <a:bodyPr/>
                    <a:lstStyle/>
                    <a:p>
                      <a:r>
                        <a:rPr lang="en-US" sz="1800" b="1" spc="-5" dirty="0" smtClean="0">
                          <a:solidFill>
                            <a:schemeClr val="tx1"/>
                          </a:solidFill>
                          <a:latin typeface="Times New Roman" panose="02020603050405020304" pitchFamily="18" charset="0"/>
                          <a:cs typeface="Times New Roman" panose="02020603050405020304" pitchFamily="18" charset="0"/>
                        </a:rPr>
                        <a:t>Up-to-date</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800" spc="-5" dirty="0" smtClean="0">
                          <a:solidFill>
                            <a:schemeClr val="tx1"/>
                          </a:solidFill>
                          <a:latin typeface="Times New Roman" panose="02020603050405020304" pitchFamily="18" charset="0"/>
                          <a:cs typeface="Times New Roman" panose="02020603050405020304" pitchFamily="18" charset="0"/>
                        </a:rPr>
                        <a:t>Include all data up to  present</a:t>
                      </a:r>
                      <a:r>
                        <a:rPr lang="en-US" sz="1800" spc="-90" dirty="0" smtClean="0">
                          <a:solidFill>
                            <a:schemeClr val="tx1"/>
                          </a:solidFill>
                          <a:latin typeface="Times New Roman" panose="02020603050405020304" pitchFamily="18" charset="0"/>
                          <a:cs typeface="Times New Roman" panose="02020603050405020304" pitchFamily="18" charset="0"/>
                        </a:rPr>
                        <a:t> </a:t>
                      </a:r>
                      <a:r>
                        <a:rPr lang="en-US" sz="1800" spc="-5" dirty="0" smtClean="0">
                          <a:solidFill>
                            <a:schemeClr val="tx1"/>
                          </a:solidFill>
                          <a:latin typeface="Times New Roman" panose="02020603050405020304" pitchFamily="18" charset="0"/>
                          <a:cs typeface="Times New Roman" panose="02020603050405020304" pitchFamily="18" charset="0"/>
                        </a:rPr>
                        <a:t>time.</a:t>
                      </a:r>
                      <a:endParaRPr lang="en-US" sz="1800" dirty="0" smtClean="0">
                        <a:solidFill>
                          <a:schemeClr val="tx1"/>
                        </a:solidFill>
                        <a:latin typeface="Times New Roman" panose="02020603050405020304" pitchFamily="18" charset="0"/>
                        <a:cs typeface="Times New Roman" panose="02020603050405020304" pitchFamily="18" charset="0"/>
                      </a:endParaRPr>
                    </a:p>
                  </a:txBody>
                  <a:tcPr/>
                </a:tc>
              </a:tr>
              <a:tr h="525780">
                <a:tc>
                  <a:txBody>
                    <a:bodyPr/>
                    <a:lstStyle/>
                    <a:p>
                      <a:r>
                        <a:rPr lang="en-US" sz="1800" b="1" spc="-5" dirty="0" smtClean="0">
                          <a:solidFill>
                            <a:schemeClr val="tx1"/>
                          </a:solidFill>
                          <a:latin typeface="Times New Roman" panose="02020603050405020304" pitchFamily="18" charset="0"/>
                          <a:cs typeface="Times New Roman" panose="02020603050405020304" pitchFamily="18" charset="0"/>
                        </a:rPr>
                        <a:t>Significance</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800" spc="-5" dirty="0" smtClean="0">
                          <a:solidFill>
                            <a:schemeClr val="tx1"/>
                          </a:solidFill>
                          <a:latin typeface="Times New Roman" panose="02020603050405020304" pitchFamily="18" charset="0"/>
                          <a:cs typeface="Times New Roman" panose="02020603050405020304" pitchFamily="18" charset="0"/>
                        </a:rPr>
                        <a:t>Use attractive format</a:t>
                      </a:r>
                      <a:r>
                        <a:rPr lang="en-US" sz="1800" spc="-75"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&amp;  </a:t>
                      </a:r>
                      <a:r>
                        <a:rPr lang="en-US" sz="1800" spc="-5" dirty="0" smtClean="0">
                          <a:solidFill>
                            <a:schemeClr val="tx1"/>
                          </a:solidFill>
                          <a:latin typeface="Times New Roman" panose="02020603050405020304" pitchFamily="18" charset="0"/>
                          <a:cs typeface="Times New Roman" panose="02020603050405020304" pitchFamily="18" charset="0"/>
                        </a:rPr>
                        <a:t>graphical</a:t>
                      </a:r>
                      <a:r>
                        <a:rPr lang="en-US" sz="1800" spc="-90" dirty="0" smtClean="0">
                          <a:solidFill>
                            <a:schemeClr val="tx1"/>
                          </a:solidFill>
                          <a:latin typeface="Times New Roman" panose="02020603050405020304" pitchFamily="18" charset="0"/>
                          <a:cs typeface="Times New Roman" panose="02020603050405020304" pitchFamily="18" charset="0"/>
                        </a:rPr>
                        <a:t> </a:t>
                      </a:r>
                      <a:r>
                        <a:rPr lang="en-US" sz="1800" spc="-5" dirty="0" smtClean="0">
                          <a:solidFill>
                            <a:schemeClr val="tx1"/>
                          </a:solidFill>
                          <a:latin typeface="Times New Roman" panose="02020603050405020304" pitchFamily="18" charset="0"/>
                          <a:cs typeface="Times New Roman" panose="02020603050405020304" pitchFamily="18" charset="0"/>
                        </a:rPr>
                        <a:t>charts.</a:t>
                      </a:r>
                      <a:endParaRPr lang="en-US" sz="1800" dirty="0" smtClean="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822960" y="378043"/>
            <a:ext cx="7940040" cy="1450757"/>
          </a:xfrm>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System’s Concept and Definition</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78" name="Content Placeholder 2"/>
          <p:cNvSpPr>
            <a:spLocks noGrp="1"/>
          </p:cNvSpPr>
          <p:nvPr>
            <p:ph idx="1"/>
          </p:nvPr>
        </p:nvSpPr>
        <p:spPr>
          <a:xfrm>
            <a:off x="1219199" y="1828800"/>
            <a:ext cx="7543801" cy="4023360"/>
          </a:xfrm>
        </p:spPr>
        <p:txBody>
          <a:bodyPr>
            <a:normAutofit fontScale="92500" lnSpcReduction="20000"/>
          </a:bodyPr>
          <a:lstStyle/>
          <a:p>
            <a:pPr algn="just">
              <a:buFont typeface="Wingdings" panose="05000000000000000000" pitchFamily="2" charset="2"/>
              <a:buChar char="q"/>
            </a:pPr>
            <a:r>
              <a:rPr lang="en-US" sz="3200" dirty="0" smtClean="0">
                <a:solidFill>
                  <a:schemeClr val="tx1"/>
                </a:solidFill>
                <a:latin typeface="Times New Roman" panose="02020603050405020304" pitchFamily="18" charset="0"/>
                <a:cs typeface="Times New Roman" panose="02020603050405020304" pitchFamily="18" charset="0"/>
              </a:rPr>
              <a:t> Term system is derived from the Greek word ‘</a:t>
            </a:r>
            <a:r>
              <a:rPr lang="en-US" sz="3200" b="1" i="1" dirty="0" err="1" smtClean="0">
                <a:solidFill>
                  <a:srgbClr val="7030A0"/>
                </a:solidFill>
                <a:latin typeface="Times New Roman" panose="02020603050405020304" pitchFamily="18" charset="0"/>
                <a:cs typeface="Times New Roman" panose="02020603050405020304" pitchFamily="18" charset="0"/>
              </a:rPr>
              <a:t>Systema</a:t>
            </a:r>
            <a:r>
              <a:rPr lang="en-US" sz="3200" b="1" i="1" dirty="0" smtClean="0">
                <a:solidFill>
                  <a:schemeClr val="tx1"/>
                </a:solidFill>
                <a:latin typeface="Times New Roman" panose="02020603050405020304" pitchFamily="18" charset="0"/>
                <a:cs typeface="Times New Roman" panose="02020603050405020304" pitchFamily="18" charset="0"/>
              </a:rPr>
              <a:t>’ which means an organized relationship among functioning units or components. </a:t>
            </a:r>
            <a:endParaRPr lang="en-US" sz="3200" b="1" i="1"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3200" dirty="0" smtClean="0">
                <a:solidFill>
                  <a:schemeClr val="tx1"/>
                </a:solidFill>
                <a:latin typeface="Times New Roman" panose="02020603050405020304" pitchFamily="18" charset="0"/>
                <a:cs typeface="Times New Roman" panose="02020603050405020304" pitchFamily="18" charset="0"/>
              </a:rPr>
              <a:t> A system is an </a:t>
            </a:r>
            <a:r>
              <a:rPr lang="en-US" sz="3200" b="1" i="1" dirty="0" smtClean="0">
                <a:solidFill>
                  <a:schemeClr val="tx1"/>
                </a:solidFill>
                <a:latin typeface="Times New Roman" panose="02020603050405020304" pitchFamily="18" charset="0"/>
                <a:cs typeface="Times New Roman" panose="02020603050405020304" pitchFamily="18" charset="0"/>
              </a:rPr>
              <a:t>orderly grouping of interdependent components linked together according to a plan to achieve a specific objective</a:t>
            </a:r>
            <a:r>
              <a:rPr lang="en-US" b="1" i="1" dirty="0" smtClean="0"/>
              <a:t>. </a:t>
            </a:r>
            <a:endParaRPr lang="en-US" b="1" i="1" dirty="0" smtClean="0"/>
          </a:p>
          <a:p>
            <a:pPr algn="just">
              <a:buFont typeface="Wingdings" panose="05000000000000000000" pitchFamily="2" charset="2"/>
              <a:buChar char="q"/>
            </a:pPr>
            <a:r>
              <a:rPr lang="en-US" b="1" i="1" dirty="0"/>
              <a:t> </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A </a:t>
            </a:r>
            <a:r>
              <a:rPr lang="en-US" sz="3200" dirty="0">
                <a:solidFill>
                  <a:schemeClr val="tx1"/>
                </a:solidFill>
                <a:latin typeface="Times New Roman" panose="02020603050405020304" pitchFamily="18" charset="0"/>
                <a:cs typeface="Times New Roman" panose="02020603050405020304" pitchFamily="18" charset="0"/>
              </a:rPr>
              <a:t>system is an integrated </a:t>
            </a:r>
            <a:r>
              <a:rPr lang="en-US" sz="3200" dirty="0" smtClean="0">
                <a:solidFill>
                  <a:schemeClr val="tx1"/>
                </a:solidFill>
                <a:latin typeface="Times New Roman" panose="02020603050405020304" pitchFamily="18" charset="0"/>
                <a:cs typeface="Times New Roman" panose="02020603050405020304" pitchFamily="18" charset="0"/>
              </a:rPr>
              <a:t>composite </a:t>
            </a:r>
            <a:r>
              <a:rPr lang="en-US" sz="3200" dirty="0">
                <a:solidFill>
                  <a:schemeClr val="tx1"/>
                </a:solidFill>
                <a:latin typeface="Times New Roman" panose="02020603050405020304" pitchFamily="18" charset="0"/>
                <a:cs typeface="Times New Roman" panose="02020603050405020304" pitchFamily="18" charset="0"/>
              </a:rPr>
              <a:t>of </a:t>
            </a:r>
            <a:r>
              <a:rPr lang="en-US" sz="3200" dirty="0">
                <a:solidFill>
                  <a:schemeClr val="tx1"/>
                </a:solidFill>
                <a:latin typeface="Times New Roman" panose="02020603050405020304" pitchFamily="18" charset="0"/>
                <a:cs typeface="Times New Roman" panose="02020603050405020304" pitchFamily="18" charset="0"/>
              </a:rPr>
              <a:t>people, products, and processes that provide </a:t>
            </a:r>
            <a:r>
              <a:rPr lang="en-US" sz="3200" dirty="0">
                <a:solidFill>
                  <a:schemeClr val="tx1"/>
                </a:solidFill>
                <a:latin typeface="Times New Roman" panose="02020603050405020304" pitchFamily="18" charset="0"/>
                <a:cs typeface="Times New Roman" panose="02020603050405020304" pitchFamily="18" charset="0"/>
              </a:rPr>
              <a:t>a capability </a:t>
            </a:r>
            <a:r>
              <a:rPr lang="en-US" sz="3200" dirty="0">
                <a:solidFill>
                  <a:schemeClr val="tx1"/>
                </a:solidFill>
                <a:latin typeface="Times New Roman" panose="02020603050405020304" pitchFamily="18" charset="0"/>
                <a:cs typeface="Times New Roman" panose="02020603050405020304" pitchFamily="18" charset="0"/>
              </a:rPr>
              <a:t>to satisfy a stated need or objective.</a:t>
            </a:r>
            <a:endParaRPr 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a:xfrm>
            <a:off x="822960" y="929637"/>
            <a:ext cx="7543800" cy="899163"/>
          </a:xfrm>
        </p:spPr>
        <p:txBody>
          <a:bodyPr>
            <a:normAutofit/>
          </a:bodyPr>
          <a:lstStyle/>
          <a:p>
            <a:pPr algn="ctr"/>
            <a:r>
              <a:rPr lang="en-US" b="1" u="sng" dirty="0" smtClean="0">
                <a:solidFill>
                  <a:srgbClr val="7030A0"/>
                </a:solidFill>
                <a:latin typeface="Times New Roman" panose="02020603050405020304" pitchFamily="18" charset="0"/>
                <a:cs typeface="Times New Roman" panose="02020603050405020304" pitchFamily="18" charset="0"/>
              </a:rPr>
              <a:t>Characteristics of a System </a:t>
            </a:r>
            <a:endParaRPr lang="en-US" b="1" u="sng" dirty="0">
              <a:solidFill>
                <a:srgbClr val="7030A0"/>
              </a:solidFill>
              <a:latin typeface="Times New Roman" panose="02020603050405020304" pitchFamily="18" charset="0"/>
              <a:cs typeface="Times New Roman" panose="02020603050405020304" pitchFamily="18" charset="0"/>
            </a:endParaRPr>
          </a:p>
        </p:txBody>
      </p:sp>
      <p:sp>
        <p:nvSpPr>
          <p:cNvPr id="1048680" name="Content Placeholder 2"/>
          <p:cNvSpPr>
            <a:spLocks noGrp="1"/>
          </p:cNvSpPr>
          <p:nvPr>
            <p:ph idx="1"/>
          </p:nvPr>
        </p:nvSpPr>
        <p:spPr>
          <a:xfrm>
            <a:off x="822959" y="2057400"/>
            <a:ext cx="7543801" cy="3811694"/>
          </a:xfrm>
        </p:spPr>
        <p:txBody>
          <a:bodyPr>
            <a:normAutofit/>
          </a:bodyPr>
          <a:lstStyle/>
          <a:p>
            <a:pPr>
              <a:buFont typeface="Wingdings" panose="05000000000000000000" pitchFamily="2" charset="2"/>
              <a:buChar char="q"/>
            </a:pPr>
            <a:r>
              <a:rPr lang="en-US" sz="3600" dirty="0" smtClean="0">
                <a:solidFill>
                  <a:schemeClr val="tx1"/>
                </a:solidFill>
                <a:latin typeface="Times New Roman" panose="02020603050405020304" pitchFamily="18" charset="0"/>
                <a:cs typeface="Times New Roman" panose="02020603050405020304" pitchFamily="18" charset="0"/>
              </a:rPr>
              <a:t> Organization </a:t>
            </a:r>
            <a:endParaRPr lang="en-US" sz="36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dirty="0" smtClean="0">
                <a:solidFill>
                  <a:schemeClr val="tx1"/>
                </a:solidFill>
                <a:latin typeface="Times New Roman" panose="02020603050405020304" pitchFamily="18" charset="0"/>
                <a:cs typeface="Times New Roman" panose="02020603050405020304" pitchFamily="18" charset="0"/>
              </a:rPr>
              <a:t> Interaction </a:t>
            </a:r>
            <a:endParaRPr lang="en-US" sz="36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dirty="0" smtClean="0">
                <a:solidFill>
                  <a:schemeClr val="tx1"/>
                </a:solidFill>
                <a:latin typeface="Times New Roman" panose="02020603050405020304" pitchFamily="18" charset="0"/>
                <a:cs typeface="Times New Roman" panose="02020603050405020304" pitchFamily="18" charset="0"/>
              </a:rPr>
              <a:t> Interdependence </a:t>
            </a:r>
            <a:endParaRPr lang="en-US" sz="36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dirty="0" smtClean="0">
                <a:solidFill>
                  <a:schemeClr val="tx1"/>
                </a:solidFill>
                <a:latin typeface="Times New Roman" panose="02020603050405020304" pitchFamily="18" charset="0"/>
                <a:cs typeface="Times New Roman" panose="02020603050405020304" pitchFamily="18" charset="0"/>
              </a:rPr>
              <a:t> Integration </a:t>
            </a:r>
            <a:endParaRPr lang="en-US" sz="36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dirty="0" smtClean="0">
                <a:solidFill>
                  <a:schemeClr val="tx1"/>
                </a:solidFill>
                <a:latin typeface="Times New Roman" panose="02020603050405020304" pitchFamily="18" charset="0"/>
                <a:cs typeface="Times New Roman" panose="02020603050405020304" pitchFamily="18" charset="0"/>
              </a:rPr>
              <a:t> Central Objective </a:t>
            </a:r>
            <a:endParaRPr lang="en-US" sz="36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a:xfrm>
            <a:off x="822960" y="929637"/>
            <a:ext cx="7543800" cy="899163"/>
          </a:xfrm>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Continued… </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82" name="Content Placeholder 2"/>
          <p:cNvSpPr>
            <a:spLocks noGrp="1"/>
          </p:cNvSpPr>
          <p:nvPr>
            <p:ph idx="1"/>
          </p:nvPr>
        </p:nvSpPr>
        <p:spPr>
          <a:xfrm>
            <a:off x="822959" y="1845734"/>
            <a:ext cx="8092441" cy="4402666"/>
          </a:xfrm>
        </p:spPr>
        <p:txBody>
          <a:bodyPr>
            <a:noAutofit/>
          </a:bodyPr>
          <a:lstStyle/>
          <a:p>
            <a:pPr algn="just">
              <a:buFont typeface="Wingdings" panose="05000000000000000000" pitchFamily="2" charset="2"/>
              <a:buChar char="q"/>
            </a:pPr>
            <a:r>
              <a:rPr lang="en-US" sz="1800" b="1" dirty="0" smtClean="0">
                <a:solidFill>
                  <a:srgbClr val="7030A0"/>
                </a:solidFill>
                <a:latin typeface="Times New Roman" panose="02020603050405020304" pitchFamily="18" charset="0"/>
                <a:cs typeface="Times New Roman" panose="02020603050405020304" pitchFamily="18" charset="0"/>
              </a:rPr>
              <a:t> Organization</a:t>
            </a:r>
            <a:endParaRPr lang="en-US" sz="1800" b="1" dirty="0">
              <a:solidFill>
                <a:srgbClr val="7030A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b="1" dirty="0" smtClean="0">
                <a:solidFill>
                  <a:schemeClr val="tx1"/>
                </a:solidFill>
                <a:latin typeface="Times New Roman" panose="02020603050405020304" pitchFamily="18" charset="0"/>
                <a:cs typeface="Times New Roman" panose="02020603050405020304" pitchFamily="18" charset="0"/>
              </a:rPr>
              <a:t>It implies structure and order. </a:t>
            </a:r>
            <a:endParaRPr lang="en-US" b="1"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b="1" dirty="0" smtClean="0">
                <a:solidFill>
                  <a:srgbClr val="7030A0"/>
                </a:solidFill>
                <a:latin typeface="Times New Roman" panose="02020603050405020304" pitchFamily="18" charset="0"/>
                <a:cs typeface="Times New Roman" panose="02020603050405020304" pitchFamily="18" charset="0"/>
              </a:rPr>
              <a:t> Interaction</a:t>
            </a:r>
            <a:endParaRPr lang="en-US" sz="1800" b="1" dirty="0">
              <a:solidFill>
                <a:srgbClr val="7030A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b="1" dirty="0" smtClean="0">
                <a:solidFill>
                  <a:schemeClr val="tx1"/>
                </a:solidFill>
                <a:latin typeface="Times New Roman" panose="02020603050405020304" pitchFamily="18" charset="0"/>
                <a:cs typeface="Times New Roman" panose="02020603050405020304" pitchFamily="18" charset="0"/>
              </a:rPr>
              <a:t> It refers to manner in which each component functions with other components of the system. </a:t>
            </a:r>
            <a:endParaRPr lang="en-US" b="1"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b="1" dirty="0" smtClean="0">
                <a:solidFill>
                  <a:srgbClr val="7030A0"/>
                </a:solidFill>
                <a:latin typeface="Times New Roman" panose="02020603050405020304" pitchFamily="18" charset="0"/>
                <a:cs typeface="Times New Roman" panose="02020603050405020304" pitchFamily="18" charset="0"/>
              </a:rPr>
              <a:t> Interdependence</a:t>
            </a:r>
            <a:endParaRPr lang="en-US" sz="1800" b="1" dirty="0">
              <a:solidFill>
                <a:srgbClr val="7030A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b="1" dirty="0" smtClean="0">
                <a:solidFill>
                  <a:schemeClr val="tx1"/>
                </a:solidFill>
                <a:latin typeface="Times New Roman" panose="02020603050405020304" pitchFamily="18" charset="0"/>
                <a:cs typeface="Times New Roman" panose="02020603050405020304" pitchFamily="18" charset="0"/>
              </a:rPr>
              <a:t>Units/parts are dependent on each other. </a:t>
            </a:r>
            <a:endParaRPr lang="en-US" b="1"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b="1" dirty="0" smtClean="0">
                <a:solidFill>
                  <a:srgbClr val="7030A0"/>
                </a:solidFill>
                <a:latin typeface="Times New Roman" panose="02020603050405020304" pitchFamily="18" charset="0"/>
                <a:cs typeface="Times New Roman" panose="02020603050405020304" pitchFamily="18" charset="0"/>
              </a:rPr>
              <a:t> Integration</a:t>
            </a:r>
            <a:endParaRPr lang="en-US" sz="1800" b="1" dirty="0">
              <a:solidFill>
                <a:srgbClr val="7030A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b="1" dirty="0" smtClean="0">
                <a:solidFill>
                  <a:schemeClr val="tx1"/>
                </a:solidFill>
                <a:latin typeface="Times New Roman" panose="02020603050405020304" pitchFamily="18" charset="0"/>
                <a:cs typeface="Times New Roman" panose="02020603050405020304" pitchFamily="18" charset="0"/>
              </a:rPr>
              <a:t>The parts of a system work together within the system even though each part performs a unique function. </a:t>
            </a:r>
            <a:endParaRPr lang="en-US" b="1"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b="1" dirty="0" smtClean="0">
                <a:solidFill>
                  <a:srgbClr val="7030A0"/>
                </a:solidFill>
                <a:latin typeface="Times New Roman" panose="02020603050405020304" pitchFamily="18" charset="0"/>
                <a:cs typeface="Times New Roman" panose="02020603050405020304" pitchFamily="18" charset="0"/>
              </a:rPr>
              <a:t> Central Objective</a:t>
            </a:r>
            <a:endParaRPr lang="en-US" sz="1800" b="1" dirty="0">
              <a:solidFill>
                <a:srgbClr val="7030A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b="1" dirty="0" smtClean="0">
                <a:solidFill>
                  <a:schemeClr val="tx1"/>
                </a:solidFill>
                <a:latin typeface="Times New Roman" panose="02020603050405020304" pitchFamily="18" charset="0"/>
                <a:cs typeface="Times New Roman" panose="02020603050405020304" pitchFamily="18" charset="0"/>
              </a:rPr>
              <a:t>Objective may be real or stated. All the components work together to achieve that particular objective. </a:t>
            </a: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822960" y="990600"/>
            <a:ext cx="7543800" cy="746763"/>
          </a:xfrm>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Elements of a System </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84" name="Content Placeholder 2"/>
          <p:cNvSpPr>
            <a:spLocks noGrp="1"/>
          </p:cNvSpPr>
          <p:nvPr>
            <p:ph idx="1"/>
          </p:nvPr>
        </p:nvSpPr>
        <p:spPr>
          <a:xfrm>
            <a:off x="1219200" y="2209800"/>
            <a:ext cx="7543801" cy="4023360"/>
          </a:xfrm>
        </p:spPr>
        <p:txBody>
          <a:bodyPr>
            <a:normAutofit/>
          </a:bodyPr>
          <a:lstStyle/>
          <a:p>
            <a:pPr>
              <a:buFont typeface="Wingdings" panose="05000000000000000000" pitchFamily="2" charset="2"/>
              <a:buChar char="q"/>
            </a:pPr>
            <a:r>
              <a:rPr lang="en-US" sz="3200" b="1" dirty="0" smtClean="0">
                <a:solidFill>
                  <a:schemeClr val="tx1"/>
                </a:solidFill>
                <a:latin typeface="Times New Roman" panose="02020603050405020304" pitchFamily="18" charset="0"/>
                <a:cs typeface="Times New Roman" panose="02020603050405020304" pitchFamily="18" charset="0"/>
              </a:rPr>
              <a:t> Outputs and Inputs </a:t>
            </a:r>
            <a:endParaRPr lang="en-US" sz="3200"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200" b="1" dirty="0" smtClean="0">
                <a:solidFill>
                  <a:schemeClr val="tx1"/>
                </a:solidFill>
                <a:latin typeface="Times New Roman" panose="02020603050405020304" pitchFamily="18" charset="0"/>
                <a:cs typeface="Times New Roman" panose="02020603050405020304" pitchFamily="18" charset="0"/>
              </a:rPr>
              <a:t> Processor </a:t>
            </a:r>
            <a:endParaRPr lang="en-US" sz="3200"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200" b="1" dirty="0" smtClean="0">
                <a:solidFill>
                  <a:schemeClr val="tx1"/>
                </a:solidFill>
                <a:latin typeface="Times New Roman" panose="02020603050405020304" pitchFamily="18" charset="0"/>
                <a:cs typeface="Times New Roman" panose="02020603050405020304" pitchFamily="18" charset="0"/>
              </a:rPr>
              <a:t> Control </a:t>
            </a:r>
            <a:endParaRPr lang="en-US" sz="3200"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200" b="1" dirty="0" smtClean="0">
                <a:solidFill>
                  <a:schemeClr val="tx1"/>
                </a:solidFill>
                <a:latin typeface="Times New Roman" panose="02020603050405020304" pitchFamily="18" charset="0"/>
                <a:cs typeface="Times New Roman" panose="02020603050405020304" pitchFamily="18" charset="0"/>
              </a:rPr>
              <a:t> Feedback </a:t>
            </a:r>
            <a:endParaRPr lang="en-US" sz="3200"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200" b="1" dirty="0" smtClean="0">
                <a:solidFill>
                  <a:schemeClr val="tx1"/>
                </a:solidFill>
                <a:latin typeface="Times New Roman" panose="02020603050405020304" pitchFamily="18" charset="0"/>
                <a:cs typeface="Times New Roman" panose="02020603050405020304" pitchFamily="18" charset="0"/>
              </a:rPr>
              <a:t> Environment </a:t>
            </a:r>
            <a:endParaRPr lang="en-US" sz="3200"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200" b="1" dirty="0" smtClean="0">
                <a:solidFill>
                  <a:schemeClr val="tx1"/>
                </a:solidFill>
                <a:latin typeface="Times New Roman" panose="02020603050405020304" pitchFamily="18" charset="0"/>
                <a:cs typeface="Times New Roman" panose="02020603050405020304" pitchFamily="18" charset="0"/>
              </a:rPr>
              <a:t> Boundaries and Interface </a:t>
            </a:r>
            <a:endParaRPr lang="en-US" sz="3200"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822960" y="914400"/>
            <a:ext cx="7543800" cy="822963"/>
          </a:xfrm>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Continued… </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86" name="Content Placeholder 2"/>
          <p:cNvSpPr>
            <a:spLocks noGrp="1"/>
          </p:cNvSpPr>
          <p:nvPr>
            <p:ph idx="1"/>
          </p:nvPr>
        </p:nvSpPr>
        <p:spPr>
          <a:xfrm>
            <a:off x="381001" y="1845734"/>
            <a:ext cx="8458200" cy="4326466"/>
          </a:xfrm>
        </p:spPr>
        <p:txBody>
          <a:bodyPr>
            <a:noAutofit/>
          </a:bodyPr>
          <a:lstStyle/>
          <a:p>
            <a:pPr>
              <a:buFont typeface="Wingdings" panose="05000000000000000000" pitchFamily="2" charset="2"/>
              <a:buChar char="q"/>
            </a:pPr>
            <a:r>
              <a:rPr lang="en-US" sz="2400" b="1" dirty="0" smtClean="0">
                <a:solidFill>
                  <a:schemeClr val="tx1"/>
                </a:solidFill>
                <a:latin typeface="Times New Roman" panose="02020603050405020304" pitchFamily="18" charset="0"/>
                <a:cs typeface="Times New Roman" panose="02020603050405020304" pitchFamily="18" charset="0"/>
              </a:rPr>
              <a:t>Inputs and Outputs</a:t>
            </a:r>
            <a:r>
              <a:rPr lang="en-US" sz="2400" dirty="0" smtClean="0">
                <a:solidFill>
                  <a:schemeClr val="tx1"/>
                </a:solidFill>
                <a:latin typeface="Times New Roman" panose="02020603050405020304" pitchFamily="18" charset="0"/>
                <a:cs typeface="Times New Roman" panose="02020603050405020304" pitchFamily="18" charset="0"/>
              </a:rPr>
              <a:t>- Inputs are the elements that enter the system for processing and output is the result of processing.</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smtClean="0">
                <a:solidFill>
                  <a:schemeClr val="tx1"/>
                </a:solidFill>
                <a:latin typeface="Times New Roman" panose="02020603050405020304" pitchFamily="18" charset="0"/>
                <a:cs typeface="Times New Roman" panose="02020603050405020304" pitchFamily="18" charset="0"/>
              </a:rPr>
              <a:t>Processor</a:t>
            </a:r>
            <a:r>
              <a:rPr lang="en-US" sz="2400" dirty="0" smtClean="0">
                <a:solidFill>
                  <a:schemeClr val="tx1"/>
                </a:solidFill>
                <a:latin typeface="Times New Roman" panose="02020603050405020304" pitchFamily="18" charset="0"/>
                <a:cs typeface="Times New Roman" panose="02020603050405020304" pitchFamily="18" charset="0"/>
              </a:rPr>
              <a:t>- It is the element that involves the actual transformation of input into output </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smtClean="0">
                <a:solidFill>
                  <a:schemeClr val="tx1"/>
                </a:solidFill>
                <a:latin typeface="Times New Roman" panose="02020603050405020304" pitchFamily="18" charset="0"/>
                <a:cs typeface="Times New Roman" panose="02020603050405020304" pitchFamily="18" charset="0"/>
              </a:rPr>
              <a:t>Control</a:t>
            </a:r>
            <a:r>
              <a:rPr lang="en-US" sz="2400" dirty="0" smtClean="0">
                <a:solidFill>
                  <a:schemeClr val="tx1"/>
                </a:solidFill>
                <a:latin typeface="Times New Roman" panose="02020603050405020304" pitchFamily="18" charset="0"/>
                <a:cs typeface="Times New Roman" panose="02020603050405020304" pitchFamily="18" charset="0"/>
              </a:rPr>
              <a:t>- The control element guides the system. </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smtClean="0">
                <a:solidFill>
                  <a:schemeClr val="tx1"/>
                </a:solidFill>
                <a:latin typeface="Times New Roman" panose="02020603050405020304" pitchFamily="18" charset="0"/>
                <a:cs typeface="Times New Roman" panose="02020603050405020304" pitchFamily="18" charset="0"/>
              </a:rPr>
              <a:t>Feedback</a:t>
            </a:r>
            <a:r>
              <a:rPr lang="en-US" sz="2400" dirty="0" smtClean="0">
                <a:solidFill>
                  <a:schemeClr val="tx1"/>
                </a:solidFill>
                <a:latin typeface="Times New Roman" panose="02020603050405020304" pitchFamily="18" charset="0"/>
                <a:cs typeface="Times New Roman" panose="02020603050405020304" pitchFamily="18" charset="0"/>
              </a:rPr>
              <a:t>- Output is compared against performance standards.</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smtClean="0">
                <a:solidFill>
                  <a:schemeClr val="tx1"/>
                </a:solidFill>
                <a:latin typeface="Times New Roman" panose="02020603050405020304" pitchFamily="18" charset="0"/>
                <a:cs typeface="Times New Roman" panose="02020603050405020304" pitchFamily="18" charset="0"/>
              </a:rPr>
              <a:t>Environment</a:t>
            </a:r>
            <a:r>
              <a:rPr lang="en-US" sz="2400" dirty="0" smtClean="0">
                <a:solidFill>
                  <a:schemeClr val="tx1"/>
                </a:solidFill>
                <a:latin typeface="Times New Roman" panose="02020603050405020304" pitchFamily="18" charset="0"/>
                <a:cs typeface="Times New Roman" panose="02020603050405020304" pitchFamily="18" charset="0"/>
              </a:rPr>
              <a:t>- It is the supra system within which an organization operates. </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smtClean="0">
                <a:solidFill>
                  <a:schemeClr val="tx1"/>
                </a:solidFill>
                <a:latin typeface="Times New Roman" panose="02020603050405020304" pitchFamily="18" charset="0"/>
                <a:cs typeface="Times New Roman" panose="02020603050405020304" pitchFamily="18" charset="0"/>
              </a:rPr>
              <a:t>Boundaries and Interface</a:t>
            </a:r>
            <a:r>
              <a:rPr lang="en-US" sz="2400" dirty="0" smtClean="0">
                <a:solidFill>
                  <a:schemeClr val="tx1"/>
                </a:solidFill>
                <a:latin typeface="Times New Roman" panose="02020603050405020304" pitchFamily="18" charset="0"/>
                <a:cs typeface="Times New Roman" panose="02020603050405020304" pitchFamily="18" charset="0"/>
              </a:rPr>
              <a:t>- A system should be defined by its limits. </a:t>
            </a:r>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822960" y="929637"/>
            <a:ext cx="7543800" cy="899163"/>
          </a:xfrm>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Types of System </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88" name="Content Placeholder 2"/>
          <p:cNvSpPr>
            <a:spLocks noGrp="1"/>
          </p:cNvSpPr>
          <p:nvPr>
            <p:ph idx="1"/>
          </p:nvPr>
        </p:nvSpPr>
        <p:spPr>
          <a:xfrm>
            <a:off x="822959" y="1845734"/>
            <a:ext cx="8016241" cy="4326466"/>
          </a:xfrm>
        </p:spPr>
        <p:txBody>
          <a:bodyPr>
            <a:normAutofit/>
          </a:bodyPr>
          <a:lstStyle/>
          <a:p>
            <a:pPr lvl="1" algn="just">
              <a:buFont typeface="Wingdings" panose="05000000000000000000" pitchFamily="2" charset="2"/>
              <a:buChar char="v"/>
            </a:pPr>
            <a:r>
              <a:rPr lang="en-US" sz="3600" b="1" dirty="0" smtClean="0">
                <a:solidFill>
                  <a:schemeClr val="tx1"/>
                </a:solidFill>
                <a:latin typeface="Times New Roman" panose="02020603050405020304" pitchFamily="18" charset="0"/>
                <a:cs typeface="Times New Roman" panose="02020603050405020304" pitchFamily="18" charset="0"/>
              </a:rPr>
              <a:t>Physical or Abstract System </a:t>
            </a:r>
            <a:endParaRPr lang="en-US" sz="3600" b="1"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b="1" dirty="0" smtClean="0">
                <a:solidFill>
                  <a:srgbClr val="7030A0"/>
                </a:solidFill>
                <a:latin typeface="Times New Roman" panose="02020603050405020304" pitchFamily="18" charset="0"/>
                <a:cs typeface="Times New Roman" panose="02020603050405020304" pitchFamily="18" charset="0"/>
              </a:rPr>
              <a:t> Physical </a:t>
            </a:r>
            <a:r>
              <a:rPr lang="en-US" sz="2400" dirty="0" smtClean="0">
                <a:solidFill>
                  <a:schemeClr val="tx1"/>
                </a:solidFill>
                <a:latin typeface="Times New Roman" panose="02020603050405020304" pitchFamily="18" charset="0"/>
                <a:cs typeface="Times New Roman" panose="02020603050405020304" pitchFamily="18" charset="0"/>
              </a:rPr>
              <a:t>– These are tangible entities that may be static or dynamic in operation. </a:t>
            </a:r>
            <a:endParaRPr lang="en-US" sz="2400"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200" b="1" dirty="0" smtClean="0">
                <a:solidFill>
                  <a:schemeClr val="tx1"/>
                </a:solidFill>
                <a:latin typeface="Times New Roman" panose="02020603050405020304" pitchFamily="18" charset="0"/>
                <a:cs typeface="Times New Roman" panose="02020603050405020304" pitchFamily="18" charset="0"/>
              </a:rPr>
              <a:t>For example- </a:t>
            </a:r>
            <a:r>
              <a:rPr lang="en-US" sz="2200" dirty="0" smtClean="0">
                <a:solidFill>
                  <a:schemeClr val="tx1"/>
                </a:solidFill>
                <a:latin typeface="Times New Roman" panose="02020603050405020304" pitchFamily="18" charset="0"/>
                <a:cs typeface="Times New Roman" panose="02020603050405020304" pitchFamily="18" charset="0"/>
              </a:rPr>
              <a:t>parts of a computer center are the desks, chairs etc. that facilitate operation of the computer. They are static and a programmed computer is dynamic. </a:t>
            </a:r>
            <a:endParaRPr lang="en-US" sz="22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b="1" dirty="0" smtClean="0">
                <a:solidFill>
                  <a:srgbClr val="7030A0"/>
                </a:solidFill>
                <a:latin typeface="Times New Roman" panose="02020603050405020304" pitchFamily="18" charset="0"/>
                <a:cs typeface="Times New Roman" panose="02020603050405020304" pitchFamily="18" charset="0"/>
              </a:rPr>
              <a:t> Abstract System</a:t>
            </a:r>
            <a:r>
              <a:rPr lang="en-US" sz="2400" dirty="0" smtClean="0">
                <a:solidFill>
                  <a:srgbClr val="7030A0"/>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These are conceptual or non physical entities. </a:t>
            </a:r>
            <a:endParaRPr lang="en-US" sz="2400"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200" b="1" dirty="0" smtClean="0">
                <a:solidFill>
                  <a:schemeClr val="tx1"/>
                </a:solidFill>
                <a:latin typeface="Times New Roman" panose="02020603050405020304" pitchFamily="18" charset="0"/>
                <a:cs typeface="Times New Roman" panose="02020603050405020304" pitchFamily="18" charset="0"/>
              </a:rPr>
              <a:t>For example- </a:t>
            </a:r>
            <a:r>
              <a:rPr lang="en-US" sz="2200" dirty="0" smtClean="0">
                <a:solidFill>
                  <a:schemeClr val="tx1"/>
                </a:solidFill>
                <a:latin typeface="Times New Roman" panose="02020603050405020304" pitchFamily="18" charset="0"/>
                <a:cs typeface="Times New Roman" panose="02020603050405020304" pitchFamily="18" charset="0"/>
              </a:rPr>
              <a:t>the abstract conceptualization of physical situations. </a:t>
            </a:r>
            <a:r>
              <a:rPr lang="en-US" sz="2200" b="1" dirty="0" smtClean="0">
                <a:solidFill>
                  <a:schemeClr val="tx1"/>
                </a:solidFill>
                <a:latin typeface="Times New Roman" panose="02020603050405020304" pitchFamily="18" charset="0"/>
                <a:cs typeface="Times New Roman" panose="02020603050405020304" pitchFamily="18" charset="0"/>
              </a:rPr>
              <a:t>A model is a representation of a real or planned system</a:t>
            </a:r>
            <a:r>
              <a:rPr lang="en-US" sz="2200" dirty="0" smtClean="0">
                <a:solidFill>
                  <a:schemeClr val="tx1"/>
                </a:solidFill>
                <a:latin typeface="Times New Roman" panose="02020603050405020304" pitchFamily="18" charset="0"/>
                <a:cs typeface="Times New Roman" panose="02020603050405020304" pitchFamily="18" charset="0"/>
              </a:rPr>
              <a:t>. A model is used to visualize relationships. </a:t>
            </a:r>
            <a:endParaRPr lang="en-US" sz="22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822960" y="378043"/>
            <a:ext cx="7543800" cy="1450757"/>
          </a:xfrm>
        </p:spPr>
        <p:txBody>
          <a:bodyPr>
            <a:normAutofit/>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Deterministic or Probabilistic System </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90" name="Content Placeholder 2"/>
          <p:cNvSpPr>
            <a:spLocks noGrp="1"/>
          </p:cNvSpPr>
          <p:nvPr>
            <p:ph idx="1"/>
          </p:nvPr>
        </p:nvSpPr>
        <p:spPr>
          <a:xfrm>
            <a:off x="822960" y="2133600"/>
            <a:ext cx="7940041" cy="4023360"/>
          </a:xfrm>
        </p:spPr>
        <p:txBody>
          <a:bodyPr>
            <a:normAutofit/>
          </a:bodyPr>
          <a:lstStyle/>
          <a:p>
            <a:pPr algn="just">
              <a:buFont typeface="Wingdings" panose="05000000000000000000" pitchFamily="2" charset="2"/>
              <a:buChar char="q"/>
            </a:pPr>
            <a:r>
              <a:rPr lang="en-US" sz="2800" b="1" dirty="0" smtClean="0">
                <a:solidFill>
                  <a:srgbClr val="7030A0"/>
                </a:solidFill>
                <a:latin typeface="Times New Roman" panose="02020603050405020304" pitchFamily="18" charset="0"/>
                <a:cs typeface="Times New Roman" panose="02020603050405020304" pitchFamily="18" charset="0"/>
              </a:rPr>
              <a:t> Deterministic System</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It operates in a predictable manner and the interaction between parts is known with certainty. </a:t>
            </a:r>
            <a:endParaRPr lang="en-US" sz="2800"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600" b="1" dirty="0" smtClean="0">
                <a:solidFill>
                  <a:schemeClr val="tx1"/>
                </a:solidFill>
                <a:latin typeface="Times New Roman" panose="02020603050405020304" pitchFamily="18" charset="0"/>
                <a:cs typeface="Times New Roman" panose="02020603050405020304" pitchFamily="18" charset="0"/>
              </a:rPr>
              <a:t>For example</a:t>
            </a:r>
            <a:r>
              <a:rPr lang="en-US" sz="2600" dirty="0" smtClean="0">
                <a:solidFill>
                  <a:schemeClr val="tx1"/>
                </a:solidFill>
                <a:latin typeface="Times New Roman" panose="02020603050405020304" pitchFamily="18" charset="0"/>
                <a:cs typeface="Times New Roman" panose="02020603050405020304" pitchFamily="18" charset="0"/>
              </a:rPr>
              <a:t>: Two molecules of hydrogen and one molecule of oxygen makes water. </a:t>
            </a:r>
            <a:endParaRPr lang="en-US" sz="2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b="1" dirty="0" smtClean="0">
                <a:solidFill>
                  <a:srgbClr val="7030A0"/>
                </a:solidFill>
                <a:latin typeface="Times New Roman" panose="02020603050405020304" pitchFamily="18" charset="0"/>
                <a:cs typeface="Times New Roman" panose="02020603050405020304" pitchFamily="18" charset="0"/>
              </a:rPr>
              <a:t> Probabilistic System</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It shows probable behavior. The exact output is not known. </a:t>
            </a:r>
            <a:endParaRPr lang="en-US" sz="2800"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600" b="1" dirty="0" smtClean="0">
                <a:solidFill>
                  <a:schemeClr val="tx1"/>
                </a:solidFill>
                <a:latin typeface="Times New Roman" panose="02020603050405020304" pitchFamily="18" charset="0"/>
                <a:cs typeface="Times New Roman" panose="02020603050405020304" pitchFamily="18" charset="0"/>
              </a:rPr>
              <a:t>For example</a:t>
            </a:r>
            <a:r>
              <a:rPr lang="en-US" sz="2600" dirty="0" smtClean="0">
                <a:solidFill>
                  <a:schemeClr val="tx1"/>
                </a:solidFill>
                <a:latin typeface="Times New Roman" panose="02020603050405020304" pitchFamily="18" charset="0"/>
                <a:cs typeface="Times New Roman" panose="02020603050405020304" pitchFamily="18" charset="0"/>
              </a:rPr>
              <a:t>: weather forecasting, mail delivery. </a:t>
            </a:r>
            <a:endParaRPr lang="en-US" sz="26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Open and Closed Systems</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92" name="Content Placeholder 2"/>
          <p:cNvSpPr>
            <a:spLocks noGrp="1"/>
          </p:cNvSpPr>
          <p:nvPr>
            <p:ph idx="1"/>
          </p:nvPr>
        </p:nvSpPr>
        <p:spPr>
          <a:xfrm>
            <a:off x="822959" y="1845734"/>
            <a:ext cx="8092441" cy="4555066"/>
          </a:xfrm>
        </p:spPr>
        <p:txBody>
          <a:bodyPr>
            <a:normAutofit fontScale="95833"/>
          </a:bodyPr>
          <a:lstStyle/>
          <a:p>
            <a:pPr algn="just">
              <a:buFont typeface="Wingdings" panose="05000000000000000000" pitchFamily="2" charset="2"/>
              <a:buChar char="q"/>
            </a:pPr>
            <a:r>
              <a:rPr lang="en-US" sz="2800" b="1" dirty="0" smtClean="0">
                <a:solidFill>
                  <a:schemeClr val="tx1"/>
                </a:solidFill>
                <a:latin typeface="Times New Roman" panose="02020603050405020304" pitchFamily="18" charset="0"/>
                <a:cs typeface="Times New Roman" panose="02020603050405020304" pitchFamily="18" charset="0"/>
              </a:rPr>
              <a:t> Open System</a:t>
            </a:r>
            <a:r>
              <a:rPr lang="en-US" sz="2800" dirty="0" smtClean="0">
                <a:solidFill>
                  <a:schemeClr val="tx1"/>
                </a:solidFill>
                <a:latin typeface="Times New Roman" panose="02020603050405020304" pitchFamily="18" charset="0"/>
                <a:cs typeface="Times New Roman" panose="02020603050405020304" pitchFamily="18" charset="0"/>
              </a:rPr>
              <a:t> – It has many interfaces with its environment. It interacts across its boundaries, it receives inputs from and delivers outputs to the outside world. It must adapt to the changing demands of the user. </a:t>
            </a:r>
            <a:endParaRPr lang="en-US" sz="2800" dirty="0" smtClean="0">
              <a:solidFill>
                <a:schemeClr val="tx1"/>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pPr>
            <a:r>
              <a:rPr lang="en-US" sz="2400" b="1" dirty="0" smtClean="0">
                <a:solidFill>
                  <a:schemeClr val="tx1"/>
                </a:solidFill>
                <a:latin typeface="Times New Roman" panose="02020603050405020304" pitchFamily="18" charset="0"/>
                <a:cs typeface="Times New Roman" panose="02020603050405020304" pitchFamily="18" charset="0"/>
              </a:rPr>
              <a:t>Example</a:t>
            </a:r>
            <a:r>
              <a:rPr lang="en-US" sz="2400" dirty="0">
                <a:solidFill>
                  <a:schemeClr val="tx1"/>
                </a:solidFill>
                <a:latin typeface="Times New Roman" panose="02020603050405020304" pitchFamily="18" charset="0"/>
                <a:cs typeface="Times New Roman" panose="02020603050405020304" pitchFamily="18" charset="0"/>
              </a:rPr>
              <a:t>: an open cup of coffee</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b="1" dirty="0" smtClean="0">
                <a:solidFill>
                  <a:schemeClr val="tx1"/>
                </a:solidFill>
                <a:latin typeface="Times New Roman" panose="02020603050405020304" pitchFamily="18" charset="0"/>
                <a:cs typeface="Times New Roman" panose="02020603050405020304" pitchFamily="18" charset="0"/>
              </a:rPr>
              <a:t> Closed System</a:t>
            </a:r>
            <a:r>
              <a:rPr lang="en-US" sz="2800" dirty="0" smtClean="0">
                <a:solidFill>
                  <a:schemeClr val="tx1"/>
                </a:solidFill>
                <a:latin typeface="Times New Roman" panose="02020603050405020304" pitchFamily="18" charset="0"/>
                <a:cs typeface="Times New Roman" panose="02020603050405020304" pitchFamily="18" charset="0"/>
              </a:rPr>
              <a:t> – It is isolated from the environmental influences. A completely closed system is rare. </a:t>
            </a:r>
            <a:endParaRPr lang="en-US" sz="2800" dirty="0" smtClean="0">
              <a:solidFill>
                <a:schemeClr val="tx1"/>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Example: </a:t>
            </a:r>
            <a:endParaRPr lang="en-US" sz="2400" b="1" dirty="0" smtClean="0">
              <a:solidFill>
                <a:schemeClr val="tx1"/>
              </a:solidFill>
              <a:latin typeface="Times New Roman" panose="02020603050405020304" pitchFamily="18" charset="0"/>
              <a:cs typeface="Times New Roman" panose="02020603050405020304" pitchFamily="18" charset="0"/>
            </a:endParaRPr>
          </a:p>
          <a:p>
            <a:pPr marL="475615" lvl="2" indent="0" algn="just">
              <a:buNone/>
            </a:pPr>
            <a:r>
              <a:rPr lang="en-US" sz="2400" dirty="0" smtClean="0">
                <a:solidFill>
                  <a:schemeClr val="tx1"/>
                </a:solidFill>
                <a:latin typeface="Times New Roman" panose="02020603050405020304" pitchFamily="18" charset="0"/>
                <a:cs typeface="Times New Roman" panose="02020603050405020304" pitchFamily="18" charset="0"/>
              </a:rPr>
              <a:t>	-a </a:t>
            </a:r>
            <a:r>
              <a:rPr lang="en-US" sz="2400" dirty="0">
                <a:solidFill>
                  <a:schemeClr val="tx1"/>
                </a:solidFill>
                <a:latin typeface="Times New Roman" panose="02020603050405020304" pitchFamily="18" charset="0"/>
                <a:cs typeface="Times New Roman" panose="02020603050405020304" pitchFamily="18" charset="0"/>
              </a:rPr>
              <a:t>cup of coffee with a lid on it, </a:t>
            </a:r>
            <a:endParaRPr lang="en-US" sz="2400" dirty="0" smtClean="0">
              <a:solidFill>
                <a:schemeClr val="tx1"/>
              </a:solidFill>
              <a:latin typeface="Times New Roman" panose="02020603050405020304" pitchFamily="18" charset="0"/>
              <a:cs typeface="Times New Roman" panose="02020603050405020304" pitchFamily="18" charset="0"/>
            </a:endParaRPr>
          </a:p>
          <a:p>
            <a:pPr marL="292735" lvl="1" indent="0" algn="just">
              <a:buNone/>
            </a:pPr>
            <a:r>
              <a:rPr lang="en-US" sz="2400" dirty="0" smtClean="0">
                <a:solidFill>
                  <a:schemeClr val="tx1"/>
                </a:solidFill>
                <a:latin typeface="Times New Roman" panose="02020603050405020304" pitchFamily="18" charset="0"/>
                <a:cs typeface="Times New Roman" panose="02020603050405020304" pitchFamily="18" charset="0"/>
              </a:rPr>
              <a:t>	- or </a:t>
            </a:r>
            <a:r>
              <a:rPr lang="en-US" sz="2400" dirty="0">
                <a:solidFill>
                  <a:schemeClr val="tx1"/>
                </a:solidFill>
                <a:latin typeface="Times New Roman" panose="02020603050405020304" pitchFamily="18" charset="0"/>
                <a:cs typeface="Times New Roman" panose="02020603050405020304" pitchFamily="18" charset="0"/>
              </a:rPr>
              <a:t>a simple water bottle.</a:t>
            </a: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a:xfrm>
            <a:off x="822960" y="378043"/>
            <a:ext cx="7543800" cy="1450757"/>
          </a:xfrm>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Characteristics of </a:t>
            </a:r>
            <a:br>
              <a:rPr lang="en-US" b="1" u="sng" dirty="0" smtClean="0">
                <a:solidFill>
                  <a:srgbClr val="0070C0"/>
                </a:solidFill>
                <a:latin typeface="Times New Roman" panose="02020603050405020304" pitchFamily="18" charset="0"/>
                <a:cs typeface="Times New Roman" panose="02020603050405020304" pitchFamily="18" charset="0"/>
              </a:rPr>
            </a:br>
            <a:r>
              <a:rPr lang="en-US" b="1" u="sng" dirty="0" smtClean="0">
                <a:solidFill>
                  <a:srgbClr val="0070C0"/>
                </a:solidFill>
                <a:latin typeface="Times New Roman" panose="02020603050405020304" pitchFamily="18" charset="0"/>
                <a:cs typeface="Times New Roman" panose="02020603050405020304" pitchFamily="18" charset="0"/>
              </a:rPr>
              <a:t>Open Systems </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94" name="Content Placeholder 2"/>
          <p:cNvSpPr>
            <a:spLocks noGrp="1"/>
          </p:cNvSpPr>
          <p:nvPr>
            <p:ph idx="1"/>
          </p:nvPr>
        </p:nvSpPr>
        <p:spPr>
          <a:xfrm>
            <a:off x="822959" y="2072640"/>
            <a:ext cx="8016241" cy="4023360"/>
          </a:xfrm>
        </p:spPr>
        <p:txBody>
          <a:bodyPr>
            <a:normAutofit/>
          </a:bodyPr>
          <a:lstStyle/>
          <a:p>
            <a:pPr algn="just">
              <a:buFont typeface="Wingdings" panose="05000000000000000000" pitchFamily="2" charset="2"/>
              <a:buChar char="q"/>
            </a:pPr>
            <a:r>
              <a:rPr lang="en-US" sz="2800" b="1" dirty="0" smtClean="0">
                <a:solidFill>
                  <a:srgbClr val="7030A0"/>
                </a:solidFill>
                <a:latin typeface="Times New Roman" panose="02020603050405020304" pitchFamily="18" charset="0"/>
                <a:cs typeface="Times New Roman" panose="02020603050405020304" pitchFamily="18" charset="0"/>
              </a:rPr>
              <a:t> Input from outside</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Open systems are self adjusting and self regulating. When functioning properly open system reaches a steady state or equilibrium.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b="1" dirty="0" smtClean="0">
                <a:solidFill>
                  <a:srgbClr val="7030A0"/>
                </a:solidFill>
                <a:latin typeface="Times New Roman" panose="02020603050405020304" pitchFamily="18" charset="0"/>
                <a:cs typeface="Times New Roman" panose="02020603050405020304" pitchFamily="18" charset="0"/>
              </a:rPr>
              <a:t> Entropy</a:t>
            </a:r>
            <a:r>
              <a:rPr lang="en-US" sz="2800" dirty="0" smtClean="0">
                <a:solidFill>
                  <a:schemeClr val="tx1"/>
                </a:solidFill>
                <a:latin typeface="Times New Roman" panose="02020603050405020304" pitchFamily="18" charset="0"/>
                <a:cs typeface="Times New Roman" panose="02020603050405020304" pitchFamily="18" charset="0"/>
              </a:rPr>
              <a:t>- Dynamic systems run down over time resulting in loss of energy or entropy. Open systems resist entropy by seeking new input or modifying the processes to return to a steady state. </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838200" y="839137"/>
            <a:ext cx="7120338" cy="989663"/>
          </a:xfrm>
        </p:spPr>
        <p:txBody>
          <a:bodyPr>
            <a:normAutofit/>
          </a:bodyPr>
          <a:lstStyle/>
          <a:p>
            <a:pPr algn="ctr"/>
            <a:r>
              <a:rPr lang="en-US" b="1" u="sng" spc="-5" dirty="0">
                <a:solidFill>
                  <a:srgbClr val="0070C0"/>
                </a:solidFill>
                <a:latin typeface="Times New Roman" panose="02020603050405020304"/>
                <a:cs typeface="Times New Roman" panose="02020603050405020304"/>
              </a:rPr>
              <a:t>Learning Goals</a:t>
            </a:r>
            <a:endParaRPr lang="en-US" b="1" u="sng" dirty="0">
              <a:solidFill>
                <a:srgbClr val="0070C0"/>
              </a:solidFill>
            </a:endParaRPr>
          </a:p>
        </p:txBody>
      </p:sp>
      <p:sp>
        <p:nvSpPr>
          <p:cNvPr id="1048599" name="Content Placeholder 2"/>
          <p:cNvSpPr>
            <a:spLocks noGrp="1"/>
          </p:cNvSpPr>
          <p:nvPr>
            <p:ph idx="1"/>
          </p:nvPr>
        </p:nvSpPr>
        <p:spPr>
          <a:xfrm>
            <a:off x="1176864" y="2057401"/>
            <a:ext cx="7586136" cy="4038600"/>
          </a:xfrm>
        </p:spPr>
        <p:txBody>
          <a:bodyPr>
            <a:normAutofit fontScale="87500" lnSpcReduction="20000"/>
          </a:bodyPr>
          <a:lstStyle/>
          <a:p>
            <a:pPr marL="469900" indent="-457200" algn="just">
              <a:lnSpc>
                <a:spcPct val="100000"/>
              </a:lnSpc>
              <a:spcBef>
                <a:spcPts val="1820"/>
              </a:spcBef>
              <a:buFont typeface="Wingdings" panose="05000000000000000000" pitchFamily="2" charset="2"/>
              <a:buChar char="q"/>
              <a:tabLst>
                <a:tab pos="468630" algn="l"/>
                <a:tab pos="469900" algn="l"/>
              </a:tabLst>
            </a:pPr>
            <a:r>
              <a:rPr lang="en-US" sz="2800" b="1" spc="-5" dirty="0">
                <a:solidFill>
                  <a:schemeClr val="tx1"/>
                </a:solidFill>
                <a:latin typeface="Times New Roman" panose="02020603050405020304"/>
                <a:cs typeface="Times New Roman" panose="02020603050405020304"/>
              </a:rPr>
              <a:t>Distinction between Data and</a:t>
            </a:r>
            <a:r>
              <a:rPr lang="en-US" sz="2800" b="1" spc="-50" dirty="0">
                <a:solidFill>
                  <a:schemeClr val="tx1"/>
                </a:solidFill>
                <a:latin typeface="Times New Roman" panose="02020603050405020304"/>
                <a:cs typeface="Times New Roman" panose="02020603050405020304"/>
              </a:rPr>
              <a:t> </a:t>
            </a:r>
            <a:r>
              <a:rPr lang="en-US" sz="2800" b="1" spc="-5" dirty="0">
                <a:solidFill>
                  <a:schemeClr val="tx1"/>
                </a:solidFill>
                <a:latin typeface="Times New Roman" panose="02020603050405020304"/>
                <a:cs typeface="Times New Roman" panose="02020603050405020304"/>
              </a:rPr>
              <a:t>Information</a:t>
            </a:r>
            <a:endParaRPr lang="en-US" sz="2800" b="1" dirty="0">
              <a:solidFill>
                <a:schemeClr val="tx1"/>
              </a:solidFill>
              <a:latin typeface="Times New Roman" panose="02020603050405020304"/>
              <a:cs typeface="Times New Roman" panose="02020603050405020304"/>
            </a:endParaRPr>
          </a:p>
          <a:p>
            <a:pPr marL="469900" marR="800735" indent="-457200" algn="just">
              <a:lnSpc>
                <a:spcPct val="100000"/>
              </a:lnSpc>
              <a:buFont typeface="Wingdings" panose="05000000000000000000" pitchFamily="2" charset="2"/>
              <a:buChar char="q"/>
              <a:tabLst>
                <a:tab pos="469265" algn="l"/>
                <a:tab pos="469900" algn="l"/>
              </a:tabLst>
            </a:pPr>
            <a:r>
              <a:rPr lang="en-US" sz="2800" b="1" spc="-5" dirty="0">
                <a:solidFill>
                  <a:schemeClr val="tx1"/>
                </a:solidFill>
                <a:latin typeface="Times New Roman" panose="02020603050405020304"/>
                <a:cs typeface="Times New Roman" panose="02020603050405020304"/>
              </a:rPr>
              <a:t>Description of types of Information: Tactical,  Operational, Strategic,</a:t>
            </a:r>
            <a:r>
              <a:rPr lang="en-US" sz="2800" b="1" spc="-65" dirty="0">
                <a:solidFill>
                  <a:schemeClr val="tx1"/>
                </a:solidFill>
                <a:latin typeface="Times New Roman" panose="02020603050405020304"/>
                <a:cs typeface="Times New Roman" panose="02020603050405020304"/>
              </a:rPr>
              <a:t> </a:t>
            </a:r>
            <a:r>
              <a:rPr lang="en-US" sz="2800" b="1" spc="-5" dirty="0">
                <a:solidFill>
                  <a:schemeClr val="tx1"/>
                </a:solidFill>
                <a:latin typeface="Times New Roman" panose="02020603050405020304"/>
                <a:cs typeface="Times New Roman" panose="02020603050405020304"/>
              </a:rPr>
              <a:t>Statutory.</a:t>
            </a:r>
            <a:endParaRPr lang="en-US" sz="2800" b="1" dirty="0">
              <a:solidFill>
                <a:schemeClr val="tx1"/>
              </a:solidFill>
              <a:latin typeface="Times New Roman" panose="02020603050405020304"/>
              <a:cs typeface="Times New Roman" panose="02020603050405020304"/>
            </a:endParaRPr>
          </a:p>
          <a:p>
            <a:pPr marL="469900" marR="5080" indent="-457200" algn="just">
              <a:lnSpc>
                <a:spcPct val="100000"/>
              </a:lnSpc>
              <a:buFont typeface="Wingdings" panose="05000000000000000000" pitchFamily="2" charset="2"/>
              <a:buChar char="q"/>
              <a:tabLst>
                <a:tab pos="468630" algn="l"/>
                <a:tab pos="469265" algn="l"/>
              </a:tabLst>
            </a:pPr>
            <a:r>
              <a:rPr lang="en-US" sz="2800" b="1" spc="-5" dirty="0">
                <a:solidFill>
                  <a:schemeClr val="tx1"/>
                </a:solidFill>
                <a:latin typeface="Times New Roman" panose="02020603050405020304"/>
                <a:cs typeface="Times New Roman" panose="02020603050405020304"/>
              </a:rPr>
              <a:t>Division of Management into different hierarchical  levels.</a:t>
            </a:r>
            <a:endParaRPr lang="en-US" sz="2800" b="1" dirty="0">
              <a:solidFill>
                <a:schemeClr val="tx1"/>
              </a:solidFill>
              <a:latin typeface="Times New Roman" panose="02020603050405020304"/>
              <a:cs typeface="Times New Roman" panose="02020603050405020304"/>
            </a:endParaRPr>
          </a:p>
          <a:p>
            <a:pPr marL="469900" marR="316230" indent="-457200" algn="just">
              <a:lnSpc>
                <a:spcPct val="100000"/>
              </a:lnSpc>
              <a:buFont typeface="Wingdings" panose="05000000000000000000" pitchFamily="2" charset="2"/>
              <a:buChar char="q"/>
              <a:tabLst>
                <a:tab pos="469265" algn="l"/>
                <a:tab pos="469900" algn="l"/>
              </a:tabLst>
            </a:pPr>
            <a:r>
              <a:rPr lang="en-US" sz="2800" b="1" spc="-5" dirty="0">
                <a:solidFill>
                  <a:schemeClr val="tx1"/>
                </a:solidFill>
                <a:latin typeface="Times New Roman" panose="02020603050405020304"/>
                <a:cs typeface="Times New Roman" panose="02020603050405020304"/>
              </a:rPr>
              <a:t>Type of Information needed at different levels of  management.</a:t>
            </a:r>
            <a:endParaRPr lang="en-US" sz="2800" b="1" dirty="0">
              <a:solidFill>
                <a:schemeClr val="tx1"/>
              </a:solidFill>
              <a:latin typeface="Times New Roman" panose="02020603050405020304"/>
              <a:cs typeface="Times New Roman" panose="02020603050405020304"/>
            </a:endParaRPr>
          </a:p>
          <a:p>
            <a:pPr marL="469900" marR="397510" indent="-457200" algn="just">
              <a:lnSpc>
                <a:spcPct val="100000"/>
              </a:lnSpc>
              <a:spcBef>
                <a:spcPts val="5"/>
              </a:spcBef>
              <a:buFont typeface="Wingdings" panose="05000000000000000000" pitchFamily="2" charset="2"/>
              <a:buChar char="q"/>
              <a:tabLst>
                <a:tab pos="468630" algn="l"/>
                <a:tab pos="469900" algn="l"/>
                <a:tab pos="4484370" algn="l"/>
              </a:tabLst>
            </a:pPr>
            <a:r>
              <a:rPr lang="en-US" sz="2800" b="1" spc="-5" dirty="0">
                <a:solidFill>
                  <a:schemeClr val="tx1"/>
                </a:solidFill>
                <a:latin typeface="Times New Roman" panose="02020603050405020304"/>
                <a:cs typeface="Times New Roman" panose="02020603050405020304"/>
              </a:rPr>
              <a:t>Division of organizations into several functional  areas and</a:t>
            </a:r>
            <a:r>
              <a:rPr lang="en-US" sz="2800" b="1" spc="10" dirty="0">
                <a:solidFill>
                  <a:schemeClr val="tx1"/>
                </a:solidFill>
                <a:latin typeface="Times New Roman" panose="02020603050405020304"/>
                <a:cs typeface="Times New Roman" panose="02020603050405020304"/>
              </a:rPr>
              <a:t> </a:t>
            </a:r>
            <a:r>
              <a:rPr lang="en-US" sz="2800" b="1" spc="-5" dirty="0">
                <a:solidFill>
                  <a:schemeClr val="tx1"/>
                </a:solidFill>
                <a:latin typeface="Times New Roman" panose="02020603050405020304"/>
                <a:cs typeface="Times New Roman" panose="02020603050405020304"/>
              </a:rPr>
              <a:t>their</a:t>
            </a:r>
            <a:r>
              <a:rPr lang="en-US" sz="2800" b="1" dirty="0">
                <a:solidFill>
                  <a:schemeClr val="tx1"/>
                </a:solidFill>
                <a:latin typeface="Times New Roman" panose="02020603050405020304"/>
                <a:cs typeface="Times New Roman" panose="02020603050405020304"/>
              </a:rPr>
              <a:t> </a:t>
            </a:r>
            <a:r>
              <a:rPr lang="en-US" sz="2800" b="1" spc="-5" dirty="0">
                <a:solidFill>
                  <a:schemeClr val="tx1"/>
                </a:solidFill>
                <a:latin typeface="Times New Roman" panose="02020603050405020304"/>
                <a:cs typeface="Times New Roman" panose="02020603050405020304"/>
              </a:rPr>
              <a:t>information requirements</a:t>
            </a:r>
            <a:endParaRPr lang="en-US" sz="2800" b="1" dirty="0">
              <a:solidFill>
                <a:schemeClr val="tx1"/>
              </a:solidFill>
              <a:latin typeface="Times New Roman" panose="02020603050405020304"/>
              <a:cs typeface="Times New Roman" panose="02020603050405020304"/>
            </a:endParaRPr>
          </a:p>
          <a:p>
            <a:pPr marL="469900" indent="-457200" algn="just">
              <a:lnSpc>
                <a:spcPct val="100000"/>
              </a:lnSpc>
              <a:spcBef>
                <a:spcPts val="5"/>
              </a:spcBef>
              <a:buFont typeface="Wingdings" panose="05000000000000000000" pitchFamily="2" charset="2"/>
              <a:buChar char="q"/>
              <a:tabLst>
                <a:tab pos="456565" algn="l"/>
                <a:tab pos="457200" algn="l"/>
              </a:tabLst>
            </a:pPr>
            <a:r>
              <a:rPr lang="en-US" sz="2800" b="1" spc="-5" dirty="0">
                <a:solidFill>
                  <a:schemeClr val="tx1"/>
                </a:solidFill>
                <a:latin typeface="Times New Roman" panose="02020603050405020304"/>
                <a:cs typeface="Times New Roman" panose="02020603050405020304"/>
              </a:rPr>
              <a:t>Attributes of</a:t>
            </a:r>
            <a:r>
              <a:rPr lang="en-US" sz="2800" b="1" spc="-75" dirty="0">
                <a:solidFill>
                  <a:schemeClr val="tx1"/>
                </a:solidFill>
                <a:latin typeface="Times New Roman" panose="02020603050405020304"/>
                <a:cs typeface="Times New Roman" panose="02020603050405020304"/>
              </a:rPr>
              <a:t> </a:t>
            </a:r>
            <a:r>
              <a:rPr lang="en-US" sz="2800" b="1" spc="-5" dirty="0">
                <a:solidFill>
                  <a:schemeClr val="tx1"/>
                </a:solidFill>
                <a:latin typeface="Times New Roman" panose="02020603050405020304"/>
                <a:cs typeface="Times New Roman" panose="02020603050405020304"/>
              </a:rPr>
              <a:t>Information.</a:t>
            </a:r>
            <a:endParaRPr lang="en-US" sz="2800" b="1" dirty="0">
              <a:solidFill>
                <a:schemeClr val="tx1"/>
              </a:solidFill>
              <a:latin typeface="Times New Roman" panose="02020603050405020304"/>
              <a:cs typeface="Times New Roman" panose="02020603050405020304"/>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a:xfrm>
            <a:off x="822960" y="1005837"/>
            <a:ext cx="7543800" cy="822963"/>
          </a:xfrm>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Continued…</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96" name="Content Placeholder 2"/>
          <p:cNvSpPr>
            <a:spLocks noGrp="1"/>
          </p:cNvSpPr>
          <p:nvPr>
            <p:ph idx="1"/>
          </p:nvPr>
        </p:nvSpPr>
        <p:spPr>
          <a:xfrm>
            <a:off x="822959" y="1845734"/>
            <a:ext cx="8092441" cy="4326466"/>
          </a:xfrm>
        </p:spPr>
        <p:txBody>
          <a:bodyPr>
            <a:noAutofit/>
          </a:bodyPr>
          <a:lstStyle/>
          <a:p>
            <a:pPr algn="just">
              <a:buFont typeface="Wingdings" panose="05000000000000000000" pitchFamily="2" charset="2"/>
              <a:buChar char="q"/>
            </a:pPr>
            <a:r>
              <a:rPr lang="en-US" sz="2800" b="1" dirty="0" smtClean="0">
                <a:solidFill>
                  <a:srgbClr val="7030A0"/>
                </a:solidFill>
                <a:latin typeface="Times New Roman" panose="02020603050405020304" pitchFamily="18" charset="0"/>
                <a:cs typeface="Times New Roman" panose="02020603050405020304" pitchFamily="18" charset="0"/>
              </a:rPr>
              <a:t> Process, output and cycles</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Open system produce useful output and operate in cycles, following a continuous flow path.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b="1" dirty="0" smtClean="0">
                <a:solidFill>
                  <a:srgbClr val="7030A0"/>
                </a:solidFill>
                <a:latin typeface="Times New Roman" panose="02020603050405020304" pitchFamily="18" charset="0"/>
                <a:cs typeface="Times New Roman" panose="02020603050405020304" pitchFamily="18" charset="0"/>
              </a:rPr>
              <a:t> Differentiation</a:t>
            </a:r>
            <a:r>
              <a:rPr lang="en-US" sz="2800" dirty="0" smtClean="0">
                <a:solidFill>
                  <a:srgbClr val="7030A0"/>
                </a:solidFill>
                <a:latin typeface="Times New Roman" panose="02020603050405020304" pitchFamily="18" charset="0"/>
                <a:cs typeface="Times New Roman" panose="02020603050405020304" pitchFamily="18" charset="0"/>
              </a:rPr>
              <a:t>-</a:t>
            </a:r>
            <a:r>
              <a:rPr lang="en-US" sz="2800" dirty="0" smtClean="0">
                <a:solidFill>
                  <a:schemeClr val="tx1"/>
                </a:solidFill>
                <a:latin typeface="Times New Roman" panose="02020603050405020304" pitchFamily="18" charset="0"/>
                <a:cs typeface="Times New Roman" panose="02020603050405020304" pitchFamily="18" charset="0"/>
              </a:rPr>
              <a:t> They have a tendency toward an increasing specialization of functions and a greater differentiation of their components. For example the role of machines and people tend toward greater specialization and greater interaction.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b="1" dirty="0" smtClean="0">
                <a:solidFill>
                  <a:srgbClr val="7030A0"/>
                </a:solidFill>
                <a:latin typeface="Times New Roman" panose="02020603050405020304" pitchFamily="18" charset="0"/>
                <a:cs typeface="Times New Roman" panose="02020603050405020304" pitchFamily="18" charset="0"/>
              </a:rPr>
              <a:t> </a:t>
            </a:r>
            <a:r>
              <a:rPr lang="en-US" sz="2800" b="1" dirty="0" err="1" smtClean="0">
                <a:solidFill>
                  <a:srgbClr val="7030A0"/>
                </a:solidFill>
                <a:latin typeface="Times New Roman" panose="02020603050405020304" pitchFamily="18" charset="0"/>
                <a:cs typeface="Times New Roman" panose="02020603050405020304" pitchFamily="18" charset="0"/>
              </a:rPr>
              <a:t>Equifinality</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Goals are achieved through differing courses of action and a variety of paths.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822960" y="378043"/>
            <a:ext cx="7543800" cy="1450757"/>
          </a:xfrm>
        </p:spPr>
        <p:txBody>
          <a:bodyPr>
            <a:normAutofit/>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Formal and Informal Information Systems</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98" name="Content Placeholder 2"/>
          <p:cNvSpPr>
            <a:spLocks noGrp="1"/>
          </p:cNvSpPr>
          <p:nvPr>
            <p:ph idx="1"/>
          </p:nvPr>
        </p:nvSpPr>
        <p:spPr/>
        <p:txBody>
          <a:bodyPr>
            <a:normAutofit/>
          </a:bodyPr>
          <a:lstStyle/>
          <a:p>
            <a:pPr algn="just">
              <a:buFont typeface="Wingdings" panose="05000000000000000000" pitchFamily="2" charset="2"/>
              <a:buChar char="q"/>
            </a:pPr>
            <a:r>
              <a:rPr lang="en-US" sz="2800" b="1" dirty="0" smtClean="0">
                <a:solidFill>
                  <a:schemeClr val="tx1"/>
                </a:solidFill>
                <a:latin typeface="Times New Roman" panose="02020603050405020304" pitchFamily="18" charset="0"/>
                <a:cs typeface="Times New Roman" panose="02020603050405020304" pitchFamily="18" charset="0"/>
              </a:rPr>
              <a:t> Formal Information System</a:t>
            </a:r>
            <a:r>
              <a:rPr lang="en-US" sz="2800" dirty="0" smtClean="0">
                <a:solidFill>
                  <a:schemeClr val="tx1"/>
                </a:solidFill>
                <a:latin typeface="Times New Roman" panose="02020603050405020304" pitchFamily="18" charset="0"/>
                <a:cs typeface="Times New Roman" panose="02020603050405020304" pitchFamily="18" charset="0"/>
              </a:rPr>
              <a:t> is based on the organization represented by organization chart. </a:t>
            </a:r>
            <a:endParaRPr lang="en-US" sz="2800" dirty="0" smtClean="0">
              <a:solidFill>
                <a:schemeClr val="tx1"/>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pPr>
            <a:r>
              <a:rPr lang="en-US" sz="2200" dirty="0" smtClean="0">
                <a:solidFill>
                  <a:schemeClr val="tx1"/>
                </a:solidFill>
                <a:latin typeface="Times New Roman" panose="02020603050405020304" pitchFamily="18" charset="0"/>
                <a:cs typeface="Times New Roman" panose="02020603050405020304" pitchFamily="18" charset="0"/>
              </a:rPr>
              <a:t>The chart is a map of positions and their authority relationships, indicated by boxes and connected by straight lines. </a:t>
            </a:r>
            <a:endParaRPr lang="en-US" sz="22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800" b="1" dirty="0" smtClean="0">
                <a:solidFill>
                  <a:schemeClr val="tx1"/>
                </a:solidFill>
                <a:latin typeface="Times New Roman" panose="02020603050405020304" pitchFamily="18" charset="0"/>
                <a:cs typeface="Times New Roman" panose="02020603050405020304" pitchFamily="18" charset="0"/>
              </a:rPr>
              <a:t> Informal Information System</a:t>
            </a:r>
            <a:r>
              <a:rPr lang="en-US" sz="2800" dirty="0" smtClean="0">
                <a:solidFill>
                  <a:schemeClr val="tx1"/>
                </a:solidFill>
                <a:latin typeface="Times New Roman" panose="02020603050405020304" pitchFamily="18" charset="0"/>
                <a:cs typeface="Times New Roman" panose="02020603050405020304" pitchFamily="18" charset="0"/>
              </a:rPr>
              <a:t> is an employee based system designed to meet personnel and vocational needs and to help solve, work related problems. </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a:xfrm>
            <a:off x="822960" y="378043"/>
            <a:ext cx="7543800" cy="1450757"/>
          </a:xfrm>
        </p:spPr>
        <p:txBody>
          <a:bodyPr>
            <a:normAutofit/>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Varieties of Computer Based Information System </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700" name="Content Placeholder 2"/>
          <p:cNvSpPr>
            <a:spLocks noGrp="1"/>
          </p:cNvSpPr>
          <p:nvPr>
            <p:ph idx="1"/>
          </p:nvPr>
        </p:nvSpPr>
        <p:spPr>
          <a:xfrm>
            <a:off x="822959" y="1845734"/>
            <a:ext cx="7863841" cy="4326466"/>
          </a:xfrm>
        </p:spPr>
        <p:txBody>
          <a:bodyPr>
            <a:noAutofit/>
          </a:bodyPr>
          <a:lstStyle/>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 Computer Based Information System relies on computer for handling business applications. </a:t>
            </a:r>
            <a:endParaRPr lang="en-US" sz="28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 Basically three types –</a:t>
            </a:r>
            <a:endParaRPr lang="en-US" sz="2800" dirty="0" smtClean="0">
              <a:solidFill>
                <a:schemeClr val="tx1"/>
              </a:solidFill>
              <a:latin typeface="Times New Roman" panose="02020603050405020304" pitchFamily="18" charset="0"/>
              <a:cs typeface="Times New Roman" panose="02020603050405020304" pitchFamily="18" charset="0"/>
            </a:endParaRPr>
          </a:p>
          <a:p>
            <a:pPr marL="264160" indent="-251460">
              <a:lnSpc>
                <a:spcPct val="100000"/>
              </a:lnSpc>
              <a:buNone/>
              <a:tabLst>
                <a:tab pos="264795" algn="l"/>
              </a:tabLst>
            </a:pPr>
            <a:r>
              <a:rPr lang="en-US" sz="2800" spc="-5" dirty="0">
                <a:solidFill>
                  <a:schemeClr val="tx1"/>
                </a:solidFill>
                <a:latin typeface="Times New Roman" panose="02020603050405020304" pitchFamily="18" charset="0"/>
                <a:cs typeface="Times New Roman" panose="02020603050405020304" pitchFamily="18" charset="0"/>
              </a:rPr>
              <a:t>		- </a:t>
            </a:r>
            <a:r>
              <a:rPr lang="en-US" sz="2800" b="1" spc="-5" dirty="0">
                <a:solidFill>
                  <a:srgbClr val="7030A0"/>
                </a:solidFill>
                <a:latin typeface="Times New Roman" panose="02020603050405020304" pitchFamily="18" charset="0"/>
                <a:cs typeface="Times New Roman" panose="02020603050405020304" pitchFamily="18" charset="0"/>
              </a:rPr>
              <a:t>Business Data</a:t>
            </a:r>
            <a:r>
              <a:rPr lang="en-US" sz="2800" b="1" spc="-85" dirty="0">
                <a:solidFill>
                  <a:srgbClr val="7030A0"/>
                </a:solidFill>
                <a:latin typeface="Times New Roman" panose="02020603050405020304" pitchFamily="18" charset="0"/>
                <a:cs typeface="Times New Roman" panose="02020603050405020304" pitchFamily="18" charset="0"/>
              </a:rPr>
              <a:t> </a:t>
            </a:r>
            <a:r>
              <a:rPr lang="en-US" sz="2800" b="1" spc="-5" dirty="0" smtClean="0">
                <a:solidFill>
                  <a:srgbClr val="7030A0"/>
                </a:solidFill>
                <a:latin typeface="Times New Roman" panose="02020603050405020304" pitchFamily="18" charset="0"/>
                <a:cs typeface="Times New Roman" panose="02020603050405020304" pitchFamily="18" charset="0"/>
              </a:rPr>
              <a:t>Processing (BDP)</a:t>
            </a:r>
            <a:endParaRPr lang="en-US" sz="2800" b="1" dirty="0">
              <a:solidFill>
                <a:srgbClr val="7030A0"/>
              </a:solidFill>
              <a:latin typeface="Times New Roman" panose="02020603050405020304" pitchFamily="18" charset="0"/>
              <a:cs typeface="Times New Roman" panose="02020603050405020304" pitchFamily="18" charset="0"/>
            </a:endParaRPr>
          </a:p>
          <a:p>
            <a:pPr marL="2336800" lvl="1" indent="-457200">
              <a:buFont typeface="Wingdings" panose="05000000000000000000" pitchFamily="2" charset="2"/>
              <a:buChar char="§"/>
              <a:tabLst>
                <a:tab pos="2145665" algn="l"/>
              </a:tabLst>
            </a:pPr>
            <a:r>
              <a:rPr lang="en-US" sz="2800" spc="-5" dirty="0">
                <a:solidFill>
                  <a:schemeClr val="tx1"/>
                </a:solidFill>
                <a:latin typeface="Times New Roman" panose="02020603050405020304" pitchFamily="18" charset="0"/>
                <a:cs typeface="Times New Roman" panose="02020603050405020304" pitchFamily="18" charset="0"/>
              </a:rPr>
              <a:t>Deals with operational</a:t>
            </a:r>
            <a:r>
              <a:rPr lang="en-US" sz="2800" spc="-85" dirty="0">
                <a:solidFill>
                  <a:schemeClr val="tx1"/>
                </a:solidFill>
                <a:latin typeface="Times New Roman" panose="02020603050405020304" pitchFamily="18" charset="0"/>
                <a:cs typeface="Times New Roman" panose="02020603050405020304" pitchFamily="18" charset="0"/>
              </a:rPr>
              <a:t> </a:t>
            </a:r>
            <a:r>
              <a:rPr lang="en-US" sz="2800" spc="-5" dirty="0">
                <a:solidFill>
                  <a:schemeClr val="tx1"/>
                </a:solidFill>
                <a:latin typeface="Times New Roman" panose="02020603050405020304" pitchFamily="18" charset="0"/>
                <a:cs typeface="Times New Roman" panose="02020603050405020304" pitchFamily="18" charset="0"/>
              </a:rPr>
              <a:t>information</a:t>
            </a:r>
            <a:endParaRPr lang="en-US" sz="2800" dirty="0" smtClean="0">
              <a:solidFill>
                <a:schemeClr val="tx1"/>
              </a:solidFill>
              <a:latin typeface="Times New Roman" panose="02020603050405020304" pitchFamily="18" charset="0"/>
              <a:cs typeface="Times New Roman" panose="02020603050405020304" pitchFamily="18" charset="0"/>
            </a:endParaRPr>
          </a:p>
          <a:p>
            <a:pPr marL="264160" indent="-251460">
              <a:lnSpc>
                <a:spcPct val="100000"/>
              </a:lnSpc>
              <a:spcBef>
                <a:spcPts val="5"/>
              </a:spcBef>
              <a:buNone/>
              <a:tabLst>
                <a:tab pos="264795" algn="l"/>
              </a:tabLst>
            </a:pPr>
            <a:r>
              <a:rPr lang="en-US" sz="2800" spc="-5" dirty="0">
                <a:solidFill>
                  <a:schemeClr val="tx1"/>
                </a:solidFill>
                <a:latin typeface="Times New Roman" panose="02020603050405020304" pitchFamily="18" charset="0"/>
                <a:cs typeface="Times New Roman" panose="02020603050405020304" pitchFamily="18" charset="0"/>
              </a:rPr>
              <a:t>	- </a:t>
            </a:r>
            <a:r>
              <a:rPr lang="en-US" sz="2800" b="1" spc="-5" dirty="0">
                <a:solidFill>
                  <a:srgbClr val="7030A0"/>
                </a:solidFill>
                <a:latin typeface="Times New Roman" panose="02020603050405020304" pitchFamily="18" charset="0"/>
                <a:cs typeface="Times New Roman" panose="02020603050405020304" pitchFamily="18" charset="0"/>
              </a:rPr>
              <a:t>Management information</a:t>
            </a:r>
            <a:r>
              <a:rPr lang="en-US" sz="2800" b="1" spc="-70" dirty="0">
                <a:solidFill>
                  <a:srgbClr val="7030A0"/>
                </a:solidFill>
                <a:latin typeface="Times New Roman" panose="02020603050405020304" pitchFamily="18" charset="0"/>
                <a:cs typeface="Times New Roman" panose="02020603050405020304" pitchFamily="18" charset="0"/>
              </a:rPr>
              <a:t> </a:t>
            </a:r>
            <a:r>
              <a:rPr lang="en-US" sz="2800" b="1" spc="-5" dirty="0" smtClean="0">
                <a:solidFill>
                  <a:srgbClr val="7030A0"/>
                </a:solidFill>
                <a:latin typeface="Times New Roman" panose="02020603050405020304" pitchFamily="18" charset="0"/>
                <a:cs typeface="Times New Roman" panose="02020603050405020304" pitchFamily="18" charset="0"/>
              </a:rPr>
              <a:t>system (MIS)</a:t>
            </a:r>
            <a:endParaRPr lang="en-US" sz="2800" b="1" dirty="0">
              <a:solidFill>
                <a:srgbClr val="7030A0"/>
              </a:solidFill>
              <a:latin typeface="Times New Roman" panose="02020603050405020304" pitchFamily="18" charset="0"/>
              <a:cs typeface="Times New Roman" panose="02020603050405020304" pitchFamily="18" charset="0"/>
            </a:endParaRPr>
          </a:p>
          <a:p>
            <a:pPr marL="2336800" lvl="1" indent="-457200">
              <a:buFont typeface="Wingdings" panose="05000000000000000000" pitchFamily="2" charset="2"/>
              <a:buChar char="§"/>
              <a:tabLst>
                <a:tab pos="2145665" algn="l"/>
              </a:tabLst>
            </a:pPr>
            <a:r>
              <a:rPr lang="en-US" sz="2800" spc="-5" dirty="0">
                <a:solidFill>
                  <a:schemeClr val="tx1"/>
                </a:solidFill>
                <a:latin typeface="Times New Roman" panose="02020603050405020304" pitchFamily="18" charset="0"/>
                <a:cs typeface="Times New Roman" panose="02020603050405020304" pitchFamily="18" charset="0"/>
              </a:rPr>
              <a:t>Deals with  tactical</a:t>
            </a:r>
            <a:r>
              <a:rPr lang="en-US" sz="2800" spc="-85" dirty="0">
                <a:solidFill>
                  <a:schemeClr val="tx1"/>
                </a:solidFill>
                <a:latin typeface="Times New Roman" panose="02020603050405020304" pitchFamily="18" charset="0"/>
                <a:cs typeface="Times New Roman" panose="02020603050405020304" pitchFamily="18" charset="0"/>
              </a:rPr>
              <a:t> </a:t>
            </a:r>
            <a:r>
              <a:rPr lang="en-US" sz="2800" spc="-5" dirty="0">
                <a:solidFill>
                  <a:schemeClr val="tx1"/>
                </a:solidFill>
                <a:latin typeface="Times New Roman" panose="02020603050405020304" pitchFamily="18" charset="0"/>
                <a:cs typeface="Times New Roman" panose="02020603050405020304" pitchFamily="18" charset="0"/>
              </a:rPr>
              <a:t>information</a:t>
            </a:r>
            <a:endParaRPr lang="en-US" sz="2800" dirty="0" smtClean="0">
              <a:solidFill>
                <a:schemeClr val="tx1"/>
              </a:solidFill>
              <a:latin typeface="Times New Roman" panose="02020603050405020304" pitchFamily="18" charset="0"/>
              <a:cs typeface="Times New Roman" panose="02020603050405020304" pitchFamily="18" charset="0"/>
            </a:endParaRPr>
          </a:p>
          <a:p>
            <a:pPr marL="264160" indent="-251460">
              <a:lnSpc>
                <a:spcPct val="100000"/>
              </a:lnSpc>
              <a:spcBef>
                <a:spcPts val="5"/>
              </a:spcBef>
              <a:buNone/>
              <a:tabLst>
                <a:tab pos="264160" algn="l"/>
              </a:tabLst>
            </a:pPr>
            <a:r>
              <a:rPr lang="en-US" sz="2800" spc="-5" dirty="0">
                <a:solidFill>
                  <a:schemeClr val="tx1"/>
                </a:solidFill>
                <a:latin typeface="Times New Roman" panose="02020603050405020304" pitchFamily="18" charset="0"/>
                <a:cs typeface="Times New Roman" panose="02020603050405020304" pitchFamily="18" charset="0"/>
              </a:rPr>
              <a:t>	- </a:t>
            </a:r>
            <a:r>
              <a:rPr lang="en-US" sz="2800" b="1" spc="-5" dirty="0">
                <a:solidFill>
                  <a:srgbClr val="7030A0"/>
                </a:solidFill>
                <a:latin typeface="Times New Roman" panose="02020603050405020304" pitchFamily="18" charset="0"/>
                <a:cs typeface="Times New Roman" panose="02020603050405020304" pitchFamily="18" charset="0"/>
              </a:rPr>
              <a:t>Decision support</a:t>
            </a:r>
            <a:r>
              <a:rPr lang="en-US" sz="2800" b="1" spc="-75" dirty="0">
                <a:solidFill>
                  <a:srgbClr val="7030A0"/>
                </a:solidFill>
                <a:latin typeface="Times New Roman" panose="02020603050405020304" pitchFamily="18" charset="0"/>
                <a:cs typeface="Times New Roman" panose="02020603050405020304" pitchFamily="18" charset="0"/>
              </a:rPr>
              <a:t> </a:t>
            </a:r>
            <a:r>
              <a:rPr lang="en-US" sz="2800" b="1" spc="-5" dirty="0" smtClean="0">
                <a:solidFill>
                  <a:srgbClr val="7030A0"/>
                </a:solidFill>
                <a:latin typeface="Times New Roman" panose="02020603050405020304" pitchFamily="18" charset="0"/>
                <a:cs typeface="Times New Roman" panose="02020603050405020304" pitchFamily="18" charset="0"/>
              </a:rPr>
              <a:t>system (</a:t>
            </a:r>
            <a:r>
              <a:rPr lang="en-US" sz="2800" b="1" spc="-5" dirty="0">
                <a:solidFill>
                  <a:srgbClr val="7030A0"/>
                </a:solidFill>
                <a:latin typeface="Times New Roman" panose="02020603050405020304" pitchFamily="18" charset="0"/>
                <a:cs typeface="Times New Roman" panose="02020603050405020304" pitchFamily="18" charset="0"/>
              </a:rPr>
              <a:t>DSS)</a:t>
            </a:r>
            <a:endParaRPr lang="en-US" sz="2800" b="1" dirty="0">
              <a:solidFill>
                <a:srgbClr val="7030A0"/>
              </a:solidFill>
              <a:latin typeface="Times New Roman" panose="02020603050405020304" pitchFamily="18" charset="0"/>
              <a:cs typeface="Times New Roman" panose="02020603050405020304" pitchFamily="18" charset="0"/>
            </a:endParaRPr>
          </a:p>
          <a:p>
            <a:pPr marL="2336165" lvl="1" indent="-457200">
              <a:buFont typeface="Wingdings" panose="05000000000000000000" pitchFamily="2" charset="2"/>
              <a:buChar char="§"/>
              <a:tabLst>
                <a:tab pos="2145665" algn="l"/>
              </a:tabLst>
            </a:pPr>
            <a:r>
              <a:rPr lang="en-US" sz="2800" spc="-5" dirty="0">
                <a:solidFill>
                  <a:schemeClr val="tx1"/>
                </a:solidFill>
                <a:latin typeface="Times New Roman" panose="02020603050405020304" pitchFamily="18" charset="0"/>
                <a:cs typeface="Times New Roman" panose="02020603050405020304" pitchFamily="18" charset="0"/>
              </a:rPr>
              <a:t>Deals with strategic</a:t>
            </a:r>
            <a:r>
              <a:rPr lang="en-US" sz="2800" spc="-85" dirty="0">
                <a:solidFill>
                  <a:schemeClr val="tx1"/>
                </a:solidFill>
                <a:latin typeface="Times New Roman" panose="02020603050405020304" pitchFamily="18" charset="0"/>
                <a:cs typeface="Times New Roman" panose="02020603050405020304" pitchFamily="18" charset="0"/>
              </a:rPr>
              <a:t> </a:t>
            </a:r>
            <a:r>
              <a:rPr lang="en-US" sz="2800" spc="-5" dirty="0">
                <a:solidFill>
                  <a:schemeClr val="tx1"/>
                </a:solidFill>
                <a:latin typeface="Times New Roman" panose="02020603050405020304" pitchFamily="18" charset="0"/>
                <a:cs typeface="Times New Roman" panose="02020603050405020304" pitchFamily="18" charset="0"/>
              </a:rPr>
              <a:t>information</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a:xfrm>
            <a:off x="822960" y="378043"/>
            <a:ext cx="7543800" cy="1450757"/>
          </a:xfrm>
        </p:spPr>
        <p:txBody>
          <a:bodyPr/>
          <a:lstStyle/>
          <a:p>
            <a:pPr algn="ctr"/>
            <a:r>
              <a:rPr lang="en-US" b="1" u="sng" spc="-5" dirty="0">
                <a:solidFill>
                  <a:srgbClr val="0070C0"/>
                </a:solidFill>
                <a:latin typeface="Times New Roman" panose="02020603050405020304" pitchFamily="18" charset="0"/>
                <a:cs typeface="Times New Roman" panose="02020603050405020304" pitchFamily="18" charset="0"/>
              </a:rPr>
              <a:t>Business D</a:t>
            </a:r>
            <a:r>
              <a:rPr lang="en-US" b="1" u="sng" spc="-5" dirty="0" smtClean="0">
                <a:solidFill>
                  <a:srgbClr val="0070C0"/>
                </a:solidFill>
                <a:latin typeface="Times New Roman" panose="02020603050405020304" pitchFamily="18" charset="0"/>
                <a:cs typeface="Times New Roman" panose="02020603050405020304" pitchFamily="18" charset="0"/>
              </a:rPr>
              <a:t>ata Processing</a:t>
            </a:r>
            <a:r>
              <a:rPr lang="en-US" b="1" u="sng" spc="15" dirty="0" smtClean="0">
                <a:solidFill>
                  <a:srgbClr val="0070C0"/>
                </a:solidFill>
                <a:latin typeface="Times New Roman" panose="02020603050405020304" pitchFamily="18" charset="0"/>
                <a:cs typeface="Times New Roman" panose="02020603050405020304" pitchFamily="18" charset="0"/>
              </a:rPr>
              <a:t> </a:t>
            </a:r>
            <a:r>
              <a:rPr lang="en-US" b="1" u="sng" spc="-5" dirty="0">
                <a:solidFill>
                  <a:srgbClr val="0070C0"/>
                </a:solidFill>
                <a:latin typeface="Times New Roman" panose="02020603050405020304" pitchFamily="18" charset="0"/>
                <a:cs typeface="Times New Roman" panose="02020603050405020304" pitchFamily="18" charset="0"/>
              </a:rPr>
              <a:t>S</a:t>
            </a:r>
            <a:r>
              <a:rPr lang="en-US" b="1" u="sng" spc="-5" dirty="0" smtClean="0">
                <a:solidFill>
                  <a:srgbClr val="0070C0"/>
                </a:solidFill>
                <a:latin typeface="Times New Roman" panose="02020603050405020304" pitchFamily="18" charset="0"/>
                <a:cs typeface="Times New Roman" panose="02020603050405020304" pitchFamily="18" charset="0"/>
              </a:rPr>
              <a:t>ystem</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702" name="Content Placeholder 2"/>
          <p:cNvSpPr>
            <a:spLocks noGrp="1"/>
          </p:cNvSpPr>
          <p:nvPr>
            <p:ph idx="1"/>
          </p:nvPr>
        </p:nvSpPr>
        <p:spPr>
          <a:xfrm>
            <a:off x="851393" y="2057400"/>
            <a:ext cx="8092441" cy="4023360"/>
          </a:xfrm>
        </p:spPr>
        <p:txBody>
          <a:bodyPr/>
          <a:lstStyle/>
          <a:p>
            <a:pPr marL="355600" indent="-342900">
              <a:lnSpc>
                <a:spcPct val="100000"/>
              </a:lnSpc>
              <a:buFont typeface="Wingdings" panose="05000000000000000000" pitchFamily="2" charset="2"/>
              <a:buChar char="q"/>
              <a:tabLst>
                <a:tab pos="264160" algn="l"/>
              </a:tabLst>
            </a:pPr>
            <a:r>
              <a:rPr lang="en-US" sz="3200" spc="-5" dirty="0" smtClean="0">
                <a:solidFill>
                  <a:schemeClr val="tx1"/>
                </a:solidFill>
                <a:latin typeface="Times New Roman" panose="02020603050405020304"/>
                <a:cs typeface="Times New Roman" panose="02020603050405020304"/>
              </a:rPr>
              <a:t> Enter </a:t>
            </a:r>
            <a:r>
              <a:rPr lang="en-US" sz="3200" spc="-5" dirty="0">
                <a:solidFill>
                  <a:schemeClr val="tx1"/>
                </a:solidFill>
                <a:latin typeface="Times New Roman" panose="02020603050405020304"/>
                <a:cs typeface="Times New Roman" panose="02020603050405020304"/>
              </a:rPr>
              <a:t>data to be</a:t>
            </a:r>
            <a:r>
              <a:rPr lang="en-US" sz="3200" spc="-70" dirty="0">
                <a:solidFill>
                  <a:schemeClr val="tx1"/>
                </a:solidFill>
                <a:latin typeface="Times New Roman" panose="02020603050405020304"/>
                <a:cs typeface="Times New Roman" panose="02020603050405020304"/>
              </a:rPr>
              <a:t> </a:t>
            </a:r>
            <a:r>
              <a:rPr lang="en-US" sz="3200" spc="-5" dirty="0">
                <a:solidFill>
                  <a:schemeClr val="tx1"/>
                </a:solidFill>
                <a:latin typeface="Times New Roman" panose="02020603050405020304"/>
                <a:cs typeface="Times New Roman" panose="02020603050405020304"/>
              </a:rPr>
              <a:t>processed</a:t>
            </a:r>
            <a:endParaRPr lang="en-US" sz="3200" dirty="0" smtClean="0">
              <a:solidFill>
                <a:schemeClr val="tx1"/>
              </a:solidFill>
              <a:latin typeface="Times New Roman" panose="02020603050405020304"/>
              <a:cs typeface="Times New Roman" panose="02020603050405020304"/>
            </a:endParaRPr>
          </a:p>
          <a:p>
            <a:pPr marL="355600" indent="-342900">
              <a:lnSpc>
                <a:spcPct val="100000"/>
              </a:lnSpc>
              <a:buFont typeface="Wingdings" panose="05000000000000000000" pitchFamily="2" charset="2"/>
              <a:buChar char="q"/>
              <a:tabLst>
                <a:tab pos="264160" algn="l"/>
              </a:tabLst>
            </a:pPr>
            <a:r>
              <a:rPr lang="en-US" sz="3200" spc="-5" dirty="0" smtClean="0">
                <a:solidFill>
                  <a:schemeClr val="tx1"/>
                </a:solidFill>
                <a:latin typeface="Times New Roman" panose="02020603050405020304"/>
                <a:cs typeface="Times New Roman" panose="02020603050405020304"/>
              </a:rPr>
              <a:t> Edit</a:t>
            </a:r>
            <a:r>
              <a:rPr lang="en-US" sz="3200" spc="-5" dirty="0">
                <a:solidFill>
                  <a:schemeClr val="tx1"/>
                </a:solidFill>
                <a:latin typeface="Times New Roman" panose="02020603050405020304"/>
                <a:cs typeface="Times New Roman" panose="02020603050405020304"/>
              </a:rPr>
              <a:t>, check input</a:t>
            </a:r>
            <a:r>
              <a:rPr lang="en-US" sz="3200" spc="-75" dirty="0">
                <a:solidFill>
                  <a:schemeClr val="tx1"/>
                </a:solidFill>
                <a:latin typeface="Times New Roman" panose="02020603050405020304"/>
                <a:cs typeface="Times New Roman" panose="02020603050405020304"/>
              </a:rPr>
              <a:t> </a:t>
            </a:r>
            <a:r>
              <a:rPr lang="en-US" sz="3200" spc="-5" dirty="0">
                <a:solidFill>
                  <a:schemeClr val="tx1"/>
                </a:solidFill>
                <a:latin typeface="Times New Roman" panose="02020603050405020304"/>
                <a:cs typeface="Times New Roman" panose="02020603050405020304"/>
              </a:rPr>
              <a:t>data</a:t>
            </a:r>
            <a:endParaRPr lang="en-US" sz="3200" dirty="0" smtClean="0">
              <a:solidFill>
                <a:schemeClr val="tx1"/>
              </a:solidFill>
              <a:latin typeface="Times New Roman" panose="02020603050405020304"/>
              <a:cs typeface="Times New Roman" panose="02020603050405020304"/>
            </a:endParaRPr>
          </a:p>
          <a:p>
            <a:pPr marL="355600" marR="1275080" indent="-342900">
              <a:lnSpc>
                <a:spcPct val="100000"/>
              </a:lnSpc>
              <a:spcBef>
                <a:spcPts val="5"/>
              </a:spcBef>
              <a:buFont typeface="Wingdings" panose="05000000000000000000" pitchFamily="2" charset="2"/>
              <a:buChar char="q"/>
              <a:tabLst>
                <a:tab pos="264160" algn="l"/>
              </a:tabLst>
            </a:pPr>
            <a:r>
              <a:rPr lang="en-US" sz="3200" spc="-5" dirty="0" smtClean="0">
                <a:solidFill>
                  <a:schemeClr val="tx1"/>
                </a:solidFill>
                <a:latin typeface="Times New Roman" panose="02020603050405020304"/>
                <a:cs typeface="Times New Roman" panose="02020603050405020304"/>
              </a:rPr>
              <a:t> Control </a:t>
            </a:r>
            <a:r>
              <a:rPr lang="en-US" sz="3200" spc="-5" dirty="0">
                <a:solidFill>
                  <a:schemeClr val="tx1"/>
                </a:solidFill>
                <a:latin typeface="Times New Roman" panose="02020603050405020304"/>
                <a:cs typeface="Times New Roman" panose="02020603050405020304"/>
              </a:rPr>
              <a:t>check to see if the data is correct and  reasonable</a:t>
            </a:r>
            <a:endParaRPr lang="en-US" sz="3200" dirty="0" smtClean="0">
              <a:solidFill>
                <a:schemeClr val="tx1"/>
              </a:solidFill>
              <a:latin typeface="Times New Roman" panose="02020603050405020304"/>
              <a:cs typeface="Times New Roman" panose="02020603050405020304"/>
            </a:endParaRPr>
          </a:p>
          <a:p>
            <a:pPr marL="355600" indent="-342900">
              <a:lnSpc>
                <a:spcPct val="100000"/>
              </a:lnSpc>
              <a:spcBef>
                <a:spcPts val="5"/>
              </a:spcBef>
              <a:buFont typeface="Wingdings" panose="05000000000000000000" pitchFamily="2" charset="2"/>
              <a:buChar char="q"/>
              <a:tabLst>
                <a:tab pos="264160" algn="l"/>
              </a:tabLst>
            </a:pPr>
            <a:r>
              <a:rPr lang="en-US" sz="3200" spc="-5" dirty="0" smtClean="0">
                <a:solidFill>
                  <a:schemeClr val="tx1"/>
                </a:solidFill>
                <a:latin typeface="Times New Roman" panose="02020603050405020304"/>
                <a:cs typeface="Times New Roman" panose="02020603050405020304"/>
              </a:rPr>
              <a:t> Store </a:t>
            </a:r>
            <a:r>
              <a:rPr lang="en-US" sz="3200" spc="-5" dirty="0">
                <a:solidFill>
                  <a:schemeClr val="tx1"/>
                </a:solidFill>
                <a:latin typeface="Times New Roman" panose="02020603050405020304"/>
                <a:cs typeface="Times New Roman" panose="02020603050405020304"/>
              </a:rPr>
              <a:t>clean data as an organized data base in </a:t>
            </a:r>
            <a:r>
              <a:rPr lang="en-US" sz="3200" dirty="0" smtClean="0">
                <a:solidFill>
                  <a:schemeClr val="tx1"/>
                </a:solidFill>
                <a:latin typeface="Times New Roman" panose="02020603050405020304"/>
                <a:cs typeface="Times New Roman" panose="02020603050405020304"/>
              </a:rPr>
              <a:t>a</a:t>
            </a:r>
            <a:r>
              <a:rPr lang="en-US" sz="3200" spc="-25" dirty="0">
                <a:solidFill>
                  <a:schemeClr val="tx1"/>
                </a:solidFill>
                <a:latin typeface="Times New Roman" panose="02020603050405020304"/>
                <a:cs typeface="Times New Roman" panose="02020603050405020304"/>
              </a:rPr>
              <a:t> </a:t>
            </a:r>
            <a:r>
              <a:rPr lang="en-US" sz="3200" spc="-5" dirty="0">
                <a:solidFill>
                  <a:schemeClr val="tx1"/>
                </a:solidFill>
                <a:latin typeface="Times New Roman" panose="02020603050405020304"/>
                <a:cs typeface="Times New Roman" panose="02020603050405020304"/>
              </a:rPr>
              <a:t>storage</a:t>
            </a:r>
            <a:endParaRPr lang="en-US" sz="3200" dirty="0" smtClean="0">
              <a:solidFill>
                <a:schemeClr val="tx1"/>
              </a:solidFill>
              <a:latin typeface="Times New Roman" panose="02020603050405020304"/>
              <a:cs typeface="Times New Roman" panose="02020603050405020304"/>
            </a:endParaRP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822960" y="762000"/>
            <a:ext cx="7543800" cy="975363"/>
          </a:xfrm>
        </p:spPr>
        <p:txBody>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Some Examples</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704" name="Content Placeholder 2"/>
          <p:cNvSpPr>
            <a:spLocks noGrp="1"/>
          </p:cNvSpPr>
          <p:nvPr>
            <p:ph idx="1"/>
          </p:nvPr>
        </p:nvSpPr>
        <p:spPr>
          <a:xfrm>
            <a:off x="843432" y="1981200"/>
            <a:ext cx="8092441" cy="2802466"/>
          </a:xfrm>
        </p:spPr>
        <p:txBody>
          <a:bodyPr>
            <a:normAutofit fontScale="90833" lnSpcReduction="20000"/>
          </a:bodyPr>
          <a:lstStyle/>
          <a:p>
            <a:pPr>
              <a:buFont typeface="Wingdings" panose="05000000000000000000" pitchFamily="2" charset="2"/>
              <a:buChar char="q"/>
            </a:pPr>
            <a:r>
              <a:rPr lang="en-US" sz="4300" b="1" u="sng" spc="-5" dirty="0" smtClean="0">
                <a:solidFill>
                  <a:srgbClr val="0070C0"/>
                </a:solidFill>
                <a:latin typeface="Times New Roman" panose="02020603050405020304" pitchFamily="18" charset="0"/>
                <a:cs typeface="Times New Roman" panose="02020603050405020304" pitchFamily="18" charset="0"/>
              </a:rPr>
              <a:t>Some Examples of BDP: </a:t>
            </a:r>
            <a:endParaRPr lang="en-US" sz="4300" b="1"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3600" b="1" dirty="0" smtClean="0">
                <a:solidFill>
                  <a:schemeClr val="tx1"/>
                </a:solidFill>
                <a:latin typeface="Times New Roman" panose="02020603050405020304" pitchFamily="18" charset="0"/>
                <a:cs typeface="Times New Roman" panose="02020603050405020304" pitchFamily="18" charset="0"/>
              </a:rPr>
              <a:t> Payroll </a:t>
            </a:r>
            <a:r>
              <a:rPr lang="en-US" sz="3600" b="1" dirty="0">
                <a:solidFill>
                  <a:schemeClr val="tx1"/>
                </a:solidFill>
                <a:latin typeface="Times New Roman" panose="02020603050405020304" pitchFamily="18" charset="0"/>
                <a:cs typeface="Times New Roman" panose="02020603050405020304" pitchFamily="18" charset="0"/>
              </a:rPr>
              <a:t>systems</a:t>
            </a:r>
            <a:endParaRPr lang="en-US" sz="3600" b="1"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3600" b="1" dirty="0" smtClean="0">
                <a:solidFill>
                  <a:schemeClr val="tx1"/>
                </a:solidFill>
                <a:latin typeface="Times New Roman" panose="02020603050405020304" pitchFamily="18" charset="0"/>
                <a:cs typeface="Times New Roman" panose="02020603050405020304" pitchFamily="18" charset="0"/>
              </a:rPr>
              <a:t> Order </a:t>
            </a:r>
            <a:r>
              <a:rPr lang="en-US" sz="3600" b="1" dirty="0">
                <a:solidFill>
                  <a:schemeClr val="tx1"/>
                </a:solidFill>
                <a:latin typeface="Times New Roman" panose="02020603050405020304" pitchFamily="18" charset="0"/>
                <a:cs typeface="Times New Roman" panose="02020603050405020304" pitchFamily="18" charset="0"/>
              </a:rPr>
              <a:t>processing systems</a:t>
            </a:r>
            <a:endParaRPr lang="en-US" sz="3600" b="1"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3600" b="1" dirty="0" smtClean="0">
                <a:solidFill>
                  <a:schemeClr val="tx1"/>
                </a:solidFill>
                <a:latin typeface="Times New Roman" panose="02020603050405020304" pitchFamily="18" charset="0"/>
                <a:cs typeface="Times New Roman" panose="02020603050405020304" pitchFamily="18" charset="0"/>
              </a:rPr>
              <a:t> Reservation </a:t>
            </a:r>
            <a:r>
              <a:rPr lang="en-US" sz="3600" b="1" dirty="0">
                <a:solidFill>
                  <a:schemeClr val="tx1"/>
                </a:solidFill>
                <a:latin typeface="Times New Roman" panose="02020603050405020304" pitchFamily="18" charset="0"/>
                <a:cs typeface="Times New Roman" panose="02020603050405020304" pitchFamily="18" charset="0"/>
              </a:rPr>
              <a:t>systems</a:t>
            </a:r>
            <a:endParaRPr lang="en-US" sz="3600" b="1"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3600" b="1" dirty="0" smtClean="0">
                <a:solidFill>
                  <a:schemeClr val="tx1"/>
                </a:solidFill>
                <a:latin typeface="Times New Roman" panose="02020603050405020304" pitchFamily="18" charset="0"/>
                <a:cs typeface="Times New Roman" panose="02020603050405020304" pitchFamily="18" charset="0"/>
              </a:rPr>
              <a:t> Stock </a:t>
            </a:r>
            <a:r>
              <a:rPr lang="en-US" sz="3600" b="1" dirty="0">
                <a:solidFill>
                  <a:schemeClr val="tx1"/>
                </a:solidFill>
                <a:latin typeface="Times New Roman" panose="02020603050405020304" pitchFamily="18" charset="0"/>
                <a:cs typeface="Times New Roman" panose="02020603050405020304" pitchFamily="18" charset="0"/>
              </a:rPr>
              <a:t>control systems</a:t>
            </a:r>
            <a:endParaRPr lang="en-US" sz="3600" b="1"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3600" b="1" dirty="0" smtClean="0">
                <a:solidFill>
                  <a:schemeClr val="tx1"/>
                </a:solidFill>
                <a:latin typeface="Times New Roman" panose="02020603050405020304" pitchFamily="18" charset="0"/>
                <a:cs typeface="Times New Roman" panose="02020603050405020304" pitchFamily="18" charset="0"/>
              </a:rPr>
              <a:t> Systems </a:t>
            </a:r>
            <a:r>
              <a:rPr lang="en-US" sz="3600" b="1" dirty="0">
                <a:solidFill>
                  <a:schemeClr val="tx1"/>
                </a:solidFill>
                <a:latin typeface="Times New Roman" panose="02020603050405020304" pitchFamily="18" charset="0"/>
                <a:cs typeface="Times New Roman" panose="02020603050405020304" pitchFamily="18" charset="0"/>
              </a:rPr>
              <a:t>for payments and funds transfers</a:t>
            </a:r>
            <a:endParaRPr lang="en-US" sz="3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822960" y="762000"/>
            <a:ext cx="7543800" cy="975363"/>
          </a:xfrm>
        </p:spPr>
        <p:txBody>
          <a:bodyPr>
            <a:normAutofit/>
          </a:bodyPr>
          <a:lstStyle/>
          <a:p>
            <a:pPr algn="ctr"/>
            <a:r>
              <a:rPr lang="en-US" b="1" u="sng" spc="-5" dirty="0">
                <a:solidFill>
                  <a:srgbClr val="0070C0"/>
                </a:solidFill>
                <a:latin typeface="Times New Roman" panose="02020603050405020304" pitchFamily="18" charset="0"/>
                <a:cs typeface="Times New Roman" panose="02020603050405020304" pitchFamily="18" charset="0"/>
              </a:rPr>
              <a:t>Business </a:t>
            </a:r>
            <a:r>
              <a:rPr lang="en-US" b="1" u="sng" spc="-5" dirty="0" smtClean="0">
                <a:solidFill>
                  <a:srgbClr val="0070C0"/>
                </a:solidFill>
                <a:latin typeface="Times New Roman" panose="02020603050405020304" pitchFamily="18" charset="0"/>
                <a:cs typeface="Times New Roman" panose="02020603050405020304" pitchFamily="18" charset="0"/>
              </a:rPr>
              <a:t>Data</a:t>
            </a:r>
            <a:r>
              <a:rPr lang="en-US" b="1" u="sng" spc="-20" dirty="0" smtClean="0">
                <a:solidFill>
                  <a:srgbClr val="0070C0"/>
                </a:solidFill>
                <a:latin typeface="Times New Roman" panose="02020603050405020304" pitchFamily="18" charset="0"/>
                <a:cs typeface="Times New Roman" panose="02020603050405020304" pitchFamily="18" charset="0"/>
              </a:rPr>
              <a:t> </a:t>
            </a:r>
            <a:r>
              <a:rPr lang="en-US" b="1" u="sng" spc="-5" dirty="0">
                <a:solidFill>
                  <a:srgbClr val="0070C0"/>
                </a:solidFill>
                <a:latin typeface="Times New Roman" panose="02020603050405020304" pitchFamily="18" charset="0"/>
                <a:cs typeface="Times New Roman" panose="02020603050405020304" pitchFamily="18" charset="0"/>
              </a:rPr>
              <a:t>P</a:t>
            </a:r>
            <a:r>
              <a:rPr lang="en-US" b="1" u="sng" spc="-5" dirty="0" smtClean="0">
                <a:solidFill>
                  <a:srgbClr val="0070C0"/>
                </a:solidFill>
                <a:latin typeface="Times New Roman" panose="02020603050405020304" pitchFamily="18" charset="0"/>
                <a:cs typeface="Times New Roman" panose="02020603050405020304" pitchFamily="18" charset="0"/>
              </a:rPr>
              <a:t>rocessing</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706" name="Content Placeholder 2"/>
          <p:cNvSpPr>
            <a:spLocks noGrp="1"/>
          </p:cNvSpPr>
          <p:nvPr>
            <p:ph idx="1"/>
          </p:nvPr>
        </p:nvSpPr>
        <p:spPr>
          <a:xfrm>
            <a:off x="822959" y="1845734"/>
            <a:ext cx="8092441" cy="4402666"/>
          </a:xfrm>
        </p:spPr>
        <p:txBody>
          <a:bodyPr>
            <a:normAutofit fontScale="25000" lnSpcReduction="20000"/>
          </a:bodyPr>
          <a:lstStyle/>
          <a:p>
            <a:pPr>
              <a:lnSpc>
                <a:spcPts val="2875"/>
              </a:lnSpc>
              <a:buFont typeface="Wingdings" panose="05000000000000000000" pitchFamily="2" charset="2"/>
              <a:buChar char="q"/>
            </a:pPr>
            <a:r>
              <a:rPr lang="en-US" sz="8000" dirty="0" smtClean="0">
                <a:solidFill>
                  <a:schemeClr val="tx1"/>
                </a:solidFill>
                <a:latin typeface="Times New Roman" panose="02020603050405020304"/>
                <a:cs typeface="Times New Roman" panose="02020603050405020304"/>
              </a:rPr>
              <a:t>There are 2 methods </a:t>
            </a:r>
            <a:r>
              <a:rPr lang="en-US" sz="8000" spc="-5" dirty="0">
                <a:solidFill>
                  <a:schemeClr val="tx1"/>
                </a:solidFill>
                <a:latin typeface="Times New Roman" panose="02020603050405020304"/>
                <a:cs typeface="Times New Roman" panose="02020603050405020304"/>
              </a:rPr>
              <a:t>of business data</a:t>
            </a:r>
            <a:r>
              <a:rPr lang="en-US" sz="8000" spc="-105" dirty="0">
                <a:solidFill>
                  <a:schemeClr val="tx1"/>
                </a:solidFill>
                <a:latin typeface="Times New Roman" panose="02020603050405020304"/>
                <a:cs typeface="Times New Roman" panose="02020603050405020304"/>
              </a:rPr>
              <a:t> </a:t>
            </a:r>
            <a:r>
              <a:rPr lang="en-US" sz="8000" spc="-5" dirty="0" smtClean="0">
                <a:solidFill>
                  <a:schemeClr val="tx1"/>
                </a:solidFill>
                <a:latin typeface="Times New Roman" panose="02020603050405020304"/>
                <a:cs typeface="Times New Roman" panose="02020603050405020304"/>
              </a:rPr>
              <a:t>processing</a:t>
            </a:r>
            <a:endParaRPr lang="en-US" sz="8000" spc="-5" dirty="0" smtClean="0">
              <a:solidFill>
                <a:schemeClr val="tx1"/>
              </a:solidFill>
              <a:latin typeface="Times New Roman" panose="02020603050405020304"/>
              <a:cs typeface="Times New Roman" panose="02020603050405020304"/>
            </a:endParaRPr>
          </a:p>
          <a:p>
            <a:pPr lvl="1">
              <a:lnSpc>
                <a:spcPts val="2875"/>
              </a:lnSpc>
              <a:buFont typeface="Wingdings" panose="05000000000000000000" pitchFamily="2" charset="2"/>
              <a:buChar char="§"/>
            </a:pPr>
            <a:r>
              <a:rPr lang="en-US" sz="7800" b="1" spc="-5" dirty="0" smtClean="0">
                <a:solidFill>
                  <a:srgbClr val="7030A0"/>
                </a:solidFill>
                <a:latin typeface="Times New Roman" panose="02020603050405020304"/>
                <a:cs typeface="Times New Roman" panose="02020603050405020304"/>
              </a:rPr>
              <a:t>On-line </a:t>
            </a:r>
            <a:r>
              <a:rPr lang="en-US" sz="7800" b="1" dirty="0" smtClean="0">
                <a:solidFill>
                  <a:srgbClr val="7030A0"/>
                </a:solidFill>
                <a:latin typeface="Times New Roman" panose="02020603050405020304"/>
                <a:cs typeface="Times New Roman" panose="02020603050405020304"/>
              </a:rPr>
              <a:t>transaction</a:t>
            </a:r>
            <a:r>
              <a:rPr lang="en-US" sz="7800" b="1" spc="-95" dirty="0">
                <a:solidFill>
                  <a:srgbClr val="7030A0"/>
                </a:solidFill>
                <a:latin typeface="Times New Roman" panose="02020603050405020304"/>
                <a:cs typeface="Times New Roman" panose="02020603050405020304"/>
              </a:rPr>
              <a:t> </a:t>
            </a:r>
            <a:r>
              <a:rPr lang="en-US" sz="7800" b="1" spc="-5" dirty="0" smtClean="0">
                <a:solidFill>
                  <a:srgbClr val="7030A0"/>
                </a:solidFill>
                <a:latin typeface="Times New Roman" panose="02020603050405020304"/>
                <a:cs typeface="Times New Roman" panose="02020603050405020304"/>
              </a:rPr>
              <a:t>processing (OLTP)</a:t>
            </a:r>
            <a:endParaRPr lang="en-US" sz="7800" b="1" dirty="0" smtClean="0">
              <a:solidFill>
                <a:srgbClr val="7030A0"/>
              </a:solidFill>
              <a:latin typeface="Times New Roman" panose="02020603050405020304"/>
              <a:cs typeface="Times New Roman" panose="02020603050405020304"/>
            </a:endParaRPr>
          </a:p>
          <a:p>
            <a:pPr lvl="1">
              <a:lnSpc>
                <a:spcPts val="2875"/>
              </a:lnSpc>
              <a:buFont typeface="Wingdings" panose="05000000000000000000" pitchFamily="2" charset="2"/>
              <a:buChar char="§"/>
            </a:pPr>
            <a:r>
              <a:rPr lang="en-US" sz="7800" b="1" spc="-5" dirty="0" smtClean="0">
                <a:solidFill>
                  <a:srgbClr val="7030A0"/>
                </a:solidFill>
                <a:latin typeface="Times New Roman" panose="02020603050405020304"/>
                <a:cs typeface="Times New Roman" panose="02020603050405020304"/>
              </a:rPr>
              <a:t>Batch</a:t>
            </a:r>
            <a:r>
              <a:rPr lang="en-US" sz="7800" b="1" spc="-95" dirty="0" smtClean="0">
                <a:solidFill>
                  <a:srgbClr val="7030A0"/>
                </a:solidFill>
                <a:latin typeface="Times New Roman" panose="02020603050405020304"/>
                <a:cs typeface="Times New Roman" panose="02020603050405020304"/>
              </a:rPr>
              <a:t> </a:t>
            </a:r>
            <a:r>
              <a:rPr lang="en-US" sz="7800" b="1" spc="-5" dirty="0" smtClean="0">
                <a:solidFill>
                  <a:srgbClr val="7030A0"/>
                </a:solidFill>
                <a:latin typeface="Times New Roman" panose="02020603050405020304"/>
                <a:cs typeface="Times New Roman" panose="02020603050405020304"/>
              </a:rPr>
              <a:t>processing</a:t>
            </a:r>
            <a:endParaRPr lang="en-US" sz="7800" b="1" dirty="0">
              <a:solidFill>
                <a:srgbClr val="7030A0"/>
              </a:solidFill>
              <a:latin typeface="Times New Roman" panose="02020603050405020304"/>
              <a:cs typeface="Times New Roman" panose="02020603050405020304"/>
            </a:endParaRPr>
          </a:p>
          <a:p>
            <a:pPr>
              <a:lnSpc>
                <a:spcPts val="2875"/>
              </a:lnSpc>
              <a:buFont typeface="Wingdings" panose="05000000000000000000" pitchFamily="2" charset="2"/>
              <a:buChar char="q"/>
            </a:pPr>
            <a:r>
              <a:rPr lang="en-US" sz="8000" b="1" u="sng" spc="-5" dirty="0" smtClean="0">
                <a:solidFill>
                  <a:srgbClr val="7030A0"/>
                </a:solidFill>
                <a:latin typeface="Times New Roman" panose="02020603050405020304"/>
                <a:cs typeface="Times New Roman" panose="02020603050405020304"/>
              </a:rPr>
              <a:t>OLTP: </a:t>
            </a:r>
            <a:r>
              <a:rPr lang="en-US" sz="8000" spc="-5" dirty="0" smtClean="0">
                <a:solidFill>
                  <a:schemeClr val="tx1"/>
                </a:solidFill>
                <a:latin typeface="Times New Roman" panose="02020603050405020304"/>
                <a:cs typeface="Times New Roman" panose="02020603050405020304"/>
              </a:rPr>
              <a:t>is </a:t>
            </a:r>
            <a:r>
              <a:rPr lang="en-US" sz="8000" spc="-5" dirty="0">
                <a:solidFill>
                  <a:schemeClr val="tx1"/>
                </a:solidFill>
                <a:latin typeface="Times New Roman" panose="02020603050405020304"/>
                <a:cs typeface="Times New Roman" panose="02020603050405020304"/>
              </a:rPr>
              <a:t>used for query processing and rapid actions </a:t>
            </a:r>
            <a:r>
              <a:rPr lang="en-US" sz="8000" dirty="0" smtClean="0">
                <a:solidFill>
                  <a:schemeClr val="tx1"/>
                </a:solidFill>
                <a:latin typeface="Times New Roman" panose="02020603050405020304"/>
                <a:cs typeface="Times New Roman" panose="02020603050405020304"/>
              </a:rPr>
              <a:t>to </a:t>
            </a:r>
            <a:r>
              <a:rPr lang="en-US" sz="8000" spc="-10" dirty="0" smtClean="0">
                <a:solidFill>
                  <a:schemeClr val="tx1"/>
                </a:solidFill>
                <a:latin typeface="Times New Roman" panose="02020603050405020304"/>
                <a:cs typeface="Times New Roman" panose="02020603050405020304"/>
              </a:rPr>
              <a:t>requests.</a:t>
            </a:r>
            <a:endParaRPr lang="en-US" sz="8000" spc="-10" dirty="0" smtClean="0">
              <a:solidFill>
                <a:schemeClr val="tx1"/>
              </a:solidFill>
              <a:latin typeface="Times New Roman" panose="02020603050405020304"/>
              <a:cs typeface="Times New Roman" panose="02020603050405020304"/>
            </a:endParaRPr>
          </a:p>
          <a:p>
            <a:pPr lvl="1">
              <a:lnSpc>
                <a:spcPts val="2875"/>
              </a:lnSpc>
              <a:buFont typeface="Wingdings" panose="05000000000000000000" pitchFamily="2" charset="2"/>
              <a:buChar char="§"/>
            </a:pPr>
            <a:r>
              <a:rPr lang="en-US" sz="7800" spc="-5" dirty="0" smtClean="0">
                <a:solidFill>
                  <a:schemeClr val="tx1"/>
                </a:solidFill>
                <a:latin typeface="Times New Roman" panose="02020603050405020304"/>
                <a:cs typeface="Times New Roman" panose="02020603050405020304"/>
              </a:rPr>
              <a:t>Example</a:t>
            </a:r>
            <a:r>
              <a:rPr lang="en-US" sz="7800" spc="-5" dirty="0">
                <a:solidFill>
                  <a:schemeClr val="tx1"/>
                </a:solidFill>
                <a:latin typeface="Times New Roman" panose="02020603050405020304"/>
                <a:cs typeface="Times New Roman" panose="02020603050405020304"/>
              </a:rPr>
              <a:t>: Finding balance in one’s bank</a:t>
            </a:r>
            <a:r>
              <a:rPr lang="en-US" sz="7800" spc="-75" dirty="0">
                <a:solidFill>
                  <a:schemeClr val="tx1"/>
                </a:solidFill>
                <a:latin typeface="Times New Roman" panose="02020603050405020304"/>
                <a:cs typeface="Times New Roman" panose="02020603050405020304"/>
              </a:rPr>
              <a:t> </a:t>
            </a:r>
            <a:r>
              <a:rPr lang="en-US" sz="7800" spc="-5" dirty="0" smtClean="0">
                <a:solidFill>
                  <a:schemeClr val="tx1"/>
                </a:solidFill>
                <a:latin typeface="Times New Roman" panose="02020603050405020304"/>
                <a:cs typeface="Times New Roman" panose="02020603050405020304"/>
              </a:rPr>
              <a:t>account,</a:t>
            </a:r>
            <a:r>
              <a:rPr lang="en-US" sz="7800" dirty="0" smtClean="0">
                <a:solidFill>
                  <a:schemeClr val="tx1"/>
                </a:solidFill>
                <a:latin typeface="Times New Roman" panose="02020603050405020304"/>
                <a:cs typeface="Times New Roman" panose="02020603050405020304"/>
              </a:rPr>
              <a:t> </a:t>
            </a:r>
            <a:r>
              <a:rPr lang="en-US" sz="7800" spc="-5" dirty="0" smtClean="0">
                <a:solidFill>
                  <a:schemeClr val="tx1"/>
                </a:solidFill>
                <a:latin typeface="Times New Roman" panose="02020603050405020304"/>
                <a:cs typeface="Times New Roman" panose="02020603050405020304"/>
              </a:rPr>
              <a:t>Booking </a:t>
            </a:r>
            <a:r>
              <a:rPr lang="en-US" sz="7800" spc="-5" dirty="0">
                <a:solidFill>
                  <a:schemeClr val="tx1"/>
                </a:solidFill>
                <a:latin typeface="Times New Roman" panose="02020603050405020304"/>
                <a:cs typeface="Times New Roman" panose="02020603050405020304"/>
              </a:rPr>
              <a:t>railway</a:t>
            </a:r>
            <a:r>
              <a:rPr lang="en-US" sz="7800" spc="-90" dirty="0">
                <a:solidFill>
                  <a:schemeClr val="tx1"/>
                </a:solidFill>
                <a:latin typeface="Times New Roman" panose="02020603050405020304"/>
                <a:cs typeface="Times New Roman" panose="02020603050405020304"/>
              </a:rPr>
              <a:t> </a:t>
            </a:r>
            <a:r>
              <a:rPr lang="en-US" sz="7800" spc="-5" dirty="0" smtClean="0">
                <a:solidFill>
                  <a:schemeClr val="tx1"/>
                </a:solidFill>
                <a:latin typeface="Times New Roman" panose="02020603050405020304"/>
                <a:cs typeface="Times New Roman" panose="02020603050405020304"/>
              </a:rPr>
              <a:t>tickets</a:t>
            </a:r>
            <a:endParaRPr lang="en-US" sz="7800" dirty="0">
              <a:solidFill>
                <a:schemeClr val="tx1"/>
              </a:solidFill>
              <a:latin typeface="Times New Roman" panose="02020603050405020304"/>
              <a:cs typeface="Times New Roman" panose="02020603050405020304"/>
            </a:endParaRPr>
          </a:p>
          <a:p>
            <a:pPr>
              <a:lnSpc>
                <a:spcPts val="2875"/>
              </a:lnSpc>
              <a:buFont typeface="Wingdings" panose="05000000000000000000" pitchFamily="2" charset="2"/>
              <a:buChar char="q"/>
            </a:pPr>
            <a:r>
              <a:rPr lang="en-US" sz="8000" b="1" u="sng" spc="-5" dirty="0" smtClean="0">
                <a:solidFill>
                  <a:srgbClr val="7030A0"/>
                </a:solidFill>
                <a:latin typeface="Times New Roman" panose="02020603050405020304"/>
                <a:cs typeface="Times New Roman" panose="02020603050405020304"/>
              </a:rPr>
              <a:t>Batch processing: </a:t>
            </a:r>
            <a:r>
              <a:rPr lang="en-US" sz="8000" spc="-5" dirty="0">
                <a:solidFill>
                  <a:schemeClr val="tx1"/>
                </a:solidFill>
                <a:latin typeface="Times New Roman" panose="02020603050405020304"/>
                <a:cs typeface="Times New Roman" panose="02020603050405020304"/>
              </a:rPr>
              <a:t>used for periodic data processing of </a:t>
            </a:r>
            <a:r>
              <a:rPr lang="en-US" sz="8000" dirty="0" smtClean="0">
                <a:solidFill>
                  <a:schemeClr val="tx1"/>
                </a:solidFill>
                <a:latin typeface="Times New Roman" panose="02020603050405020304"/>
                <a:cs typeface="Times New Roman" panose="02020603050405020304"/>
              </a:rPr>
              <a:t>massive </a:t>
            </a:r>
            <a:r>
              <a:rPr lang="en-US" sz="8000" spc="-5" dirty="0">
                <a:solidFill>
                  <a:schemeClr val="tx1"/>
                </a:solidFill>
                <a:latin typeface="Times New Roman" panose="02020603050405020304"/>
                <a:cs typeface="Times New Roman" panose="02020603050405020304"/>
              </a:rPr>
              <a:t>data  </a:t>
            </a:r>
            <a:endParaRPr lang="en-US" sz="8000" spc="-5" dirty="0">
              <a:solidFill>
                <a:schemeClr val="tx1"/>
              </a:solidFill>
              <a:latin typeface="Times New Roman" panose="02020603050405020304"/>
              <a:cs typeface="Times New Roman" panose="02020603050405020304"/>
            </a:endParaRPr>
          </a:p>
          <a:p>
            <a:pPr lvl="1">
              <a:lnSpc>
                <a:spcPts val="2875"/>
              </a:lnSpc>
              <a:buFont typeface="Wingdings" panose="05000000000000000000" pitchFamily="2" charset="2"/>
              <a:buChar char="§"/>
            </a:pPr>
            <a:r>
              <a:rPr lang="en-US" sz="7800" spc="-5" dirty="0" smtClean="0">
                <a:solidFill>
                  <a:schemeClr val="tx1"/>
                </a:solidFill>
                <a:latin typeface="Times New Roman" panose="02020603050405020304"/>
                <a:cs typeface="Times New Roman" panose="02020603050405020304"/>
              </a:rPr>
              <a:t>Example</a:t>
            </a:r>
            <a:r>
              <a:rPr lang="en-US" sz="7800" spc="-5" dirty="0">
                <a:solidFill>
                  <a:schemeClr val="tx1"/>
                </a:solidFill>
                <a:latin typeface="Times New Roman" panose="02020603050405020304"/>
                <a:cs typeface="Times New Roman" panose="02020603050405020304"/>
              </a:rPr>
              <a:t>: Processing university exam results at the end of</a:t>
            </a:r>
            <a:r>
              <a:rPr lang="en-US" sz="7800" spc="-65" dirty="0">
                <a:solidFill>
                  <a:schemeClr val="tx1"/>
                </a:solidFill>
                <a:latin typeface="Times New Roman" panose="02020603050405020304"/>
                <a:cs typeface="Times New Roman" panose="02020603050405020304"/>
              </a:rPr>
              <a:t> </a:t>
            </a:r>
            <a:r>
              <a:rPr lang="en-US" sz="7800" spc="-5" dirty="0" smtClean="0">
                <a:solidFill>
                  <a:schemeClr val="tx1"/>
                </a:solidFill>
                <a:latin typeface="Times New Roman" panose="02020603050405020304"/>
                <a:cs typeface="Times New Roman" panose="02020603050405020304"/>
              </a:rPr>
              <a:t>each</a:t>
            </a:r>
            <a:r>
              <a:rPr lang="en-US" sz="7800" dirty="0">
                <a:solidFill>
                  <a:schemeClr val="tx1"/>
                </a:solidFill>
                <a:latin typeface="Times New Roman" panose="02020603050405020304"/>
                <a:cs typeface="Times New Roman" panose="02020603050405020304"/>
              </a:rPr>
              <a:t> </a:t>
            </a:r>
            <a:r>
              <a:rPr lang="en-US" sz="7800" spc="-10" dirty="0" smtClean="0">
                <a:solidFill>
                  <a:schemeClr val="tx1"/>
                </a:solidFill>
                <a:latin typeface="Times New Roman" panose="02020603050405020304"/>
                <a:cs typeface="Times New Roman" panose="02020603050405020304"/>
              </a:rPr>
              <a:t>semester</a:t>
            </a:r>
            <a:r>
              <a:rPr lang="en-US" sz="7800" dirty="0">
                <a:solidFill>
                  <a:schemeClr val="tx1"/>
                </a:solidFill>
                <a:latin typeface="Times New Roman" panose="02020603050405020304"/>
                <a:cs typeface="Times New Roman" panose="02020603050405020304"/>
              </a:rPr>
              <a:t> </a:t>
            </a:r>
            <a:r>
              <a:rPr lang="en-US" sz="7800" dirty="0" smtClean="0">
                <a:solidFill>
                  <a:schemeClr val="tx1"/>
                </a:solidFill>
                <a:latin typeface="Times New Roman" panose="02020603050405020304"/>
                <a:cs typeface="Times New Roman" panose="02020603050405020304"/>
              </a:rPr>
              <a:t>, </a:t>
            </a:r>
            <a:r>
              <a:rPr lang="en-US" sz="7800" spc="-5" dirty="0" smtClean="0">
                <a:solidFill>
                  <a:schemeClr val="tx1"/>
                </a:solidFill>
                <a:latin typeface="Times New Roman" panose="02020603050405020304"/>
                <a:cs typeface="Times New Roman" panose="02020603050405020304"/>
              </a:rPr>
              <a:t>Payroll </a:t>
            </a:r>
            <a:r>
              <a:rPr lang="en-US" sz="7800" spc="-5" dirty="0">
                <a:solidFill>
                  <a:schemeClr val="tx1"/>
                </a:solidFill>
                <a:latin typeface="Times New Roman" panose="02020603050405020304"/>
                <a:cs typeface="Times New Roman" panose="02020603050405020304"/>
              </a:rPr>
              <a:t>computation each</a:t>
            </a:r>
            <a:r>
              <a:rPr lang="en-US" sz="7800" spc="-95" dirty="0">
                <a:solidFill>
                  <a:schemeClr val="tx1"/>
                </a:solidFill>
                <a:latin typeface="Times New Roman" panose="02020603050405020304"/>
                <a:cs typeface="Times New Roman" panose="02020603050405020304"/>
              </a:rPr>
              <a:t> </a:t>
            </a:r>
            <a:r>
              <a:rPr lang="en-US" sz="7800" spc="-5" dirty="0">
                <a:solidFill>
                  <a:schemeClr val="tx1"/>
                </a:solidFill>
                <a:latin typeface="Times New Roman" panose="02020603050405020304"/>
                <a:cs typeface="Times New Roman" panose="02020603050405020304"/>
              </a:rPr>
              <a:t>month</a:t>
            </a:r>
            <a:endParaRPr lang="en-US" sz="7800" dirty="0" smtClean="0">
              <a:solidFill>
                <a:schemeClr val="tx1"/>
              </a:solidFill>
              <a:latin typeface="Times New Roman" panose="02020603050405020304"/>
              <a:cs typeface="Times New Roman" panose="02020603050405020304"/>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itle 1"/>
          <p:cNvSpPr>
            <a:spLocks noGrp="1"/>
          </p:cNvSpPr>
          <p:nvPr>
            <p:ph type="title"/>
          </p:nvPr>
        </p:nvSpPr>
        <p:spPr>
          <a:xfrm>
            <a:off x="685800" y="378043"/>
            <a:ext cx="8305800" cy="1450757"/>
          </a:xfrm>
        </p:spPr>
        <p:txBody>
          <a:bodyPr>
            <a:normAutofit/>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Management Information</a:t>
            </a:r>
            <a:r>
              <a:rPr lang="en-US" b="1" u="sng" spc="5" dirty="0" smtClean="0">
                <a:solidFill>
                  <a:srgbClr val="0070C0"/>
                </a:solidFill>
                <a:latin typeface="Times New Roman" panose="02020603050405020304" pitchFamily="18" charset="0"/>
                <a:cs typeface="Times New Roman" panose="02020603050405020304" pitchFamily="18" charset="0"/>
              </a:rPr>
              <a:t> </a:t>
            </a:r>
            <a:r>
              <a:rPr lang="en-US" b="1" u="sng" spc="-5" dirty="0" smtClean="0">
                <a:solidFill>
                  <a:srgbClr val="0070C0"/>
                </a:solidFill>
                <a:latin typeface="Times New Roman" panose="02020603050405020304" pitchFamily="18" charset="0"/>
                <a:cs typeface="Times New Roman" panose="02020603050405020304" pitchFamily="18" charset="0"/>
              </a:rPr>
              <a:t>System</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708" name="Content Placeholder 2"/>
          <p:cNvSpPr>
            <a:spLocks noGrp="1"/>
          </p:cNvSpPr>
          <p:nvPr>
            <p:ph idx="1"/>
          </p:nvPr>
        </p:nvSpPr>
        <p:spPr>
          <a:xfrm>
            <a:off x="822959" y="1845734"/>
            <a:ext cx="8016241" cy="4023360"/>
          </a:xfrm>
        </p:spPr>
        <p:txBody>
          <a:bodyPr>
            <a:noAutofit/>
          </a:bodyPr>
          <a:lstStyle/>
          <a:p>
            <a:pPr marL="469900" marR="756920" indent="-457200" algn="just">
              <a:lnSpc>
                <a:spcPct val="100000"/>
              </a:lnSpc>
              <a:buFont typeface="Wingdings" panose="05000000000000000000" pitchFamily="2" charset="2"/>
              <a:buChar char="q"/>
              <a:tabLst>
                <a:tab pos="264795" algn="l"/>
                <a:tab pos="1605280" algn="l"/>
              </a:tabLst>
            </a:pPr>
            <a:r>
              <a:rPr lang="en-US" sz="2800" spc="-5" dirty="0">
                <a:solidFill>
                  <a:schemeClr val="tx1"/>
                </a:solidFill>
                <a:latin typeface="Times New Roman" panose="02020603050405020304"/>
                <a:cs typeface="Times New Roman" panose="02020603050405020304"/>
              </a:rPr>
              <a:t>Analyze	outputs of routine data</a:t>
            </a:r>
            <a:r>
              <a:rPr lang="en-US" sz="2800" spc="-45" dirty="0">
                <a:solidFill>
                  <a:schemeClr val="tx1"/>
                </a:solidFill>
                <a:latin typeface="Times New Roman" panose="02020603050405020304"/>
                <a:cs typeface="Times New Roman" panose="02020603050405020304"/>
              </a:rPr>
              <a:t> </a:t>
            </a:r>
            <a:r>
              <a:rPr lang="en-US" sz="2800" spc="-5" dirty="0">
                <a:solidFill>
                  <a:schemeClr val="tx1"/>
                </a:solidFill>
                <a:latin typeface="Times New Roman" panose="02020603050405020304"/>
                <a:cs typeface="Times New Roman" panose="02020603050405020304"/>
              </a:rPr>
              <a:t>processing</a:t>
            </a:r>
            <a:r>
              <a:rPr lang="en-US" sz="2800" spc="-15" dirty="0">
                <a:solidFill>
                  <a:schemeClr val="tx1"/>
                </a:solidFill>
                <a:latin typeface="Times New Roman" panose="02020603050405020304"/>
                <a:cs typeface="Times New Roman" panose="02020603050405020304"/>
              </a:rPr>
              <a:t> </a:t>
            </a:r>
            <a:r>
              <a:rPr lang="en-US" sz="2800" spc="-5" dirty="0">
                <a:solidFill>
                  <a:schemeClr val="tx1"/>
                </a:solidFill>
                <a:latin typeface="Times New Roman" panose="02020603050405020304"/>
                <a:cs typeface="Times New Roman" panose="02020603050405020304"/>
              </a:rPr>
              <a:t>using  statistical or operations research</a:t>
            </a:r>
            <a:r>
              <a:rPr lang="en-US" sz="2800" spc="-60" dirty="0">
                <a:solidFill>
                  <a:schemeClr val="tx1"/>
                </a:solidFill>
                <a:latin typeface="Times New Roman" panose="02020603050405020304"/>
                <a:cs typeface="Times New Roman" panose="02020603050405020304"/>
              </a:rPr>
              <a:t> </a:t>
            </a:r>
            <a:r>
              <a:rPr lang="en-US" sz="2800" spc="-5" dirty="0">
                <a:solidFill>
                  <a:schemeClr val="tx1"/>
                </a:solidFill>
                <a:latin typeface="Times New Roman" panose="02020603050405020304"/>
                <a:cs typeface="Times New Roman" panose="02020603050405020304"/>
              </a:rPr>
              <a:t>tools</a:t>
            </a:r>
            <a:endParaRPr lang="en-US" sz="2800" dirty="0" smtClean="0">
              <a:solidFill>
                <a:schemeClr val="tx1"/>
              </a:solidFill>
              <a:latin typeface="Times New Roman" panose="02020603050405020304"/>
              <a:cs typeface="Times New Roman" panose="02020603050405020304"/>
            </a:endParaRPr>
          </a:p>
          <a:p>
            <a:pPr algn="just">
              <a:lnSpc>
                <a:spcPct val="100000"/>
              </a:lnSpc>
              <a:spcBef>
                <a:spcPts val="30"/>
              </a:spcBef>
            </a:pPr>
            <a:endParaRPr lang="en-US" sz="2800" dirty="0">
              <a:solidFill>
                <a:schemeClr val="tx1"/>
              </a:solidFill>
              <a:latin typeface="Times New Roman" panose="02020603050405020304"/>
              <a:cs typeface="Times New Roman" panose="02020603050405020304"/>
            </a:endParaRPr>
          </a:p>
          <a:p>
            <a:pPr marL="762000" marR="64770" lvl="1" indent="-457200" algn="just">
              <a:lnSpc>
                <a:spcPct val="100000"/>
              </a:lnSpc>
              <a:buFont typeface="Wingdings" panose="05000000000000000000" pitchFamily="2" charset="2"/>
              <a:buChar char="§"/>
            </a:pPr>
            <a:r>
              <a:rPr lang="en-US" sz="2600" spc="-5" dirty="0" err="1">
                <a:solidFill>
                  <a:schemeClr val="tx1"/>
                </a:solidFill>
                <a:latin typeface="Times New Roman" panose="02020603050405020304"/>
                <a:cs typeface="Times New Roman" panose="02020603050405020304"/>
              </a:rPr>
              <a:t>Eg</a:t>
            </a:r>
            <a:r>
              <a:rPr lang="en-US" sz="2600" spc="-5" dirty="0">
                <a:solidFill>
                  <a:schemeClr val="tx1"/>
                </a:solidFill>
                <a:latin typeface="Times New Roman" panose="02020603050405020304"/>
                <a:cs typeface="Times New Roman" panose="02020603050405020304"/>
              </a:rPr>
              <a:t>: -Observe periodic demands by statistical analysis </a:t>
            </a:r>
            <a:r>
              <a:rPr lang="en-US" sz="2600" dirty="0" smtClean="0">
                <a:solidFill>
                  <a:schemeClr val="tx1"/>
                </a:solidFill>
                <a:latin typeface="Times New Roman" panose="02020603050405020304"/>
                <a:cs typeface="Times New Roman" panose="02020603050405020304"/>
              </a:rPr>
              <a:t>&amp;  </a:t>
            </a:r>
            <a:r>
              <a:rPr lang="en-US" sz="2600" spc="-5" dirty="0">
                <a:solidFill>
                  <a:schemeClr val="tx1"/>
                </a:solidFill>
                <a:latin typeface="Times New Roman" panose="02020603050405020304"/>
                <a:cs typeface="Times New Roman" panose="02020603050405020304"/>
              </a:rPr>
              <a:t>use for tactical</a:t>
            </a:r>
            <a:r>
              <a:rPr lang="en-US" sz="2600" spc="-75" dirty="0">
                <a:solidFill>
                  <a:schemeClr val="tx1"/>
                </a:solidFill>
                <a:latin typeface="Times New Roman" panose="02020603050405020304"/>
                <a:cs typeface="Times New Roman" panose="02020603050405020304"/>
              </a:rPr>
              <a:t> </a:t>
            </a:r>
            <a:r>
              <a:rPr lang="en-US" sz="2600" spc="-5" dirty="0" smtClean="0">
                <a:solidFill>
                  <a:schemeClr val="tx1"/>
                </a:solidFill>
                <a:latin typeface="Times New Roman" panose="02020603050405020304"/>
                <a:cs typeface="Times New Roman" panose="02020603050405020304"/>
              </a:rPr>
              <a:t>decisions</a:t>
            </a:r>
            <a:endParaRPr lang="en-US" sz="2600" dirty="0" smtClean="0">
              <a:solidFill>
                <a:schemeClr val="tx1"/>
              </a:solidFill>
              <a:latin typeface="Times New Roman" panose="02020603050405020304"/>
              <a:cs typeface="Times New Roman" panose="02020603050405020304"/>
            </a:endParaRPr>
          </a:p>
          <a:p>
            <a:pPr marL="762000" marR="64770" lvl="1" indent="-457200" algn="just">
              <a:lnSpc>
                <a:spcPct val="100000"/>
              </a:lnSpc>
              <a:buFont typeface="Wingdings" panose="05000000000000000000" pitchFamily="2" charset="2"/>
              <a:buChar char="§"/>
            </a:pPr>
            <a:r>
              <a:rPr lang="en-US" sz="2800" spc="-5" dirty="0" smtClean="0">
                <a:solidFill>
                  <a:schemeClr val="tx1"/>
                </a:solidFill>
                <a:latin typeface="Times New Roman" panose="02020603050405020304"/>
                <a:cs typeface="Times New Roman" panose="02020603050405020304"/>
              </a:rPr>
              <a:t>Use </a:t>
            </a:r>
            <a:r>
              <a:rPr lang="en-US" sz="2800" spc="-5" dirty="0">
                <a:solidFill>
                  <a:schemeClr val="tx1"/>
                </a:solidFill>
                <a:latin typeface="Times New Roman" panose="02020603050405020304"/>
                <a:cs typeface="Times New Roman" panose="02020603050405020304"/>
              </a:rPr>
              <a:t>operations research tools to decide product mix  using demand and cost data to maximize</a:t>
            </a:r>
            <a:r>
              <a:rPr lang="en-US" sz="2800" spc="-50" dirty="0">
                <a:solidFill>
                  <a:schemeClr val="tx1"/>
                </a:solidFill>
                <a:latin typeface="Times New Roman" panose="02020603050405020304"/>
                <a:cs typeface="Times New Roman" panose="02020603050405020304"/>
              </a:rPr>
              <a:t> </a:t>
            </a:r>
            <a:r>
              <a:rPr lang="en-US" sz="2800" spc="-5" dirty="0">
                <a:solidFill>
                  <a:schemeClr val="tx1"/>
                </a:solidFill>
                <a:latin typeface="Times New Roman" panose="02020603050405020304"/>
                <a:cs typeface="Times New Roman" panose="02020603050405020304"/>
              </a:rPr>
              <a:t>profit</a:t>
            </a:r>
            <a:endParaRPr lang="en-US" sz="2800" dirty="0" smtClean="0">
              <a:solidFill>
                <a:schemeClr val="tx1"/>
              </a:solidFill>
              <a:latin typeface="Times New Roman" panose="02020603050405020304"/>
              <a:cs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
          <p:cNvSpPr>
            <a:spLocks noGrp="1"/>
          </p:cNvSpPr>
          <p:nvPr>
            <p:ph type="title"/>
          </p:nvPr>
        </p:nvSpPr>
        <p:spPr>
          <a:xfrm>
            <a:off x="822960" y="762000"/>
            <a:ext cx="7543800" cy="975363"/>
          </a:xfrm>
        </p:spPr>
        <p:txBody>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Some Examples</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710" name="Content Placeholder 2"/>
          <p:cNvSpPr>
            <a:spLocks noGrp="1"/>
          </p:cNvSpPr>
          <p:nvPr>
            <p:ph idx="1"/>
          </p:nvPr>
        </p:nvSpPr>
        <p:spPr>
          <a:xfrm>
            <a:off x="843432" y="1981200"/>
            <a:ext cx="8092441" cy="3200400"/>
          </a:xfrm>
        </p:spPr>
        <p:txBody>
          <a:bodyPr>
            <a:normAutofit lnSpcReduction="10000"/>
          </a:bodyPr>
          <a:lstStyle/>
          <a:p>
            <a:pPr>
              <a:buFont typeface="Wingdings" panose="05000000000000000000" pitchFamily="2" charset="2"/>
              <a:buChar char="q"/>
            </a:pPr>
            <a:r>
              <a:rPr lang="en-US" sz="4300" b="1" u="sng" spc="-5" dirty="0">
                <a:solidFill>
                  <a:srgbClr val="0070C0"/>
                </a:solidFill>
                <a:latin typeface="Times New Roman" panose="02020603050405020304" pitchFamily="18" charset="0"/>
                <a:cs typeface="Times New Roman" panose="02020603050405020304" pitchFamily="18" charset="0"/>
              </a:rPr>
              <a:t> </a:t>
            </a:r>
            <a:r>
              <a:rPr lang="en-US" sz="4300" b="1" u="sng" spc="-5" dirty="0" smtClean="0">
                <a:solidFill>
                  <a:srgbClr val="0070C0"/>
                </a:solidFill>
                <a:latin typeface="Times New Roman" panose="02020603050405020304" pitchFamily="18" charset="0"/>
                <a:cs typeface="Times New Roman" panose="02020603050405020304" pitchFamily="18" charset="0"/>
              </a:rPr>
              <a:t>Some Examples of MIS: </a:t>
            </a:r>
            <a:endParaRPr lang="en-US" sz="4300" b="1" dirty="0" smtClean="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3200" b="1" dirty="0" smtClean="0">
                <a:solidFill>
                  <a:schemeClr val="tx1"/>
                </a:solidFill>
                <a:latin typeface="Times New Roman" panose="02020603050405020304" pitchFamily="18" charset="0"/>
                <a:cs typeface="Times New Roman" panose="02020603050405020304" pitchFamily="18" charset="0"/>
              </a:rPr>
              <a:t> Sales </a:t>
            </a:r>
            <a:r>
              <a:rPr lang="en-US" sz="3200" b="1" dirty="0">
                <a:solidFill>
                  <a:schemeClr val="tx1"/>
                </a:solidFill>
                <a:latin typeface="Times New Roman" panose="02020603050405020304" pitchFamily="18" charset="0"/>
                <a:cs typeface="Times New Roman" panose="02020603050405020304" pitchFamily="18" charset="0"/>
              </a:rPr>
              <a:t>management systems</a:t>
            </a:r>
            <a:endParaRPr lang="en-US" sz="3200" b="1"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3200" b="1" dirty="0" smtClean="0">
                <a:solidFill>
                  <a:schemeClr val="tx1"/>
                </a:solidFill>
                <a:latin typeface="Times New Roman" panose="02020603050405020304" pitchFamily="18" charset="0"/>
                <a:cs typeface="Times New Roman" panose="02020603050405020304" pitchFamily="18" charset="0"/>
              </a:rPr>
              <a:t> Inventory </a:t>
            </a:r>
            <a:r>
              <a:rPr lang="en-US" sz="3200" b="1" dirty="0">
                <a:solidFill>
                  <a:schemeClr val="tx1"/>
                </a:solidFill>
                <a:latin typeface="Times New Roman" panose="02020603050405020304" pitchFamily="18" charset="0"/>
                <a:cs typeface="Times New Roman" panose="02020603050405020304" pitchFamily="18" charset="0"/>
              </a:rPr>
              <a:t>control systems</a:t>
            </a:r>
            <a:endParaRPr lang="en-US" sz="3200" b="1"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3200" b="1" dirty="0" smtClean="0">
                <a:solidFill>
                  <a:schemeClr val="tx1"/>
                </a:solidFill>
                <a:latin typeface="Times New Roman" panose="02020603050405020304" pitchFamily="18" charset="0"/>
                <a:cs typeface="Times New Roman" panose="02020603050405020304" pitchFamily="18" charset="0"/>
              </a:rPr>
              <a:t> Budgeting </a:t>
            </a:r>
            <a:r>
              <a:rPr lang="en-US" sz="3200" b="1" dirty="0">
                <a:solidFill>
                  <a:schemeClr val="tx1"/>
                </a:solidFill>
                <a:latin typeface="Times New Roman" panose="02020603050405020304" pitchFamily="18" charset="0"/>
                <a:cs typeface="Times New Roman" panose="02020603050405020304" pitchFamily="18" charset="0"/>
              </a:rPr>
              <a:t>systems</a:t>
            </a:r>
            <a:endParaRPr lang="en-US" sz="3200" b="1"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3200" b="1" dirty="0" smtClean="0">
                <a:solidFill>
                  <a:schemeClr val="tx1"/>
                </a:solidFill>
                <a:latin typeface="Times New Roman" panose="02020603050405020304" pitchFamily="18" charset="0"/>
                <a:cs typeface="Times New Roman" panose="02020603050405020304" pitchFamily="18" charset="0"/>
              </a:rPr>
              <a:t> Management </a:t>
            </a:r>
            <a:r>
              <a:rPr lang="en-US" sz="3200" b="1" dirty="0">
                <a:solidFill>
                  <a:schemeClr val="tx1"/>
                </a:solidFill>
                <a:latin typeface="Times New Roman" panose="02020603050405020304" pitchFamily="18" charset="0"/>
                <a:cs typeface="Times New Roman" panose="02020603050405020304" pitchFamily="18" charset="0"/>
              </a:rPr>
              <a:t>Reporting Systems (MRS)</a:t>
            </a:r>
            <a:endParaRPr lang="en-US" sz="3200" b="1"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3200" b="1" dirty="0" smtClean="0">
                <a:solidFill>
                  <a:schemeClr val="tx1"/>
                </a:solidFill>
                <a:latin typeface="Times New Roman" panose="02020603050405020304" pitchFamily="18" charset="0"/>
                <a:cs typeface="Times New Roman" panose="02020603050405020304" pitchFamily="18" charset="0"/>
              </a:rPr>
              <a:t> Personnel </a:t>
            </a:r>
            <a:r>
              <a:rPr lang="en-US" sz="3200" b="1" dirty="0">
                <a:solidFill>
                  <a:schemeClr val="tx1"/>
                </a:solidFill>
                <a:latin typeface="Times New Roman" panose="02020603050405020304" pitchFamily="18" charset="0"/>
                <a:cs typeface="Times New Roman" panose="02020603050405020304" pitchFamily="18" charset="0"/>
              </a:rPr>
              <a:t>(HRM) systems</a:t>
            </a:r>
            <a:endParaRPr lang="en-US"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
          <p:cNvSpPr>
            <a:spLocks noGrp="1"/>
          </p:cNvSpPr>
          <p:nvPr>
            <p:ph type="title"/>
          </p:nvPr>
        </p:nvSpPr>
        <p:spPr>
          <a:xfrm>
            <a:off x="822960" y="853437"/>
            <a:ext cx="7543800" cy="975363"/>
          </a:xfrm>
        </p:spPr>
        <p:txBody>
          <a:bodyPr>
            <a:normAutofit/>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Decision Support</a:t>
            </a:r>
            <a:r>
              <a:rPr lang="en-US" b="1" u="sng" spc="-25" dirty="0" smtClean="0">
                <a:solidFill>
                  <a:srgbClr val="0070C0"/>
                </a:solidFill>
                <a:latin typeface="Times New Roman" panose="02020603050405020304" pitchFamily="18" charset="0"/>
                <a:cs typeface="Times New Roman" panose="02020603050405020304" pitchFamily="18" charset="0"/>
              </a:rPr>
              <a:t> </a:t>
            </a:r>
            <a:r>
              <a:rPr lang="en-US" b="1" u="sng" spc="-5" dirty="0" smtClean="0">
                <a:solidFill>
                  <a:srgbClr val="0070C0"/>
                </a:solidFill>
                <a:latin typeface="Times New Roman" panose="02020603050405020304" pitchFamily="18" charset="0"/>
                <a:cs typeface="Times New Roman" panose="02020603050405020304" pitchFamily="18" charset="0"/>
              </a:rPr>
              <a:t>System</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712" name="Content Placeholder 2"/>
          <p:cNvSpPr>
            <a:spLocks noGrp="1"/>
          </p:cNvSpPr>
          <p:nvPr>
            <p:ph idx="1"/>
          </p:nvPr>
        </p:nvSpPr>
        <p:spPr>
          <a:xfrm>
            <a:off x="853667" y="1981200"/>
            <a:ext cx="8016241" cy="4023360"/>
          </a:xfrm>
        </p:spPr>
        <p:txBody>
          <a:bodyPr>
            <a:normAutofit/>
          </a:bodyPr>
          <a:lstStyle/>
          <a:p>
            <a:pPr marL="355600" indent="-342900">
              <a:lnSpc>
                <a:spcPct val="100000"/>
              </a:lnSpc>
              <a:buFont typeface="Wingdings" panose="05000000000000000000" pitchFamily="2" charset="2"/>
              <a:buChar char="q"/>
              <a:tabLst>
                <a:tab pos="264795" algn="l"/>
              </a:tabLst>
            </a:pPr>
            <a:r>
              <a:rPr lang="en-US" sz="2800" spc="-5" dirty="0" smtClean="0">
                <a:solidFill>
                  <a:schemeClr val="tx1"/>
                </a:solidFill>
                <a:latin typeface="Times New Roman" panose="02020603050405020304"/>
                <a:cs typeface="Times New Roman" panose="02020603050405020304"/>
              </a:rPr>
              <a:t> Unstructured and difficult to obtain precise</a:t>
            </a:r>
            <a:r>
              <a:rPr lang="en-US" sz="2800" spc="-30" dirty="0" smtClean="0">
                <a:solidFill>
                  <a:schemeClr val="tx1"/>
                </a:solidFill>
                <a:latin typeface="Times New Roman" panose="02020603050405020304"/>
                <a:cs typeface="Times New Roman" panose="02020603050405020304"/>
              </a:rPr>
              <a:t> </a:t>
            </a:r>
            <a:r>
              <a:rPr lang="en-US" sz="2800" spc="-5" dirty="0" smtClean="0">
                <a:solidFill>
                  <a:schemeClr val="tx1"/>
                </a:solidFill>
                <a:latin typeface="Times New Roman" panose="02020603050405020304"/>
                <a:cs typeface="Times New Roman" panose="02020603050405020304"/>
              </a:rPr>
              <a:t>information</a:t>
            </a:r>
            <a:endParaRPr lang="en-US" sz="2800" dirty="0" smtClean="0">
              <a:solidFill>
                <a:schemeClr val="tx1"/>
              </a:solidFill>
              <a:latin typeface="Times New Roman" panose="02020603050405020304"/>
              <a:cs typeface="Times New Roman" panose="02020603050405020304"/>
            </a:endParaRPr>
          </a:p>
          <a:p>
            <a:pPr marL="355600" indent="-342900">
              <a:lnSpc>
                <a:spcPct val="100000"/>
              </a:lnSpc>
              <a:buFont typeface="Wingdings" panose="05000000000000000000" pitchFamily="2" charset="2"/>
              <a:buChar char="q"/>
              <a:tabLst>
                <a:tab pos="264795" algn="l"/>
              </a:tabLst>
            </a:pPr>
            <a:r>
              <a:rPr lang="en-US" sz="2800" spc="-5" dirty="0" smtClean="0">
                <a:solidFill>
                  <a:schemeClr val="tx1"/>
                </a:solidFill>
                <a:latin typeface="Times New Roman" panose="02020603050405020304"/>
                <a:cs typeface="Times New Roman" panose="02020603050405020304"/>
              </a:rPr>
              <a:t> Use of analytical and simulation</a:t>
            </a:r>
            <a:r>
              <a:rPr lang="en-US" sz="2800" spc="-50" dirty="0" smtClean="0">
                <a:solidFill>
                  <a:schemeClr val="tx1"/>
                </a:solidFill>
                <a:latin typeface="Times New Roman" panose="02020603050405020304"/>
                <a:cs typeface="Times New Roman" panose="02020603050405020304"/>
              </a:rPr>
              <a:t> </a:t>
            </a:r>
            <a:r>
              <a:rPr lang="en-US" sz="2800" spc="-5" dirty="0" smtClean="0">
                <a:solidFill>
                  <a:schemeClr val="tx1"/>
                </a:solidFill>
                <a:latin typeface="Times New Roman" panose="02020603050405020304"/>
                <a:cs typeface="Times New Roman" panose="02020603050405020304"/>
              </a:rPr>
              <a:t>models</a:t>
            </a:r>
            <a:endParaRPr lang="en-US" sz="2800" dirty="0" smtClean="0">
              <a:solidFill>
                <a:schemeClr val="tx1"/>
              </a:solidFill>
              <a:latin typeface="Times New Roman" panose="02020603050405020304"/>
              <a:cs typeface="Times New Roman" panose="02020603050405020304"/>
            </a:endParaRPr>
          </a:p>
          <a:p>
            <a:pPr marL="355600" indent="-342900">
              <a:lnSpc>
                <a:spcPct val="100000"/>
              </a:lnSpc>
              <a:spcBef>
                <a:spcPts val="5"/>
              </a:spcBef>
              <a:buFont typeface="Wingdings" panose="05000000000000000000" pitchFamily="2" charset="2"/>
              <a:buChar char="q"/>
              <a:tabLst>
                <a:tab pos="264795" algn="l"/>
              </a:tabLst>
            </a:pPr>
            <a:r>
              <a:rPr lang="en-US" sz="2800" spc="-5" dirty="0" smtClean="0">
                <a:solidFill>
                  <a:schemeClr val="tx1"/>
                </a:solidFill>
                <a:latin typeface="Times New Roman" panose="02020603050405020304"/>
                <a:cs typeface="Times New Roman" panose="02020603050405020304"/>
              </a:rPr>
              <a:t> Aids to conceptualize through graphs, animation</a:t>
            </a:r>
            <a:r>
              <a:rPr lang="en-US" sz="2800" spc="-40" dirty="0" smtClean="0">
                <a:solidFill>
                  <a:schemeClr val="tx1"/>
                </a:solidFill>
                <a:latin typeface="Times New Roman" panose="02020603050405020304"/>
                <a:cs typeface="Times New Roman" panose="02020603050405020304"/>
              </a:rPr>
              <a:t> </a:t>
            </a:r>
            <a:r>
              <a:rPr lang="en-US" sz="2800" spc="-5" dirty="0" smtClean="0">
                <a:solidFill>
                  <a:schemeClr val="tx1"/>
                </a:solidFill>
                <a:latin typeface="Times New Roman" panose="02020603050405020304"/>
                <a:cs typeface="Times New Roman" panose="02020603050405020304"/>
              </a:rPr>
              <a:t>etc.</a:t>
            </a:r>
            <a:endParaRPr lang="en-US" sz="2800" dirty="0" smtClean="0">
              <a:solidFill>
                <a:schemeClr val="tx1"/>
              </a:solidFill>
              <a:latin typeface="Times New Roman" panose="02020603050405020304"/>
              <a:cs typeface="Times New Roman" panose="02020603050405020304"/>
            </a:endParaRPr>
          </a:p>
          <a:p>
            <a:pPr marL="355600" indent="-342900">
              <a:lnSpc>
                <a:spcPct val="100000"/>
              </a:lnSpc>
              <a:buFont typeface="Wingdings" panose="05000000000000000000" pitchFamily="2" charset="2"/>
              <a:buChar char="q"/>
              <a:tabLst>
                <a:tab pos="264160" algn="l"/>
              </a:tabLst>
            </a:pPr>
            <a:r>
              <a:rPr lang="en-US" sz="2800" spc="-5" dirty="0" smtClean="0">
                <a:solidFill>
                  <a:schemeClr val="tx1"/>
                </a:solidFill>
                <a:latin typeface="Times New Roman" panose="02020603050405020304"/>
                <a:cs typeface="Times New Roman" panose="02020603050405020304"/>
              </a:rPr>
              <a:t> Use of archival data to infer trends and</a:t>
            </a:r>
            <a:r>
              <a:rPr lang="en-US" sz="2800" spc="-35" dirty="0" smtClean="0">
                <a:solidFill>
                  <a:schemeClr val="tx1"/>
                </a:solidFill>
                <a:latin typeface="Times New Roman" panose="02020603050405020304"/>
                <a:cs typeface="Times New Roman" panose="02020603050405020304"/>
              </a:rPr>
              <a:t> </a:t>
            </a:r>
            <a:r>
              <a:rPr lang="en-US" sz="2800" spc="-5" dirty="0" smtClean="0">
                <a:solidFill>
                  <a:schemeClr val="tx1"/>
                </a:solidFill>
                <a:latin typeface="Times New Roman" panose="02020603050405020304"/>
                <a:cs typeface="Times New Roman" panose="02020603050405020304"/>
              </a:rPr>
              <a:t>rules</a:t>
            </a:r>
            <a:endParaRPr lang="en-US" sz="2800" dirty="0" smtClean="0">
              <a:solidFill>
                <a:schemeClr val="tx1"/>
              </a:solidFill>
              <a:latin typeface="Times New Roman" panose="02020603050405020304"/>
              <a:cs typeface="Times New Roman" panose="02020603050405020304"/>
            </a:endParaRPr>
          </a:p>
          <a:p>
            <a:pPr marL="355600" indent="-342900">
              <a:lnSpc>
                <a:spcPct val="100000"/>
              </a:lnSpc>
              <a:spcBef>
                <a:spcPts val="5"/>
              </a:spcBef>
              <a:buFont typeface="Wingdings" panose="05000000000000000000" pitchFamily="2" charset="2"/>
              <a:buChar char="q"/>
              <a:tabLst>
                <a:tab pos="264160" algn="l"/>
              </a:tabLst>
            </a:pPr>
            <a:r>
              <a:rPr lang="en-US" sz="2800" spc="-5" dirty="0" smtClean="0">
                <a:solidFill>
                  <a:schemeClr val="tx1"/>
                </a:solidFill>
                <a:latin typeface="Times New Roman" panose="02020603050405020304"/>
                <a:cs typeface="Times New Roman" panose="02020603050405020304"/>
              </a:rPr>
              <a:t> Some artificial intelligence tools may be</a:t>
            </a:r>
            <a:r>
              <a:rPr lang="en-US" sz="2800" spc="-45" dirty="0" smtClean="0">
                <a:solidFill>
                  <a:schemeClr val="tx1"/>
                </a:solidFill>
                <a:latin typeface="Times New Roman" panose="02020603050405020304"/>
                <a:cs typeface="Times New Roman" panose="02020603050405020304"/>
              </a:rPr>
              <a:t> </a:t>
            </a:r>
            <a:r>
              <a:rPr lang="en-US" sz="2800" spc="-5" dirty="0" smtClean="0">
                <a:solidFill>
                  <a:schemeClr val="tx1"/>
                </a:solidFill>
                <a:latin typeface="Times New Roman" panose="02020603050405020304"/>
                <a:cs typeface="Times New Roman" panose="02020603050405020304"/>
              </a:rPr>
              <a:t>used</a:t>
            </a:r>
            <a:endParaRPr lang="en-US" sz="2800" dirty="0" smtClean="0">
              <a:solidFill>
                <a:schemeClr val="tx1"/>
              </a:solidFill>
              <a:latin typeface="Times New Roman" panose="02020603050405020304"/>
              <a:cs typeface="Times New Roman" panose="02020603050405020304"/>
            </a:endParaRP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a:xfrm>
            <a:off x="822960" y="762000"/>
            <a:ext cx="7543800" cy="975363"/>
          </a:xfrm>
        </p:spPr>
        <p:txBody>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Some Examples</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714" name="Content Placeholder 2"/>
          <p:cNvSpPr>
            <a:spLocks noGrp="1"/>
          </p:cNvSpPr>
          <p:nvPr>
            <p:ph idx="1"/>
          </p:nvPr>
        </p:nvSpPr>
        <p:spPr>
          <a:xfrm>
            <a:off x="843432" y="1981200"/>
            <a:ext cx="8092441" cy="2802466"/>
          </a:xfrm>
        </p:spPr>
        <p:txBody>
          <a:bodyPr>
            <a:normAutofit fontScale="96429" lnSpcReduction="10000"/>
          </a:bodyPr>
          <a:lstStyle/>
          <a:p>
            <a:pPr>
              <a:buFont typeface="Wingdings" panose="05000000000000000000" pitchFamily="2" charset="2"/>
              <a:buChar char="q"/>
            </a:pPr>
            <a:r>
              <a:rPr lang="en-US" sz="4300" b="1" u="sng" spc="-5" dirty="0" smtClean="0">
                <a:solidFill>
                  <a:srgbClr val="0070C0"/>
                </a:solidFill>
                <a:latin typeface="Times New Roman" panose="02020603050405020304" pitchFamily="18" charset="0"/>
                <a:cs typeface="Times New Roman" panose="02020603050405020304" pitchFamily="18" charset="0"/>
              </a:rPr>
              <a:t>Some Examples of DSS: </a:t>
            </a:r>
            <a:endParaRPr lang="en-US" sz="4300" b="1"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smtClean="0">
                <a:solidFill>
                  <a:schemeClr val="tx1"/>
                </a:solidFill>
                <a:latin typeface="Times New Roman" panose="02020603050405020304" pitchFamily="18" charset="0"/>
                <a:cs typeface="Times New Roman" panose="02020603050405020304" pitchFamily="18" charset="0"/>
              </a:rPr>
              <a:t> Group </a:t>
            </a:r>
            <a:r>
              <a:rPr lang="en-US" sz="2800" b="1" dirty="0">
                <a:solidFill>
                  <a:schemeClr val="tx1"/>
                </a:solidFill>
                <a:latin typeface="Times New Roman" panose="02020603050405020304" pitchFamily="18" charset="0"/>
                <a:cs typeface="Times New Roman" panose="02020603050405020304" pitchFamily="18" charset="0"/>
              </a:rPr>
              <a:t>Decision Support Systems (GDSS)</a:t>
            </a:r>
            <a:endParaRPr lang="en-US" sz="2800" b="1"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smtClean="0">
                <a:solidFill>
                  <a:schemeClr val="tx1"/>
                </a:solidFill>
                <a:latin typeface="Times New Roman" panose="02020603050405020304" pitchFamily="18" charset="0"/>
                <a:cs typeface="Times New Roman" panose="02020603050405020304" pitchFamily="18" charset="0"/>
              </a:rPr>
              <a:t> Computer </a:t>
            </a:r>
            <a:r>
              <a:rPr lang="en-US" sz="2800" b="1" dirty="0">
                <a:solidFill>
                  <a:schemeClr val="tx1"/>
                </a:solidFill>
                <a:latin typeface="Times New Roman" panose="02020603050405020304" pitchFamily="18" charset="0"/>
                <a:cs typeface="Times New Roman" panose="02020603050405020304" pitchFamily="18" charset="0"/>
              </a:rPr>
              <a:t>Supported Co-operative work (CSCW)</a:t>
            </a:r>
            <a:endParaRPr lang="en-US" sz="2800" b="1"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smtClean="0">
                <a:solidFill>
                  <a:schemeClr val="tx1"/>
                </a:solidFill>
                <a:latin typeface="Times New Roman" panose="02020603050405020304" pitchFamily="18" charset="0"/>
                <a:cs typeface="Times New Roman" panose="02020603050405020304" pitchFamily="18" charset="0"/>
              </a:rPr>
              <a:t> Logistics </a:t>
            </a:r>
            <a:r>
              <a:rPr lang="en-US" sz="2800" b="1" dirty="0">
                <a:solidFill>
                  <a:schemeClr val="tx1"/>
                </a:solidFill>
                <a:latin typeface="Times New Roman" panose="02020603050405020304" pitchFamily="18" charset="0"/>
                <a:cs typeface="Times New Roman" panose="02020603050405020304" pitchFamily="18" charset="0"/>
              </a:rPr>
              <a:t>systems</a:t>
            </a:r>
            <a:endParaRPr lang="en-US" sz="2800" b="1"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smtClean="0">
                <a:solidFill>
                  <a:schemeClr val="tx1"/>
                </a:solidFill>
                <a:latin typeface="Times New Roman" panose="02020603050405020304" pitchFamily="18" charset="0"/>
                <a:cs typeface="Times New Roman" panose="02020603050405020304" pitchFamily="18" charset="0"/>
              </a:rPr>
              <a:t> Financial </a:t>
            </a:r>
            <a:r>
              <a:rPr lang="en-US" sz="2800" b="1" dirty="0">
                <a:solidFill>
                  <a:schemeClr val="tx1"/>
                </a:solidFill>
                <a:latin typeface="Times New Roman" panose="02020603050405020304" pitchFamily="18" charset="0"/>
                <a:cs typeface="Times New Roman" panose="02020603050405020304" pitchFamily="18" charset="0"/>
              </a:rPr>
              <a:t>Planning systems</a:t>
            </a:r>
            <a:endParaRPr lang="en-US" sz="2800" b="1"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smtClean="0">
                <a:solidFill>
                  <a:schemeClr val="tx1"/>
                </a:solidFill>
                <a:latin typeface="Times New Roman" panose="02020603050405020304" pitchFamily="18" charset="0"/>
                <a:cs typeface="Times New Roman" panose="02020603050405020304" pitchFamily="18" charset="0"/>
              </a:rPr>
              <a:t> Spreadsheet Models</a:t>
            </a:r>
            <a:endParaRPr lang="en-US" sz="2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762000" y="685800"/>
            <a:ext cx="8229600" cy="1143000"/>
          </a:xfrm>
        </p:spPr>
        <p:txBody>
          <a:bodyPr>
            <a:normAutofit/>
          </a:bodyPr>
          <a:lstStyle/>
          <a:p>
            <a:pPr algn="ctr"/>
            <a:r>
              <a:rPr lang="en-US" b="1" u="sng" dirty="0">
                <a:solidFill>
                  <a:srgbClr val="0070C0"/>
                </a:solidFill>
                <a:latin typeface="Times New Roman" panose="02020603050405020304" pitchFamily="18" charset="0"/>
                <a:cs typeface="Times New Roman" panose="02020603050405020304" pitchFamily="18" charset="0"/>
              </a:rPr>
              <a:t> </a:t>
            </a:r>
            <a:r>
              <a:rPr lang="en-US" b="1" u="sng" spc="-5" dirty="0">
                <a:solidFill>
                  <a:srgbClr val="0070C0"/>
                </a:solidFill>
                <a:latin typeface="Times New Roman" panose="02020603050405020304" pitchFamily="18" charset="0"/>
                <a:cs typeface="Times New Roman" panose="02020603050405020304" pitchFamily="18" charset="0"/>
              </a:rPr>
              <a:t>Data and Information</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01" name="TextBox 4"/>
          <p:cNvSpPr txBox="1"/>
          <p:nvPr/>
        </p:nvSpPr>
        <p:spPr>
          <a:xfrm>
            <a:off x="1257300" y="2018029"/>
            <a:ext cx="7277100" cy="4041142"/>
          </a:xfrm>
          <a:prstGeom prst="rect">
            <a:avLst/>
          </a:prstGeom>
          <a:noFill/>
        </p:spPr>
        <p:txBody>
          <a:bodyPr wrap="square" rtlCol="0" anchor="ctr">
            <a:spAutoFit/>
          </a:bodyPr>
          <a:lstStyle/>
          <a:p>
            <a:pPr marL="368300" indent="-355600">
              <a:spcBef>
                <a:spcPts val="2175"/>
              </a:spcBef>
              <a:tabLst>
                <a:tab pos="353060" algn="l"/>
                <a:tab pos="353695" algn="l"/>
              </a:tabLst>
            </a:pPr>
            <a:r>
              <a:rPr lang="en-US" sz="4000" b="1" u="sng" spc="-5" dirty="0">
                <a:solidFill>
                  <a:srgbClr val="7030A0"/>
                </a:solidFill>
                <a:latin typeface="Times New Roman" panose="02020603050405020304" pitchFamily="18" charset="0"/>
                <a:cs typeface="Times New Roman" panose="02020603050405020304" pitchFamily="18" charset="0"/>
              </a:rPr>
              <a:t>Data: Raw material</a:t>
            </a:r>
            <a:endParaRPr lang="en-US" sz="4000" b="1" u="sng" spc="-5" dirty="0">
              <a:solidFill>
                <a:srgbClr val="7030A0"/>
              </a:solidFill>
              <a:latin typeface="Times New Roman" panose="02020603050405020304" pitchFamily="18" charset="0"/>
              <a:cs typeface="Times New Roman" panose="02020603050405020304" pitchFamily="18" charset="0"/>
            </a:endParaRPr>
          </a:p>
          <a:p>
            <a:pPr marL="182880" indent="-355600">
              <a:spcBef>
                <a:spcPts val="600"/>
              </a:spcBef>
              <a:buFont typeface="Wingdings" panose="05000000000000000000" pitchFamily="2" charset="2"/>
              <a:buChar char="q"/>
              <a:tabLst>
                <a:tab pos="353060" algn="l"/>
                <a:tab pos="353695" algn="l"/>
              </a:tabLst>
            </a:pPr>
            <a:r>
              <a:rPr lang="en-US" spc="-5" dirty="0">
                <a:latin typeface="Times New Roman" panose="02020603050405020304" pitchFamily="18" charset="0"/>
                <a:cs typeface="Times New Roman" panose="02020603050405020304" pitchFamily="18" charset="0"/>
              </a:rPr>
              <a:t>Data collection costs</a:t>
            </a:r>
            <a:r>
              <a:rPr lang="en-US" spc="-8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money</a:t>
            </a:r>
            <a:endParaRPr lang="en-US" spc="-5" dirty="0">
              <a:latin typeface="Times New Roman" panose="02020603050405020304" pitchFamily="18" charset="0"/>
              <a:cs typeface="Times New Roman" panose="02020603050405020304" pitchFamily="18" charset="0"/>
            </a:endParaRPr>
          </a:p>
          <a:p>
            <a:pPr marL="182880" indent="-355600">
              <a:spcBef>
                <a:spcPts val="600"/>
              </a:spcBef>
              <a:buFont typeface="Wingdings" panose="05000000000000000000" pitchFamily="2" charset="2"/>
              <a:buChar char="q"/>
              <a:tabLst>
                <a:tab pos="353060" algn="l"/>
                <a:tab pos="353695" algn="l"/>
              </a:tabLst>
            </a:pPr>
            <a:r>
              <a:rPr lang="en-US" spc="-5" dirty="0">
                <a:latin typeface="Times New Roman" panose="02020603050405020304" pitchFamily="18" charset="0"/>
                <a:cs typeface="Times New Roman" panose="02020603050405020304" pitchFamily="18" charset="0"/>
              </a:rPr>
              <a:t>Collect only necessary and sufficient</a:t>
            </a:r>
            <a:r>
              <a:rPr lang="en-US" spc="-5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data</a:t>
            </a:r>
            <a:endParaRPr lang="en-US" spc="-5" dirty="0">
              <a:latin typeface="Times New Roman" panose="02020603050405020304" pitchFamily="18" charset="0"/>
              <a:cs typeface="Times New Roman" panose="02020603050405020304" pitchFamily="18" charset="0"/>
            </a:endParaRPr>
          </a:p>
          <a:p>
            <a:pPr marL="182880" indent="-355600">
              <a:spcBef>
                <a:spcPts val="600"/>
              </a:spcBef>
              <a:buFont typeface="Wingdings" panose="05000000000000000000" pitchFamily="2" charset="2"/>
              <a:buChar char="q"/>
              <a:tabLst>
                <a:tab pos="353060" algn="l"/>
                <a:tab pos="353695" algn="l"/>
              </a:tabLst>
            </a:pPr>
            <a:r>
              <a:rPr lang="en-US" spc="-5" dirty="0">
                <a:latin typeface="Times New Roman" panose="02020603050405020304" pitchFamily="18" charset="0"/>
                <a:cs typeface="Times New Roman" panose="02020603050405020304" pitchFamily="18" charset="0"/>
              </a:rPr>
              <a:t>Data is generally used by</a:t>
            </a:r>
            <a:r>
              <a:rPr lang="en-US" spc="-6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machines</a:t>
            </a:r>
            <a:endParaRPr lang="en-US" spc="-5" dirty="0">
              <a:latin typeface="Times New Roman" panose="02020603050405020304" pitchFamily="18" charset="0"/>
              <a:cs typeface="Times New Roman" panose="02020603050405020304" pitchFamily="18" charset="0"/>
            </a:endParaRPr>
          </a:p>
          <a:p>
            <a:pPr marL="182880" indent="-355600">
              <a:spcBef>
                <a:spcPts val="600"/>
              </a:spcBef>
              <a:buFont typeface="Wingdings" panose="05000000000000000000" pitchFamily="2" charset="2"/>
              <a:buChar char="q"/>
              <a:tabLst>
                <a:tab pos="353060" algn="l"/>
                <a:tab pos="353695" algn="l"/>
              </a:tabLst>
            </a:pPr>
            <a:r>
              <a:rPr lang="en-US" spc="-5" dirty="0">
                <a:latin typeface="Times New Roman" panose="02020603050405020304" pitchFamily="18" charset="0"/>
                <a:cs typeface="Times New Roman" panose="02020603050405020304" pitchFamily="18" charset="0"/>
              </a:rPr>
              <a:t>Data is useless unless it is processed to  create</a:t>
            </a:r>
            <a:r>
              <a:rPr lang="en-US" spc="-8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INFORMATION</a:t>
            </a:r>
            <a:endParaRPr lang="en-US" spc="-5" dirty="0">
              <a:latin typeface="Times New Roman" panose="02020603050405020304" pitchFamily="18" charset="0"/>
              <a:cs typeface="Times New Roman" panose="02020603050405020304" pitchFamily="18" charset="0"/>
            </a:endParaRPr>
          </a:p>
          <a:p>
            <a:pPr marL="182880" indent="-355600">
              <a:spcBef>
                <a:spcPts val="600"/>
              </a:spcBef>
              <a:buFont typeface="Wingdings" panose="05000000000000000000" pitchFamily="2" charset="2"/>
              <a:buChar char="q"/>
              <a:tabLst>
                <a:tab pos="353060" algn="l"/>
                <a:tab pos="353695" algn="l"/>
              </a:tabLst>
            </a:pPr>
            <a:endParaRPr lang="en-US" spc="-5" dirty="0">
              <a:latin typeface="Times New Roman" panose="02020603050405020304" pitchFamily="18" charset="0"/>
              <a:cs typeface="Times New Roman" panose="02020603050405020304" pitchFamily="18" charset="0"/>
            </a:endParaRPr>
          </a:p>
          <a:p>
            <a:pPr marL="182880" indent="-355600">
              <a:spcBef>
                <a:spcPts val="600"/>
              </a:spcBef>
              <a:tabLst>
                <a:tab pos="353060" algn="l"/>
                <a:tab pos="353695" algn="l"/>
              </a:tabLst>
            </a:pPr>
            <a:r>
              <a:rPr lang="en-US" sz="3600" b="1" u="sng" spc="-5" dirty="0">
                <a:solidFill>
                  <a:srgbClr val="7030A0"/>
                </a:solidFill>
                <a:latin typeface="Times New Roman" panose="02020603050405020304" pitchFamily="18" charset="0"/>
                <a:cs typeface="Times New Roman" panose="02020603050405020304" pitchFamily="18" charset="0"/>
              </a:rPr>
              <a:t>Information </a:t>
            </a:r>
            <a:r>
              <a:rPr lang="en-US" sz="3600" b="1" u="sng" dirty="0">
                <a:solidFill>
                  <a:srgbClr val="7030A0"/>
                </a:solidFill>
                <a:latin typeface="Times New Roman" panose="02020603050405020304" pitchFamily="18" charset="0"/>
                <a:cs typeface="Times New Roman" panose="02020603050405020304" pitchFamily="18" charset="0"/>
              </a:rPr>
              <a:t>: Processed</a:t>
            </a:r>
            <a:r>
              <a:rPr lang="en-US" sz="3600" b="1" u="sng" spc="-90" dirty="0">
                <a:solidFill>
                  <a:srgbClr val="7030A0"/>
                </a:solidFill>
                <a:latin typeface="Times New Roman" panose="02020603050405020304" pitchFamily="18" charset="0"/>
                <a:cs typeface="Times New Roman" panose="02020603050405020304" pitchFamily="18" charset="0"/>
              </a:rPr>
              <a:t> </a:t>
            </a:r>
            <a:r>
              <a:rPr lang="en-US" sz="3600" b="1" u="sng" spc="-5" dirty="0">
                <a:solidFill>
                  <a:srgbClr val="7030A0"/>
                </a:solidFill>
                <a:latin typeface="Times New Roman" panose="02020603050405020304" pitchFamily="18" charset="0"/>
                <a:cs typeface="Times New Roman" panose="02020603050405020304" pitchFamily="18" charset="0"/>
              </a:rPr>
              <a:t>data</a:t>
            </a:r>
            <a:endParaRPr lang="en-US" sz="3600" b="1" u="sng" spc="-5" dirty="0">
              <a:solidFill>
                <a:srgbClr val="7030A0"/>
              </a:solidFill>
              <a:latin typeface="Times New Roman" panose="02020603050405020304" pitchFamily="18" charset="0"/>
              <a:cs typeface="Times New Roman" panose="02020603050405020304" pitchFamily="18" charset="0"/>
            </a:endParaRPr>
          </a:p>
          <a:p>
            <a:pPr marL="298450" indent="-285750">
              <a:spcBef>
                <a:spcPts val="600"/>
              </a:spcBef>
              <a:buFont typeface="Wingdings" panose="05000000000000000000" pitchFamily="2" charset="2"/>
              <a:buChar char="q"/>
              <a:tabLst>
                <a:tab pos="264160" algn="l"/>
              </a:tabLst>
            </a:pPr>
            <a:r>
              <a:rPr lang="en-US" spc="-5" dirty="0">
                <a:latin typeface="Times New Roman" panose="02020603050405020304" pitchFamily="18" charset="0"/>
                <a:cs typeface="Times New Roman" panose="02020603050405020304" pitchFamily="18" charset="0"/>
              </a:rPr>
              <a:t>Data processed by machines giving</a:t>
            </a:r>
            <a:r>
              <a:rPr lang="en-US" spc="-3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information</a:t>
            </a:r>
            <a:endParaRPr lang="en-US" dirty="0">
              <a:latin typeface="Times New Roman" panose="02020603050405020304" pitchFamily="18" charset="0"/>
              <a:cs typeface="Times New Roman" panose="02020603050405020304" pitchFamily="18" charset="0"/>
            </a:endParaRPr>
          </a:p>
          <a:p>
            <a:pPr marL="298450" indent="-285750">
              <a:spcBef>
                <a:spcPts val="600"/>
              </a:spcBef>
              <a:buFont typeface="Wingdings" panose="05000000000000000000" pitchFamily="2" charset="2"/>
              <a:buChar char="q"/>
              <a:tabLst>
                <a:tab pos="264160" algn="l"/>
              </a:tabLst>
            </a:pPr>
            <a:r>
              <a:rPr lang="en-US" spc="-5" dirty="0">
                <a:latin typeface="Times New Roman" panose="02020603050405020304" pitchFamily="18" charset="0"/>
                <a:cs typeface="Times New Roman" panose="02020603050405020304" pitchFamily="18" charset="0"/>
              </a:rPr>
              <a:t>Information is used </a:t>
            </a:r>
            <a:r>
              <a:rPr lang="en-US" dirty="0">
                <a:latin typeface="Times New Roman" panose="02020603050405020304" pitchFamily="18" charset="0"/>
                <a:cs typeface="Times New Roman" panose="02020603050405020304" pitchFamily="18" charset="0"/>
              </a:rPr>
              <a:t>to </a:t>
            </a:r>
            <a:r>
              <a:rPr lang="en-US" spc="-5" dirty="0">
                <a:latin typeface="Times New Roman" panose="02020603050405020304" pitchFamily="18" charset="0"/>
                <a:cs typeface="Times New Roman" panose="02020603050405020304" pitchFamily="18" charset="0"/>
              </a:rPr>
              <a:t>run an organization</a:t>
            </a:r>
            <a:r>
              <a:rPr lang="en-US" spc="-5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efficiently</a:t>
            </a:r>
            <a:endParaRPr lang="en-US" dirty="0">
              <a:latin typeface="Times New Roman" panose="02020603050405020304" pitchFamily="18" charset="0"/>
              <a:cs typeface="Times New Roman" panose="02020603050405020304" pitchFamily="18" charset="0"/>
            </a:endParaRPr>
          </a:p>
          <a:p>
            <a:pPr marL="298450" indent="-285750">
              <a:spcBef>
                <a:spcPts val="600"/>
              </a:spcBef>
              <a:buFont typeface="Wingdings" panose="05000000000000000000" pitchFamily="2" charset="2"/>
              <a:buChar char="q"/>
              <a:tabLst>
                <a:tab pos="264160" algn="l"/>
              </a:tabLst>
            </a:pPr>
            <a:r>
              <a:rPr lang="en-US" spc="-5" dirty="0">
                <a:latin typeface="Times New Roman" panose="02020603050405020304" pitchFamily="18" charset="0"/>
                <a:cs typeface="Times New Roman" panose="02020603050405020304" pitchFamily="18" charset="0"/>
              </a:rPr>
              <a:t>Information used by managers </a:t>
            </a:r>
            <a:r>
              <a:rPr lang="en-US" dirty="0">
                <a:latin typeface="Times New Roman" panose="02020603050405020304" pitchFamily="18" charset="0"/>
                <a:cs typeface="Times New Roman" panose="02020603050405020304" pitchFamily="18" charset="0"/>
              </a:rPr>
              <a:t>to </a:t>
            </a:r>
            <a:r>
              <a:rPr lang="en-US" spc="-5" dirty="0">
                <a:latin typeface="Times New Roman" panose="02020603050405020304" pitchFamily="18" charset="0"/>
                <a:cs typeface="Times New Roman" panose="02020603050405020304" pitchFamily="18" charset="0"/>
              </a:rPr>
              <a:t>initiate</a:t>
            </a:r>
            <a:r>
              <a:rPr lang="en-US" spc="-5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a:xfrm>
            <a:off x="822960" y="762000"/>
            <a:ext cx="7543800" cy="975363"/>
          </a:xfrm>
        </p:spPr>
        <p:txBody>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System Engineering</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714" name="Content Placeholder 2"/>
          <p:cNvSpPr>
            <a:spLocks noGrp="1"/>
          </p:cNvSpPr>
          <p:nvPr>
            <p:ph idx="1"/>
          </p:nvPr>
        </p:nvSpPr>
        <p:spPr>
          <a:xfrm>
            <a:off x="843432" y="1981200"/>
            <a:ext cx="8092441" cy="4191000"/>
          </a:xfrm>
        </p:spPr>
        <p:txBody>
          <a:bodyPr>
            <a:normAutofit fontScale="96429"/>
          </a:bodyPr>
          <a:lstStyle/>
          <a:p>
            <a:pPr>
              <a:buFont typeface="Wingdings" panose="05000000000000000000" pitchFamily="2" charset="2"/>
              <a:buChar char="q"/>
            </a:pP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A </a:t>
            </a:r>
            <a:r>
              <a:rPr lang="en-US" sz="2800" dirty="0">
                <a:solidFill>
                  <a:schemeClr val="tx1"/>
                </a:solidFill>
                <a:latin typeface="Times New Roman" panose="02020603050405020304" pitchFamily="18" charset="0"/>
                <a:cs typeface="Times New Roman" panose="02020603050405020304" pitchFamily="18" charset="0"/>
              </a:rPr>
              <a:t>logical sequence of activities and </a:t>
            </a:r>
            <a:r>
              <a:rPr lang="en-US" sz="2800" dirty="0" smtClean="0">
                <a:solidFill>
                  <a:schemeClr val="tx1"/>
                </a:solidFill>
                <a:latin typeface="Times New Roman" panose="02020603050405020304" pitchFamily="18" charset="0"/>
                <a:cs typeface="Times New Roman" panose="02020603050405020304" pitchFamily="18" charset="0"/>
              </a:rPr>
              <a:t>decisions that </a:t>
            </a:r>
            <a:r>
              <a:rPr lang="en-US" sz="2800" dirty="0">
                <a:solidFill>
                  <a:schemeClr val="tx1"/>
                </a:solidFill>
                <a:latin typeface="Times New Roman" panose="02020603050405020304" pitchFamily="18" charset="0"/>
                <a:cs typeface="Times New Roman" panose="02020603050405020304" pitchFamily="18" charset="0"/>
              </a:rPr>
              <a:t>transforms an operational need into a </a:t>
            </a:r>
            <a:r>
              <a:rPr lang="en-US" sz="2800" dirty="0" smtClean="0">
                <a:solidFill>
                  <a:schemeClr val="tx1"/>
                </a:solidFill>
                <a:latin typeface="Times New Roman" panose="02020603050405020304" pitchFamily="18" charset="0"/>
                <a:cs typeface="Times New Roman" panose="02020603050405020304" pitchFamily="18" charset="0"/>
              </a:rPr>
              <a:t>description of </a:t>
            </a:r>
            <a:r>
              <a:rPr lang="en-US" sz="2800" dirty="0">
                <a:solidFill>
                  <a:schemeClr val="tx1"/>
                </a:solidFill>
                <a:latin typeface="Times New Roman" panose="02020603050405020304" pitchFamily="18" charset="0"/>
                <a:cs typeface="Times New Roman" panose="02020603050405020304" pitchFamily="18" charset="0"/>
              </a:rPr>
              <a:t>system performance parameters </a:t>
            </a:r>
            <a:r>
              <a:rPr lang="en-US" sz="2800" dirty="0" smtClean="0">
                <a:solidFill>
                  <a:schemeClr val="tx1"/>
                </a:solidFill>
                <a:latin typeface="Times New Roman" panose="02020603050405020304" pitchFamily="18" charset="0"/>
                <a:cs typeface="Times New Roman" panose="02020603050405020304" pitchFamily="18" charset="0"/>
              </a:rPr>
              <a:t>and a </a:t>
            </a:r>
            <a:r>
              <a:rPr lang="en-US" sz="2800" dirty="0">
                <a:solidFill>
                  <a:schemeClr val="tx1"/>
                </a:solidFill>
                <a:latin typeface="Times New Roman" panose="02020603050405020304" pitchFamily="18" charset="0"/>
                <a:cs typeface="Times New Roman" panose="02020603050405020304" pitchFamily="18" charset="0"/>
              </a:rPr>
              <a:t>preferred system </a:t>
            </a:r>
            <a:r>
              <a:rPr lang="en-US" sz="2800" dirty="0" smtClean="0">
                <a:solidFill>
                  <a:schemeClr val="tx1"/>
                </a:solidFill>
                <a:latin typeface="Times New Roman" panose="02020603050405020304" pitchFamily="18" charset="0"/>
                <a:cs typeface="Times New Roman" panose="02020603050405020304" pitchFamily="18" charset="0"/>
              </a:rPr>
              <a:t>configuration</a:t>
            </a:r>
            <a:endParaRPr lang="en-US" sz="28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b="1"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An interdisciplinary approach that </a:t>
            </a:r>
            <a:r>
              <a:rPr lang="en-US" sz="2800" dirty="0" smtClean="0">
                <a:solidFill>
                  <a:schemeClr val="tx1"/>
                </a:solidFill>
                <a:latin typeface="Times New Roman" panose="02020603050405020304" pitchFamily="18" charset="0"/>
                <a:cs typeface="Times New Roman" panose="02020603050405020304" pitchFamily="18" charset="0"/>
              </a:rPr>
              <a:t>encompasses the </a:t>
            </a:r>
            <a:r>
              <a:rPr lang="en-US" sz="2800" dirty="0">
                <a:solidFill>
                  <a:schemeClr val="tx1"/>
                </a:solidFill>
                <a:latin typeface="Times New Roman" panose="02020603050405020304" pitchFamily="18" charset="0"/>
                <a:cs typeface="Times New Roman" panose="02020603050405020304" pitchFamily="18" charset="0"/>
              </a:rPr>
              <a:t>entire technical effort, and evolves into </a:t>
            </a:r>
            <a:r>
              <a:rPr lang="en-US" sz="2800" dirty="0" smtClean="0">
                <a:solidFill>
                  <a:schemeClr val="tx1"/>
                </a:solidFill>
                <a:latin typeface="Times New Roman" panose="02020603050405020304" pitchFamily="18" charset="0"/>
                <a:cs typeface="Times New Roman" panose="02020603050405020304" pitchFamily="18" charset="0"/>
              </a:rPr>
              <a:t>and verifies </a:t>
            </a:r>
            <a:r>
              <a:rPr lang="en-US" sz="2800" dirty="0">
                <a:solidFill>
                  <a:schemeClr val="tx1"/>
                </a:solidFill>
                <a:latin typeface="Times New Roman" panose="02020603050405020304" pitchFamily="18" charset="0"/>
                <a:cs typeface="Times New Roman" panose="02020603050405020304" pitchFamily="18" charset="0"/>
              </a:rPr>
              <a:t>an integrated and life cycle </a:t>
            </a:r>
            <a:r>
              <a:rPr lang="en-US" sz="2800" dirty="0" smtClean="0">
                <a:solidFill>
                  <a:schemeClr val="tx1"/>
                </a:solidFill>
                <a:latin typeface="Times New Roman" panose="02020603050405020304" pitchFamily="18" charset="0"/>
                <a:cs typeface="Times New Roman" panose="02020603050405020304" pitchFamily="18" charset="0"/>
              </a:rPr>
              <a:t>balanced set </a:t>
            </a:r>
            <a:r>
              <a:rPr lang="en-US" sz="2800" dirty="0">
                <a:solidFill>
                  <a:schemeClr val="tx1"/>
                </a:solidFill>
                <a:latin typeface="Times New Roman" panose="02020603050405020304" pitchFamily="18" charset="0"/>
                <a:cs typeface="Times New Roman" panose="02020603050405020304" pitchFamily="18" charset="0"/>
              </a:rPr>
              <a:t>of system people, products, and process </a:t>
            </a:r>
            <a:r>
              <a:rPr lang="en-US" sz="2800" dirty="0" smtClean="0">
                <a:solidFill>
                  <a:schemeClr val="tx1"/>
                </a:solidFill>
                <a:latin typeface="Times New Roman" panose="02020603050405020304" pitchFamily="18" charset="0"/>
                <a:cs typeface="Times New Roman" panose="02020603050405020304" pitchFamily="18" charset="0"/>
              </a:rPr>
              <a:t>solutions that </a:t>
            </a:r>
            <a:r>
              <a:rPr lang="en-US" sz="2800" dirty="0">
                <a:solidFill>
                  <a:schemeClr val="tx1"/>
                </a:solidFill>
                <a:latin typeface="Times New Roman" panose="02020603050405020304" pitchFamily="18" charset="0"/>
                <a:cs typeface="Times New Roman" panose="02020603050405020304" pitchFamily="18" charset="0"/>
              </a:rPr>
              <a:t>satisfy customer needs.</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Thank You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822960" y="378043"/>
            <a:ext cx="7543800" cy="1450757"/>
          </a:xfrm>
        </p:spPr>
        <p:txBody>
          <a:bodyPr/>
          <a:lstStyle/>
          <a:p>
            <a:pPr algn="ctr"/>
            <a:r>
              <a:rPr lang="en-US" b="1" u="sng" dirty="0" smtClean="0">
                <a:solidFill>
                  <a:srgbClr val="0070C0"/>
                </a:solidFill>
                <a:latin typeface="Times New Roman" panose="02020603050405020304" pitchFamily="18" charset="0"/>
                <a:cs typeface="Times New Roman" panose="02020603050405020304" pitchFamily="18" charset="0"/>
              </a:rPr>
              <a:t> </a:t>
            </a:r>
            <a:r>
              <a:rPr lang="en-US" b="1" u="sng" spc="-5" dirty="0" smtClean="0">
                <a:solidFill>
                  <a:srgbClr val="0070C0"/>
                </a:solidFill>
                <a:latin typeface="Times New Roman" panose="02020603050405020304" pitchFamily="18" charset="0"/>
                <a:cs typeface="Times New Roman" panose="02020603050405020304" pitchFamily="18" charset="0"/>
              </a:rPr>
              <a:t>Types of</a:t>
            </a:r>
            <a:r>
              <a:rPr lang="en-US" b="1" u="sng" spc="-65" dirty="0" smtClean="0">
                <a:solidFill>
                  <a:srgbClr val="0070C0"/>
                </a:solidFill>
                <a:latin typeface="Times New Roman" panose="02020603050405020304" pitchFamily="18" charset="0"/>
                <a:cs typeface="Times New Roman" panose="02020603050405020304" pitchFamily="18" charset="0"/>
              </a:rPr>
              <a:t> </a:t>
            </a:r>
            <a:r>
              <a:rPr lang="en-US" b="1" u="sng" spc="-5" dirty="0">
                <a:solidFill>
                  <a:srgbClr val="0070C0"/>
                </a:solidFill>
                <a:latin typeface="Times New Roman" panose="02020603050405020304" pitchFamily="18" charset="0"/>
                <a:cs typeface="Times New Roman" panose="02020603050405020304" pitchFamily="18" charset="0"/>
              </a:rPr>
              <a:t>I</a:t>
            </a:r>
            <a:r>
              <a:rPr lang="en-US" b="1" u="sng" spc="-5" dirty="0" smtClean="0">
                <a:solidFill>
                  <a:srgbClr val="0070C0"/>
                </a:solidFill>
                <a:latin typeface="Times New Roman" panose="02020603050405020304" pitchFamily="18" charset="0"/>
                <a:cs typeface="Times New Roman" panose="02020603050405020304" pitchFamily="18" charset="0"/>
              </a:rPr>
              <a:t>nformation</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03" name="Content Placeholder 2"/>
          <p:cNvSpPr>
            <a:spLocks noGrp="1"/>
          </p:cNvSpPr>
          <p:nvPr>
            <p:ph idx="1"/>
          </p:nvPr>
        </p:nvSpPr>
        <p:spPr>
          <a:xfrm>
            <a:off x="822959" y="1845734"/>
            <a:ext cx="8092441" cy="4326466"/>
          </a:xfrm>
        </p:spPr>
        <p:txBody>
          <a:bodyPr>
            <a:normAutofit fontScale="75000" lnSpcReduction="20000"/>
          </a:bodyPr>
          <a:lstStyle/>
          <a:p>
            <a:pPr marL="355600" marR="280035" indent="-342900" algn="just">
              <a:lnSpc>
                <a:spcPct val="150000"/>
              </a:lnSpc>
              <a:buFont typeface="Wingdings" panose="05000000000000000000" pitchFamily="2" charset="2"/>
              <a:buChar char="q"/>
              <a:tabLst>
                <a:tab pos="353060" algn="l"/>
                <a:tab pos="353695" algn="l"/>
              </a:tabLst>
            </a:pPr>
            <a:r>
              <a:rPr lang="en-US" sz="2400" b="1" i="1" u="sng" spc="-5" dirty="0">
                <a:solidFill>
                  <a:srgbClr val="7030A0"/>
                </a:solidFill>
                <a:latin typeface="Times New Roman" panose="02020603050405020304"/>
                <a:cs typeface="Times New Roman" panose="02020603050405020304"/>
              </a:rPr>
              <a:t>STRATEGIC </a:t>
            </a:r>
            <a:r>
              <a:rPr lang="en-US" sz="2400" b="1" i="1" u="sng" dirty="0" smtClean="0">
                <a:solidFill>
                  <a:srgbClr val="7030A0"/>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Needed for long range  planning and directions. This is less</a:t>
            </a:r>
            <a:r>
              <a:rPr lang="en-US" sz="2400" b="1" spc="-40" dirty="0">
                <a:solidFill>
                  <a:schemeClr val="tx1"/>
                </a:solidFill>
                <a:latin typeface="Times New Roman" panose="02020603050405020304"/>
                <a:cs typeface="Times New Roman" panose="02020603050405020304"/>
              </a:rPr>
              <a:t> </a:t>
            </a:r>
            <a:r>
              <a:rPr lang="en-US" sz="2400" b="1" spc="-5" dirty="0" smtClean="0">
                <a:solidFill>
                  <a:schemeClr val="tx1"/>
                </a:solidFill>
                <a:latin typeface="Times New Roman" panose="02020603050405020304"/>
                <a:cs typeface="Times New Roman" panose="02020603050405020304"/>
              </a:rPr>
              <a:t>structured.</a:t>
            </a:r>
            <a:endParaRPr lang="en-US" sz="2400" b="1" dirty="0">
              <a:solidFill>
                <a:schemeClr val="tx1"/>
              </a:solidFill>
              <a:latin typeface="Times New Roman" panose="02020603050405020304"/>
              <a:cs typeface="Times New Roman" panose="02020603050405020304"/>
            </a:endParaRPr>
          </a:p>
          <a:p>
            <a:pPr marL="355600" marR="280035" indent="-342900" algn="just">
              <a:lnSpc>
                <a:spcPct val="150000"/>
              </a:lnSpc>
              <a:buFont typeface="Wingdings" panose="05000000000000000000" pitchFamily="2" charset="2"/>
              <a:buChar char="q"/>
              <a:tabLst>
                <a:tab pos="353060" algn="l"/>
                <a:tab pos="353695" algn="l"/>
              </a:tabLst>
            </a:pPr>
            <a:r>
              <a:rPr lang="en-US" sz="2400" b="1" i="1" u="sng" spc="-5" dirty="0" smtClean="0">
                <a:solidFill>
                  <a:srgbClr val="7030A0"/>
                </a:solidFill>
                <a:latin typeface="Times New Roman" panose="02020603050405020304"/>
                <a:cs typeface="Times New Roman" panose="02020603050405020304"/>
              </a:rPr>
              <a:t>TACTICAL </a:t>
            </a:r>
            <a:r>
              <a:rPr lang="en-US" sz="2400" b="1" i="1" u="sng" dirty="0" smtClean="0">
                <a:solidFill>
                  <a:srgbClr val="7030A0"/>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Needed to take short range  decisions to improve profitability and</a:t>
            </a:r>
            <a:r>
              <a:rPr lang="en-US" sz="2400" b="1" spc="-50" dirty="0">
                <a:solidFill>
                  <a:schemeClr val="tx1"/>
                </a:solidFill>
                <a:latin typeface="Times New Roman" panose="02020603050405020304"/>
                <a:cs typeface="Times New Roman" panose="02020603050405020304"/>
              </a:rPr>
              <a:t> </a:t>
            </a:r>
            <a:r>
              <a:rPr lang="en-US" sz="2400" b="1" spc="-5" dirty="0" smtClean="0">
                <a:solidFill>
                  <a:schemeClr val="tx1"/>
                </a:solidFill>
                <a:latin typeface="Times New Roman" panose="02020603050405020304"/>
                <a:cs typeface="Times New Roman" panose="02020603050405020304"/>
              </a:rPr>
              <a:t>performance.</a:t>
            </a:r>
            <a:endParaRPr lang="en-US" sz="2400" b="1" dirty="0">
              <a:solidFill>
                <a:schemeClr val="tx1"/>
              </a:solidFill>
              <a:latin typeface="Times New Roman" panose="02020603050405020304"/>
              <a:cs typeface="Times New Roman" panose="02020603050405020304"/>
            </a:endParaRPr>
          </a:p>
          <a:p>
            <a:pPr marL="355600" marR="280035" indent="-342900" algn="just">
              <a:lnSpc>
                <a:spcPct val="150000"/>
              </a:lnSpc>
              <a:buFont typeface="Wingdings" panose="05000000000000000000" pitchFamily="2" charset="2"/>
              <a:buChar char="q"/>
              <a:tabLst>
                <a:tab pos="353060" algn="l"/>
                <a:tab pos="353695" algn="l"/>
              </a:tabLst>
            </a:pPr>
            <a:r>
              <a:rPr lang="en-US" sz="2400" b="1" i="1" u="sng" spc="-5" dirty="0" smtClean="0">
                <a:solidFill>
                  <a:srgbClr val="7030A0"/>
                </a:solidFill>
                <a:latin typeface="Times New Roman" panose="02020603050405020304"/>
                <a:cs typeface="Times New Roman" panose="02020603050405020304"/>
              </a:rPr>
              <a:t>OPERATIONAL </a:t>
            </a:r>
            <a:r>
              <a:rPr lang="en-US" sz="2400" b="1" i="1" u="sng" dirty="0" smtClean="0">
                <a:solidFill>
                  <a:srgbClr val="7030A0"/>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Needed for day to day operations  of the</a:t>
            </a:r>
            <a:r>
              <a:rPr lang="en-US" sz="2400" b="1" spc="-85" dirty="0">
                <a:solidFill>
                  <a:schemeClr val="tx1"/>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organization.</a:t>
            </a:r>
            <a:endParaRPr lang="en-US" sz="2400" b="1" dirty="0" smtClean="0">
              <a:solidFill>
                <a:schemeClr val="tx1"/>
              </a:solidFill>
              <a:latin typeface="Times New Roman" panose="02020603050405020304"/>
              <a:cs typeface="Times New Roman" panose="02020603050405020304"/>
            </a:endParaRPr>
          </a:p>
          <a:p>
            <a:pPr marL="533400" algn="just">
              <a:lnSpc>
                <a:spcPct val="100000"/>
              </a:lnSpc>
              <a:spcBef>
                <a:spcPts val="1685"/>
              </a:spcBef>
            </a:pPr>
            <a:r>
              <a:rPr lang="en-US" sz="2400" b="1" spc="-5" dirty="0" err="1">
                <a:solidFill>
                  <a:schemeClr val="tx1"/>
                </a:solidFill>
                <a:latin typeface="Times New Roman" panose="02020603050405020304"/>
                <a:cs typeface="Times New Roman" panose="02020603050405020304"/>
              </a:rPr>
              <a:t>Eg</a:t>
            </a:r>
            <a:r>
              <a:rPr lang="en-US" sz="2400" b="1" spc="-5" dirty="0">
                <a:solidFill>
                  <a:schemeClr val="tx1"/>
                </a:solidFill>
                <a:latin typeface="Times New Roman" panose="02020603050405020304"/>
                <a:cs typeface="Times New Roman" panose="02020603050405020304"/>
              </a:rPr>
              <a:t>: Daily Sales,</a:t>
            </a:r>
            <a:r>
              <a:rPr lang="en-US" sz="2400" b="1" spc="-75" dirty="0">
                <a:solidFill>
                  <a:schemeClr val="tx1"/>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Billing.</a:t>
            </a:r>
            <a:endParaRPr lang="en-US" sz="2400" b="1" dirty="0" smtClean="0">
              <a:solidFill>
                <a:schemeClr val="tx1"/>
              </a:solidFill>
              <a:latin typeface="Times New Roman" panose="02020603050405020304"/>
              <a:cs typeface="Times New Roman" panose="02020603050405020304"/>
            </a:endParaRPr>
          </a:p>
          <a:p>
            <a:pPr marL="457200" marR="5080" indent="-444500" algn="just">
              <a:lnSpc>
                <a:spcPct val="150000"/>
              </a:lnSpc>
              <a:spcBef>
                <a:spcPts val="1045"/>
              </a:spcBef>
              <a:buFont typeface="Wingdings" panose="05000000000000000000" pitchFamily="2" charset="2"/>
              <a:buChar char="q"/>
              <a:tabLst>
                <a:tab pos="353060" algn="l"/>
                <a:tab pos="353695" algn="l"/>
              </a:tabLst>
            </a:pPr>
            <a:r>
              <a:rPr lang="en-US" sz="2400" b="1" i="1" u="sng" spc="-5" dirty="0">
                <a:solidFill>
                  <a:srgbClr val="7030A0"/>
                </a:solidFill>
                <a:latin typeface="Times New Roman" panose="02020603050405020304"/>
                <a:cs typeface="Times New Roman" panose="02020603050405020304"/>
              </a:rPr>
              <a:t>STATUTORY </a:t>
            </a:r>
            <a:r>
              <a:rPr lang="en-US" sz="2400" b="1" i="1" u="sng" dirty="0" smtClean="0">
                <a:solidFill>
                  <a:srgbClr val="7030A0"/>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Needed by law to sent to government  authorities.</a:t>
            </a:r>
            <a:endParaRPr lang="en-US" sz="2400" b="1" dirty="0" smtClean="0">
              <a:solidFill>
                <a:schemeClr val="tx1"/>
              </a:solidFill>
              <a:latin typeface="Times New Roman" panose="02020603050405020304"/>
              <a:cs typeface="Times New Roman" panose="02020603050405020304"/>
            </a:endParaRPr>
          </a:p>
          <a:p>
            <a:pPr marL="457200" algn="just">
              <a:lnSpc>
                <a:spcPct val="100000"/>
              </a:lnSpc>
              <a:spcBef>
                <a:spcPts val="1685"/>
              </a:spcBef>
            </a:pPr>
            <a:r>
              <a:rPr lang="en-US" sz="2400" b="1" spc="-5" dirty="0" err="1">
                <a:solidFill>
                  <a:schemeClr val="tx1"/>
                </a:solidFill>
                <a:latin typeface="Times New Roman" panose="02020603050405020304"/>
                <a:cs typeface="Times New Roman" panose="02020603050405020304"/>
              </a:rPr>
              <a:t>Eg</a:t>
            </a:r>
            <a:r>
              <a:rPr lang="en-US" sz="2400" b="1" spc="-5" dirty="0">
                <a:solidFill>
                  <a:schemeClr val="tx1"/>
                </a:solidFill>
                <a:latin typeface="Times New Roman" panose="02020603050405020304"/>
                <a:cs typeface="Times New Roman" panose="02020603050405020304"/>
              </a:rPr>
              <a:t>: Sales tax</a:t>
            </a:r>
            <a:r>
              <a:rPr lang="en-US" sz="2400" b="1" spc="-65" dirty="0">
                <a:solidFill>
                  <a:schemeClr val="tx1"/>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return.</a:t>
            </a:r>
            <a:endParaRPr lang="en-US" sz="2400" b="1" dirty="0" smtClean="0">
              <a:solidFill>
                <a:schemeClr val="tx1"/>
              </a:solidFill>
              <a:latin typeface="Times New Roman" panose="02020603050405020304"/>
              <a:cs typeface="Times New Roman" panose="02020603050405020304"/>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152400" y="378043"/>
            <a:ext cx="8839200" cy="1450757"/>
          </a:xfrm>
        </p:spPr>
        <p:txBody>
          <a:bodyPr>
            <a:normAutofit/>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Example of</a:t>
            </a:r>
            <a:r>
              <a:rPr lang="en-US" b="1" u="sng" spc="-70" dirty="0" smtClean="0">
                <a:solidFill>
                  <a:srgbClr val="0070C0"/>
                </a:solidFill>
                <a:latin typeface="Times New Roman" panose="02020603050405020304" pitchFamily="18" charset="0"/>
                <a:cs typeface="Times New Roman" panose="02020603050405020304" pitchFamily="18" charset="0"/>
              </a:rPr>
              <a:t> </a:t>
            </a:r>
            <a:r>
              <a:rPr lang="en-US" b="1" u="sng" spc="-5" dirty="0">
                <a:solidFill>
                  <a:srgbClr val="0070C0"/>
                </a:solidFill>
                <a:latin typeface="Times New Roman" panose="02020603050405020304" pitchFamily="18" charset="0"/>
                <a:cs typeface="Times New Roman" panose="02020603050405020304" pitchFamily="18" charset="0"/>
              </a:rPr>
              <a:t>I</a:t>
            </a:r>
            <a:r>
              <a:rPr lang="en-US" b="1" u="sng" spc="-5" dirty="0" smtClean="0">
                <a:solidFill>
                  <a:srgbClr val="0070C0"/>
                </a:solidFill>
                <a:latin typeface="Times New Roman" panose="02020603050405020304" pitchFamily="18" charset="0"/>
                <a:cs typeface="Times New Roman" panose="02020603050405020304" pitchFamily="18" charset="0"/>
              </a:rPr>
              <a:t>nformation  </a:t>
            </a:r>
            <a:br>
              <a:rPr lang="en-US" b="1" u="sng" spc="-5" dirty="0" smtClean="0">
                <a:solidFill>
                  <a:srgbClr val="0070C0"/>
                </a:solidFill>
                <a:latin typeface="Times New Roman" panose="02020603050405020304" pitchFamily="18" charset="0"/>
                <a:cs typeface="Times New Roman" panose="02020603050405020304" pitchFamily="18" charset="0"/>
              </a:rPr>
            </a:br>
            <a:r>
              <a:rPr lang="en-US" b="1" u="sng" spc="-5" dirty="0" smtClean="0">
                <a:solidFill>
                  <a:srgbClr val="0070C0"/>
                </a:solidFill>
                <a:latin typeface="Times New Roman" panose="02020603050405020304" pitchFamily="18" charset="0"/>
                <a:cs typeface="Times New Roman" panose="02020603050405020304" pitchFamily="18" charset="0"/>
              </a:rPr>
              <a:t>Needed by </a:t>
            </a:r>
            <a:r>
              <a:rPr lang="en-US" b="1" u="sng" dirty="0" smtClean="0">
                <a:solidFill>
                  <a:srgbClr val="0070C0"/>
                </a:solidFill>
                <a:latin typeface="Times New Roman" panose="02020603050405020304" pitchFamily="18" charset="0"/>
                <a:cs typeface="Times New Roman" panose="02020603050405020304" pitchFamily="18" charset="0"/>
              </a:rPr>
              <a:t>a</a:t>
            </a:r>
            <a:r>
              <a:rPr lang="en-US" b="1" u="sng" spc="-75" dirty="0" smtClean="0">
                <a:solidFill>
                  <a:srgbClr val="0070C0"/>
                </a:solidFill>
                <a:latin typeface="Times New Roman" panose="02020603050405020304" pitchFamily="18" charset="0"/>
                <a:cs typeface="Times New Roman" panose="02020603050405020304" pitchFamily="18" charset="0"/>
              </a:rPr>
              <a:t> </a:t>
            </a:r>
            <a:r>
              <a:rPr lang="en-US" b="1" u="sng" spc="-5" dirty="0" smtClean="0">
                <a:solidFill>
                  <a:srgbClr val="0070C0"/>
                </a:solidFill>
                <a:latin typeface="Times New Roman" panose="02020603050405020304" pitchFamily="18" charset="0"/>
                <a:cs typeface="Times New Roman" panose="02020603050405020304" pitchFamily="18" charset="0"/>
              </a:rPr>
              <a:t>Shopkeeper</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05" name="Content Placeholder 2"/>
          <p:cNvSpPr>
            <a:spLocks noGrp="1"/>
          </p:cNvSpPr>
          <p:nvPr>
            <p:ph idx="1"/>
          </p:nvPr>
        </p:nvSpPr>
        <p:spPr>
          <a:xfrm>
            <a:off x="304800" y="1846997"/>
            <a:ext cx="8839200" cy="4401403"/>
          </a:xfrm>
        </p:spPr>
        <p:txBody>
          <a:bodyPr>
            <a:noAutofit/>
          </a:bodyPr>
          <a:lstStyle/>
          <a:p>
            <a:pPr marL="355600" indent="-342900" algn="just">
              <a:buFont typeface="Wingdings" panose="05000000000000000000" pitchFamily="2" charset="2"/>
              <a:buChar char="q"/>
              <a:tabLst>
                <a:tab pos="264160" algn="l"/>
              </a:tabLst>
            </a:pPr>
            <a:r>
              <a:rPr lang="en-US" b="1" spc="-5" dirty="0">
                <a:solidFill>
                  <a:srgbClr val="002060"/>
                </a:solidFill>
                <a:latin typeface="Times New Roman" panose="02020603050405020304" pitchFamily="18" charset="0"/>
                <a:cs typeface="Times New Roman" panose="02020603050405020304" pitchFamily="18" charset="0"/>
              </a:rPr>
              <a:t>What are the information needed for daily operations?</a:t>
            </a:r>
            <a:r>
              <a:rPr lang="en-US" spc="-5" dirty="0">
                <a:solidFill>
                  <a:srgbClr val="002060"/>
                </a:solidFill>
                <a:latin typeface="Times New Roman" panose="02020603050405020304" pitchFamily="18" charset="0"/>
                <a:cs typeface="Times New Roman" panose="02020603050405020304" pitchFamily="18" charset="0"/>
              </a:rPr>
              <a:t> </a:t>
            </a:r>
            <a:endParaRPr lang="en-US" spc="-5" dirty="0">
              <a:solidFill>
                <a:srgbClr val="002060"/>
              </a:solidFill>
              <a:latin typeface="Times New Roman" panose="02020603050405020304" pitchFamily="18" charset="0"/>
              <a:cs typeface="Times New Roman" panose="02020603050405020304" pitchFamily="18" charset="0"/>
            </a:endParaRPr>
          </a:p>
          <a:p>
            <a:pPr marL="591185" lvl="1" indent="-285750" algn="just">
              <a:lnSpc>
                <a:spcPct val="100000"/>
              </a:lnSpc>
              <a:buFont typeface="Wingdings" panose="05000000000000000000" pitchFamily="2" charset="2"/>
              <a:buChar char="§"/>
              <a:tabLst>
                <a:tab pos="264160" algn="l"/>
              </a:tabLst>
            </a:pPr>
            <a:r>
              <a:rPr lang="en-US" sz="1500" b="1" spc="-5" dirty="0">
                <a:solidFill>
                  <a:schemeClr val="tx1"/>
                </a:solidFill>
                <a:latin typeface="Times New Roman" panose="02020603050405020304" pitchFamily="18" charset="0"/>
                <a:cs typeface="Times New Roman" panose="02020603050405020304" pitchFamily="18" charset="0"/>
              </a:rPr>
              <a:t>Daily sales</a:t>
            </a:r>
            <a:r>
              <a:rPr lang="en-US" sz="1500" b="1" spc="-95" dirty="0">
                <a:solidFill>
                  <a:schemeClr val="tx1"/>
                </a:solidFill>
                <a:latin typeface="Times New Roman" panose="02020603050405020304" pitchFamily="18" charset="0"/>
                <a:cs typeface="Times New Roman" panose="02020603050405020304" pitchFamily="18" charset="0"/>
              </a:rPr>
              <a:t> </a:t>
            </a:r>
            <a:r>
              <a:rPr lang="en-US" sz="1500" b="1" spc="-5" dirty="0" smtClean="0">
                <a:solidFill>
                  <a:schemeClr val="tx1"/>
                </a:solidFill>
                <a:latin typeface="Times New Roman" panose="02020603050405020304" pitchFamily="18" charset="0"/>
                <a:cs typeface="Times New Roman" panose="02020603050405020304" pitchFamily="18" charset="0"/>
              </a:rPr>
              <a:t>account              </a:t>
            </a:r>
            <a:endParaRPr lang="en-US" sz="1500" b="1" spc="-5" dirty="0" smtClean="0">
              <a:solidFill>
                <a:schemeClr val="tx1"/>
              </a:solidFill>
              <a:latin typeface="Times New Roman" panose="02020603050405020304" pitchFamily="18" charset="0"/>
              <a:cs typeface="Times New Roman" panose="02020603050405020304" pitchFamily="18" charset="0"/>
            </a:endParaRPr>
          </a:p>
          <a:p>
            <a:pPr marL="591185" lvl="1" indent="-285750" algn="just">
              <a:lnSpc>
                <a:spcPct val="100000"/>
              </a:lnSpc>
              <a:buFont typeface="Wingdings" panose="05000000000000000000" pitchFamily="2" charset="2"/>
              <a:buChar char="§"/>
              <a:tabLst>
                <a:tab pos="264160" algn="l"/>
              </a:tabLst>
            </a:pPr>
            <a:r>
              <a:rPr lang="en-US" sz="1700" b="1" spc="50" dirty="0" smtClean="0">
                <a:solidFill>
                  <a:schemeClr val="tx1"/>
                </a:solidFill>
                <a:latin typeface="Times New Roman" panose="02020603050405020304" pitchFamily="18" charset="0"/>
                <a:cs typeface="Times New Roman" panose="02020603050405020304" pitchFamily="18" charset="0"/>
              </a:rPr>
              <a:t>List </a:t>
            </a:r>
            <a:r>
              <a:rPr lang="en-US" sz="1700" b="1" spc="-5" dirty="0">
                <a:solidFill>
                  <a:schemeClr val="tx1"/>
                </a:solidFill>
                <a:latin typeface="Times New Roman" panose="02020603050405020304" pitchFamily="18" charset="0"/>
                <a:cs typeface="Times New Roman" panose="02020603050405020304" pitchFamily="18" charset="0"/>
              </a:rPr>
              <a:t>of low stock items to be</a:t>
            </a:r>
            <a:r>
              <a:rPr lang="en-US" sz="1700" b="1" spc="-90" dirty="0">
                <a:solidFill>
                  <a:schemeClr val="tx1"/>
                </a:solidFill>
                <a:latin typeface="Times New Roman" panose="02020603050405020304" pitchFamily="18" charset="0"/>
                <a:cs typeface="Times New Roman" panose="02020603050405020304" pitchFamily="18" charset="0"/>
              </a:rPr>
              <a:t> </a:t>
            </a:r>
            <a:r>
              <a:rPr lang="en-US" sz="1700" b="1" spc="-5" dirty="0" smtClean="0">
                <a:solidFill>
                  <a:schemeClr val="tx1"/>
                </a:solidFill>
                <a:latin typeface="Times New Roman" panose="02020603050405020304" pitchFamily="18" charset="0"/>
                <a:cs typeface="Times New Roman" panose="02020603050405020304" pitchFamily="18" charset="0"/>
              </a:rPr>
              <a:t>re-ordered</a:t>
            </a:r>
            <a:r>
              <a:rPr lang="en-US" sz="1700" b="1" dirty="0">
                <a:solidFill>
                  <a:schemeClr val="tx1"/>
                </a:solidFill>
                <a:latin typeface="Times New Roman" panose="02020603050405020304" pitchFamily="18" charset="0"/>
                <a:cs typeface="Times New Roman" panose="02020603050405020304" pitchFamily="18" charset="0"/>
              </a:rPr>
              <a:t>  </a:t>
            </a:r>
            <a:r>
              <a:rPr lang="en-US" sz="1700" b="1" dirty="0" smtClean="0">
                <a:solidFill>
                  <a:schemeClr val="tx1"/>
                </a:solidFill>
                <a:latin typeface="Times New Roman" panose="02020603050405020304" pitchFamily="18" charset="0"/>
                <a:cs typeface="Times New Roman" panose="02020603050405020304" pitchFamily="18" charset="0"/>
              </a:rPr>
              <a:t>            </a:t>
            </a:r>
            <a:endParaRPr lang="en-US" sz="1700" b="1" dirty="0" smtClean="0">
              <a:solidFill>
                <a:schemeClr val="tx1"/>
              </a:solidFill>
              <a:latin typeface="Times New Roman" panose="02020603050405020304" pitchFamily="18" charset="0"/>
              <a:cs typeface="Times New Roman" panose="02020603050405020304" pitchFamily="18" charset="0"/>
            </a:endParaRPr>
          </a:p>
          <a:p>
            <a:pPr marL="591185" lvl="1" indent="-285750" algn="just">
              <a:lnSpc>
                <a:spcPct val="100000"/>
              </a:lnSpc>
              <a:buFont typeface="Wingdings" panose="05000000000000000000" pitchFamily="2" charset="2"/>
              <a:buChar char="§"/>
              <a:tabLst>
                <a:tab pos="264160" algn="l"/>
              </a:tabLst>
            </a:pPr>
            <a:r>
              <a:rPr lang="en-US" sz="1700" b="1" spc="50" dirty="0" smtClean="0">
                <a:solidFill>
                  <a:schemeClr val="tx1"/>
                </a:solidFill>
                <a:latin typeface="Times New Roman" panose="02020603050405020304" pitchFamily="18" charset="0"/>
                <a:cs typeface="Times New Roman" panose="02020603050405020304" pitchFamily="18" charset="0"/>
              </a:rPr>
              <a:t>List </a:t>
            </a:r>
            <a:r>
              <a:rPr lang="en-US" sz="1700" b="1" spc="-5" dirty="0">
                <a:solidFill>
                  <a:schemeClr val="tx1"/>
                </a:solidFill>
                <a:latin typeface="Times New Roman" panose="02020603050405020304" pitchFamily="18" charset="0"/>
                <a:cs typeface="Times New Roman" panose="02020603050405020304" pitchFamily="18" charset="0"/>
              </a:rPr>
              <a:t>of overstock</a:t>
            </a:r>
            <a:r>
              <a:rPr lang="en-US" sz="1700" b="1" spc="-120" dirty="0">
                <a:solidFill>
                  <a:schemeClr val="tx1"/>
                </a:solidFill>
                <a:latin typeface="Times New Roman" panose="02020603050405020304" pitchFamily="18" charset="0"/>
                <a:cs typeface="Times New Roman" panose="02020603050405020304" pitchFamily="18" charset="0"/>
              </a:rPr>
              <a:t> </a:t>
            </a:r>
            <a:r>
              <a:rPr lang="en-US" sz="1700" b="1" spc="-5" dirty="0" smtClean="0">
                <a:solidFill>
                  <a:schemeClr val="tx1"/>
                </a:solidFill>
                <a:latin typeface="Times New Roman" panose="02020603050405020304" pitchFamily="18" charset="0"/>
                <a:cs typeface="Times New Roman" panose="02020603050405020304" pitchFamily="18" charset="0"/>
              </a:rPr>
              <a:t>items</a:t>
            </a:r>
            <a:endParaRPr lang="en-US" sz="1700" b="1" dirty="0">
              <a:solidFill>
                <a:schemeClr val="tx1"/>
              </a:solidFill>
              <a:latin typeface="Times New Roman" panose="02020603050405020304" pitchFamily="18" charset="0"/>
              <a:cs typeface="Times New Roman" panose="02020603050405020304" pitchFamily="18" charset="0"/>
            </a:endParaRPr>
          </a:p>
          <a:p>
            <a:pPr marL="591185" lvl="1" indent="-285750" algn="just">
              <a:lnSpc>
                <a:spcPct val="100000"/>
              </a:lnSpc>
              <a:buFont typeface="Wingdings" panose="05000000000000000000" pitchFamily="2" charset="2"/>
              <a:buChar char="§"/>
              <a:tabLst>
                <a:tab pos="264160" algn="l"/>
              </a:tabLst>
            </a:pPr>
            <a:r>
              <a:rPr lang="en-US" sz="1700" b="1" spc="50" dirty="0" smtClean="0">
                <a:solidFill>
                  <a:schemeClr val="tx1"/>
                </a:solidFill>
                <a:latin typeface="Times New Roman" panose="02020603050405020304" pitchFamily="18" charset="0"/>
                <a:cs typeface="Times New Roman" panose="02020603050405020304" pitchFamily="18" charset="0"/>
              </a:rPr>
              <a:t>Long </a:t>
            </a:r>
            <a:r>
              <a:rPr lang="en-US" sz="1700" b="1" spc="-5" dirty="0">
                <a:solidFill>
                  <a:schemeClr val="tx1"/>
                </a:solidFill>
                <a:latin typeface="Times New Roman" panose="02020603050405020304" pitchFamily="18" charset="0"/>
                <a:cs typeface="Times New Roman" panose="02020603050405020304" pitchFamily="18" charset="0"/>
              </a:rPr>
              <a:t>overdue</a:t>
            </a:r>
            <a:r>
              <a:rPr lang="en-US" sz="1700" b="1" spc="-120" dirty="0">
                <a:solidFill>
                  <a:schemeClr val="tx1"/>
                </a:solidFill>
                <a:latin typeface="Times New Roman" panose="02020603050405020304" pitchFamily="18" charset="0"/>
                <a:cs typeface="Times New Roman" panose="02020603050405020304" pitchFamily="18" charset="0"/>
              </a:rPr>
              <a:t> </a:t>
            </a:r>
            <a:r>
              <a:rPr lang="en-US" sz="1700" b="1" spc="-5" dirty="0" smtClean="0">
                <a:solidFill>
                  <a:schemeClr val="tx1"/>
                </a:solidFill>
                <a:latin typeface="Times New Roman" panose="02020603050405020304" pitchFamily="18" charset="0"/>
                <a:cs typeface="Times New Roman" panose="02020603050405020304" pitchFamily="18" charset="0"/>
              </a:rPr>
              <a:t>payments</a:t>
            </a:r>
            <a:r>
              <a:rPr lang="en-US" sz="1700" b="1" dirty="0">
                <a:solidFill>
                  <a:schemeClr val="tx1"/>
                </a:solidFill>
                <a:latin typeface="Times New Roman" panose="02020603050405020304" pitchFamily="18" charset="0"/>
                <a:cs typeface="Times New Roman" panose="02020603050405020304" pitchFamily="18" charset="0"/>
              </a:rPr>
              <a:t> </a:t>
            </a:r>
            <a:r>
              <a:rPr lang="en-US" sz="1700" b="1" dirty="0" smtClean="0">
                <a:solidFill>
                  <a:schemeClr val="tx1"/>
                </a:solidFill>
                <a:latin typeface="Times New Roman" panose="02020603050405020304" pitchFamily="18" charset="0"/>
                <a:cs typeface="Times New Roman" panose="02020603050405020304" pitchFamily="18" charset="0"/>
              </a:rPr>
              <a:t>    </a:t>
            </a:r>
            <a:endParaRPr lang="en-US" sz="1700" b="1" dirty="0" smtClean="0">
              <a:solidFill>
                <a:schemeClr val="tx1"/>
              </a:solidFill>
              <a:latin typeface="Times New Roman" panose="02020603050405020304" pitchFamily="18" charset="0"/>
              <a:cs typeface="Times New Roman" panose="02020603050405020304" pitchFamily="18" charset="0"/>
            </a:endParaRPr>
          </a:p>
          <a:p>
            <a:pPr marL="591185" lvl="1" indent="-285750" algn="just">
              <a:lnSpc>
                <a:spcPct val="100000"/>
              </a:lnSpc>
              <a:buFont typeface="Wingdings" panose="05000000000000000000" pitchFamily="2" charset="2"/>
              <a:buChar char="§"/>
              <a:tabLst>
                <a:tab pos="264160" algn="l"/>
              </a:tabLst>
            </a:pPr>
            <a:r>
              <a:rPr lang="en-US" sz="1700" b="1" spc="35" dirty="0" smtClean="0">
                <a:solidFill>
                  <a:schemeClr val="tx1"/>
                </a:solidFill>
                <a:latin typeface="Times New Roman" panose="02020603050405020304" pitchFamily="18" charset="0"/>
                <a:cs typeface="Times New Roman" panose="02020603050405020304" pitchFamily="18" charset="0"/>
              </a:rPr>
              <a:t>Profit </a:t>
            </a:r>
            <a:r>
              <a:rPr lang="en-US" sz="1700" b="1" spc="-5" dirty="0">
                <a:solidFill>
                  <a:schemeClr val="tx1"/>
                </a:solidFill>
                <a:latin typeface="Times New Roman" panose="02020603050405020304" pitchFamily="18" charset="0"/>
                <a:cs typeface="Times New Roman" panose="02020603050405020304" pitchFamily="18" charset="0"/>
              </a:rPr>
              <a:t>and loss</a:t>
            </a:r>
            <a:r>
              <a:rPr lang="en-US" sz="1700" b="1" spc="-110" dirty="0">
                <a:solidFill>
                  <a:schemeClr val="tx1"/>
                </a:solidFill>
                <a:latin typeface="Times New Roman" panose="02020603050405020304" pitchFamily="18" charset="0"/>
                <a:cs typeface="Times New Roman" panose="02020603050405020304" pitchFamily="18" charset="0"/>
              </a:rPr>
              <a:t> </a:t>
            </a:r>
            <a:r>
              <a:rPr lang="en-US" sz="1700" b="1" spc="-5" dirty="0" smtClean="0">
                <a:solidFill>
                  <a:schemeClr val="tx1"/>
                </a:solidFill>
                <a:latin typeface="Times New Roman" panose="02020603050405020304" pitchFamily="18" charset="0"/>
                <a:cs typeface="Times New Roman" panose="02020603050405020304" pitchFamily="18" charset="0"/>
              </a:rPr>
              <a:t>account</a:t>
            </a:r>
            <a:endParaRPr lang="en-US" sz="1700" b="1" dirty="0">
              <a:solidFill>
                <a:schemeClr val="tx1"/>
              </a:solidFill>
              <a:latin typeface="Times New Roman" panose="02020603050405020304" pitchFamily="18" charset="0"/>
              <a:cs typeface="Times New Roman" panose="02020603050405020304" pitchFamily="18" charset="0"/>
            </a:endParaRPr>
          </a:p>
          <a:p>
            <a:pPr marL="305435" lvl="1" indent="0" algn="just">
              <a:lnSpc>
                <a:spcPct val="100000"/>
              </a:lnSpc>
              <a:buNone/>
              <a:tabLst>
                <a:tab pos="264160" algn="l"/>
              </a:tabLst>
            </a:pPr>
            <a:r>
              <a:rPr lang="en-US" sz="1700" b="1" spc="-5" dirty="0">
                <a:solidFill>
                  <a:schemeClr val="tx1"/>
                </a:solidFill>
                <a:latin typeface="Times New Roman" panose="02020603050405020304" pitchFamily="18" charset="0"/>
                <a:cs typeface="Times New Roman" panose="02020603050405020304" pitchFamily="18" charset="0"/>
              </a:rPr>
              <a:t>#</a:t>
            </a:r>
            <a:r>
              <a:rPr lang="en-US" b="1" spc="-5" dirty="0" smtClean="0">
                <a:solidFill>
                  <a:srgbClr val="002060"/>
                </a:solidFill>
                <a:latin typeface="Times New Roman" panose="02020603050405020304" pitchFamily="18" charset="0"/>
                <a:cs typeface="Times New Roman" panose="02020603050405020304" pitchFamily="18" charset="0"/>
              </a:rPr>
              <a:t>Information </a:t>
            </a:r>
            <a:r>
              <a:rPr lang="en-US" b="1" spc="-5" dirty="0">
                <a:solidFill>
                  <a:srgbClr val="002060"/>
                </a:solidFill>
                <a:latin typeface="Times New Roman" panose="02020603050405020304" pitchFamily="18" charset="0"/>
                <a:cs typeface="Times New Roman" panose="02020603050405020304" pitchFamily="18" charset="0"/>
              </a:rPr>
              <a:t>used to streamline day to day operations are  </a:t>
            </a:r>
            <a:r>
              <a:rPr lang="en-US" b="1" u="sng" spc="-5" dirty="0">
                <a:solidFill>
                  <a:srgbClr val="7030A0"/>
                </a:solidFill>
                <a:latin typeface="Times New Roman" panose="02020603050405020304" pitchFamily="18" charset="0"/>
                <a:cs typeface="Times New Roman" panose="02020603050405020304" pitchFamily="18" charset="0"/>
              </a:rPr>
              <a:t>Operational</a:t>
            </a:r>
            <a:r>
              <a:rPr lang="en-US" b="1" u="sng" spc="-80" dirty="0">
                <a:solidFill>
                  <a:srgbClr val="7030A0"/>
                </a:solidFill>
                <a:latin typeface="Times New Roman" panose="02020603050405020304" pitchFamily="18" charset="0"/>
                <a:cs typeface="Times New Roman" panose="02020603050405020304" pitchFamily="18" charset="0"/>
              </a:rPr>
              <a:t> </a:t>
            </a:r>
            <a:r>
              <a:rPr lang="en-US" b="1" u="sng" spc="-5" dirty="0" smtClean="0">
                <a:solidFill>
                  <a:srgbClr val="7030A0"/>
                </a:solidFill>
                <a:latin typeface="Times New Roman" panose="02020603050405020304" pitchFamily="18" charset="0"/>
                <a:cs typeface="Times New Roman" panose="02020603050405020304" pitchFamily="18" charset="0"/>
              </a:rPr>
              <a:t>information</a:t>
            </a:r>
            <a:endParaRPr lang="en-US" u="sng" spc="-5" dirty="0">
              <a:solidFill>
                <a:srgbClr val="7030A0"/>
              </a:solidFill>
              <a:latin typeface="Times New Roman" panose="02020603050405020304" pitchFamily="18" charset="0"/>
              <a:cs typeface="Times New Roman" panose="02020603050405020304" pitchFamily="18" charset="0"/>
            </a:endParaRPr>
          </a:p>
          <a:p>
            <a:pPr marL="264160" marR="5080" indent="-342900" algn="just">
              <a:lnSpc>
                <a:spcPct val="100000"/>
              </a:lnSpc>
              <a:buFont typeface="Wingdings" panose="05000000000000000000" pitchFamily="2" charset="2"/>
              <a:buChar char="q"/>
            </a:pPr>
            <a:r>
              <a:rPr lang="en-US" b="1" spc="-5" dirty="0">
                <a:solidFill>
                  <a:srgbClr val="002060"/>
                </a:solidFill>
                <a:latin typeface="Times New Roman" panose="02020603050405020304" pitchFamily="18" charset="0"/>
                <a:cs typeface="Times New Roman" panose="02020603050405020304" pitchFamily="18" charset="0"/>
              </a:rPr>
              <a:t>What are the information needed to enhance his profit?</a:t>
            </a:r>
            <a:endParaRPr lang="en-US" b="1" spc="-5" dirty="0">
              <a:solidFill>
                <a:srgbClr val="002060"/>
              </a:solidFill>
              <a:latin typeface="Times New Roman" panose="02020603050405020304" pitchFamily="18" charset="0"/>
              <a:cs typeface="Times New Roman" panose="02020603050405020304" pitchFamily="18" charset="0"/>
            </a:endParaRPr>
          </a:p>
          <a:p>
            <a:pPr marL="591185" lvl="1" indent="-285750" algn="just">
              <a:lnSpc>
                <a:spcPct val="100000"/>
              </a:lnSpc>
              <a:buFont typeface="Wingdings" panose="05000000000000000000" pitchFamily="2" charset="2"/>
              <a:buChar char="§"/>
              <a:tabLst>
                <a:tab pos="264160" algn="l"/>
              </a:tabLst>
            </a:pPr>
            <a:r>
              <a:rPr lang="en-US" sz="1400" b="1" spc="-5" dirty="0">
                <a:solidFill>
                  <a:schemeClr val="tx1"/>
                </a:solidFill>
                <a:latin typeface="Times New Roman" panose="02020603050405020304" pitchFamily="18" charset="0"/>
                <a:cs typeface="Times New Roman" panose="02020603050405020304" pitchFamily="18" charset="0"/>
              </a:rPr>
              <a:t>Slow or fast moving</a:t>
            </a:r>
            <a:r>
              <a:rPr lang="en-US" sz="1400" b="1" spc="-70" dirty="0">
                <a:solidFill>
                  <a:schemeClr val="tx1"/>
                </a:solidFill>
                <a:latin typeface="Times New Roman" panose="02020603050405020304" pitchFamily="18" charset="0"/>
                <a:cs typeface="Times New Roman" panose="02020603050405020304" pitchFamily="18" charset="0"/>
              </a:rPr>
              <a:t> </a:t>
            </a:r>
            <a:r>
              <a:rPr lang="en-US" sz="1400" b="1" spc="-5" dirty="0" smtClean="0">
                <a:solidFill>
                  <a:schemeClr val="tx1"/>
                </a:solidFill>
                <a:latin typeface="Times New Roman" panose="02020603050405020304" pitchFamily="18" charset="0"/>
                <a:cs typeface="Times New Roman" panose="02020603050405020304" pitchFamily="18" charset="0"/>
              </a:rPr>
              <a:t>items</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anose="02020603050405020304" pitchFamily="18" charset="0"/>
                <a:cs typeface="Times New Roman" panose="02020603050405020304" pitchFamily="18" charset="0"/>
              </a:rPr>
              <a:t>                  </a:t>
            </a:r>
            <a:endParaRPr lang="en-US" sz="1400" b="1" dirty="0" smtClean="0">
              <a:solidFill>
                <a:schemeClr val="tx1"/>
              </a:solidFill>
              <a:latin typeface="Times New Roman" panose="02020603050405020304" pitchFamily="18" charset="0"/>
              <a:cs typeface="Times New Roman" panose="02020603050405020304" pitchFamily="18" charset="0"/>
            </a:endParaRPr>
          </a:p>
          <a:p>
            <a:pPr marL="591185" lvl="1" indent="-285750" algn="just">
              <a:lnSpc>
                <a:spcPct val="100000"/>
              </a:lnSpc>
              <a:buFont typeface="Wingdings" panose="05000000000000000000" pitchFamily="2" charset="2"/>
              <a:buChar char="§"/>
              <a:tabLst>
                <a:tab pos="264160" algn="l"/>
              </a:tabLst>
            </a:pPr>
            <a:r>
              <a:rPr lang="en-US" sz="1400" b="1" spc="-5" dirty="0" smtClean="0">
                <a:solidFill>
                  <a:schemeClr val="tx1"/>
                </a:solidFill>
                <a:latin typeface="Times New Roman" panose="02020603050405020304" pitchFamily="18" charset="0"/>
                <a:cs typeface="Times New Roman" panose="02020603050405020304" pitchFamily="18" charset="0"/>
              </a:rPr>
              <a:t>Reliable </a:t>
            </a:r>
            <a:r>
              <a:rPr lang="en-US" sz="1400" b="1" spc="-5" dirty="0">
                <a:solidFill>
                  <a:schemeClr val="tx1"/>
                </a:solidFill>
                <a:latin typeface="Times New Roman" panose="02020603050405020304" pitchFamily="18" charset="0"/>
                <a:cs typeface="Times New Roman" panose="02020603050405020304" pitchFamily="18" charset="0"/>
              </a:rPr>
              <a:t>supplier of</a:t>
            </a:r>
            <a:r>
              <a:rPr lang="en-US" sz="1400" b="1" spc="-75" dirty="0">
                <a:solidFill>
                  <a:schemeClr val="tx1"/>
                </a:solidFill>
                <a:latin typeface="Times New Roman" panose="02020603050405020304" pitchFamily="18" charset="0"/>
                <a:cs typeface="Times New Roman" panose="02020603050405020304" pitchFamily="18" charset="0"/>
              </a:rPr>
              <a:t> </a:t>
            </a:r>
            <a:r>
              <a:rPr lang="en-US" sz="1400" b="1" spc="-5" dirty="0" smtClean="0">
                <a:solidFill>
                  <a:schemeClr val="tx1"/>
                </a:solidFill>
                <a:latin typeface="Times New Roman" panose="02020603050405020304" pitchFamily="18" charset="0"/>
                <a:cs typeface="Times New Roman" panose="02020603050405020304" pitchFamily="18" charset="0"/>
              </a:rPr>
              <a:t>items</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anose="02020603050405020304" pitchFamily="18" charset="0"/>
                <a:cs typeface="Times New Roman" panose="02020603050405020304" pitchFamily="18" charset="0"/>
              </a:rPr>
              <a:t>              </a:t>
            </a:r>
            <a:endParaRPr lang="en-US" sz="1400" b="1" dirty="0" smtClean="0">
              <a:solidFill>
                <a:schemeClr val="tx1"/>
              </a:solidFill>
              <a:latin typeface="Times New Roman" panose="02020603050405020304" pitchFamily="18" charset="0"/>
              <a:cs typeface="Times New Roman" panose="02020603050405020304" pitchFamily="18" charset="0"/>
            </a:endParaRPr>
          </a:p>
          <a:p>
            <a:pPr marL="591185" lvl="1" indent="-285750" algn="just">
              <a:lnSpc>
                <a:spcPct val="100000"/>
              </a:lnSpc>
              <a:buFont typeface="Wingdings" panose="05000000000000000000" pitchFamily="2" charset="2"/>
              <a:buChar char="§"/>
              <a:tabLst>
                <a:tab pos="264160" algn="l"/>
              </a:tabLst>
            </a:pPr>
            <a:r>
              <a:rPr lang="en-US" sz="1400" b="1" spc="-5" dirty="0" smtClean="0">
                <a:solidFill>
                  <a:schemeClr val="tx1"/>
                </a:solidFill>
                <a:latin typeface="Times New Roman" panose="02020603050405020304" pitchFamily="18" charset="0"/>
                <a:cs typeface="Times New Roman" panose="02020603050405020304" pitchFamily="18" charset="0"/>
              </a:rPr>
              <a:t>Sales</a:t>
            </a:r>
            <a:r>
              <a:rPr lang="en-US" sz="1400" b="1" spc="-95" dirty="0" smtClean="0">
                <a:solidFill>
                  <a:schemeClr val="tx1"/>
                </a:solidFill>
                <a:latin typeface="Times New Roman" panose="02020603050405020304" pitchFamily="18" charset="0"/>
                <a:cs typeface="Times New Roman" panose="02020603050405020304" pitchFamily="18" charset="0"/>
              </a:rPr>
              <a:t> </a:t>
            </a:r>
            <a:r>
              <a:rPr lang="en-US" sz="1400" b="1" spc="-5" dirty="0" smtClean="0">
                <a:solidFill>
                  <a:schemeClr val="tx1"/>
                </a:solidFill>
                <a:latin typeface="Times New Roman" panose="02020603050405020304" pitchFamily="18" charset="0"/>
                <a:cs typeface="Times New Roman" panose="02020603050405020304" pitchFamily="18" charset="0"/>
              </a:rPr>
              <a:t>trends</a:t>
            </a:r>
            <a:endParaRPr lang="en-US" sz="1400" dirty="0">
              <a:latin typeface="Times New Roman" panose="02020603050405020304" pitchFamily="18" charset="0"/>
              <a:cs typeface="Times New Roman" panose="02020603050405020304" pitchFamily="18" charset="0"/>
            </a:endParaRPr>
          </a:p>
          <a:p>
            <a:pPr marL="305435" lvl="1" indent="0" algn="just">
              <a:lnSpc>
                <a:spcPct val="100000"/>
              </a:lnSpc>
              <a:buNone/>
              <a:tabLst>
                <a:tab pos="264160" algn="l"/>
              </a:tabLst>
            </a:pPr>
            <a:r>
              <a:rPr lang="en-US" b="1" spc="-5" dirty="0" smtClean="0">
                <a:solidFill>
                  <a:srgbClr val="002060"/>
                </a:solidFill>
                <a:latin typeface="Times New Roman" panose="02020603050405020304" pitchFamily="18" charset="0"/>
                <a:cs typeface="Times New Roman" panose="02020603050405020304" pitchFamily="18" charset="0"/>
              </a:rPr>
              <a:t>#Information </a:t>
            </a:r>
            <a:r>
              <a:rPr lang="en-US" b="1" spc="-5" dirty="0">
                <a:solidFill>
                  <a:srgbClr val="002060"/>
                </a:solidFill>
                <a:latin typeface="Times New Roman" panose="02020603050405020304" pitchFamily="18" charset="0"/>
                <a:cs typeface="Times New Roman" panose="02020603050405020304" pitchFamily="18" charset="0"/>
              </a:rPr>
              <a:t>used to improve profitability of shop are </a:t>
            </a:r>
            <a:r>
              <a:rPr lang="en-US" b="1" u="sng" spc="-5" dirty="0">
                <a:solidFill>
                  <a:srgbClr val="7030A0"/>
                </a:solidFill>
                <a:latin typeface="Times New Roman" panose="02020603050405020304" pitchFamily="18" charset="0"/>
                <a:cs typeface="Times New Roman" panose="02020603050405020304" pitchFamily="18" charset="0"/>
              </a:rPr>
              <a:t>Tactical</a:t>
            </a:r>
            <a:r>
              <a:rPr lang="en-US" b="1" u="sng" spc="-80" dirty="0">
                <a:solidFill>
                  <a:srgbClr val="7030A0"/>
                </a:solidFill>
                <a:latin typeface="Times New Roman" panose="02020603050405020304" pitchFamily="18" charset="0"/>
                <a:cs typeface="Times New Roman" panose="02020603050405020304" pitchFamily="18" charset="0"/>
              </a:rPr>
              <a:t> </a:t>
            </a:r>
            <a:r>
              <a:rPr lang="en-US" b="1" u="sng" spc="-5" dirty="0">
                <a:solidFill>
                  <a:srgbClr val="7030A0"/>
                </a:solidFill>
                <a:latin typeface="Times New Roman" panose="02020603050405020304" pitchFamily="18" charset="0"/>
                <a:cs typeface="Times New Roman" panose="02020603050405020304" pitchFamily="18" charset="0"/>
              </a:rPr>
              <a:t>information</a:t>
            </a:r>
            <a:endParaRPr lang="en-US" b="1" u="sng"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822960" y="378043"/>
            <a:ext cx="8092440" cy="1450757"/>
          </a:xfrm>
        </p:spPr>
        <p:txBody>
          <a:bodyPr>
            <a:noAutofit/>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Example of</a:t>
            </a:r>
            <a:r>
              <a:rPr lang="en-US" b="1" u="sng" spc="-70" dirty="0" smtClean="0">
                <a:solidFill>
                  <a:srgbClr val="0070C0"/>
                </a:solidFill>
                <a:latin typeface="Times New Roman" panose="02020603050405020304" pitchFamily="18" charset="0"/>
                <a:cs typeface="Times New Roman" panose="02020603050405020304" pitchFamily="18" charset="0"/>
              </a:rPr>
              <a:t> </a:t>
            </a:r>
            <a:r>
              <a:rPr lang="en-US" b="1" u="sng" spc="-5" dirty="0" smtClean="0">
                <a:solidFill>
                  <a:srgbClr val="0070C0"/>
                </a:solidFill>
                <a:latin typeface="Times New Roman" panose="02020603050405020304" pitchFamily="18" charset="0"/>
                <a:cs typeface="Times New Roman" panose="02020603050405020304" pitchFamily="18" charset="0"/>
              </a:rPr>
              <a:t>Information  Needed by </a:t>
            </a:r>
            <a:r>
              <a:rPr lang="en-US" b="1" u="sng" dirty="0" smtClean="0">
                <a:solidFill>
                  <a:srgbClr val="0070C0"/>
                </a:solidFill>
                <a:latin typeface="Times New Roman" panose="02020603050405020304" pitchFamily="18" charset="0"/>
                <a:cs typeface="Times New Roman" panose="02020603050405020304" pitchFamily="18" charset="0"/>
              </a:rPr>
              <a:t>a</a:t>
            </a:r>
            <a:r>
              <a:rPr lang="en-US" b="1" u="sng" spc="-75" dirty="0" smtClean="0">
                <a:solidFill>
                  <a:srgbClr val="0070C0"/>
                </a:solidFill>
                <a:latin typeface="Times New Roman" panose="02020603050405020304" pitchFamily="18" charset="0"/>
                <a:cs typeface="Times New Roman" panose="02020603050405020304" pitchFamily="18" charset="0"/>
              </a:rPr>
              <a:t> </a:t>
            </a:r>
            <a:r>
              <a:rPr lang="en-US" b="1" u="sng" spc="-5" dirty="0" smtClean="0">
                <a:solidFill>
                  <a:srgbClr val="0070C0"/>
                </a:solidFill>
                <a:latin typeface="Times New Roman" panose="02020603050405020304" pitchFamily="18" charset="0"/>
                <a:cs typeface="Times New Roman" panose="02020603050405020304" pitchFamily="18" charset="0"/>
              </a:rPr>
              <a:t>Shopkeeper</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07" name="Content Placeholder 2"/>
          <p:cNvSpPr>
            <a:spLocks noGrp="1"/>
          </p:cNvSpPr>
          <p:nvPr>
            <p:ph idx="1"/>
          </p:nvPr>
        </p:nvSpPr>
        <p:spPr>
          <a:xfrm>
            <a:off x="822959" y="1845734"/>
            <a:ext cx="8092441" cy="4023360"/>
          </a:xfrm>
        </p:spPr>
        <p:txBody>
          <a:bodyPr>
            <a:normAutofit fontScale="52500" lnSpcReduction="20000"/>
          </a:bodyPr>
          <a:lstStyle/>
          <a:p>
            <a:pPr marL="267335" indent="-342900">
              <a:lnSpc>
                <a:spcPct val="100000"/>
              </a:lnSpc>
              <a:buFont typeface="Wingdings" panose="05000000000000000000" pitchFamily="2" charset="2"/>
              <a:buChar char="q"/>
              <a:tabLst>
                <a:tab pos="266700" algn="l"/>
              </a:tabLst>
            </a:pPr>
            <a:r>
              <a:rPr lang="en-US" sz="3600" b="1" spc="-5" dirty="0">
                <a:solidFill>
                  <a:srgbClr val="002060"/>
                </a:solidFill>
                <a:latin typeface="Times New Roman" panose="02020603050405020304" pitchFamily="18" charset="0"/>
                <a:cs typeface="Times New Roman" panose="02020603050405020304" pitchFamily="18" charset="0"/>
              </a:rPr>
              <a:t>What are the information needed to expand the business?</a:t>
            </a:r>
            <a:endParaRPr lang="en-US" sz="3600" b="1" spc="-5" dirty="0">
              <a:solidFill>
                <a:srgbClr val="002060"/>
              </a:solidFill>
              <a:latin typeface="Times New Roman" panose="02020603050405020304" pitchFamily="18" charset="0"/>
              <a:cs typeface="Times New Roman" panose="02020603050405020304" pitchFamily="18" charset="0"/>
            </a:endParaRPr>
          </a:p>
          <a:p>
            <a:pPr marL="857250" lvl="2" indent="-457200">
              <a:buFont typeface="Wingdings" panose="05000000000000000000" pitchFamily="2" charset="2"/>
              <a:buChar char="§"/>
              <a:tabLst>
                <a:tab pos="266700" algn="l"/>
              </a:tabLst>
            </a:pPr>
            <a:r>
              <a:rPr lang="en-US" sz="3300" b="1" spc="-5" dirty="0">
                <a:solidFill>
                  <a:schemeClr val="tx1"/>
                </a:solidFill>
                <a:latin typeface="Times New Roman" panose="02020603050405020304" pitchFamily="18" charset="0"/>
                <a:cs typeface="Times New Roman" panose="02020603050405020304" pitchFamily="18" charset="0"/>
              </a:rPr>
              <a:t>Whether to stock different varieties of</a:t>
            </a:r>
            <a:r>
              <a:rPr lang="en-US" sz="3300" b="1" spc="-45" dirty="0">
                <a:solidFill>
                  <a:schemeClr val="tx1"/>
                </a:solidFill>
                <a:latin typeface="Times New Roman" panose="02020603050405020304" pitchFamily="18" charset="0"/>
                <a:cs typeface="Times New Roman" panose="02020603050405020304" pitchFamily="18" charset="0"/>
              </a:rPr>
              <a:t> </a:t>
            </a:r>
            <a:r>
              <a:rPr lang="en-US" sz="3300" b="1" spc="-5" dirty="0" smtClean="0">
                <a:solidFill>
                  <a:schemeClr val="tx1"/>
                </a:solidFill>
                <a:latin typeface="Times New Roman" panose="02020603050405020304" pitchFamily="18" charset="0"/>
                <a:cs typeface="Times New Roman" panose="02020603050405020304" pitchFamily="18" charset="0"/>
              </a:rPr>
              <a:t>items</a:t>
            </a:r>
            <a:endParaRPr lang="en-US" sz="3300" b="1" spc="-5" dirty="0" smtClean="0">
              <a:solidFill>
                <a:schemeClr val="tx1"/>
              </a:solidFill>
              <a:latin typeface="Times New Roman" panose="02020603050405020304" pitchFamily="18" charset="0"/>
              <a:cs typeface="Times New Roman" panose="02020603050405020304" pitchFamily="18" charset="0"/>
            </a:endParaRPr>
          </a:p>
          <a:p>
            <a:pPr marL="857250" lvl="2" indent="-457200">
              <a:buFont typeface="Wingdings" panose="05000000000000000000" pitchFamily="2" charset="2"/>
              <a:buChar char="§"/>
              <a:tabLst>
                <a:tab pos="266700" algn="l"/>
              </a:tabLst>
            </a:pPr>
            <a:r>
              <a:rPr lang="en-US" sz="3300" b="1" spc="-5" dirty="0" smtClean="0">
                <a:solidFill>
                  <a:schemeClr val="tx1"/>
                </a:solidFill>
                <a:latin typeface="Times New Roman" panose="02020603050405020304" pitchFamily="18" charset="0"/>
                <a:cs typeface="Times New Roman" panose="02020603050405020304" pitchFamily="18" charset="0"/>
              </a:rPr>
              <a:t>Whether </a:t>
            </a:r>
            <a:r>
              <a:rPr lang="en-US" sz="3300" b="1" spc="-5" dirty="0">
                <a:solidFill>
                  <a:schemeClr val="tx1"/>
                </a:solidFill>
                <a:latin typeface="Times New Roman" panose="02020603050405020304" pitchFamily="18" charset="0"/>
                <a:cs typeface="Times New Roman" panose="02020603050405020304" pitchFamily="18" charset="0"/>
              </a:rPr>
              <a:t>to</a:t>
            </a:r>
            <a:r>
              <a:rPr lang="en-US" sz="3300" b="1" spc="-90" dirty="0">
                <a:solidFill>
                  <a:schemeClr val="tx1"/>
                </a:solidFill>
                <a:latin typeface="Times New Roman" panose="02020603050405020304" pitchFamily="18" charset="0"/>
                <a:cs typeface="Times New Roman" panose="02020603050405020304" pitchFamily="18" charset="0"/>
              </a:rPr>
              <a:t> </a:t>
            </a:r>
            <a:r>
              <a:rPr lang="en-US" sz="3300" b="1" spc="-5" dirty="0" smtClean="0">
                <a:solidFill>
                  <a:schemeClr val="tx1"/>
                </a:solidFill>
                <a:latin typeface="Times New Roman" panose="02020603050405020304" pitchFamily="18" charset="0"/>
                <a:cs typeface="Times New Roman" panose="02020603050405020304" pitchFamily="18" charset="0"/>
              </a:rPr>
              <a:t>diversify</a:t>
            </a:r>
            <a:endParaRPr lang="en-US" sz="3300" b="1" spc="-5" dirty="0" smtClean="0">
              <a:solidFill>
                <a:schemeClr val="tx1"/>
              </a:solidFill>
              <a:latin typeface="Times New Roman" panose="02020603050405020304" pitchFamily="18" charset="0"/>
              <a:cs typeface="Times New Roman" panose="02020603050405020304" pitchFamily="18" charset="0"/>
            </a:endParaRPr>
          </a:p>
          <a:p>
            <a:pPr marL="857250" lvl="2" indent="-457200">
              <a:buFont typeface="Wingdings" panose="05000000000000000000" pitchFamily="2" charset="2"/>
              <a:buChar char="§"/>
              <a:tabLst>
                <a:tab pos="266700" algn="l"/>
              </a:tabLst>
            </a:pPr>
            <a:r>
              <a:rPr lang="en-US" sz="3300" b="1" spc="-5" dirty="0" smtClean="0">
                <a:solidFill>
                  <a:schemeClr val="tx1"/>
                </a:solidFill>
                <a:latin typeface="Times New Roman" panose="02020603050405020304" pitchFamily="18" charset="0"/>
                <a:cs typeface="Times New Roman" panose="02020603050405020304" pitchFamily="18" charset="0"/>
              </a:rPr>
              <a:t>Whether </a:t>
            </a:r>
            <a:r>
              <a:rPr lang="en-US" sz="3300" b="1" spc="-5" dirty="0">
                <a:solidFill>
                  <a:schemeClr val="tx1"/>
                </a:solidFill>
                <a:latin typeface="Times New Roman" panose="02020603050405020304" pitchFamily="18" charset="0"/>
                <a:cs typeface="Times New Roman" panose="02020603050405020304" pitchFamily="18" charset="0"/>
              </a:rPr>
              <a:t>to start </a:t>
            </a:r>
            <a:r>
              <a:rPr lang="en-US" sz="3300" b="1" dirty="0">
                <a:solidFill>
                  <a:schemeClr val="tx1"/>
                </a:solidFill>
                <a:latin typeface="Times New Roman" panose="02020603050405020304" pitchFamily="18" charset="0"/>
                <a:cs typeface="Times New Roman" panose="02020603050405020304" pitchFamily="18" charset="0"/>
              </a:rPr>
              <a:t>a </a:t>
            </a:r>
            <a:r>
              <a:rPr lang="en-US" sz="3300" b="1" spc="-5" dirty="0">
                <a:solidFill>
                  <a:schemeClr val="tx1"/>
                </a:solidFill>
                <a:latin typeface="Times New Roman" panose="02020603050405020304" pitchFamily="18" charset="0"/>
                <a:cs typeface="Times New Roman" panose="02020603050405020304" pitchFamily="18" charset="0"/>
              </a:rPr>
              <a:t>new branch in </a:t>
            </a:r>
            <a:r>
              <a:rPr lang="en-US" sz="3300" b="1" dirty="0">
                <a:solidFill>
                  <a:schemeClr val="tx1"/>
                </a:solidFill>
                <a:latin typeface="Times New Roman" panose="02020603050405020304" pitchFamily="18" charset="0"/>
                <a:cs typeface="Times New Roman" panose="02020603050405020304" pitchFamily="18" charset="0"/>
              </a:rPr>
              <a:t>a </a:t>
            </a:r>
            <a:r>
              <a:rPr lang="en-US" sz="3300" b="1" spc="-5" dirty="0">
                <a:solidFill>
                  <a:schemeClr val="tx1"/>
                </a:solidFill>
                <a:latin typeface="Times New Roman" panose="02020603050405020304" pitchFamily="18" charset="0"/>
                <a:cs typeface="Times New Roman" panose="02020603050405020304" pitchFamily="18" charset="0"/>
              </a:rPr>
              <a:t>different </a:t>
            </a:r>
            <a:r>
              <a:rPr lang="en-US" sz="3300" b="1" spc="-5" dirty="0" smtClean="0">
                <a:solidFill>
                  <a:schemeClr val="tx1"/>
                </a:solidFill>
                <a:latin typeface="Times New Roman" panose="02020603050405020304" pitchFamily="18" charset="0"/>
                <a:cs typeface="Times New Roman" panose="02020603050405020304" pitchFamily="18" charset="0"/>
              </a:rPr>
              <a:t>locality</a:t>
            </a:r>
            <a:endParaRPr lang="en-US" sz="3300" b="1" spc="-5" dirty="0" smtClean="0">
              <a:solidFill>
                <a:schemeClr val="tx1"/>
              </a:solidFill>
              <a:latin typeface="Times New Roman" panose="02020603050405020304" pitchFamily="18" charset="0"/>
              <a:cs typeface="Times New Roman" panose="02020603050405020304" pitchFamily="18" charset="0"/>
            </a:endParaRPr>
          </a:p>
          <a:p>
            <a:pPr marL="857250" lvl="2" indent="-457200">
              <a:buFont typeface="Wingdings" panose="05000000000000000000" pitchFamily="2" charset="2"/>
              <a:buChar char="§"/>
              <a:tabLst>
                <a:tab pos="266700" algn="l"/>
              </a:tabLst>
            </a:pPr>
            <a:r>
              <a:rPr lang="en-US" sz="3300" b="1" spc="-5" dirty="0" smtClean="0">
                <a:solidFill>
                  <a:schemeClr val="tx1"/>
                </a:solidFill>
                <a:latin typeface="Times New Roman" panose="02020603050405020304" pitchFamily="18" charset="0"/>
                <a:cs typeface="Times New Roman" panose="02020603050405020304" pitchFamily="18" charset="0"/>
              </a:rPr>
              <a:t>Whether </a:t>
            </a:r>
            <a:r>
              <a:rPr lang="en-US" sz="3300" b="1" spc="-5" dirty="0">
                <a:solidFill>
                  <a:schemeClr val="tx1"/>
                </a:solidFill>
                <a:latin typeface="Times New Roman" panose="02020603050405020304" pitchFamily="18" charset="0"/>
                <a:cs typeface="Times New Roman" panose="02020603050405020304" pitchFamily="18" charset="0"/>
              </a:rPr>
              <a:t>to start an</a:t>
            </a:r>
            <a:r>
              <a:rPr lang="en-US" sz="3300" b="1" spc="-70" dirty="0">
                <a:solidFill>
                  <a:schemeClr val="tx1"/>
                </a:solidFill>
                <a:latin typeface="Times New Roman" panose="02020603050405020304" pitchFamily="18" charset="0"/>
                <a:cs typeface="Times New Roman" panose="02020603050405020304" pitchFamily="18" charset="0"/>
              </a:rPr>
              <a:t> </a:t>
            </a:r>
            <a:r>
              <a:rPr lang="en-US" sz="3300" b="1" spc="-5" dirty="0">
                <a:solidFill>
                  <a:schemeClr val="tx1"/>
                </a:solidFill>
                <a:latin typeface="Times New Roman" panose="02020603050405020304" pitchFamily="18" charset="0"/>
                <a:cs typeface="Times New Roman" panose="02020603050405020304" pitchFamily="18" charset="0"/>
              </a:rPr>
              <a:t>e-shop</a:t>
            </a:r>
            <a:endParaRPr lang="en-US" sz="3300" b="1" spc="-5" dirty="0">
              <a:solidFill>
                <a:schemeClr val="tx1"/>
              </a:solidFill>
              <a:latin typeface="Times New Roman" panose="02020603050405020304" pitchFamily="18" charset="0"/>
              <a:cs typeface="Times New Roman" panose="02020603050405020304" pitchFamily="18" charset="0"/>
            </a:endParaRPr>
          </a:p>
          <a:p>
            <a:pPr marL="15875" marR="49530">
              <a:lnSpc>
                <a:spcPct val="100000"/>
              </a:lnSpc>
              <a:buNone/>
              <a:tabLst>
                <a:tab pos="267335" algn="l"/>
              </a:tabLst>
            </a:pPr>
            <a:r>
              <a:rPr lang="en-US" sz="3600" b="1" spc="-5" dirty="0">
                <a:solidFill>
                  <a:srgbClr val="002060"/>
                </a:solidFill>
                <a:latin typeface="Times New Roman" panose="02020603050405020304" pitchFamily="18" charset="0"/>
                <a:cs typeface="Times New Roman" panose="02020603050405020304" pitchFamily="18" charset="0"/>
              </a:rPr>
              <a:t>#Information to expand business and explore  new</a:t>
            </a:r>
            <a:r>
              <a:rPr lang="en-US" sz="3600" b="1" spc="-95" dirty="0">
                <a:solidFill>
                  <a:srgbClr val="002060"/>
                </a:solidFill>
                <a:latin typeface="Times New Roman" panose="02020603050405020304" pitchFamily="18" charset="0"/>
                <a:cs typeface="Times New Roman" panose="02020603050405020304" pitchFamily="18" charset="0"/>
              </a:rPr>
              <a:t> </a:t>
            </a:r>
            <a:r>
              <a:rPr lang="en-US" sz="3600" b="1" spc="-5" dirty="0">
                <a:solidFill>
                  <a:srgbClr val="002060"/>
                </a:solidFill>
                <a:latin typeface="Times New Roman" panose="02020603050405020304" pitchFamily="18" charset="0"/>
                <a:cs typeface="Times New Roman" panose="02020603050405020304" pitchFamily="18" charset="0"/>
              </a:rPr>
              <a:t>opportunities  are known as </a:t>
            </a:r>
            <a:r>
              <a:rPr lang="en-US" sz="3600" b="1" u="sng" spc="-5" dirty="0">
                <a:solidFill>
                  <a:srgbClr val="7030A0"/>
                </a:solidFill>
                <a:latin typeface="Times New Roman" panose="02020603050405020304" pitchFamily="18" charset="0"/>
                <a:cs typeface="Times New Roman" panose="02020603050405020304" pitchFamily="18" charset="0"/>
              </a:rPr>
              <a:t>Strategic</a:t>
            </a:r>
            <a:r>
              <a:rPr lang="en-US" sz="3600" b="1" u="sng" spc="-50" dirty="0">
                <a:solidFill>
                  <a:srgbClr val="7030A0"/>
                </a:solidFill>
                <a:latin typeface="Times New Roman" panose="02020603050405020304" pitchFamily="18" charset="0"/>
                <a:cs typeface="Times New Roman" panose="02020603050405020304" pitchFamily="18" charset="0"/>
              </a:rPr>
              <a:t> </a:t>
            </a:r>
            <a:r>
              <a:rPr lang="en-US" sz="3600" b="1" u="sng" spc="-5" dirty="0">
                <a:solidFill>
                  <a:srgbClr val="7030A0"/>
                </a:solidFill>
                <a:latin typeface="Times New Roman" panose="02020603050405020304" pitchFamily="18" charset="0"/>
                <a:cs typeface="Times New Roman" panose="02020603050405020304" pitchFamily="18" charset="0"/>
              </a:rPr>
              <a:t>Information</a:t>
            </a:r>
            <a:endParaRPr lang="en-US" sz="3600" b="1" u="sng" spc="-5" dirty="0">
              <a:solidFill>
                <a:srgbClr val="7030A0"/>
              </a:solidFill>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200" b="1" dirty="0">
                <a:solidFill>
                  <a:srgbClr val="002060"/>
                </a:solidFill>
                <a:latin typeface="Times New Roman" panose="02020603050405020304" pitchFamily="18" charset="0"/>
                <a:cs typeface="Times New Roman" panose="02020603050405020304" pitchFamily="18" charset="0"/>
              </a:rPr>
              <a:t>W</a:t>
            </a:r>
            <a:r>
              <a:rPr lang="en-US" sz="3200" b="1" dirty="0" smtClean="0">
                <a:solidFill>
                  <a:srgbClr val="002060"/>
                </a:solidFill>
                <a:latin typeface="Times New Roman" panose="02020603050405020304" pitchFamily="18" charset="0"/>
                <a:cs typeface="Times New Roman" panose="02020603050405020304" pitchFamily="18" charset="0"/>
              </a:rPr>
              <a:t>hat </a:t>
            </a:r>
            <a:r>
              <a:rPr lang="en-US" sz="3200" b="1" dirty="0">
                <a:solidFill>
                  <a:srgbClr val="002060"/>
                </a:solidFill>
                <a:latin typeface="Times New Roman" panose="02020603050405020304" pitchFamily="18" charset="0"/>
                <a:cs typeface="Times New Roman" panose="02020603050405020304" pitchFamily="18" charset="0"/>
              </a:rPr>
              <a:t>are the information related to tax/government?</a:t>
            </a:r>
            <a:endParaRPr lang="en-US" sz="3200" b="1" dirty="0">
              <a:solidFill>
                <a:srgbClr val="002060"/>
              </a:solidFill>
              <a:latin typeface="Times New Roman" panose="02020603050405020304" pitchFamily="18" charset="0"/>
              <a:cs typeface="Times New Roman" panose="02020603050405020304" pitchFamily="18" charset="0"/>
            </a:endParaRPr>
          </a:p>
          <a:p>
            <a:pPr marL="774065" lvl="2" indent="-285750">
              <a:lnSpc>
                <a:spcPct val="100000"/>
              </a:lnSpc>
              <a:buFont typeface="Wingdings" panose="05000000000000000000" pitchFamily="2" charset="2"/>
              <a:buChar char="§"/>
              <a:tabLst>
                <a:tab pos="264160" algn="l"/>
              </a:tabLst>
            </a:pPr>
            <a:r>
              <a:rPr lang="en-US" sz="3300" b="1" spc="-5" dirty="0">
                <a:solidFill>
                  <a:schemeClr val="tx1"/>
                </a:solidFill>
                <a:latin typeface="Times New Roman" panose="02020603050405020304" pitchFamily="18" charset="0"/>
                <a:cs typeface="Times New Roman" panose="02020603050405020304" pitchFamily="18" charset="0"/>
              </a:rPr>
              <a:t>Income tax</a:t>
            </a:r>
            <a:r>
              <a:rPr lang="en-US" sz="3300" b="1" spc="-85" dirty="0">
                <a:solidFill>
                  <a:schemeClr val="tx1"/>
                </a:solidFill>
                <a:latin typeface="Times New Roman" panose="02020603050405020304" pitchFamily="18" charset="0"/>
                <a:cs typeface="Times New Roman" panose="02020603050405020304" pitchFamily="18" charset="0"/>
              </a:rPr>
              <a:t> </a:t>
            </a:r>
            <a:r>
              <a:rPr lang="en-US" sz="3300" b="1" spc="-5" dirty="0" smtClean="0">
                <a:solidFill>
                  <a:schemeClr val="tx1"/>
                </a:solidFill>
                <a:latin typeface="Times New Roman" panose="02020603050405020304" pitchFamily="18" charset="0"/>
                <a:cs typeface="Times New Roman" panose="02020603050405020304" pitchFamily="18" charset="0"/>
              </a:rPr>
              <a:t>account</a:t>
            </a:r>
            <a:endParaRPr lang="en-US" sz="3300" b="1" dirty="0">
              <a:solidFill>
                <a:schemeClr val="tx1"/>
              </a:solidFill>
              <a:latin typeface="Times New Roman" panose="02020603050405020304" pitchFamily="18" charset="0"/>
              <a:cs typeface="Times New Roman" panose="02020603050405020304" pitchFamily="18" charset="0"/>
            </a:endParaRPr>
          </a:p>
          <a:p>
            <a:pPr marL="774065" lvl="2" indent="-285750">
              <a:lnSpc>
                <a:spcPct val="100000"/>
              </a:lnSpc>
              <a:buFont typeface="Wingdings" panose="05000000000000000000" pitchFamily="2" charset="2"/>
              <a:buChar char="§"/>
              <a:tabLst>
                <a:tab pos="264160" algn="l"/>
              </a:tabLst>
            </a:pPr>
            <a:r>
              <a:rPr lang="en-US" sz="3300" b="1" spc="-5" dirty="0" smtClean="0">
                <a:solidFill>
                  <a:schemeClr val="tx1"/>
                </a:solidFill>
                <a:latin typeface="Times New Roman" panose="02020603050405020304" pitchFamily="18" charset="0"/>
                <a:cs typeface="Times New Roman" panose="02020603050405020304" pitchFamily="18" charset="0"/>
              </a:rPr>
              <a:t>Sales </a:t>
            </a:r>
            <a:r>
              <a:rPr lang="en-US" sz="3300" b="1" spc="-5" dirty="0">
                <a:solidFill>
                  <a:schemeClr val="tx1"/>
                </a:solidFill>
                <a:latin typeface="Times New Roman" panose="02020603050405020304" pitchFamily="18" charset="0"/>
                <a:cs typeface="Times New Roman" panose="02020603050405020304" pitchFamily="18" charset="0"/>
              </a:rPr>
              <a:t>tax</a:t>
            </a:r>
            <a:r>
              <a:rPr lang="en-US" sz="3300" b="1" spc="-95" dirty="0">
                <a:solidFill>
                  <a:schemeClr val="tx1"/>
                </a:solidFill>
                <a:latin typeface="Times New Roman" panose="02020603050405020304" pitchFamily="18" charset="0"/>
                <a:cs typeface="Times New Roman" panose="02020603050405020304" pitchFamily="18" charset="0"/>
              </a:rPr>
              <a:t> </a:t>
            </a:r>
            <a:r>
              <a:rPr lang="en-US" sz="3300" b="1" spc="-5" dirty="0">
                <a:solidFill>
                  <a:schemeClr val="tx1"/>
                </a:solidFill>
                <a:latin typeface="Times New Roman" panose="02020603050405020304" pitchFamily="18" charset="0"/>
                <a:cs typeface="Times New Roman" panose="02020603050405020304" pitchFamily="18" charset="0"/>
              </a:rPr>
              <a:t>account</a:t>
            </a:r>
            <a:endParaRPr lang="en-US" sz="3300" b="1" dirty="0">
              <a:solidFill>
                <a:schemeClr val="tx1"/>
              </a:solidFill>
              <a:latin typeface="Times New Roman" panose="02020603050405020304" pitchFamily="18" charset="0"/>
              <a:cs typeface="Times New Roman" panose="02020603050405020304" pitchFamily="18" charset="0"/>
            </a:endParaRPr>
          </a:p>
          <a:p>
            <a:pPr marL="12700" indent="0">
              <a:lnSpc>
                <a:spcPct val="100000"/>
              </a:lnSpc>
              <a:spcBef>
                <a:spcPts val="5"/>
              </a:spcBef>
              <a:buNone/>
              <a:tabLst>
                <a:tab pos="264160" algn="l"/>
              </a:tabLst>
            </a:pPr>
            <a:endParaRPr lang="en-US" sz="2400" spc="-5" dirty="0" smtClean="0">
              <a:latin typeface="Times New Roman" panose="02020603050405020304" pitchFamily="18" charset="0"/>
              <a:cs typeface="Times New Roman" panose="02020603050405020304" pitchFamily="18" charset="0"/>
            </a:endParaRPr>
          </a:p>
          <a:p>
            <a:pPr marL="12700" indent="0">
              <a:lnSpc>
                <a:spcPct val="100000"/>
              </a:lnSpc>
              <a:spcBef>
                <a:spcPts val="5"/>
              </a:spcBef>
              <a:buNone/>
              <a:tabLst>
                <a:tab pos="264160" algn="l"/>
              </a:tabLst>
            </a:pPr>
            <a:r>
              <a:rPr lang="en-US" sz="3200" b="1" spc="-5" dirty="0" smtClean="0">
                <a:solidFill>
                  <a:srgbClr val="002060"/>
                </a:solidFill>
                <a:latin typeface="Times New Roman" panose="02020603050405020304" pitchFamily="18" charset="0"/>
                <a:cs typeface="Times New Roman" panose="02020603050405020304" pitchFamily="18" charset="0"/>
              </a:rPr>
              <a:t>#Used </a:t>
            </a:r>
            <a:r>
              <a:rPr lang="en-US" sz="3200" b="1" spc="-5" dirty="0">
                <a:solidFill>
                  <a:srgbClr val="002060"/>
                </a:solidFill>
                <a:latin typeface="Times New Roman" panose="02020603050405020304" pitchFamily="18" charset="0"/>
                <a:cs typeface="Times New Roman" panose="02020603050405020304" pitchFamily="18" charset="0"/>
              </a:rPr>
              <a:t>to provide information to the</a:t>
            </a:r>
            <a:r>
              <a:rPr lang="en-US" sz="3200" b="1" spc="-50" dirty="0">
                <a:solidFill>
                  <a:srgbClr val="002060"/>
                </a:solidFill>
                <a:latin typeface="Times New Roman" panose="02020603050405020304" pitchFamily="18" charset="0"/>
                <a:cs typeface="Times New Roman" panose="02020603050405020304" pitchFamily="18" charset="0"/>
              </a:rPr>
              <a:t> </a:t>
            </a:r>
            <a:r>
              <a:rPr lang="en-US" sz="3200" b="1" spc="-5" dirty="0">
                <a:solidFill>
                  <a:srgbClr val="002060"/>
                </a:solidFill>
                <a:latin typeface="Times New Roman" panose="02020603050405020304" pitchFamily="18" charset="0"/>
                <a:cs typeface="Times New Roman" panose="02020603050405020304" pitchFamily="18" charset="0"/>
              </a:rPr>
              <a:t>government known as </a:t>
            </a:r>
            <a:r>
              <a:rPr lang="en-US" sz="3200" b="1" u="sng" spc="-5"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Statutory</a:t>
            </a:r>
            <a:r>
              <a:rPr lang="en-US" sz="3200" b="1" u="sng" spc="-5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u="sng" spc="-5"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Information</a:t>
            </a:r>
            <a:endParaRPr lang="en-US" sz="3200" b="1" u="sng"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822960" y="378043"/>
            <a:ext cx="7543800" cy="1450757"/>
          </a:xfrm>
        </p:spPr>
        <p:txBody>
          <a:bodyPr>
            <a:normAutofit/>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 Management Hierarchy and  Information</a:t>
            </a:r>
            <a:r>
              <a:rPr lang="en-US" b="1" u="sng" spc="-80" dirty="0" smtClean="0">
                <a:solidFill>
                  <a:srgbClr val="0070C0"/>
                </a:solidFill>
                <a:latin typeface="Times New Roman" panose="02020603050405020304" pitchFamily="18" charset="0"/>
                <a:cs typeface="Times New Roman" panose="02020603050405020304" pitchFamily="18" charset="0"/>
              </a:rPr>
              <a:t> </a:t>
            </a:r>
            <a:r>
              <a:rPr lang="en-US" b="1" u="sng" spc="-5" dirty="0" smtClean="0">
                <a:solidFill>
                  <a:srgbClr val="0070C0"/>
                </a:solidFill>
                <a:latin typeface="Times New Roman" panose="02020603050405020304" pitchFamily="18" charset="0"/>
                <a:cs typeface="Times New Roman" panose="02020603050405020304" pitchFamily="18" charset="0"/>
              </a:rPr>
              <a:t>Needs</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09" name="object 6"/>
          <p:cNvSpPr txBox="1"/>
          <p:nvPr/>
        </p:nvSpPr>
        <p:spPr>
          <a:xfrm>
            <a:off x="762013" y="2295031"/>
            <a:ext cx="1350010" cy="621665"/>
          </a:xfrm>
          <a:prstGeom prst="rect">
            <a:avLst/>
          </a:prstGeom>
        </p:spPr>
        <p:txBody>
          <a:bodyPr vert="horz" wrap="square" lIns="0" tIns="0" rIns="0" bIns="0" rtlCol="0">
            <a:spAutoFit/>
          </a:bodyPr>
          <a:lstStyle/>
          <a:p>
            <a:pPr marL="12700" marR="5080"/>
            <a:r>
              <a:rPr sz="2000" b="1" spc="-5" dirty="0">
                <a:solidFill>
                  <a:srgbClr val="7030A0"/>
                </a:solidFill>
                <a:latin typeface="Times New Roman" panose="02020603050405020304"/>
                <a:cs typeface="Times New Roman" panose="02020603050405020304"/>
              </a:rPr>
              <a:t>Volume of  Infor</a:t>
            </a:r>
            <a:r>
              <a:rPr sz="2000" b="1" spc="-15" dirty="0">
                <a:solidFill>
                  <a:srgbClr val="7030A0"/>
                </a:solidFill>
                <a:latin typeface="Times New Roman" panose="02020603050405020304"/>
                <a:cs typeface="Times New Roman" panose="02020603050405020304"/>
              </a:rPr>
              <a:t>m</a:t>
            </a:r>
            <a:r>
              <a:rPr sz="2000" b="1" spc="-5" dirty="0">
                <a:solidFill>
                  <a:srgbClr val="7030A0"/>
                </a:solidFill>
                <a:latin typeface="Times New Roman" panose="02020603050405020304"/>
                <a:cs typeface="Times New Roman" panose="02020603050405020304"/>
              </a:rPr>
              <a:t>ation</a:t>
            </a:r>
            <a:endParaRPr sz="2000" dirty="0">
              <a:solidFill>
                <a:srgbClr val="7030A0"/>
              </a:solidFill>
              <a:latin typeface="Times New Roman" panose="02020603050405020304"/>
              <a:cs typeface="Times New Roman" panose="02020603050405020304"/>
            </a:endParaRPr>
          </a:p>
        </p:txBody>
      </p:sp>
      <p:sp>
        <p:nvSpPr>
          <p:cNvPr id="1048610" name="object 7"/>
          <p:cNvSpPr txBox="1"/>
          <p:nvPr/>
        </p:nvSpPr>
        <p:spPr>
          <a:xfrm>
            <a:off x="2514612" y="2295031"/>
            <a:ext cx="1350010" cy="621665"/>
          </a:xfrm>
          <a:prstGeom prst="rect">
            <a:avLst/>
          </a:prstGeom>
        </p:spPr>
        <p:txBody>
          <a:bodyPr vert="horz" wrap="square" lIns="0" tIns="0" rIns="0" bIns="0" rtlCol="0">
            <a:spAutoFit/>
          </a:bodyPr>
          <a:lstStyle/>
          <a:p>
            <a:pPr marL="12700" marR="5080"/>
            <a:r>
              <a:rPr sz="2000" b="1" spc="-5" dirty="0">
                <a:solidFill>
                  <a:srgbClr val="7030A0"/>
                </a:solidFill>
                <a:latin typeface="Times New Roman" panose="02020603050405020304"/>
                <a:cs typeface="Times New Roman" panose="02020603050405020304"/>
              </a:rPr>
              <a:t>Type of  Infor</a:t>
            </a:r>
            <a:r>
              <a:rPr sz="2000" b="1" spc="-15" dirty="0">
                <a:solidFill>
                  <a:srgbClr val="7030A0"/>
                </a:solidFill>
                <a:latin typeface="Times New Roman" panose="02020603050405020304"/>
                <a:cs typeface="Times New Roman" panose="02020603050405020304"/>
              </a:rPr>
              <a:t>m</a:t>
            </a:r>
            <a:r>
              <a:rPr sz="2000" b="1" spc="-5" dirty="0">
                <a:solidFill>
                  <a:srgbClr val="7030A0"/>
                </a:solidFill>
                <a:latin typeface="Times New Roman" panose="02020603050405020304"/>
                <a:cs typeface="Times New Roman" panose="02020603050405020304"/>
              </a:rPr>
              <a:t>ation</a:t>
            </a:r>
            <a:endParaRPr sz="2000" dirty="0">
              <a:solidFill>
                <a:srgbClr val="7030A0"/>
              </a:solidFill>
              <a:latin typeface="Times New Roman" panose="02020603050405020304"/>
              <a:cs typeface="Times New Roman" panose="02020603050405020304"/>
            </a:endParaRPr>
          </a:p>
        </p:txBody>
      </p:sp>
      <p:sp>
        <p:nvSpPr>
          <p:cNvPr id="1048611" name="object 8"/>
          <p:cNvSpPr/>
          <p:nvPr/>
        </p:nvSpPr>
        <p:spPr>
          <a:xfrm>
            <a:off x="3654311" y="2639708"/>
            <a:ext cx="1295400" cy="2743200"/>
          </a:xfrm>
          <a:custGeom>
            <a:avLst/>
            <a:gdLst/>
            <a:ahLst/>
            <a:cxnLst/>
            <a:rect l="l" t="t" r="r" b="b"/>
            <a:pathLst>
              <a:path w="1295400" h="2743200">
                <a:moveTo>
                  <a:pt x="1295400" y="0"/>
                </a:moveTo>
                <a:lnTo>
                  <a:pt x="0" y="2743200"/>
                </a:lnTo>
              </a:path>
            </a:pathLst>
          </a:custGeom>
          <a:ln w="9525">
            <a:solidFill>
              <a:srgbClr val="000000"/>
            </a:solidFill>
          </a:ln>
        </p:spPr>
        <p:txBody>
          <a:bodyPr wrap="square" lIns="0" tIns="0" rIns="0" bIns="0" rtlCol="0"/>
          <a:lstStyle/>
          <a:p/>
        </p:txBody>
      </p:sp>
      <p:sp>
        <p:nvSpPr>
          <p:cNvPr id="1048612" name="object 9"/>
          <p:cNvSpPr/>
          <p:nvPr/>
        </p:nvSpPr>
        <p:spPr>
          <a:xfrm>
            <a:off x="4949711" y="2639708"/>
            <a:ext cx="1600200" cy="2743200"/>
          </a:xfrm>
          <a:custGeom>
            <a:avLst/>
            <a:gdLst/>
            <a:ahLst/>
            <a:cxnLst/>
            <a:rect l="l" t="t" r="r" b="b"/>
            <a:pathLst>
              <a:path w="1600200" h="2743200">
                <a:moveTo>
                  <a:pt x="0" y="0"/>
                </a:moveTo>
                <a:lnTo>
                  <a:pt x="1600200" y="2743199"/>
                </a:lnTo>
              </a:path>
            </a:pathLst>
          </a:custGeom>
          <a:ln w="9525">
            <a:solidFill>
              <a:srgbClr val="000000"/>
            </a:solidFill>
          </a:ln>
        </p:spPr>
        <p:txBody>
          <a:bodyPr wrap="square" lIns="0" tIns="0" rIns="0" bIns="0" rtlCol="0"/>
          <a:lstStyle/>
          <a:p/>
        </p:txBody>
      </p:sp>
      <p:sp>
        <p:nvSpPr>
          <p:cNvPr id="1048613" name="object 10"/>
          <p:cNvSpPr/>
          <p:nvPr/>
        </p:nvSpPr>
        <p:spPr>
          <a:xfrm>
            <a:off x="4416311" y="3935108"/>
            <a:ext cx="1295400" cy="0"/>
          </a:xfrm>
          <a:custGeom>
            <a:avLst/>
            <a:gdLst/>
            <a:ahLst/>
            <a:cxnLst/>
            <a:rect l="l" t="t" r="r" b="b"/>
            <a:pathLst>
              <a:path w="1295400">
                <a:moveTo>
                  <a:pt x="0" y="0"/>
                </a:moveTo>
                <a:lnTo>
                  <a:pt x="1295400" y="0"/>
                </a:lnTo>
              </a:path>
            </a:pathLst>
          </a:custGeom>
          <a:ln w="9525">
            <a:solidFill>
              <a:srgbClr val="000000"/>
            </a:solidFill>
          </a:ln>
        </p:spPr>
        <p:txBody>
          <a:bodyPr wrap="square" lIns="0" tIns="0" rIns="0" bIns="0" rtlCol="0"/>
          <a:lstStyle/>
          <a:p/>
        </p:txBody>
      </p:sp>
      <p:sp>
        <p:nvSpPr>
          <p:cNvPr id="1048614" name="object 11"/>
          <p:cNvSpPr txBox="1"/>
          <p:nvPr/>
        </p:nvSpPr>
        <p:spPr>
          <a:xfrm>
            <a:off x="4495815" y="3211210"/>
            <a:ext cx="927735" cy="800099"/>
          </a:xfrm>
          <a:prstGeom prst="rect">
            <a:avLst/>
          </a:prstGeom>
        </p:spPr>
        <p:txBody>
          <a:bodyPr vert="horz" wrap="square" lIns="0" tIns="0" rIns="0" bIns="0" rtlCol="0">
            <a:spAutoFit/>
          </a:bodyPr>
          <a:lstStyle/>
          <a:p>
            <a:pPr marL="12700" marR="5080" indent="285750"/>
            <a:r>
              <a:rPr spc="-5" dirty="0">
                <a:latin typeface="Times New Roman" panose="02020603050405020304"/>
                <a:cs typeface="Times New Roman" panose="02020603050405020304"/>
              </a:rPr>
              <a:t>Top  </a:t>
            </a:r>
            <a:r>
              <a:rPr dirty="0">
                <a:latin typeface="Times New Roman" panose="02020603050405020304"/>
                <a:cs typeface="Times New Roman" panose="02020603050405020304"/>
              </a:rPr>
              <a:t>Managers</a:t>
            </a:r>
            <a:endParaRPr>
              <a:latin typeface="Times New Roman" panose="02020603050405020304"/>
              <a:cs typeface="Times New Roman" panose="02020603050405020304"/>
            </a:endParaRPr>
          </a:p>
        </p:txBody>
      </p:sp>
      <p:sp>
        <p:nvSpPr>
          <p:cNvPr id="1048615" name="object 12"/>
          <p:cNvSpPr txBox="1"/>
          <p:nvPr/>
        </p:nvSpPr>
        <p:spPr>
          <a:xfrm>
            <a:off x="4098813" y="3973197"/>
            <a:ext cx="2007235" cy="533401"/>
          </a:xfrm>
          <a:prstGeom prst="rect">
            <a:avLst/>
          </a:prstGeom>
        </p:spPr>
        <p:txBody>
          <a:bodyPr vert="horz" wrap="square" lIns="0" tIns="0" rIns="0" bIns="0" rtlCol="0">
            <a:spAutoFit/>
          </a:bodyPr>
          <a:lstStyle/>
          <a:p>
            <a:pPr marL="600075"/>
            <a:r>
              <a:rPr spc="-5" dirty="0">
                <a:latin typeface="Times New Roman" panose="02020603050405020304"/>
                <a:cs typeface="Times New Roman" panose="02020603050405020304"/>
              </a:rPr>
              <a:t>Middle</a:t>
            </a:r>
            <a:endParaRPr>
              <a:latin typeface="Times New Roman" panose="02020603050405020304"/>
              <a:cs typeface="Times New Roman" panose="02020603050405020304"/>
            </a:endParaRPr>
          </a:p>
          <a:p>
            <a:pPr marL="12700">
              <a:tabLst>
                <a:tab pos="485775" algn="l"/>
                <a:tab pos="1993900" algn="l"/>
              </a:tabLst>
            </a:pPr>
            <a:r>
              <a:rPr u="sng" dirty="0">
                <a:latin typeface="Times New Roman" panose="02020603050405020304"/>
                <a:cs typeface="Times New Roman" panose="02020603050405020304"/>
              </a:rPr>
              <a:t> 	Managers	</a:t>
            </a:r>
            <a:endParaRPr>
              <a:latin typeface="Times New Roman" panose="02020603050405020304"/>
              <a:cs typeface="Times New Roman" panose="02020603050405020304"/>
            </a:endParaRPr>
          </a:p>
        </p:txBody>
      </p:sp>
      <p:sp>
        <p:nvSpPr>
          <p:cNvPr id="1048616" name="object 13"/>
          <p:cNvSpPr txBox="1"/>
          <p:nvPr/>
        </p:nvSpPr>
        <p:spPr>
          <a:xfrm>
            <a:off x="4343402" y="4887597"/>
            <a:ext cx="1378585" cy="533400"/>
          </a:xfrm>
          <a:prstGeom prst="rect">
            <a:avLst/>
          </a:prstGeom>
        </p:spPr>
        <p:txBody>
          <a:bodyPr vert="horz" wrap="square" lIns="0" tIns="0" rIns="0" bIns="0" rtlCol="0">
            <a:spAutoFit/>
          </a:bodyPr>
          <a:lstStyle/>
          <a:p>
            <a:pPr marL="12700"/>
            <a:r>
              <a:rPr dirty="0">
                <a:latin typeface="Times New Roman" panose="02020603050405020304"/>
                <a:cs typeface="Times New Roman" panose="02020603050405020304"/>
              </a:rPr>
              <a:t>Line</a:t>
            </a:r>
            <a:r>
              <a:rPr spc="-100" dirty="0">
                <a:latin typeface="Times New Roman" panose="02020603050405020304"/>
                <a:cs typeface="Times New Roman" panose="02020603050405020304"/>
              </a:rPr>
              <a:t> </a:t>
            </a:r>
            <a:r>
              <a:rPr dirty="0">
                <a:latin typeface="Times New Roman" panose="02020603050405020304"/>
                <a:cs typeface="Times New Roman" panose="02020603050405020304"/>
              </a:rPr>
              <a:t>managers</a:t>
            </a:r>
            <a:endParaRPr>
              <a:latin typeface="Times New Roman" panose="02020603050405020304"/>
              <a:cs typeface="Times New Roman" panose="02020603050405020304"/>
            </a:endParaRPr>
          </a:p>
        </p:txBody>
      </p:sp>
      <p:sp>
        <p:nvSpPr>
          <p:cNvPr id="1048617" name="object 14"/>
          <p:cNvSpPr txBox="1"/>
          <p:nvPr/>
        </p:nvSpPr>
        <p:spPr>
          <a:xfrm>
            <a:off x="6629400" y="2754010"/>
            <a:ext cx="1930400" cy="800099"/>
          </a:xfrm>
          <a:prstGeom prst="rect">
            <a:avLst/>
          </a:prstGeom>
        </p:spPr>
        <p:txBody>
          <a:bodyPr vert="horz" wrap="square" lIns="0" tIns="0" rIns="0" bIns="0" rtlCol="0">
            <a:spAutoFit/>
          </a:bodyPr>
          <a:lstStyle/>
          <a:p>
            <a:pPr marL="12700"/>
            <a:r>
              <a:rPr b="1" dirty="0">
                <a:solidFill>
                  <a:srgbClr val="7030A0"/>
                </a:solidFill>
                <a:latin typeface="Times New Roman" panose="02020603050405020304"/>
                <a:cs typeface="Times New Roman" panose="02020603050405020304"/>
              </a:rPr>
              <a:t>Strategic-</a:t>
            </a:r>
            <a:endParaRPr dirty="0">
              <a:solidFill>
                <a:srgbClr val="7030A0"/>
              </a:solidFill>
              <a:latin typeface="Times New Roman" panose="02020603050405020304"/>
              <a:cs typeface="Times New Roman" panose="02020603050405020304"/>
            </a:endParaRPr>
          </a:p>
          <a:p>
            <a:pPr marL="12700"/>
            <a:r>
              <a:rPr dirty="0">
                <a:latin typeface="Times New Roman" panose="02020603050405020304"/>
                <a:cs typeface="Times New Roman" panose="02020603050405020304"/>
              </a:rPr>
              <a:t>Long range</a:t>
            </a:r>
            <a:r>
              <a:rPr spc="-105" dirty="0">
                <a:latin typeface="Times New Roman" panose="02020603050405020304"/>
                <a:cs typeface="Times New Roman" panose="02020603050405020304"/>
              </a:rPr>
              <a:t> </a:t>
            </a:r>
            <a:r>
              <a:rPr dirty="0">
                <a:latin typeface="Times New Roman" panose="02020603050405020304"/>
                <a:cs typeface="Times New Roman" panose="02020603050405020304"/>
              </a:rPr>
              <a:t>planning</a:t>
            </a:r>
            <a:endParaRPr dirty="0">
              <a:latin typeface="Times New Roman" panose="02020603050405020304"/>
              <a:cs typeface="Times New Roman" panose="02020603050405020304"/>
            </a:endParaRPr>
          </a:p>
        </p:txBody>
      </p:sp>
      <p:sp>
        <p:nvSpPr>
          <p:cNvPr id="1048618" name="object 15"/>
          <p:cNvSpPr txBox="1"/>
          <p:nvPr/>
        </p:nvSpPr>
        <p:spPr>
          <a:xfrm>
            <a:off x="6629400" y="3744597"/>
            <a:ext cx="2362200" cy="800100"/>
          </a:xfrm>
          <a:prstGeom prst="rect">
            <a:avLst/>
          </a:prstGeom>
        </p:spPr>
        <p:txBody>
          <a:bodyPr vert="horz" wrap="square" lIns="0" tIns="0" rIns="0" bIns="0" rtlCol="0">
            <a:spAutoFit/>
          </a:bodyPr>
          <a:lstStyle/>
          <a:p>
            <a:pPr marL="12700"/>
            <a:r>
              <a:rPr b="1" dirty="0">
                <a:solidFill>
                  <a:srgbClr val="7030A0"/>
                </a:solidFill>
                <a:latin typeface="Times New Roman" panose="02020603050405020304"/>
                <a:cs typeface="Times New Roman" panose="02020603050405020304"/>
              </a:rPr>
              <a:t>Tactical</a:t>
            </a:r>
            <a:endParaRPr dirty="0">
              <a:solidFill>
                <a:srgbClr val="7030A0"/>
              </a:solidFill>
              <a:latin typeface="Times New Roman" panose="02020603050405020304"/>
              <a:cs typeface="Times New Roman" panose="02020603050405020304"/>
            </a:endParaRPr>
          </a:p>
          <a:p>
            <a:pPr marL="12700"/>
            <a:r>
              <a:rPr dirty="0">
                <a:latin typeface="Times New Roman" panose="02020603050405020304"/>
                <a:cs typeface="Times New Roman" panose="02020603050405020304"/>
              </a:rPr>
              <a:t>Short range</a:t>
            </a:r>
            <a:r>
              <a:rPr spc="-105" dirty="0">
                <a:latin typeface="Times New Roman" panose="02020603050405020304"/>
                <a:cs typeface="Times New Roman" panose="02020603050405020304"/>
              </a:rPr>
              <a:t> </a:t>
            </a:r>
            <a:r>
              <a:rPr dirty="0">
                <a:latin typeface="Times New Roman" panose="02020603050405020304"/>
                <a:cs typeface="Times New Roman" panose="02020603050405020304"/>
              </a:rPr>
              <a:t>improvement</a:t>
            </a:r>
            <a:endParaRPr dirty="0">
              <a:latin typeface="Times New Roman" panose="02020603050405020304"/>
              <a:cs typeface="Times New Roman" panose="02020603050405020304"/>
            </a:endParaRPr>
          </a:p>
        </p:txBody>
      </p:sp>
      <p:sp>
        <p:nvSpPr>
          <p:cNvPr id="1048619" name="object 16"/>
          <p:cNvSpPr txBox="1"/>
          <p:nvPr/>
        </p:nvSpPr>
        <p:spPr>
          <a:xfrm>
            <a:off x="6553215" y="4811410"/>
            <a:ext cx="1207135" cy="286385"/>
          </a:xfrm>
          <a:prstGeom prst="rect">
            <a:avLst/>
          </a:prstGeom>
        </p:spPr>
        <p:txBody>
          <a:bodyPr vert="horz" wrap="square" lIns="0" tIns="0" rIns="0" bIns="0" rtlCol="0">
            <a:spAutoFit/>
          </a:bodyPr>
          <a:lstStyle/>
          <a:p>
            <a:pPr marL="12700"/>
            <a:r>
              <a:rPr b="1" dirty="0">
                <a:solidFill>
                  <a:srgbClr val="7030A0"/>
                </a:solidFill>
                <a:latin typeface="Times New Roman" panose="02020603050405020304"/>
                <a:cs typeface="Times New Roman" panose="02020603050405020304"/>
              </a:rPr>
              <a:t>Operational</a:t>
            </a:r>
            <a:endParaRPr dirty="0">
              <a:solidFill>
                <a:srgbClr val="7030A0"/>
              </a:solidFill>
              <a:latin typeface="Times New Roman" panose="02020603050405020304"/>
              <a:cs typeface="Times New Roman" panose="02020603050405020304"/>
            </a:endParaRPr>
          </a:p>
        </p:txBody>
      </p:sp>
      <p:sp>
        <p:nvSpPr>
          <p:cNvPr id="1048620" name="object 17"/>
          <p:cNvSpPr txBox="1"/>
          <p:nvPr/>
        </p:nvSpPr>
        <p:spPr>
          <a:xfrm>
            <a:off x="2438414" y="3211210"/>
            <a:ext cx="1218565" cy="533399"/>
          </a:xfrm>
          <a:prstGeom prst="rect">
            <a:avLst/>
          </a:prstGeom>
        </p:spPr>
        <p:txBody>
          <a:bodyPr vert="horz" wrap="square" lIns="0" tIns="0" rIns="0" bIns="0" rtlCol="0">
            <a:spAutoFit/>
          </a:bodyPr>
          <a:lstStyle/>
          <a:p>
            <a:pPr marL="12700"/>
            <a:r>
              <a:rPr spc="-5" dirty="0">
                <a:latin typeface="Times New Roman" panose="02020603050405020304"/>
                <a:cs typeface="Times New Roman" panose="02020603050405020304"/>
              </a:rPr>
              <a:t>Unstructured</a:t>
            </a:r>
            <a:endParaRPr>
              <a:latin typeface="Times New Roman" panose="02020603050405020304"/>
              <a:cs typeface="Times New Roman" panose="02020603050405020304"/>
            </a:endParaRPr>
          </a:p>
        </p:txBody>
      </p:sp>
      <p:sp>
        <p:nvSpPr>
          <p:cNvPr id="1048621" name="object 18"/>
          <p:cNvSpPr txBox="1"/>
          <p:nvPr/>
        </p:nvSpPr>
        <p:spPr>
          <a:xfrm>
            <a:off x="2438414" y="3893974"/>
            <a:ext cx="1078865" cy="800100"/>
          </a:xfrm>
          <a:prstGeom prst="rect">
            <a:avLst/>
          </a:prstGeom>
        </p:spPr>
        <p:txBody>
          <a:bodyPr vert="horz" wrap="square" lIns="0" tIns="0" rIns="0" bIns="0" rtlCol="0">
            <a:spAutoFit/>
          </a:bodyPr>
          <a:lstStyle/>
          <a:p>
            <a:pPr marL="12700" marR="5080"/>
            <a:r>
              <a:rPr spc="-5" dirty="0">
                <a:latin typeface="Times New Roman" panose="02020603050405020304"/>
                <a:cs typeface="Times New Roman" panose="02020603050405020304"/>
              </a:rPr>
              <a:t>Moderately  </a:t>
            </a:r>
            <a:r>
              <a:rPr dirty="0">
                <a:latin typeface="Times New Roman" panose="02020603050405020304"/>
                <a:cs typeface="Times New Roman" panose="02020603050405020304"/>
              </a:rPr>
              <a:t>structured</a:t>
            </a:r>
            <a:endParaRPr>
              <a:latin typeface="Times New Roman" panose="02020603050405020304"/>
              <a:cs typeface="Times New Roman" panose="02020603050405020304"/>
            </a:endParaRPr>
          </a:p>
        </p:txBody>
      </p:sp>
      <p:sp>
        <p:nvSpPr>
          <p:cNvPr id="1048622" name="object 19"/>
          <p:cNvSpPr txBox="1"/>
          <p:nvPr/>
        </p:nvSpPr>
        <p:spPr>
          <a:xfrm>
            <a:off x="2438412" y="4811410"/>
            <a:ext cx="939800" cy="800100"/>
          </a:xfrm>
          <a:prstGeom prst="rect">
            <a:avLst/>
          </a:prstGeom>
        </p:spPr>
        <p:txBody>
          <a:bodyPr vert="horz" wrap="square" lIns="0" tIns="0" rIns="0" bIns="0" rtlCol="0">
            <a:spAutoFit/>
          </a:bodyPr>
          <a:lstStyle/>
          <a:p>
            <a:pPr marL="12700" marR="5080"/>
            <a:r>
              <a:rPr spc="-5" dirty="0">
                <a:latin typeface="Times New Roman" panose="02020603050405020304"/>
                <a:cs typeface="Times New Roman" panose="02020603050405020304"/>
              </a:rPr>
              <a:t>Highly  </a:t>
            </a:r>
            <a:r>
              <a:rPr dirty="0">
                <a:latin typeface="Times New Roman" panose="02020603050405020304"/>
                <a:cs typeface="Times New Roman" panose="02020603050405020304"/>
              </a:rPr>
              <a:t>structured</a:t>
            </a:r>
            <a:endParaRPr>
              <a:latin typeface="Times New Roman" panose="02020603050405020304"/>
              <a:cs typeface="Times New Roman" panose="02020603050405020304"/>
            </a:endParaRPr>
          </a:p>
        </p:txBody>
      </p:sp>
      <p:sp>
        <p:nvSpPr>
          <p:cNvPr id="1048623" name="object 20"/>
          <p:cNvSpPr txBox="1"/>
          <p:nvPr/>
        </p:nvSpPr>
        <p:spPr>
          <a:xfrm>
            <a:off x="3641611" y="5085730"/>
            <a:ext cx="4765040" cy="286385"/>
          </a:xfrm>
          <a:prstGeom prst="rect">
            <a:avLst/>
          </a:prstGeom>
        </p:spPr>
        <p:txBody>
          <a:bodyPr vert="horz" wrap="square" lIns="0" tIns="0" rIns="0" bIns="0" rtlCol="0">
            <a:spAutoFit/>
          </a:bodyPr>
          <a:lstStyle/>
          <a:p>
            <a:pPr marL="12700">
              <a:tabLst>
                <a:tab pos="2907665" algn="l"/>
              </a:tabLst>
            </a:pPr>
            <a:r>
              <a:rPr u="sng" dirty="0">
                <a:latin typeface="Times New Roman" panose="02020603050405020304"/>
                <a:cs typeface="Times New Roman" panose="02020603050405020304"/>
              </a:rPr>
              <a:t> 	</a:t>
            </a:r>
            <a:r>
              <a:rPr spc="125" dirty="0">
                <a:latin typeface="Times New Roman" panose="02020603050405020304"/>
                <a:cs typeface="Times New Roman" panose="02020603050405020304"/>
              </a:rPr>
              <a:t> </a:t>
            </a:r>
            <a:r>
              <a:rPr spc="-5" dirty="0">
                <a:latin typeface="Times New Roman" panose="02020603050405020304"/>
                <a:cs typeface="Times New Roman" panose="02020603050405020304"/>
              </a:rPr>
              <a:t>Day </a:t>
            </a:r>
            <a:r>
              <a:rPr dirty="0">
                <a:latin typeface="Times New Roman" panose="02020603050405020304"/>
                <a:cs typeface="Times New Roman" panose="02020603050405020304"/>
              </a:rPr>
              <a:t>to </a:t>
            </a:r>
            <a:r>
              <a:rPr spc="-5" dirty="0">
                <a:latin typeface="Times New Roman" panose="02020603050405020304"/>
                <a:cs typeface="Times New Roman" panose="02020603050405020304"/>
              </a:rPr>
              <a:t>day</a:t>
            </a:r>
            <a:r>
              <a:rPr spc="-90" dirty="0">
                <a:latin typeface="Times New Roman" panose="02020603050405020304"/>
                <a:cs typeface="Times New Roman" panose="02020603050405020304"/>
              </a:rPr>
              <a:t> </a:t>
            </a:r>
            <a:r>
              <a:rPr spc="-5" dirty="0">
                <a:latin typeface="Times New Roman" panose="02020603050405020304"/>
                <a:cs typeface="Times New Roman" panose="02020603050405020304"/>
              </a:rPr>
              <a:t>policies</a:t>
            </a:r>
            <a:endParaRPr>
              <a:latin typeface="Times New Roman" panose="02020603050405020304"/>
              <a:cs typeface="Times New Roman" panose="02020603050405020304"/>
            </a:endParaRPr>
          </a:p>
        </p:txBody>
      </p:sp>
      <p:sp>
        <p:nvSpPr>
          <p:cNvPr id="1048624" name="object 21"/>
          <p:cNvSpPr txBox="1"/>
          <p:nvPr/>
        </p:nvSpPr>
        <p:spPr>
          <a:xfrm>
            <a:off x="726955" y="3173097"/>
            <a:ext cx="991235" cy="800100"/>
          </a:xfrm>
          <a:prstGeom prst="rect">
            <a:avLst/>
          </a:prstGeom>
        </p:spPr>
        <p:txBody>
          <a:bodyPr vert="horz" wrap="square" lIns="0" tIns="0" rIns="0" bIns="0" rtlCol="0">
            <a:spAutoFit/>
          </a:bodyPr>
          <a:lstStyle/>
          <a:p>
            <a:pPr marL="12700" marR="5080" indent="114300"/>
            <a:r>
              <a:rPr spc="-10" dirty="0">
                <a:latin typeface="Times New Roman" panose="02020603050405020304"/>
                <a:cs typeface="Times New Roman" panose="02020603050405020304"/>
              </a:rPr>
              <a:t>Low  </a:t>
            </a:r>
            <a:r>
              <a:rPr dirty="0">
                <a:latin typeface="Times New Roman" panose="02020603050405020304"/>
                <a:cs typeface="Times New Roman" panose="02020603050405020304"/>
              </a:rPr>
              <a:t>condensed</a:t>
            </a:r>
            <a:endParaRPr>
              <a:latin typeface="Times New Roman" panose="02020603050405020304"/>
              <a:cs typeface="Times New Roman" panose="02020603050405020304"/>
            </a:endParaRPr>
          </a:p>
        </p:txBody>
      </p:sp>
      <p:sp>
        <p:nvSpPr>
          <p:cNvPr id="1048625" name="object 22"/>
          <p:cNvSpPr txBox="1"/>
          <p:nvPr/>
        </p:nvSpPr>
        <p:spPr>
          <a:xfrm>
            <a:off x="647699" y="3973195"/>
            <a:ext cx="1053465" cy="1333500"/>
          </a:xfrm>
          <a:prstGeom prst="rect">
            <a:avLst/>
          </a:prstGeom>
        </p:spPr>
        <p:txBody>
          <a:bodyPr vert="horz" wrap="square" lIns="0" tIns="0" rIns="0" bIns="0" rtlCol="0">
            <a:spAutoFit/>
          </a:bodyPr>
          <a:lstStyle/>
          <a:p>
            <a:pPr marL="12700" marR="5080" indent="57150"/>
            <a:r>
              <a:rPr spc="-5" dirty="0">
                <a:latin typeface="Times New Roman" panose="02020603050405020304"/>
                <a:cs typeface="Times New Roman" panose="02020603050405020304"/>
              </a:rPr>
              <a:t>Medium  moderately  </a:t>
            </a:r>
            <a:r>
              <a:rPr dirty="0">
                <a:latin typeface="Times New Roman" panose="02020603050405020304"/>
                <a:cs typeface="Times New Roman" panose="02020603050405020304"/>
              </a:rPr>
              <a:t>processed</a:t>
            </a:r>
            <a:endParaRPr>
              <a:latin typeface="Times New Roman" panose="02020603050405020304"/>
              <a:cs typeface="Times New Roman" panose="02020603050405020304"/>
            </a:endParaRPr>
          </a:p>
        </p:txBody>
      </p:sp>
      <p:sp>
        <p:nvSpPr>
          <p:cNvPr id="1048626" name="object 23"/>
          <p:cNvSpPr txBox="1"/>
          <p:nvPr/>
        </p:nvSpPr>
        <p:spPr>
          <a:xfrm>
            <a:off x="669803" y="5001897"/>
            <a:ext cx="1568450" cy="800100"/>
          </a:xfrm>
          <a:prstGeom prst="rect">
            <a:avLst/>
          </a:prstGeom>
        </p:spPr>
        <p:txBody>
          <a:bodyPr vert="horz" wrap="square" lIns="0" tIns="0" rIns="0" bIns="0" rtlCol="0">
            <a:spAutoFit/>
          </a:bodyPr>
          <a:lstStyle/>
          <a:p>
            <a:pPr marL="12700"/>
            <a:r>
              <a:rPr spc="-5" dirty="0">
                <a:latin typeface="Times New Roman" panose="02020603050405020304"/>
                <a:cs typeface="Times New Roman" panose="02020603050405020304"/>
              </a:rPr>
              <a:t>Large</a:t>
            </a:r>
            <a:endParaRPr>
              <a:latin typeface="Times New Roman" panose="02020603050405020304"/>
              <a:cs typeface="Times New Roman" panose="02020603050405020304"/>
            </a:endParaRPr>
          </a:p>
          <a:p>
            <a:pPr marL="12700"/>
            <a:r>
              <a:rPr dirty="0">
                <a:latin typeface="Times New Roman" panose="02020603050405020304"/>
                <a:cs typeface="Times New Roman" panose="02020603050405020304"/>
              </a:rPr>
              <a:t>Detailed</a:t>
            </a:r>
            <a:r>
              <a:rPr spc="-105" dirty="0">
                <a:latin typeface="Times New Roman" panose="02020603050405020304"/>
                <a:cs typeface="Times New Roman" panose="02020603050405020304"/>
              </a:rPr>
              <a:t> </a:t>
            </a:r>
            <a:r>
              <a:rPr dirty="0">
                <a:latin typeface="Times New Roman" panose="02020603050405020304"/>
                <a:cs typeface="Times New Roman" panose="02020603050405020304"/>
              </a:rPr>
              <a:t>Reports</a:t>
            </a:r>
            <a:endParaRPr>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22960" y="990600"/>
            <a:ext cx="8016240" cy="838200"/>
          </a:xfrm>
        </p:spPr>
        <p:txBody>
          <a:bodyPr>
            <a:normAutofit/>
          </a:bodyPr>
          <a:lstStyle/>
          <a:p>
            <a:pPr algn="ctr"/>
            <a:r>
              <a:rPr lang="en-US" b="1" u="sng" spc="-5" dirty="0" smtClean="0">
                <a:solidFill>
                  <a:srgbClr val="0070C0"/>
                </a:solidFill>
                <a:latin typeface="Times New Roman" panose="02020603050405020304"/>
                <a:cs typeface="Times New Roman" panose="02020603050405020304"/>
              </a:rPr>
              <a:t>Need for Information</a:t>
            </a:r>
            <a:r>
              <a:rPr lang="en-US" b="1" u="sng" spc="-45" dirty="0" smtClean="0">
                <a:solidFill>
                  <a:srgbClr val="0070C0"/>
                </a:solidFill>
                <a:latin typeface="Times New Roman" panose="02020603050405020304"/>
                <a:cs typeface="Times New Roman" panose="02020603050405020304"/>
              </a:rPr>
              <a:t> </a:t>
            </a:r>
            <a:r>
              <a:rPr lang="en-US" b="1" u="sng" spc="-5" dirty="0" smtClean="0">
                <a:solidFill>
                  <a:srgbClr val="0070C0"/>
                </a:solidFill>
                <a:latin typeface="Times New Roman" panose="02020603050405020304"/>
                <a:cs typeface="Times New Roman" panose="02020603050405020304"/>
              </a:rPr>
              <a:t>Systems</a:t>
            </a:r>
            <a:endParaRPr lang="en-US" b="1" u="sng" dirty="0">
              <a:solidFill>
                <a:srgbClr val="0070C0"/>
              </a:solidFill>
            </a:endParaRPr>
          </a:p>
        </p:txBody>
      </p:sp>
      <p:sp>
        <p:nvSpPr>
          <p:cNvPr id="1048628" name="Content Placeholder 2"/>
          <p:cNvSpPr>
            <a:spLocks noGrp="1"/>
          </p:cNvSpPr>
          <p:nvPr>
            <p:ph idx="1"/>
          </p:nvPr>
        </p:nvSpPr>
        <p:spPr>
          <a:xfrm>
            <a:off x="822960" y="2057400"/>
            <a:ext cx="8016241" cy="4023360"/>
          </a:xfrm>
        </p:spPr>
        <p:txBody>
          <a:bodyPr>
            <a:normAutofit/>
          </a:bodyPr>
          <a:lstStyle/>
          <a:p>
            <a:pPr marL="264160" marR="323850" indent="-342900" algn="just">
              <a:buFont typeface="Wingdings" panose="05000000000000000000" pitchFamily="2" charset="2"/>
              <a:buChar char="q"/>
              <a:tabLst>
                <a:tab pos="353060" algn="l"/>
                <a:tab pos="353695" algn="l"/>
              </a:tabLst>
            </a:pPr>
            <a:r>
              <a:rPr lang="en-US" sz="2400" b="1" spc="-5" dirty="0">
                <a:solidFill>
                  <a:schemeClr val="tx1"/>
                </a:solidFill>
                <a:latin typeface="Times New Roman" panose="02020603050405020304"/>
                <a:cs typeface="Times New Roman" panose="02020603050405020304"/>
              </a:rPr>
              <a:t>Increasing size of organizations thus data volume  increases </a:t>
            </a:r>
            <a:endParaRPr lang="en-US" sz="2400" b="1" spc="-5" dirty="0">
              <a:solidFill>
                <a:schemeClr val="tx1"/>
              </a:solidFill>
              <a:latin typeface="Times New Roman" panose="02020603050405020304"/>
              <a:cs typeface="Times New Roman" panose="02020603050405020304"/>
            </a:endParaRPr>
          </a:p>
          <a:p>
            <a:pPr marL="264160" marR="323850" indent="-342900" algn="just">
              <a:buFont typeface="Wingdings" panose="05000000000000000000" pitchFamily="2" charset="2"/>
              <a:buChar char="q"/>
              <a:tabLst>
                <a:tab pos="353060" algn="l"/>
                <a:tab pos="353695" algn="l"/>
              </a:tabLst>
            </a:pPr>
            <a:r>
              <a:rPr lang="en-US" sz="2400" b="1" spc="-5" dirty="0">
                <a:solidFill>
                  <a:schemeClr val="tx1"/>
                </a:solidFill>
                <a:latin typeface="Times New Roman" panose="02020603050405020304"/>
                <a:cs typeface="Times New Roman" panose="02020603050405020304"/>
              </a:rPr>
              <a:t>Timely processing for fast</a:t>
            </a:r>
            <a:r>
              <a:rPr lang="en-US" sz="2400" b="1" spc="-65" dirty="0">
                <a:solidFill>
                  <a:schemeClr val="tx1"/>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action </a:t>
            </a:r>
            <a:endParaRPr lang="en-US" sz="2400" b="1" spc="-5" dirty="0">
              <a:solidFill>
                <a:schemeClr val="tx1"/>
              </a:solidFill>
              <a:latin typeface="Times New Roman" panose="02020603050405020304"/>
              <a:cs typeface="Times New Roman" panose="02020603050405020304"/>
            </a:endParaRPr>
          </a:p>
          <a:p>
            <a:pPr marL="264160" marR="323850" indent="-342900" algn="just">
              <a:buFont typeface="Wingdings" panose="05000000000000000000" pitchFamily="2" charset="2"/>
              <a:buChar char="q"/>
              <a:tabLst>
                <a:tab pos="353060" algn="l"/>
                <a:tab pos="353695" algn="l"/>
              </a:tabLst>
            </a:pPr>
            <a:r>
              <a:rPr lang="en-US" sz="2400" b="1" spc="-5" dirty="0">
                <a:solidFill>
                  <a:schemeClr val="tx1"/>
                </a:solidFill>
                <a:latin typeface="Times New Roman" panose="02020603050405020304"/>
                <a:cs typeface="Times New Roman" panose="02020603050405020304"/>
              </a:rPr>
              <a:t>Better competitiveness with better</a:t>
            </a:r>
            <a:r>
              <a:rPr lang="en-US" sz="2400" b="1" spc="-60" dirty="0">
                <a:solidFill>
                  <a:schemeClr val="tx1"/>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information </a:t>
            </a:r>
            <a:endParaRPr lang="en-US" sz="2400" b="1" spc="-5" dirty="0">
              <a:solidFill>
                <a:schemeClr val="tx1"/>
              </a:solidFill>
              <a:latin typeface="Times New Roman" panose="02020603050405020304"/>
              <a:cs typeface="Times New Roman" panose="02020603050405020304"/>
            </a:endParaRPr>
          </a:p>
          <a:p>
            <a:pPr marL="264160" marR="323850" indent="-342900" algn="just">
              <a:buFont typeface="Wingdings" panose="05000000000000000000" pitchFamily="2" charset="2"/>
              <a:buChar char="q"/>
              <a:tabLst>
                <a:tab pos="353060" algn="l"/>
                <a:tab pos="353695" algn="l"/>
              </a:tabLst>
            </a:pPr>
            <a:r>
              <a:rPr lang="en-US" sz="2400" b="1" spc="-5" dirty="0">
                <a:solidFill>
                  <a:schemeClr val="tx1"/>
                </a:solidFill>
                <a:latin typeface="Times New Roman" panose="02020603050405020304"/>
                <a:cs typeface="Times New Roman" panose="02020603050405020304"/>
              </a:rPr>
              <a:t>Increasing of complexity of organizations</a:t>
            </a:r>
            <a:r>
              <a:rPr lang="en-US" sz="2400" b="1" spc="-185" dirty="0">
                <a:solidFill>
                  <a:schemeClr val="tx1"/>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require innovative</a:t>
            </a:r>
            <a:r>
              <a:rPr lang="en-US" sz="2400" b="1" spc="-85" dirty="0">
                <a:solidFill>
                  <a:schemeClr val="tx1"/>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processing</a:t>
            </a:r>
            <a:endParaRPr lang="en-US" sz="2400" b="1" spc="-5" dirty="0">
              <a:solidFill>
                <a:schemeClr val="tx1"/>
              </a:solidFill>
              <a:latin typeface="Times New Roman" panose="02020603050405020304"/>
              <a:cs typeface="Times New Roman" panose="02020603050405020304"/>
            </a:endParaRPr>
          </a:p>
          <a:p>
            <a:pPr marL="264160" marR="323850" indent="-342900" algn="just">
              <a:buFont typeface="Wingdings" panose="05000000000000000000" pitchFamily="2" charset="2"/>
              <a:buChar char="q"/>
              <a:tabLst>
                <a:tab pos="353060" algn="l"/>
                <a:tab pos="353695" algn="l"/>
              </a:tabLst>
            </a:pPr>
            <a:r>
              <a:rPr lang="en-US" sz="2400" b="1" spc="-5" dirty="0">
                <a:solidFill>
                  <a:schemeClr val="tx1"/>
                </a:solidFill>
                <a:latin typeface="Times New Roman" panose="02020603050405020304"/>
                <a:cs typeface="Times New Roman" panose="02020603050405020304"/>
              </a:rPr>
              <a:t>Distributed</a:t>
            </a:r>
            <a:r>
              <a:rPr lang="en-US" sz="2400" b="1" spc="-80" dirty="0">
                <a:solidFill>
                  <a:schemeClr val="tx1"/>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organizations </a:t>
            </a:r>
            <a:endParaRPr lang="en-US" sz="2400" b="1" spc="-5" dirty="0">
              <a:solidFill>
                <a:schemeClr val="tx1"/>
              </a:solidFill>
              <a:latin typeface="Times New Roman" panose="02020603050405020304"/>
              <a:cs typeface="Times New Roman" panose="02020603050405020304"/>
            </a:endParaRPr>
          </a:p>
          <a:p>
            <a:pPr marL="264160" marR="323850" indent="-342900" algn="just">
              <a:buFont typeface="Wingdings" panose="05000000000000000000" pitchFamily="2" charset="2"/>
              <a:buChar char="q"/>
              <a:tabLst>
                <a:tab pos="353060" algn="l"/>
                <a:tab pos="353695" algn="l"/>
              </a:tabLst>
            </a:pPr>
            <a:r>
              <a:rPr lang="en-US" sz="2400" b="1" spc="-5" dirty="0">
                <a:solidFill>
                  <a:schemeClr val="tx1"/>
                </a:solidFill>
                <a:latin typeface="Times New Roman" panose="02020603050405020304"/>
                <a:cs typeface="Times New Roman" panose="02020603050405020304"/>
              </a:rPr>
              <a:t>Same data can be </a:t>
            </a:r>
            <a:r>
              <a:rPr lang="en-US" sz="2400" b="1" spc="-10" dirty="0">
                <a:solidFill>
                  <a:schemeClr val="tx1"/>
                </a:solidFill>
                <a:latin typeface="Times New Roman" panose="02020603050405020304"/>
                <a:cs typeface="Times New Roman" panose="02020603050405020304"/>
              </a:rPr>
              <a:t>processed </a:t>
            </a:r>
            <a:r>
              <a:rPr lang="en-US" sz="2400" b="1" spc="-5" dirty="0">
                <a:solidFill>
                  <a:schemeClr val="tx1"/>
                </a:solidFill>
                <a:latin typeface="Times New Roman" panose="02020603050405020304"/>
                <a:cs typeface="Times New Roman" panose="02020603050405020304"/>
              </a:rPr>
              <a:t>in different</a:t>
            </a:r>
            <a:r>
              <a:rPr lang="en-US" sz="2400" b="1" spc="5" dirty="0">
                <a:solidFill>
                  <a:schemeClr val="tx1"/>
                </a:solidFill>
                <a:latin typeface="Times New Roman" panose="02020603050405020304"/>
                <a:cs typeface="Times New Roman" panose="02020603050405020304"/>
              </a:rPr>
              <a:t> </a:t>
            </a:r>
            <a:r>
              <a:rPr lang="en-US" sz="2400" b="1" spc="-5" dirty="0">
                <a:solidFill>
                  <a:schemeClr val="tx1"/>
                </a:solidFill>
                <a:latin typeface="Times New Roman" panose="02020603050405020304"/>
                <a:cs typeface="Times New Roman" panose="02020603050405020304"/>
              </a:rPr>
              <a:t>ways</a:t>
            </a:r>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822960" y="1046985"/>
            <a:ext cx="7543800" cy="781815"/>
          </a:xfrm>
        </p:spPr>
        <p:txBody>
          <a:bodyPr>
            <a:normAutofit/>
          </a:bodyPr>
          <a:lstStyle/>
          <a:p>
            <a:pPr algn="ctr"/>
            <a:r>
              <a:rPr lang="en-US" b="1" u="sng" spc="-5" dirty="0" smtClean="0">
                <a:solidFill>
                  <a:srgbClr val="0070C0"/>
                </a:solidFill>
                <a:latin typeface="Times New Roman" panose="02020603050405020304" pitchFamily="18" charset="0"/>
                <a:cs typeface="Times New Roman" panose="02020603050405020304" pitchFamily="18" charset="0"/>
              </a:rPr>
              <a:t> Management</a:t>
            </a:r>
            <a:r>
              <a:rPr lang="en-US" b="1" u="sng" spc="-75" dirty="0" smtClean="0">
                <a:solidFill>
                  <a:srgbClr val="0070C0"/>
                </a:solidFill>
                <a:latin typeface="Times New Roman" panose="02020603050405020304" pitchFamily="18" charset="0"/>
                <a:cs typeface="Times New Roman" panose="02020603050405020304" pitchFamily="18" charset="0"/>
              </a:rPr>
              <a:t> </a:t>
            </a:r>
            <a:r>
              <a:rPr lang="en-US" b="1" u="sng" spc="-5" dirty="0">
                <a:solidFill>
                  <a:srgbClr val="0070C0"/>
                </a:solidFill>
                <a:latin typeface="Times New Roman" panose="02020603050405020304" pitchFamily="18" charset="0"/>
                <a:cs typeface="Times New Roman" panose="02020603050405020304" pitchFamily="18" charset="0"/>
              </a:rPr>
              <a:t>S</a:t>
            </a:r>
            <a:r>
              <a:rPr lang="en-US" b="1" u="sng" spc="-5" dirty="0" smtClean="0">
                <a:solidFill>
                  <a:srgbClr val="0070C0"/>
                </a:solidFill>
                <a:latin typeface="Times New Roman" panose="02020603050405020304" pitchFamily="18" charset="0"/>
                <a:cs typeface="Times New Roman" panose="02020603050405020304" pitchFamily="18" charset="0"/>
              </a:rPr>
              <a:t>tructure</a:t>
            </a:r>
            <a:endParaRPr lang="en-US" b="1" u="sng" dirty="0">
              <a:solidFill>
                <a:srgbClr val="0070C0"/>
              </a:solidFill>
              <a:latin typeface="Times New Roman" panose="02020603050405020304" pitchFamily="18" charset="0"/>
              <a:cs typeface="Times New Roman" panose="02020603050405020304" pitchFamily="18" charset="0"/>
            </a:endParaRPr>
          </a:p>
        </p:txBody>
      </p:sp>
      <p:sp>
        <p:nvSpPr>
          <p:cNvPr id="1048630" name="object 2"/>
          <p:cNvSpPr/>
          <p:nvPr/>
        </p:nvSpPr>
        <p:spPr>
          <a:xfrm>
            <a:off x="4724400" y="2403348"/>
            <a:ext cx="0" cy="381000"/>
          </a:xfrm>
          <a:custGeom>
            <a:avLst/>
            <a:gdLst/>
            <a:ahLst/>
            <a:cxnLst/>
            <a:rect l="l" t="t" r="r" b="b"/>
            <a:pathLst>
              <a:path h="381000">
                <a:moveTo>
                  <a:pt x="0" y="0"/>
                </a:moveTo>
                <a:lnTo>
                  <a:pt x="0" y="380999"/>
                </a:lnTo>
              </a:path>
            </a:pathLst>
          </a:custGeom>
          <a:ln w="38100">
            <a:solidFill>
              <a:srgbClr val="000000"/>
            </a:solidFill>
          </a:ln>
        </p:spPr>
        <p:txBody>
          <a:bodyPr wrap="square" lIns="0" tIns="0" rIns="0" bIns="0" rtlCol="0"/>
          <a:lstStyle/>
          <a:p/>
        </p:txBody>
      </p:sp>
      <p:sp>
        <p:nvSpPr>
          <p:cNvPr id="1048631" name="object 3"/>
          <p:cNvSpPr/>
          <p:nvPr/>
        </p:nvSpPr>
        <p:spPr>
          <a:xfrm>
            <a:off x="1066800" y="2784348"/>
            <a:ext cx="7391400" cy="0"/>
          </a:xfrm>
          <a:custGeom>
            <a:avLst/>
            <a:gdLst/>
            <a:ahLst/>
            <a:cxnLst/>
            <a:rect l="l" t="t" r="r" b="b"/>
            <a:pathLst>
              <a:path w="7391400">
                <a:moveTo>
                  <a:pt x="0" y="0"/>
                </a:moveTo>
                <a:lnTo>
                  <a:pt x="7391400" y="0"/>
                </a:lnTo>
              </a:path>
            </a:pathLst>
          </a:custGeom>
          <a:ln w="28575">
            <a:solidFill>
              <a:srgbClr val="000000"/>
            </a:solidFill>
          </a:ln>
        </p:spPr>
        <p:txBody>
          <a:bodyPr wrap="square" lIns="0" tIns="0" rIns="0" bIns="0" rtlCol="0"/>
          <a:lstStyle/>
          <a:p/>
        </p:txBody>
      </p:sp>
      <p:sp>
        <p:nvSpPr>
          <p:cNvPr id="1048632" name="object 4"/>
          <p:cNvSpPr/>
          <p:nvPr/>
        </p:nvSpPr>
        <p:spPr>
          <a:xfrm>
            <a:off x="4724400" y="2784348"/>
            <a:ext cx="0" cy="381000"/>
          </a:xfrm>
          <a:custGeom>
            <a:avLst/>
            <a:gdLst/>
            <a:ahLst/>
            <a:cxnLst/>
            <a:rect l="l" t="t" r="r" b="b"/>
            <a:pathLst>
              <a:path h="381000">
                <a:moveTo>
                  <a:pt x="0" y="0"/>
                </a:moveTo>
                <a:lnTo>
                  <a:pt x="0" y="380999"/>
                </a:lnTo>
              </a:path>
            </a:pathLst>
          </a:custGeom>
          <a:ln w="28575">
            <a:solidFill>
              <a:srgbClr val="000000"/>
            </a:solidFill>
          </a:ln>
        </p:spPr>
        <p:txBody>
          <a:bodyPr wrap="square" lIns="0" tIns="0" rIns="0" bIns="0" rtlCol="0"/>
          <a:lstStyle/>
          <a:p/>
        </p:txBody>
      </p:sp>
      <p:sp>
        <p:nvSpPr>
          <p:cNvPr id="1048633" name="object 5"/>
          <p:cNvSpPr/>
          <p:nvPr/>
        </p:nvSpPr>
        <p:spPr>
          <a:xfrm>
            <a:off x="2971800" y="2784348"/>
            <a:ext cx="0" cy="381000"/>
          </a:xfrm>
          <a:custGeom>
            <a:avLst/>
            <a:gdLst/>
            <a:ahLst/>
            <a:cxnLst/>
            <a:rect l="l" t="t" r="r" b="b"/>
            <a:pathLst>
              <a:path h="381000">
                <a:moveTo>
                  <a:pt x="0" y="0"/>
                </a:moveTo>
                <a:lnTo>
                  <a:pt x="0" y="380999"/>
                </a:lnTo>
              </a:path>
            </a:pathLst>
          </a:custGeom>
          <a:ln w="28575">
            <a:solidFill>
              <a:srgbClr val="000000"/>
            </a:solidFill>
          </a:ln>
        </p:spPr>
        <p:txBody>
          <a:bodyPr wrap="square" lIns="0" tIns="0" rIns="0" bIns="0" rtlCol="0"/>
          <a:lstStyle/>
          <a:p/>
        </p:txBody>
      </p:sp>
      <p:sp>
        <p:nvSpPr>
          <p:cNvPr id="1048634" name="object 6"/>
          <p:cNvSpPr/>
          <p:nvPr/>
        </p:nvSpPr>
        <p:spPr>
          <a:xfrm>
            <a:off x="6477000" y="2784348"/>
            <a:ext cx="0" cy="381000"/>
          </a:xfrm>
          <a:custGeom>
            <a:avLst/>
            <a:gdLst/>
            <a:ahLst/>
            <a:cxnLst/>
            <a:rect l="l" t="t" r="r" b="b"/>
            <a:pathLst>
              <a:path h="381000">
                <a:moveTo>
                  <a:pt x="0" y="0"/>
                </a:moveTo>
                <a:lnTo>
                  <a:pt x="0" y="380999"/>
                </a:lnTo>
              </a:path>
            </a:pathLst>
          </a:custGeom>
          <a:ln w="28575">
            <a:solidFill>
              <a:srgbClr val="000000"/>
            </a:solidFill>
          </a:ln>
        </p:spPr>
        <p:txBody>
          <a:bodyPr wrap="square" lIns="0" tIns="0" rIns="0" bIns="0" rtlCol="0"/>
          <a:lstStyle/>
          <a:p/>
        </p:txBody>
      </p:sp>
      <p:sp>
        <p:nvSpPr>
          <p:cNvPr id="1048635" name="object 7"/>
          <p:cNvSpPr/>
          <p:nvPr/>
        </p:nvSpPr>
        <p:spPr>
          <a:xfrm>
            <a:off x="8458200" y="2784348"/>
            <a:ext cx="0" cy="381000"/>
          </a:xfrm>
          <a:custGeom>
            <a:avLst/>
            <a:gdLst/>
            <a:ahLst/>
            <a:cxnLst/>
            <a:rect l="l" t="t" r="r" b="b"/>
            <a:pathLst>
              <a:path h="381000">
                <a:moveTo>
                  <a:pt x="0" y="0"/>
                </a:moveTo>
                <a:lnTo>
                  <a:pt x="0" y="380999"/>
                </a:lnTo>
              </a:path>
            </a:pathLst>
          </a:custGeom>
          <a:ln w="28575">
            <a:solidFill>
              <a:srgbClr val="000000"/>
            </a:solidFill>
          </a:ln>
        </p:spPr>
        <p:txBody>
          <a:bodyPr wrap="square" lIns="0" tIns="0" rIns="0" bIns="0" rtlCol="0"/>
          <a:lstStyle/>
          <a:p/>
        </p:txBody>
      </p:sp>
      <p:sp>
        <p:nvSpPr>
          <p:cNvPr id="1048636" name="object 8"/>
          <p:cNvSpPr/>
          <p:nvPr/>
        </p:nvSpPr>
        <p:spPr>
          <a:xfrm>
            <a:off x="2209800" y="3165348"/>
            <a:ext cx="1524000" cy="914400"/>
          </a:xfrm>
          <a:custGeom>
            <a:avLst/>
            <a:gdLst/>
            <a:ahLst/>
            <a:cxnLst/>
            <a:rect l="l" t="t" r="r" b="b"/>
            <a:pathLst>
              <a:path w="1524000" h="914400">
                <a:moveTo>
                  <a:pt x="0" y="0"/>
                </a:moveTo>
                <a:lnTo>
                  <a:pt x="0" y="914400"/>
                </a:lnTo>
                <a:lnTo>
                  <a:pt x="1523999" y="914400"/>
                </a:lnTo>
                <a:lnTo>
                  <a:pt x="1523999" y="0"/>
                </a:lnTo>
                <a:lnTo>
                  <a:pt x="0" y="0"/>
                </a:lnTo>
                <a:close/>
              </a:path>
            </a:pathLst>
          </a:custGeom>
          <a:solidFill>
            <a:srgbClr val="A1BD69"/>
          </a:solidFill>
        </p:spPr>
        <p:txBody>
          <a:bodyPr wrap="square" lIns="0" tIns="0" rIns="0" bIns="0" rtlCol="0"/>
          <a:lstStyle/>
          <a:p/>
        </p:txBody>
      </p:sp>
      <p:sp>
        <p:nvSpPr>
          <p:cNvPr id="1048637" name="object 9"/>
          <p:cNvSpPr/>
          <p:nvPr/>
        </p:nvSpPr>
        <p:spPr>
          <a:xfrm>
            <a:off x="2209800" y="3165348"/>
            <a:ext cx="1524000" cy="914400"/>
          </a:xfrm>
          <a:custGeom>
            <a:avLst/>
            <a:gdLst/>
            <a:ahLst/>
            <a:cxnLst/>
            <a:rect l="l" t="t" r="r" b="b"/>
            <a:pathLst>
              <a:path w="1524000" h="914400">
                <a:moveTo>
                  <a:pt x="0" y="0"/>
                </a:moveTo>
                <a:lnTo>
                  <a:pt x="0" y="914400"/>
                </a:lnTo>
                <a:lnTo>
                  <a:pt x="1523999" y="914400"/>
                </a:lnTo>
                <a:lnTo>
                  <a:pt x="1523999" y="0"/>
                </a:lnTo>
                <a:lnTo>
                  <a:pt x="0" y="0"/>
                </a:lnTo>
                <a:close/>
              </a:path>
            </a:pathLst>
          </a:custGeom>
          <a:ln w="28575">
            <a:solidFill>
              <a:srgbClr val="000000"/>
            </a:solidFill>
          </a:ln>
        </p:spPr>
        <p:txBody>
          <a:bodyPr wrap="square" lIns="0" tIns="0" rIns="0" bIns="0" rtlCol="0"/>
          <a:lstStyle/>
          <a:p/>
        </p:txBody>
      </p:sp>
      <p:sp>
        <p:nvSpPr>
          <p:cNvPr id="1048638" name="object 10"/>
          <p:cNvSpPr txBox="1"/>
          <p:nvPr/>
        </p:nvSpPr>
        <p:spPr>
          <a:xfrm>
            <a:off x="2430274" y="3308352"/>
            <a:ext cx="1081405" cy="1219199"/>
          </a:xfrm>
          <a:prstGeom prst="rect">
            <a:avLst/>
          </a:prstGeom>
        </p:spPr>
        <p:txBody>
          <a:bodyPr vert="horz" wrap="square" lIns="0" tIns="0" rIns="0" bIns="0" rtlCol="0">
            <a:spAutoFit/>
          </a:bodyPr>
          <a:lstStyle/>
          <a:p>
            <a:pPr marL="135890" marR="5080" indent="-123825"/>
            <a:r>
              <a:rPr sz="2000" spc="-10" dirty="0">
                <a:latin typeface="Times New Roman" panose="02020603050405020304"/>
                <a:cs typeface="Times New Roman" panose="02020603050405020304"/>
              </a:rPr>
              <a:t>Marketing  </a:t>
            </a:r>
            <a:r>
              <a:rPr sz="2000" spc="-5" dirty="0">
                <a:latin typeface="Times New Roman" panose="02020603050405020304"/>
                <a:cs typeface="Times New Roman" panose="02020603050405020304"/>
              </a:rPr>
              <a:t>manager</a:t>
            </a:r>
            <a:endParaRPr sz="2000">
              <a:latin typeface="Times New Roman" panose="02020603050405020304"/>
              <a:cs typeface="Times New Roman" panose="02020603050405020304"/>
            </a:endParaRPr>
          </a:p>
        </p:txBody>
      </p:sp>
      <p:sp>
        <p:nvSpPr>
          <p:cNvPr id="1048639" name="object 11"/>
          <p:cNvSpPr/>
          <p:nvPr/>
        </p:nvSpPr>
        <p:spPr>
          <a:xfrm>
            <a:off x="7543800" y="3165348"/>
            <a:ext cx="1371600" cy="914400"/>
          </a:xfrm>
          <a:custGeom>
            <a:avLst/>
            <a:gdLst/>
            <a:ahLst/>
            <a:cxnLst/>
            <a:rect l="l" t="t" r="r" b="b"/>
            <a:pathLst>
              <a:path w="1371600" h="914400">
                <a:moveTo>
                  <a:pt x="0" y="0"/>
                </a:moveTo>
                <a:lnTo>
                  <a:pt x="0" y="914400"/>
                </a:lnTo>
                <a:lnTo>
                  <a:pt x="1371600" y="914400"/>
                </a:lnTo>
                <a:lnTo>
                  <a:pt x="1371600" y="0"/>
                </a:lnTo>
                <a:lnTo>
                  <a:pt x="0" y="0"/>
                </a:lnTo>
                <a:close/>
              </a:path>
            </a:pathLst>
          </a:custGeom>
          <a:solidFill>
            <a:srgbClr val="A1BD69"/>
          </a:solidFill>
        </p:spPr>
        <p:txBody>
          <a:bodyPr wrap="square" lIns="0" tIns="0" rIns="0" bIns="0" rtlCol="0"/>
          <a:lstStyle/>
          <a:p/>
        </p:txBody>
      </p:sp>
      <p:sp>
        <p:nvSpPr>
          <p:cNvPr id="1048640" name="object 12"/>
          <p:cNvSpPr/>
          <p:nvPr/>
        </p:nvSpPr>
        <p:spPr>
          <a:xfrm>
            <a:off x="7543800" y="3165348"/>
            <a:ext cx="1371600" cy="914400"/>
          </a:xfrm>
          <a:custGeom>
            <a:avLst/>
            <a:gdLst/>
            <a:ahLst/>
            <a:cxnLst/>
            <a:rect l="l" t="t" r="r" b="b"/>
            <a:pathLst>
              <a:path w="1371600" h="914400">
                <a:moveTo>
                  <a:pt x="0" y="0"/>
                </a:moveTo>
                <a:lnTo>
                  <a:pt x="0" y="914400"/>
                </a:lnTo>
                <a:lnTo>
                  <a:pt x="1371600" y="914400"/>
                </a:lnTo>
                <a:lnTo>
                  <a:pt x="1371600" y="0"/>
                </a:lnTo>
                <a:lnTo>
                  <a:pt x="0" y="0"/>
                </a:lnTo>
                <a:close/>
              </a:path>
            </a:pathLst>
          </a:custGeom>
          <a:ln w="28575">
            <a:solidFill>
              <a:srgbClr val="000000"/>
            </a:solidFill>
          </a:ln>
        </p:spPr>
        <p:txBody>
          <a:bodyPr wrap="square" lIns="0" tIns="0" rIns="0" bIns="0" rtlCol="0"/>
          <a:lstStyle/>
          <a:p/>
        </p:txBody>
      </p:sp>
      <p:sp>
        <p:nvSpPr>
          <p:cNvPr id="1048641" name="object 13"/>
          <p:cNvSpPr txBox="1"/>
          <p:nvPr/>
        </p:nvSpPr>
        <p:spPr>
          <a:xfrm>
            <a:off x="7743685" y="3155952"/>
            <a:ext cx="970280" cy="1523999"/>
          </a:xfrm>
          <a:prstGeom prst="rect">
            <a:avLst/>
          </a:prstGeom>
        </p:spPr>
        <p:txBody>
          <a:bodyPr vert="horz" wrap="square" lIns="0" tIns="0" rIns="0" bIns="0" rtlCol="0">
            <a:spAutoFit/>
          </a:bodyPr>
          <a:lstStyle/>
          <a:p>
            <a:pPr marL="12700" marR="5080" indent="-63500" algn="ctr"/>
            <a:r>
              <a:rPr sz="2000" spc="-5" dirty="0">
                <a:latin typeface="Times New Roman" panose="02020603050405020304"/>
                <a:cs typeface="Times New Roman" panose="02020603050405020304"/>
              </a:rPr>
              <a:t>Human  Resource  manager</a:t>
            </a:r>
            <a:endParaRPr sz="2000">
              <a:latin typeface="Times New Roman" panose="02020603050405020304"/>
              <a:cs typeface="Times New Roman" panose="02020603050405020304"/>
            </a:endParaRPr>
          </a:p>
        </p:txBody>
      </p:sp>
      <p:sp>
        <p:nvSpPr>
          <p:cNvPr id="1048642" name="object 14"/>
          <p:cNvSpPr/>
          <p:nvPr/>
        </p:nvSpPr>
        <p:spPr>
          <a:xfrm>
            <a:off x="5715000" y="3165348"/>
            <a:ext cx="1371600" cy="914400"/>
          </a:xfrm>
          <a:custGeom>
            <a:avLst/>
            <a:gdLst/>
            <a:ahLst/>
            <a:cxnLst/>
            <a:rect l="l" t="t" r="r" b="b"/>
            <a:pathLst>
              <a:path w="1371600" h="914400">
                <a:moveTo>
                  <a:pt x="0" y="0"/>
                </a:moveTo>
                <a:lnTo>
                  <a:pt x="0" y="914399"/>
                </a:lnTo>
                <a:lnTo>
                  <a:pt x="1371600" y="914399"/>
                </a:lnTo>
                <a:lnTo>
                  <a:pt x="1371600" y="0"/>
                </a:lnTo>
                <a:lnTo>
                  <a:pt x="0" y="0"/>
                </a:lnTo>
                <a:close/>
              </a:path>
            </a:pathLst>
          </a:custGeom>
          <a:solidFill>
            <a:srgbClr val="A1BD69"/>
          </a:solidFill>
        </p:spPr>
        <p:txBody>
          <a:bodyPr wrap="square" lIns="0" tIns="0" rIns="0" bIns="0" rtlCol="0"/>
          <a:lstStyle/>
          <a:p/>
        </p:txBody>
      </p:sp>
      <p:sp>
        <p:nvSpPr>
          <p:cNvPr id="1048643" name="object 15"/>
          <p:cNvSpPr/>
          <p:nvPr/>
        </p:nvSpPr>
        <p:spPr>
          <a:xfrm>
            <a:off x="5715000" y="3165348"/>
            <a:ext cx="1371600" cy="914400"/>
          </a:xfrm>
          <a:custGeom>
            <a:avLst/>
            <a:gdLst/>
            <a:ahLst/>
            <a:cxnLst/>
            <a:rect l="l" t="t" r="r" b="b"/>
            <a:pathLst>
              <a:path w="1371600" h="914400">
                <a:moveTo>
                  <a:pt x="0" y="0"/>
                </a:moveTo>
                <a:lnTo>
                  <a:pt x="0" y="914399"/>
                </a:lnTo>
                <a:lnTo>
                  <a:pt x="1371600" y="914399"/>
                </a:lnTo>
                <a:lnTo>
                  <a:pt x="1371600" y="0"/>
                </a:lnTo>
                <a:lnTo>
                  <a:pt x="0" y="0"/>
                </a:lnTo>
                <a:close/>
              </a:path>
            </a:pathLst>
          </a:custGeom>
          <a:ln w="28575">
            <a:solidFill>
              <a:srgbClr val="000000"/>
            </a:solidFill>
          </a:ln>
        </p:spPr>
        <p:txBody>
          <a:bodyPr wrap="square" lIns="0" tIns="0" rIns="0" bIns="0" rtlCol="0"/>
          <a:lstStyle/>
          <a:p/>
        </p:txBody>
      </p:sp>
      <p:sp>
        <p:nvSpPr>
          <p:cNvPr id="1048644" name="object 16"/>
          <p:cNvSpPr txBox="1"/>
          <p:nvPr/>
        </p:nvSpPr>
        <p:spPr>
          <a:xfrm>
            <a:off x="5982715" y="3308352"/>
            <a:ext cx="899794" cy="1219199"/>
          </a:xfrm>
          <a:prstGeom prst="rect">
            <a:avLst/>
          </a:prstGeom>
        </p:spPr>
        <p:txBody>
          <a:bodyPr vert="horz" wrap="square" lIns="0" tIns="0" rIns="0" bIns="0" rtlCol="0">
            <a:spAutoFit/>
          </a:bodyPr>
          <a:lstStyle/>
          <a:p>
            <a:pPr marL="12700" marR="5080" indent="3810"/>
            <a:r>
              <a:rPr sz="2000" spc="-10" dirty="0">
                <a:latin typeface="Times New Roman" panose="02020603050405020304"/>
                <a:cs typeface="Times New Roman" panose="02020603050405020304"/>
              </a:rPr>
              <a:t>Finance  </a:t>
            </a:r>
            <a:r>
              <a:rPr sz="2000" spc="-5" dirty="0">
                <a:latin typeface="Times New Roman" panose="02020603050405020304"/>
                <a:cs typeface="Times New Roman" panose="02020603050405020304"/>
              </a:rPr>
              <a:t>manager</a:t>
            </a:r>
            <a:endParaRPr sz="2000">
              <a:latin typeface="Times New Roman" panose="02020603050405020304"/>
              <a:cs typeface="Times New Roman" panose="02020603050405020304"/>
            </a:endParaRPr>
          </a:p>
        </p:txBody>
      </p:sp>
      <p:sp>
        <p:nvSpPr>
          <p:cNvPr id="1048645" name="object 17"/>
          <p:cNvSpPr/>
          <p:nvPr/>
        </p:nvSpPr>
        <p:spPr>
          <a:xfrm>
            <a:off x="3962400" y="3165348"/>
            <a:ext cx="1447800" cy="914400"/>
          </a:xfrm>
          <a:custGeom>
            <a:avLst/>
            <a:gdLst/>
            <a:ahLst/>
            <a:cxnLst/>
            <a:rect l="l" t="t" r="r" b="b"/>
            <a:pathLst>
              <a:path w="1447800" h="914400">
                <a:moveTo>
                  <a:pt x="0" y="0"/>
                </a:moveTo>
                <a:lnTo>
                  <a:pt x="0" y="914400"/>
                </a:lnTo>
                <a:lnTo>
                  <a:pt x="1447800" y="914400"/>
                </a:lnTo>
                <a:lnTo>
                  <a:pt x="1447800" y="0"/>
                </a:lnTo>
                <a:lnTo>
                  <a:pt x="0" y="0"/>
                </a:lnTo>
                <a:close/>
              </a:path>
            </a:pathLst>
          </a:custGeom>
          <a:solidFill>
            <a:srgbClr val="A1BD69"/>
          </a:solidFill>
        </p:spPr>
        <p:txBody>
          <a:bodyPr wrap="square" lIns="0" tIns="0" rIns="0" bIns="0" rtlCol="0"/>
          <a:lstStyle/>
          <a:p/>
        </p:txBody>
      </p:sp>
      <p:sp>
        <p:nvSpPr>
          <p:cNvPr id="1048646" name="object 18"/>
          <p:cNvSpPr/>
          <p:nvPr/>
        </p:nvSpPr>
        <p:spPr>
          <a:xfrm>
            <a:off x="3962400" y="3165348"/>
            <a:ext cx="1447800" cy="914400"/>
          </a:xfrm>
          <a:custGeom>
            <a:avLst/>
            <a:gdLst/>
            <a:ahLst/>
            <a:cxnLst/>
            <a:rect l="l" t="t" r="r" b="b"/>
            <a:pathLst>
              <a:path w="1447800" h="914400">
                <a:moveTo>
                  <a:pt x="0" y="0"/>
                </a:moveTo>
                <a:lnTo>
                  <a:pt x="0" y="914400"/>
                </a:lnTo>
                <a:lnTo>
                  <a:pt x="1447800" y="914400"/>
                </a:lnTo>
                <a:lnTo>
                  <a:pt x="1447800" y="0"/>
                </a:lnTo>
                <a:lnTo>
                  <a:pt x="0" y="0"/>
                </a:lnTo>
                <a:close/>
              </a:path>
            </a:pathLst>
          </a:custGeom>
          <a:ln w="28575">
            <a:solidFill>
              <a:srgbClr val="000000"/>
            </a:solidFill>
          </a:ln>
        </p:spPr>
        <p:txBody>
          <a:bodyPr wrap="square" lIns="0" tIns="0" rIns="0" bIns="0" rtlCol="0"/>
          <a:lstStyle/>
          <a:p/>
        </p:txBody>
      </p:sp>
      <p:sp>
        <p:nvSpPr>
          <p:cNvPr id="1048647" name="object 19"/>
          <p:cNvSpPr txBox="1"/>
          <p:nvPr/>
        </p:nvSpPr>
        <p:spPr>
          <a:xfrm>
            <a:off x="4195828" y="3308352"/>
            <a:ext cx="981075" cy="1219199"/>
          </a:xfrm>
          <a:prstGeom prst="rect">
            <a:avLst/>
          </a:prstGeom>
        </p:spPr>
        <p:txBody>
          <a:bodyPr vert="horz" wrap="square" lIns="0" tIns="0" rIns="0" bIns="0" rtlCol="0">
            <a:spAutoFit/>
          </a:bodyPr>
          <a:lstStyle/>
          <a:p>
            <a:pPr marL="53340" marR="5080" indent="-41275"/>
            <a:r>
              <a:rPr sz="2000" spc="-10" dirty="0">
                <a:latin typeface="Times New Roman" panose="02020603050405020304"/>
                <a:cs typeface="Times New Roman" panose="02020603050405020304"/>
              </a:rPr>
              <a:t>Materials  </a:t>
            </a:r>
            <a:r>
              <a:rPr sz="2000" spc="-5" dirty="0">
                <a:latin typeface="Times New Roman" panose="02020603050405020304"/>
                <a:cs typeface="Times New Roman" panose="02020603050405020304"/>
              </a:rPr>
              <a:t>manager</a:t>
            </a:r>
            <a:endParaRPr sz="2000">
              <a:latin typeface="Times New Roman" panose="02020603050405020304"/>
              <a:cs typeface="Times New Roman" panose="02020603050405020304"/>
            </a:endParaRPr>
          </a:p>
        </p:txBody>
      </p:sp>
      <p:sp>
        <p:nvSpPr>
          <p:cNvPr id="1048648" name="object 20"/>
          <p:cNvSpPr/>
          <p:nvPr/>
        </p:nvSpPr>
        <p:spPr>
          <a:xfrm>
            <a:off x="2895600" y="4079748"/>
            <a:ext cx="0" cy="457200"/>
          </a:xfrm>
          <a:custGeom>
            <a:avLst/>
            <a:gdLst/>
            <a:ahLst/>
            <a:cxnLst/>
            <a:rect l="l" t="t" r="r" b="b"/>
            <a:pathLst>
              <a:path h="457200">
                <a:moveTo>
                  <a:pt x="0" y="0"/>
                </a:moveTo>
                <a:lnTo>
                  <a:pt x="0" y="457200"/>
                </a:lnTo>
              </a:path>
            </a:pathLst>
          </a:custGeom>
          <a:ln w="28575">
            <a:solidFill>
              <a:srgbClr val="000000"/>
            </a:solidFill>
          </a:ln>
        </p:spPr>
        <p:txBody>
          <a:bodyPr wrap="square" lIns="0" tIns="0" rIns="0" bIns="0" rtlCol="0"/>
          <a:lstStyle/>
          <a:p/>
        </p:txBody>
      </p:sp>
      <p:sp>
        <p:nvSpPr>
          <p:cNvPr id="1048649" name="object 21"/>
          <p:cNvSpPr/>
          <p:nvPr/>
        </p:nvSpPr>
        <p:spPr>
          <a:xfrm>
            <a:off x="4572000" y="4079748"/>
            <a:ext cx="0" cy="457200"/>
          </a:xfrm>
          <a:custGeom>
            <a:avLst/>
            <a:gdLst/>
            <a:ahLst/>
            <a:cxnLst/>
            <a:rect l="l" t="t" r="r" b="b"/>
            <a:pathLst>
              <a:path h="457200">
                <a:moveTo>
                  <a:pt x="0" y="0"/>
                </a:moveTo>
                <a:lnTo>
                  <a:pt x="0" y="457200"/>
                </a:lnTo>
              </a:path>
            </a:pathLst>
          </a:custGeom>
          <a:ln w="28575">
            <a:solidFill>
              <a:srgbClr val="000000"/>
            </a:solidFill>
          </a:ln>
        </p:spPr>
        <p:txBody>
          <a:bodyPr wrap="square" lIns="0" tIns="0" rIns="0" bIns="0" rtlCol="0"/>
          <a:lstStyle/>
          <a:p/>
        </p:txBody>
      </p:sp>
      <p:sp>
        <p:nvSpPr>
          <p:cNvPr id="1048650" name="object 22"/>
          <p:cNvSpPr/>
          <p:nvPr/>
        </p:nvSpPr>
        <p:spPr>
          <a:xfrm>
            <a:off x="6400800" y="4079748"/>
            <a:ext cx="0" cy="457200"/>
          </a:xfrm>
          <a:custGeom>
            <a:avLst/>
            <a:gdLst/>
            <a:ahLst/>
            <a:cxnLst/>
            <a:rect l="l" t="t" r="r" b="b"/>
            <a:pathLst>
              <a:path h="457200">
                <a:moveTo>
                  <a:pt x="0" y="0"/>
                </a:moveTo>
                <a:lnTo>
                  <a:pt x="0" y="457200"/>
                </a:lnTo>
              </a:path>
            </a:pathLst>
          </a:custGeom>
          <a:ln w="28575">
            <a:solidFill>
              <a:srgbClr val="000000"/>
            </a:solidFill>
          </a:ln>
        </p:spPr>
        <p:txBody>
          <a:bodyPr wrap="square" lIns="0" tIns="0" rIns="0" bIns="0" rtlCol="0"/>
          <a:lstStyle/>
          <a:p/>
        </p:txBody>
      </p:sp>
      <p:sp>
        <p:nvSpPr>
          <p:cNvPr id="1048651" name="object 23"/>
          <p:cNvSpPr/>
          <p:nvPr/>
        </p:nvSpPr>
        <p:spPr>
          <a:xfrm>
            <a:off x="8229600" y="4079748"/>
            <a:ext cx="0" cy="457200"/>
          </a:xfrm>
          <a:custGeom>
            <a:avLst/>
            <a:gdLst/>
            <a:ahLst/>
            <a:cxnLst/>
            <a:rect l="l" t="t" r="r" b="b"/>
            <a:pathLst>
              <a:path h="457200">
                <a:moveTo>
                  <a:pt x="0" y="0"/>
                </a:moveTo>
                <a:lnTo>
                  <a:pt x="0" y="457200"/>
                </a:lnTo>
              </a:path>
            </a:pathLst>
          </a:custGeom>
          <a:ln w="28575">
            <a:solidFill>
              <a:srgbClr val="000000"/>
            </a:solidFill>
          </a:ln>
        </p:spPr>
        <p:txBody>
          <a:bodyPr wrap="square" lIns="0" tIns="0" rIns="0" bIns="0" rtlCol="0"/>
          <a:lstStyle/>
          <a:p/>
        </p:txBody>
      </p:sp>
      <p:sp>
        <p:nvSpPr>
          <p:cNvPr id="1048652" name="object 24"/>
          <p:cNvSpPr/>
          <p:nvPr/>
        </p:nvSpPr>
        <p:spPr>
          <a:xfrm>
            <a:off x="2438400" y="4536948"/>
            <a:ext cx="838200" cy="0"/>
          </a:xfrm>
          <a:custGeom>
            <a:avLst/>
            <a:gdLst/>
            <a:ahLst/>
            <a:cxnLst/>
            <a:rect l="l" t="t" r="r" b="b"/>
            <a:pathLst>
              <a:path w="838200">
                <a:moveTo>
                  <a:pt x="0" y="0"/>
                </a:moveTo>
                <a:lnTo>
                  <a:pt x="838199" y="0"/>
                </a:lnTo>
              </a:path>
            </a:pathLst>
          </a:custGeom>
          <a:ln w="28575">
            <a:solidFill>
              <a:srgbClr val="000000"/>
            </a:solidFill>
          </a:ln>
        </p:spPr>
        <p:txBody>
          <a:bodyPr wrap="square" lIns="0" tIns="0" rIns="0" bIns="0" rtlCol="0"/>
          <a:lstStyle/>
          <a:p/>
        </p:txBody>
      </p:sp>
      <p:sp>
        <p:nvSpPr>
          <p:cNvPr id="1048653" name="object 25"/>
          <p:cNvSpPr/>
          <p:nvPr/>
        </p:nvSpPr>
        <p:spPr>
          <a:xfrm>
            <a:off x="2438400" y="4536948"/>
            <a:ext cx="0" cy="304800"/>
          </a:xfrm>
          <a:custGeom>
            <a:avLst/>
            <a:gdLst/>
            <a:ahLst/>
            <a:cxnLst/>
            <a:rect l="l" t="t" r="r" b="b"/>
            <a:pathLst>
              <a:path h="304800">
                <a:moveTo>
                  <a:pt x="0" y="0"/>
                </a:moveTo>
                <a:lnTo>
                  <a:pt x="0" y="304800"/>
                </a:lnTo>
              </a:path>
            </a:pathLst>
          </a:custGeom>
          <a:ln w="28575">
            <a:solidFill>
              <a:srgbClr val="000000"/>
            </a:solidFill>
          </a:ln>
        </p:spPr>
        <p:txBody>
          <a:bodyPr wrap="square" lIns="0" tIns="0" rIns="0" bIns="0" rtlCol="0"/>
          <a:lstStyle/>
          <a:p/>
        </p:txBody>
      </p:sp>
      <p:sp>
        <p:nvSpPr>
          <p:cNvPr id="1048654" name="object 26"/>
          <p:cNvSpPr/>
          <p:nvPr/>
        </p:nvSpPr>
        <p:spPr>
          <a:xfrm>
            <a:off x="3276600" y="4536948"/>
            <a:ext cx="0" cy="304800"/>
          </a:xfrm>
          <a:custGeom>
            <a:avLst/>
            <a:gdLst/>
            <a:ahLst/>
            <a:cxnLst/>
            <a:rect l="l" t="t" r="r" b="b"/>
            <a:pathLst>
              <a:path h="304800">
                <a:moveTo>
                  <a:pt x="0" y="0"/>
                </a:moveTo>
                <a:lnTo>
                  <a:pt x="0" y="304800"/>
                </a:lnTo>
              </a:path>
            </a:pathLst>
          </a:custGeom>
          <a:ln w="28575">
            <a:solidFill>
              <a:srgbClr val="000000"/>
            </a:solidFill>
          </a:ln>
        </p:spPr>
        <p:txBody>
          <a:bodyPr wrap="square" lIns="0" tIns="0" rIns="0" bIns="0" rtlCol="0"/>
          <a:lstStyle/>
          <a:p/>
        </p:txBody>
      </p:sp>
      <p:sp>
        <p:nvSpPr>
          <p:cNvPr id="1048655" name="object 27"/>
          <p:cNvSpPr/>
          <p:nvPr/>
        </p:nvSpPr>
        <p:spPr>
          <a:xfrm>
            <a:off x="4114800" y="4536948"/>
            <a:ext cx="838200" cy="0"/>
          </a:xfrm>
          <a:custGeom>
            <a:avLst/>
            <a:gdLst/>
            <a:ahLst/>
            <a:cxnLst/>
            <a:rect l="l" t="t" r="r" b="b"/>
            <a:pathLst>
              <a:path w="838200">
                <a:moveTo>
                  <a:pt x="0" y="0"/>
                </a:moveTo>
                <a:lnTo>
                  <a:pt x="838200" y="0"/>
                </a:lnTo>
              </a:path>
            </a:pathLst>
          </a:custGeom>
          <a:ln w="28575">
            <a:solidFill>
              <a:srgbClr val="000000"/>
            </a:solidFill>
          </a:ln>
        </p:spPr>
        <p:txBody>
          <a:bodyPr wrap="square" lIns="0" tIns="0" rIns="0" bIns="0" rtlCol="0"/>
          <a:lstStyle/>
          <a:p/>
        </p:txBody>
      </p:sp>
      <p:sp>
        <p:nvSpPr>
          <p:cNvPr id="1048656" name="object 28"/>
          <p:cNvSpPr/>
          <p:nvPr/>
        </p:nvSpPr>
        <p:spPr>
          <a:xfrm>
            <a:off x="5943600" y="4536948"/>
            <a:ext cx="838200" cy="0"/>
          </a:xfrm>
          <a:custGeom>
            <a:avLst/>
            <a:gdLst/>
            <a:ahLst/>
            <a:cxnLst/>
            <a:rect l="l" t="t" r="r" b="b"/>
            <a:pathLst>
              <a:path w="838200">
                <a:moveTo>
                  <a:pt x="0" y="0"/>
                </a:moveTo>
                <a:lnTo>
                  <a:pt x="838200" y="0"/>
                </a:lnTo>
              </a:path>
            </a:pathLst>
          </a:custGeom>
          <a:ln w="28575">
            <a:solidFill>
              <a:srgbClr val="000000"/>
            </a:solidFill>
          </a:ln>
        </p:spPr>
        <p:txBody>
          <a:bodyPr wrap="square" lIns="0" tIns="0" rIns="0" bIns="0" rtlCol="0"/>
          <a:lstStyle/>
          <a:p/>
        </p:txBody>
      </p:sp>
      <p:sp>
        <p:nvSpPr>
          <p:cNvPr id="1048657" name="object 29"/>
          <p:cNvSpPr/>
          <p:nvPr/>
        </p:nvSpPr>
        <p:spPr>
          <a:xfrm>
            <a:off x="7772400" y="4536948"/>
            <a:ext cx="838200" cy="0"/>
          </a:xfrm>
          <a:custGeom>
            <a:avLst/>
            <a:gdLst/>
            <a:ahLst/>
            <a:cxnLst/>
            <a:rect l="l" t="t" r="r" b="b"/>
            <a:pathLst>
              <a:path w="838200">
                <a:moveTo>
                  <a:pt x="0" y="0"/>
                </a:moveTo>
                <a:lnTo>
                  <a:pt x="838200" y="0"/>
                </a:lnTo>
              </a:path>
            </a:pathLst>
          </a:custGeom>
          <a:ln w="28575">
            <a:solidFill>
              <a:srgbClr val="000000"/>
            </a:solidFill>
          </a:ln>
        </p:spPr>
        <p:txBody>
          <a:bodyPr wrap="square" lIns="0" tIns="0" rIns="0" bIns="0" rtlCol="0"/>
          <a:lstStyle/>
          <a:p/>
        </p:txBody>
      </p:sp>
      <p:sp>
        <p:nvSpPr>
          <p:cNvPr id="1048658" name="object 30"/>
          <p:cNvSpPr/>
          <p:nvPr/>
        </p:nvSpPr>
        <p:spPr>
          <a:xfrm>
            <a:off x="4114800" y="4536948"/>
            <a:ext cx="0" cy="304800"/>
          </a:xfrm>
          <a:custGeom>
            <a:avLst/>
            <a:gdLst/>
            <a:ahLst/>
            <a:cxnLst/>
            <a:rect l="l" t="t" r="r" b="b"/>
            <a:pathLst>
              <a:path h="304800">
                <a:moveTo>
                  <a:pt x="0" y="0"/>
                </a:moveTo>
                <a:lnTo>
                  <a:pt x="0" y="304800"/>
                </a:lnTo>
              </a:path>
            </a:pathLst>
          </a:custGeom>
          <a:ln w="28575">
            <a:solidFill>
              <a:srgbClr val="000000"/>
            </a:solidFill>
          </a:ln>
        </p:spPr>
        <p:txBody>
          <a:bodyPr wrap="square" lIns="0" tIns="0" rIns="0" bIns="0" rtlCol="0"/>
          <a:lstStyle/>
          <a:p/>
        </p:txBody>
      </p:sp>
      <p:sp>
        <p:nvSpPr>
          <p:cNvPr id="1048659" name="object 31"/>
          <p:cNvSpPr/>
          <p:nvPr/>
        </p:nvSpPr>
        <p:spPr>
          <a:xfrm>
            <a:off x="4953000" y="4536948"/>
            <a:ext cx="0" cy="304800"/>
          </a:xfrm>
          <a:custGeom>
            <a:avLst/>
            <a:gdLst/>
            <a:ahLst/>
            <a:cxnLst/>
            <a:rect l="l" t="t" r="r" b="b"/>
            <a:pathLst>
              <a:path h="304800">
                <a:moveTo>
                  <a:pt x="0" y="0"/>
                </a:moveTo>
                <a:lnTo>
                  <a:pt x="0" y="304800"/>
                </a:lnTo>
              </a:path>
            </a:pathLst>
          </a:custGeom>
          <a:ln w="28575">
            <a:solidFill>
              <a:srgbClr val="000000"/>
            </a:solidFill>
          </a:ln>
        </p:spPr>
        <p:txBody>
          <a:bodyPr wrap="square" lIns="0" tIns="0" rIns="0" bIns="0" rtlCol="0"/>
          <a:lstStyle/>
          <a:p/>
        </p:txBody>
      </p:sp>
      <p:sp>
        <p:nvSpPr>
          <p:cNvPr id="1048660" name="object 32"/>
          <p:cNvSpPr/>
          <p:nvPr/>
        </p:nvSpPr>
        <p:spPr>
          <a:xfrm>
            <a:off x="5943600" y="4536948"/>
            <a:ext cx="0" cy="304800"/>
          </a:xfrm>
          <a:custGeom>
            <a:avLst/>
            <a:gdLst/>
            <a:ahLst/>
            <a:cxnLst/>
            <a:rect l="l" t="t" r="r" b="b"/>
            <a:pathLst>
              <a:path h="304800">
                <a:moveTo>
                  <a:pt x="0" y="0"/>
                </a:moveTo>
                <a:lnTo>
                  <a:pt x="0" y="304800"/>
                </a:lnTo>
              </a:path>
            </a:pathLst>
          </a:custGeom>
          <a:ln w="28575">
            <a:solidFill>
              <a:srgbClr val="000000"/>
            </a:solidFill>
          </a:ln>
        </p:spPr>
        <p:txBody>
          <a:bodyPr wrap="square" lIns="0" tIns="0" rIns="0" bIns="0" rtlCol="0"/>
          <a:lstStyle/>
          <a:p/>
        </p:txBody>
      </p:sp>
      <p:sp>
        <p:nvSpPr>
          <p:cNvPr id="1048661" name="object 33"/>
          <p:cNvSpPr/>
          <p:nvPr/>
        </p:nvSpPr>
        <p:spPr>
          <a:xfrm>
            <a:off x="6781800" y="4536948"/>
            <a:ext cx="0" cy="304800"/>
          </a:xfrm>
          <a:custGeom>
            <a:avLst/>
            <a:gdLst/>
            <a:ahLst/>
            <a:cxnLst/>
            <a:rect l="l" t="t" r="r" b="b"/>
            <a:pathLst>
              <a:path h="304800">
                <a:moveTo>
                  <a:pt x="0" y="0"/>
                </a:moveTo>
                <a:lnTo>
                  <a:pt x="0" y="304800"/>
                </a:lnTo>
              </a:path>
            </a:pathLst>
          </a:custGeom>
          <a:ln w="28575">
            <a:solidFill>
              <a:srgbClr val="000000"/>
            </a:solidFill>
          </a:ln>
        </p:spPr>
        <p:txBody>
          <a:bodyPr wrap="square" lIns="0" tIns="0" rIns="0" bIns="0" rtlCol="0"/>
          <a:lstStyle/>
          <a:p/>
        </p:txBody>
      </p:sp>
      <p:sp>
        <p:nvSpPr>
          <p:cNvPr id="1048662" name="object 34"/>
          <p:cNvSpPr/>
          <p:nvPr/>
        </p:nvSpPr>
        <p:spPr>
          <a:xfrm>
            <a:off x="7772400" y="4536948"/>
            <a:ext cx="0" cy="304800"/>
          </a:xfrm>
          <a:custGeom>
            <a:avLst/>
            <a:gdLst/>
            <a:ahLst/>
            <a:cxnLst/>
            <a:rect l="l" t="t" r="r" b="b"/>
            <a:pathLst>
              <a:path h="304800">
                <a:moveTo>
                  <a:pt x="0" y="0"/>
                </a:moveTo>
                <a:lnTo>
                  <a:pt x="0" y="304800"/>
                </a:lnTo>
              </a:path>
            </a:pathLst>
          </a:custGeom>
          <a:ln w="28575">
            <a:solidFill>
              <a:srgbClr val="000000"/>
            </a:solidFill>
          </a:ln>
        </p:spPr>
        <p:txBody>
          <a:bodyPr wrap="square" lIns="0" tIns="0" rIns="0" bIns="0" rtlCol="0"/>
          <a:lstStyle/>
          <a:p/>
        </p:txBody>
      </p:sp>
      <p:sp>
        <p:nvSpPr>
          <p:cNvPr id="1048663" name="object 35"/>
          <p:cNvSpPr/>
          <p:nvPr/>
        </p:nvSpPr>
        <p:spPr>
          <a:xfrm>
            <a:off x="8610600" y="4536948"/>
            <a:ext cx="0" cy="304800"/>
          </a:xfrm>
          <a:custGeom>
            <a:avLst/>
            <a:gdLst/>
            <a:ahLst/>
            <a:cxnLst/>
            <a:rect l="l" t="t" r="r" b="b"/>
            <a:pathLst>
              <a:path h="304800">
                <a:moveTo>
                  <a:pt x="0" y="0"/>
                </a:moveTo>
                <a:lnTo>
                  <a:pt x="0" y="304800"/>
                </a:lnTo>
              </a:path>
            </a:pathLst>
          </a:custGeom>
          <a:ln w="28575">
            <a:solidFill>
              <a:srgbClr val="000000"/>
            </a:solidFill>
          </a:ln>
        </p:spPr>
        <p:txBody>
          <a:bodyPr wrap="square" lIns="0" tIns="0" rIns="0" bIns="0" rtlCol="0"/>
          <a:lstStyle/>
          <a:p/>
        </p:txBody>
      </p:sp>
      <p:sp>
        <p:nvSpPr>
          <p:cNvPr id="1048664" name="object 36"/>
          <p:cNvSpPr/>
          <p:nvPr/>
        </p:nvSpPr>
        <p:spPr>
          <a:xfrm>
            <a:off x="685800" y="5637278"/>
            <a:ext cx="2514600" cy="85725"/>
          </a:xfrm>
          <a:custGeom>
            <a:avLst/>
            <a:gdLst/>
            <a:ahLst/>
            <a:cxnLst/>
            <a:rect l="l" t="t" r="r" b="b"/>
            <a:pathLst>
              <a:path w="2514600" h="85725">
                <a:moveTo>
                  <a:pt x="85343" y="28194"/>
                </a:moveTo>
                <a:lnTo>
                  <a:pt x="85343" y="0"/>
                </a:lnTo>
                <a:lnTo>
                  <a:pt x="0" y="42672"/>
                </a:lnTo>
                <a:lnTo>
                  <a:pt x="71628" y="78486"/>
                </a:lnTo>
                <a:lnTo>
                  <a:pt x="71628" y="28194"/>
                </a:lnTo>
                <a:lnTo>
                  <a:pt x="85343" y="28194"/>
                </a:lnTo>
                <a:close/>
              </a:path>
              <a:path w="2514600" h="85725">
                <a:moveTo>
                  <a:pt x="2442972" y="57150"/>
                </a:moveTo>
                <a:lnTo>
                  <a:pt x="2442972" y="28194"/>
                </a:lnTo>
                <a:lnTo>
                  <a:pt x="71628" y="28194"/>
                </a:lnTo>
                <a:lnTo>
                  <a:pt x="71628" y="57150"/>
                </a:lnTo>
                <a:lnTo>
                  <a:pt x="2442972" y="57150"/>
                </a:lnTo>
                <a:close/>
              </a:path>
              <a:path w="2514600" h="85725">
                <a:moveTo>
                  <a:pt x="85343" y="85344"/>
                </a:moveTo>
                <a:lnTo>
                  <a:pt x="85343" y="57150"/>
                </a:lnTo>
                <a:lnTo>
                  <a:pt x="71628" y="57150"/>
                </a:lnTo>
                <a:lnTo>
                  <a:pt x="71628" y="78486"/>
                </a:lnTo>
                <a:lnTo>
                  <a:pt x="85343" y="85344"/>
                </a:lnTo>
                <a:close/>
              </a:path>
              <a:path w="2514600" h="85725">
                <a:moveTo>
                  <a:pt x="2514599" y="42672"/>
                </a:moveTo>
                <a:lnTo>
                  <a:pt x="2428494" y="0"/>
                </a:lnTo>
                <a:lnTo>
                  <a:pt x="2428494" y="28194"/>
                </a:lnTo>
                <a:lnTo>
                  <a:pt x="2442972" y="28194"/>
                </a:lnTo>
                <a:lnTo>
                  <a:pt x="2442972" y="78169"/>
                </a:lnTo>
                <a:lnTo>
                  <a:pt x="2514599" y="42672"/>
                </a:lnTo>
                <a:close/>
              </a:path>
              <a:path w="2514600" h="85725">
                <a:moveTo>
                  <a:pt x="2442972" y="78169"/>
                </a:moveTo>
                <a:lnTo>
                  <a:pt x="2442972" y="57150"/>
                </a:lnTo>
                <a:lnTo>
                  <a:pt x="2428494" y="57150"/>
                </a:lnTo>
                <a:lnTo>
                  <a:pt x="2428494" y="85344"/>
                </a:lnTo>
                <a:lnTo>
                  <a:pt x="2442972" y="78169"/>
                </a:lnTo>
                <a:close/>
              </a:path>
            </a:pathLst>
          </a:custGeom>
          <a:solidFill>
            <a:srgbClr val="993300"/>
          </a:solidFill>
        </p:spPr>
        <p:txBody>
          <a:bodyPr wrap="square" lIns="0" tIns="0" rIns="0" bIns="0" rtlCol="0"/>
          <a:lstStyle/>
          <a:p/>
        </p:txBody>
      </p:sp>
      <p:sp>
        <p:nvSpPr>
          <p:cNvPr id="1048665" name="object 37"/>
          <p:cNvSpPr/>
          <p:nvPr/>
        </p:nvSpPr>
        <p:spPr>
          <a:xfrm>
            <a:off x="5562600" y="5637278"/>
            <a:ext cx="2514600" cy="85725"/>
          </a:xfrm>
          <a:custGeom>
            <a:avLst/>
            <a:gdLst/>
            <a:ahLst/>
            <a:cxnLst/>
            <a:rect l="l" t="t" r="r" b="b"/>
            <a:pathLst>
              <a:path w="2514600" h="85725">
                <a:moveTo>
                  <a:pt x="85344" y="28194"/>
                </a:moveTo>
                <a:lnTo>
                  <a:pt x="85344" y="0"/>
                </a:lnTo>
                <a:lnTo>
                  <a:pt x="0" y="42672"/>
                </a:lnTo>
                <a:lnTo>
                  <a:pt x="71627" y="78486"/>
                </a:lnTo>
                <a:lnTo>
                  <a:pt x="71627" y="28194"/>
                </a:lnTo>
                <a:lnTo>
                  <a:pt x="85344" y="28194"/>
                </a:lnTo>
                <a:close/>
              </a:path>
              <a:path w="2514600" h="85725">
                <a:moveTo>
                  <a:pt x="2442972" y="57150"/>
                </a:moveTo>
                <a:lnTo>
                  <a:pt x="2442972" y="28194"/>
                </a:lnTo>
                <a:lnTo>
                  <a:pt x="71627" y="28194"/>
                </a:lnTo>
                <a:lnTo>
                  <a:pt x="71627" y="57150"/>
                </a:lnTo>
                <a:lnTo>
                  <a:pt x="2442972" y="57150"/>
                </a:lnTo>
                <a:close/>
              </a:path>
              <a:path w="2514600" h="85725">
                <a:moveTo>
                  <a:pt x="85344" y="85344"/>
                </a:moveTo>
                <a:lnTo>
                  <a:pt x="85344" y="57150"/>
                </a:lnTo>
                <a:lnTo>
                  <a:pt x="71627" y="57150"/>
                </a:lnTo>
                <a:lnTo>
                  <a:pt x="71627" y="78486"/>
                </a:lnTo>
                <a:lnTo>
                  <a:pt x="85344" y="85344"/>
                </a:lnTo>
                <a:close/>
              </a:path>
              <a:path w="2514600" h="85725">
                <a:moveTo>
                  <a:pt x="2514600" y="42672"/>
                </a:moveTo>
                <a:lnTo>
                  <a:pt x="2428494" y="0"/>
                </a:lnTo>
                <a:lnTo>
                  <a:pt x="2428494" y="28194"/>
                </a:lnTo>
                <a:lnTo>
                  <a:pt x="2442972" y="28194"/>
                </a:lnTo>
                <a:lnTo>
                  <a:pt x="2442972" y="78169"/>
                </a:lnTo>
                <a:lnTo>
                  <a:pt x="2514600" y="42672"/>
                </a:lnTo>
                <a:close/>
              </a:path>
              <a:path w="2514600" h="85725">
                <a:moveTo>
                  <a:pt x="2442972" y="78169"/>
                </a:moveTo>
                <a:lnTo>
                  <a:pt x="2442972" y="57150"/>
                </a:lnTo>
                <a:lnTo>
                  <a:pt x="2428494" y="57150"/>
                </a:lnTo>
                <a:lnTo>
                  <a:pt x="2428494" y="85344"/>
                </a:lnTo>
                <a:lnTo>
                  <a:pt x="2442972" y="78169"/>
                </a:lnTo>
                <a:close/>
              </a:path>
            </a:pathLst>
          </a:custGeom>
          <a:solidFill>
            <a:srgbClr val="993300"/>
          </a:solidFill>
        </p:spPr>
        <p:txBody>
          <a:bodyPr wrap="square" lIns="0" tIns="0" rIns="0" bIns="0" rtlCol="0"/>
          <a:lstStyle/>
          <a:p/>
        </p:txBody>
      </p:sp>
      <p:sp>
        <p:nvSpPr>
          <p:cNvPr id="1048666" name="object 40"/>
          <p:cNvSpPr/>
          <p:nvPr/>
        </p:nvSpPr>
        <p:spPr>
          <a:xfrm>
            <a:off x="1066800" y="2784348"/>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p:txBody>
      </p:sp>
      <p:sp>
        <p:nvSpPr>
          <p:cNvPr id="1048667" name="object 41"/>
          <p:cNvSpPr/>
          <p:nvPr/>
        </p:nvSpPr>
        <p:spPr>
          <a:xfrm>
            <a:off x="381000" y="3165348"/>
            <a:ext cx="1447800" cy="914400"/>
          </a:xfrm>
          <a:custGeom>
            <a:avLst/>
            <a:gdLst/>
            <a:ahLst/>
            <a:cxnLst/>
            <a:rect l="l" t="t" r="r" b="b"/>
            <a:pathLst>
              <a:path w="1447800" h="914400">
                <a:moveTo>
                  <a:pt x="0" y="0"/>
                </a:moveTo>
                <a:lnTo>
                  <a:pt x="0" y="914400"/>
                </a:lnTo>
                <a:lnTo>
                  <a:pt x="1447800" y="914400"/>
                </a:lnTo>
                <a:lnTo>
                  <a:pt x="1447800" y="0"/>
                </a:lnTo>
                <a:lnTo>
                  <a:pt x="0" y="0"/>
                </a:lnTo>
                <a:close/>
              </a:path>
            </a:pathLst>
          </a:custGeom>
          <a:solidFill>
            <a:srgbClr val="A1BD69"/>
          </a:solidFill>
        </p:spPr>
        <p:txBody>
          <a:bodyPr wrap="square" lIns="0" tIns="0" rIns="0" bIns="0" rtlCol="0"/>
          <a:lstStyle/>
          <a:p/>
        </p:txBody>
      </p:sp>
      <p:sp>
        <p:nvSpPr>
          <p:cNvPr id="1048668" name="object 42"/>
          <p:cNvSpPr/>
          <p:nvPr/>
        </p:nvSpPr>
        <p:spPr>
          <a:xfrm>
            <a:off x="381000" y="3165348"/>
            <a:ext cx="1447800" cy="914400"/>
          </a:xfrm>
          <a:custGeom>
            <a:avLst/>
            <a:gdLst/>
            <a:ahLst/>
            <a:cxnLst/>
            <a:rect l="l" t="t" r="r" b="b"/>
            <a:pathLst>
              <a:path w="1447800" h="914400">
                <a:moveTo>
                  <a:pt x="0" y="0"/>
                </a:moveTo>
                <a:lnTo>
                  <a:pt x="0" y="914400"/>
                </a:lnTo>
                <a:lnTo>
                  <a:pt x="1447800" y="914400"/>
                </a:lnTo>
                <a:lnTo>
                  <a:pt x="1447800" y="0"/>
                </a:lnTo>
                <a:lnTo>
                  <a:pt x="0" y="0"/>
                </a:lnTo>
                <a:close/>
              </a:path>
            </a:pathLst>
          </a:custGeom>
          <a:ln w="28575">
            <a:solidFill>
              <a:srgbClr val="000000"/>
            </a:solidFill>
          </a:ln>
        </p:spPr>
        <p:txBody>
          <a:bodyPr wrap="square" lIns="0" tIns="0" rIns="0" bIns="0" rtlCol="0"/>
          <a:lstStyle/>
          <a:p/>
        </p:txBody>
      </p:sp>
      <p:sp>
        <p:nvSpPr>
          <p:cNvPr id="1048669" name="object 43"/>
          <p:cNvSpPr txBox="1"/>
          <p:nvPr/>
        </p:nvSpPr>
        <p:spPr>
          <a:xfrm>
            <a:off x="535177" y="3308352"/>
            <a:ext cx="1139190" cy="1219199"/>
          </a:xfrm>
          <a:prstGeom prst="rect">
            <a:avLst/>
          </a:prstGeom>
        </p:spPr>
        <p:txBody>
          <a:bodyPr vert="horz" wrap="square" lIns="0" tIns="0" rIns="0" bIns="0" rtlCol="0">
            <a:spAutoFit/>
          </a:bodyPr>
          <a:lstStyle/>
          <a:p>
            <a:pPr marL="163830" marR="5080" indent="-151765"/>
            <a:r>
              <a:rPr sz="2000" spc="-5" dirty="0">
                <a:latin typeface="Times New Roman" panose="02020603050405020304"/>
                <a:cs typeface="Times New Roman" panose="02020603050405020304"/>
              </a:rPr>
              <a:t>Production  manager</a:t>
            </a:r>
            <a:endParaRPr sz="2000">
              <a:latin typeface="Times New Roman" panose="02020603050405020304"/>
              <a:cs typeface="Times New Roman" panose="02020603050405020304"/>
            </a:endParaRPr>
          </a:p>
        </p:txBody>
      </p:sp>
      <p:sp>
        <p:nvSpPr>
          <p:cNvPr id="1048670" name="object 44"/>
          <p:cNvSpPr/>
          <p:nvPr/>
        </p:nvSpPr>
        <p:spPr>
          <a:xfrm>
            <a:off x="1066800" y="4079748"/>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p:txBody>
      </p:sp>
      <p:sp>
        <p:nvSpPr>
          <p:cNvPr id="1048671" name="object 45"/>
          <p:cNvSpPr/>
          <p:nvPr/>
        </p:nvSpPr>
        <p:spPr>
          <a:xfrm>
            <a:off x="685800" y="4460748"/>
            <a:ext cx="762000" cy="0"/>
          </a:xfrm>
          <a:custGeom>
            <a:avLst/>
            <a:gdLst/>
            <a:ahLst/>
            <a:cxnLst/>
            <a:rect l="l" t="t" r="r" b="b"/>
            <a:pathLst>
              <a:path w="762000">
                <a:moveTo>
                  <a:pt x="0" y="0"/>
                </a:moveTo>
                <a:lnTo>
                  <a:pt x="762000" y="0"/>
                </a:lnTo>
              </a:path>
            </a:pathLst>
          </a:custGeom>
          <a:ln w="28575">
            <a:solidFill>
              <a:srgbClr val="000000"/>
            </a:solidFill>
          </a:ln>
        </p:spPr>
        <p:txBody>
          <a:bodyPr wrap="square" lIns="0" tIns="0" rIns="0" bIns="0" rtlCol="0"/>
          <a:lstStyle/>
          <a:p/>
        </p:txBody>
      </p:sp>
      <p:sp>
        <p:nvSpPr>
          <p:cNvPr id="1048672" name="object 46"/>
          <p:cNvSpPr/>
          <p:nvPr/>
        </p:nvSpPr>
        <p:spPr>
          <a:xfrm>
            <a:off x="685800" y="4460748"/>
            <a:ext cx="0" cy="304800"/>
          </a:xfrm>
          <a:custGeom>
            <a:avLst/>
            <a:gdLst/>
            <a:ahLst/>
            <a:cxnLst/>
            <a:rect l="l" t="t" r="r" b="b"/>
            <a:pathLst>
              <a:path h="304800">
                <a:moveTo>
                  <a:pt x="0" y="0"/>
                </a:moveTo>
                <a:lnTo>
                  <a:pt x="0" y="304800"/>
                </a:lnTo>
              </a:path>
            </a:pathLst>
          </a:custGeom>
          <a:ln w="28575">
            <a:solidFill>
              <a:srgbClr val="000000"/>
            </a:solidFill>
          </a:ln>
        </p:spPr>
        <p:txBody>
          <a:bodyPr wrap="square" lIns="0" tIns="0" rIns="0" bIns="0" rtlCol="0"/>
          <a:lstStyle/>
          <a:p/>
        </p:txBody>
      </p:sp>
      <p:sp>
        <p:nvSpPr>
          <p:cNvPr id="1048673" name="object 47"/>
          <p:cNvSpPr/>
          <p:nvPr/>
        </p:nvSpPr>
        <p:spPr>
          <a:xfrm>
            <a:off x="1447800" y="4460748"/>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p:txBody>
      </p:sp>
      <p:sp>
        <p:nvSpPr>
          <p:cNvPr id="1048674" name="object 50"/>
          <p:cNvSpPr txBox="1"/>
          <p:nvPr/>
        </p:nvSpPr>
        <p:spPr>
          <a:xfrm>
            <a:off x="1435102" y="1981200"/>
            <a:ext cx="6351905" cy="1069975"/>
          </a:xfrm>
          <a:prstGeom prst="rect">
            <a:avLst/>
          </a:prstGeom>
        </p:spPr>
        <p:txBody>
          <a:bodyPr vert="horz" wrap="square" lIns="0" tIns="0" rIns="0" bIns="0" rtlCol="0">
            <a:spAutoFit/>
          </a:bodyPr>
          <a:lstStyle/>
          <a:p>
            <a:pPr marL="2600960"/>
            <a:r>
              <a:rPr sz="2400" b="1" spc="-5" dirty="0">
                <a:solidFill>
                  <a:srgbClr val="7030A0"/>
                </a:solidFill>
                <a:latin typeface="Times New Roman" panose="02020603050405020304"/>
                <a:cs typeface="Times New Roman" panose="02020603050405020304"/>
              </a:rPr>
              <a:t>Chief Executive</a:t>
            </a:r>
            <a:r>
              <a:rPr sz="2400" b="1" spc="-95" dirty="0">
                <a:solidFill>
                  <a:srgbClr val="7030A0"/>
                </a:solidFill>
                <a:latin typeface="Times New Roman" panose="02020603050405020304"/>
                <a:cs typeface="Times New Roman" panose="02020603050405020304"/>
              </a:rPr>
              <a:t> </a:t>
            </a:r>
            <a:r>
              <a:rPr sz="2400" b="1" spc="-5" dirty="0">
                <a:solidFill>
                  <a:srgbClr val="7030A0"/>
                </a:solidFill>
                <a:latin typeface="Times New Roman" panose="02020603050405020304"/>
                <a:cs typeface="Times New Roman" panose="02020603050405020304"/>
              </a:rPr>
              <a:t>(Strategical)</a:t>
            </a:r>
            <a:endParaRPr sz="2400" dirty="0">
              <a:solidFill>
                <a:srgbClr val="7030A0"/>
              </a:solidFill>
              <a:latin typeface="Times New Roman" panose="02020603050405020304"/>
              <a:cs typeface="Times New Roman" panose="02020603050405020304"/>
            </a:endParaRPr>
          </a:p>
          <a:p>
            <a:pPr>
              <a:spcBef>
                <a:spcPts val="25"/>
              </a:spcBef>
            </a:pPr>
            <a:endParaRPr sz="2450" dirty="0">
              <a:latin typeface="Times New Roman" panose="02020603050405020304"/>
              <a:cs typeface="Times New Roman" panose="02020603050405020304"/>
            </a:endParaRPr>
          </a:p>
          <a:p>
            <a:pPr marL="12700"/>
            <a:r>
              <a:rPr sz="2400" b="1" spc="-5" dirty="0">
                <a:solidFill>
                  <a:srgbClr val="7030A0"/>
                </a:solidFill>
                <a:latin typeface="Times New Roman" panose="02020603050405020304"/>
                <a:cs typeface="Times New Roman" panose="02020603050405020304"/>
              </a:rPr>
              <a:t>(Tactical)</a:t>
            </a:r>
            <a:endParaRPr sz="2400" dirty="0">
              <a:solidFill>
                <a:srgbClr val="7030A0"/>
              </a:solidFill>
              <a:latin typeface="Times New Roman" panose="02020603050405020304"/>
              <a:cs typeface="Times New Roman" panose="02020603050405020304"/>
            </a:endParaRPr>
          </a:p>
        </p:txBody>
      </p:sp>
      <p:sp>
        <p:nvSpPr>
          <p:cNvPr id="1048675" name="object 51"/>
          <p:cNvSpPr txBox="1"/>
          <p:nvPr/>
        </p:nvSpPr>
        <p:spPr>
          <a:xfrm>
            <a:off x="3508504" y="5105400"/>
            <a:ext cx="3479165" cy="681990"/>
          </a:xfrm>
          <a:prstGeom prst="rect">
            <a:avLst/>
          </a:prstGeom>
        </p:spPr>
        <p:txBody>
          <a:bodyPr vert="horz" wrap="square" lIns="0" tIns="0" rIns="0" bIns="0" rtlCol="0">
            <a:spAutoFit/>
          </a:bodyPr>
          <a:lstStyle/>
          <a:p>
            <a:pPr marL="1689100">
              <a:lnSpc>
                <a:spcPts val="2640"/>
              </a:lnSpc>
            </a:pPr>
            <a:r>
              <a:rPr sz="2400" b="1" spc="-5" dirty="0">
                <a:solidFill>
                  <a:srgbClr val="7030A0"/>
                </a:solidFill>
                <a:latin typeface="Times New Roman" panose="02020603050405020304"/>
                <a:cs typeface="Times New Roman" panose="02020603050405020304"/>
              </a:rPr>
              <a:t>(Operational)</a:t>
            </a:r>
            <a:endParaRPr sz="2400" dirty="0">
              <a:solidFill>
                <a:srgbClr val="7030A0"/>
              </a:solidFill>
              <a:latin typeface="Times New Roman" panose="02020603050405020304"/>
              <a:cs typeface="Times New Roman" panose="02020603050405020304"/>
            </a:endParaRPr>
          </a:p>
          <a:p>
            <a:pPr marL="12700">
              <a:lnSpc>
                <a:spcPts val="2640"/>
              </a:lnSpc>
            </a:pPr>
            <a:r>
              <a:rPr sz="2400" spc="-5" dirty="0">
                <a:latin typeface="Times New Roman" panose="02020603050405020304"/>
                <a:cs typeface="Times New Roman" panose="02020603050405020304"/>
              </a:rPr>
              <a:t>Line</a:t>
            </a:r>
            <a:r>
              <a:rPr sz="2400" spc="-10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managers</a:t>
            </a:r>
            <a:endParaRPr sz="240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10091</Words>
  <Application>WPS Presentation</Application>
  <PresentationFormat>On-screen Show (4:3)</PresentationFormat>
  <Paragraphs>344</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Calibri</vt:lpstr>
      <vt:lpstr>Times New Roman</vt:lpstr>
      <vt:lpstr>Arial Black</vt:lpstr>
      <vt:lpstr>Times New Roman</vt:lpstr>
      <vt:lpstr>Microsoft YaHei</vt:lpstr>
      <vt:lpstr>Arial Unicode MS</vt:lpstr>
      <vt:lpstr>Calibri Light</vt:lpstr>
      <vt:lpstr>Retrospect</vt:lpstr>
      <vt:lpstr>Lecture 1</vt:lpstr>
      <vt:lpstr>Learning Goals</vt:lpstr>
      <vt:lpstr> Data and Information</vt:lpstr>
      <vt:lpstr> Types of Information</vt:lpstr>
      <vt:lpstr>Example of Information   Needed by a Shopkeeper</vt:lpstr>
      <vt:lpstr>Example of Information  Needed by a Shopkeeper</vt:lpstr>
      <vt:lpstr> Management Hierarchy and  Information Needs</vt:lpstr>
      <vt:lpstr>Need for Information Systems</vt:lpstr>
      <vt:lpstr> Management Structure</vt:lpstr>
      <vt:lpstr>Qualities of Information</vt:lpstr>
      <vt:lpstr>System’s Concept and Definition</vt:lpstr>
      <vt:lpstr>Characteristics of a System </vt:lpstr>
      <vt:lpstr>Continued… </vt:lpstr>
      <vt:lpstr>Elements of a System </vt:lpstr>
      <vt:lpstr>Continued… </vt:lpstr>
      <vt:lpstr>Types of System </vt:lpstr>
      <vt:lpstr>Deterministic or Probabilistic System </vt:lpstr>
      <vt:lpstr>Open and Closed Systems</vt:lpstr>
      <vt:lpstr>Characteristics of  Open Systems </vt:lpstr>
      <vt:lpstr>Continued…</vt:lpstr>
      <vt:lpstr>Formal and Informal Information Systems</vt:lpstr>
      <vt:lpstr>Varieties of Computer Based Information System </vt:lpstr>
      <vt:lpstr>Business Data Processing System</vt:lpstr>
      <vt:lpstr>Some Examples</vt:lpstr>
      <vt:lpstr>Business Data Processing</vt:lpstr>
      <vt:lpstr>Management Information System</vt:lpstr>
      <vt:lpstr>Some Examples</vt:lpstr>
      <vt:lpstr>Decision Support System</vt:lpstr>
      <vt:lpstr>Some Examples</vt:lpstr>
      <vt:lpstr>System Engineering</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Towa</dc:creator>
  <cp:lastModifiedBy>MEHRIN FARZANA (2101013)</cp:lastModifiedBy>
  <cp:revision>8</cp:revision>
  <dcterms:created xsi:type="dcterms:W3CDTF">2006-08-15T12:00:00Z</dcterms:created>
  <dcterms:modified xsi:type="dcterms:W3CDTF">2025-06-26T07:54:42Z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8D2AC1EFD9FE4E13AF05CC42B0DC1835_12</vt:lpwstr>
  </property>
  <property fmtid="{D5CDD505-2E9C-101B-9397-08002B2CF9AE}" pid="3" name="KSOProductBuildVer">
    <vt:lpwstr>1033-12.2.0.21546</vt:lpwstr>
  </property>
</Properties>
</file>