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312" r:id="rId22"/>
    <p:sldId id="275" r:id="rId23"/>
    <p:sldId id="276" r:id="rId24"/>
    <p:sldId id="277" r:id="rId25"/>
    <p:sldId id="278" r:id="rId26"/>
    <p:sldId id="279" r:id="rId27"/>
    <p:sldId id="280" r:id="rId28"/>
    <p:sldId id="281" r:id="rId29"/>
    <p:sldId id="282" r:id="rId30"/>
    <p:sldId id="283" r:id="rId31"/>
    <p:sldId id="284" r:id="rId32"/>
  </p:sldIdLst>
  <p:sldSz type="screen4x3" cy="6858000" cx="9144000"/>
  <p:notesSz cx="7007225" cy="9293225"/>
  <p:defaultTextStyle>
    <a:lvl1pPr algn="l" fontAlgn="base" indent="0" latinLnBrk="1" marL="0" rtl="0">
      <a:lnSpc>
        <a:spcPct val="100000"/>
      </a:lnSpc>
      <a:spcBef>
        <a:spcPct val="0"/>
      </a:spcBef>
      <a:spcAft>
        <a:spcPct val="0"/>
      </a:spcAft>
      <a:buFontTx/>
      <a:buNone/>
      <a:defRPr baseline="0" b="1" sz="2400" i="0" u="none">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1" sz="2400" i="0" u="none">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1" sz="2400" i="0" u="none">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1" sz="2400" i="0" u="none">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1" sz="2400" i="0" u="none">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14995" autoAdjust="0"/>
    <p:restoredTop sz="94660"/>
  </p:normalViewPr>
  <p:slideViewPr>
    <p:cSldViewPr showGuides="0" snapToGrid="1" snapToObjects="0">
      <p:cViewPr varScale="0">
        <p:scale>
          <a:sx n="100" d="100"/>
          <a:sy n="100" d="100"/>
        </p:scale>
        <p:origin x="-60" y="3600"/>
      </p:cViewPr>
      <p:guideLst>
        <p:guide orient="horz" pos="2195"/>
        <p:guide orient="vert" pos="2927"/>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tableStyles" Target="tableStyles.xml"/><Relationship Id="rId34" Type="http://schemas.openxmlformats.org/officeDocument/2006/relationships/presProps" Target="presProps.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37" name=""/>
        <p:cNvGrpSpPr/>
        <p:nvPr/>
      </p:nvGrpSpPr>
      <p:grpSpPr>
        <a:xfrm rot="0">
          <a:off x="0" y="0"/>
          <a:ext cx="0" cy="0"/>
          <a:chOff x="0" y="0"/>
          <a:chExt cx="0" cy="0"/>
        </a:xfrm>
      </p:grpSpPr>
      <p:sp>
        <p:nvSpPr>
          <p:cNvPr id="1048787" name=""/>
          <p:cNvSpPr/>
          <p:nvPr>
            <p:ph type="hdr" sz="quarter" idx="0"/>
          </p:nvPr>
        </p:nvSpPr>
        <p:spPr>
          <a:xfrm rot="0">
            <a:off x="0" y="-1587"/>
            <a:ext cx="3036887" cy="466725"/>
          </a:xfrm>
          <a:prstGeom prst="rect"/>
          <a:noFill/>
          <a:ln>
            <a:noFill/>
          </a:ln>
        </p:spPr>
        <p:txBody>
          <a:bodyPr anchor="t" bIns="0" lIns="19361" rIns="19361" tIns="0"/>
          <a:p>
            <a:pPr lvl="0"/>
            <a:endParaRPr altLang="en-US" b="0" sz="1000" i="1" lang="en-US">
              <a:latin typeface="Book Antiqua" pitchFamily="18" charset="0"/>
            </a:endParaRPr>
          </a:p>
        </p:txBody>
      </p:sp>
      <p:sp>
        <p:nvSpPr>
          <p:cNvPr id="1048788" name=""/>
          <p:cNvSpPr/>
          <p:nvPr>
            <p:ph type="dt" sz="quarter" idx="1"/>
          </p:nvPr>
        </p:nvSpPr>
        <p:spPr>
          <a:xfrm rot="0">
            <a:off x="3970337" y="-1587"/>
            <a:ext cx="3036887" cy="466725"/>
          </a:xfrm>
          <a:prstGeom prst="rect"/>
          <a:noFill/>
          <a:ln>
            <a:noFill/>
          </a:ln>
        </p:spPr>
        <p:txBody>
          <a:bodyPr anchor="t" bIns="0" lIns="19361" rIns="19361" tIns="0"/>
          <a:p>
            <a:pPr algn="r" lvl="0"/>
            <a:endParaRPr altLang="en-US" b="0" sz="1000" i="1" lang="en-US">
              <a:latin typeface="Book Antiqua" pitchFamily="18" charset="0"/>
            </a:endParaRPr>
          </a:p>
        </p:txBody>
      </p:sp>
      <p:sp>
        <p:nvSpPr>
          <p:cNvPr id="1048789" name=""/>
          <p:cNvSpPr/>
          <p:nvPr>
            <p:ph type="ftr" sz="quarter" idx="2"/>
          </p:nvPr>
        </p:nvSpPr>
        <p:spPr>
          <a:xfrm rot="0">
            <a:off x="0" y="8826500"/>
            <a:ext cx="3036887" cy="466725"/>
          </a:xfrm>
          <a:prstGeom prst="rect"/>
          <a:noFill/>
          <a:ln>
            <a:noFill/>
          </a:ln>
        </p:spPr>
        <p:txBody>
          <a:bodyPr anchor="b" bIns="0" lIns="19361" rIns="19361" tIns="0"/>
          <a:p>
            <a:pPr lvl="0"/>
            <a:r>
              <a:rPr altLang="en-US" b="0" sz="1000" i="1" lang="en-US">
                <a:latin typeface="Book Antiqua" pitchFamily="18" charset="0"/>
              </a:rPr>
              <a:t>Chapter 1 Players in the Systems Game</a:t>
            </a:r>
          </a:p>
        </p:txBody>
      </p:sp>
      <p:sp>
        <p:nvSpPr>
          <p:cNvPr id="1048790" name=""/>
          <p:cNvSpPr/>
          <p:nvPr>
            <p:ph type="sldNum" sz="quarter" idx="3"/>
          </p:nvPr>
        </p:nvSpPr>
        <p:spPr>
          <a:xfrm rot="0">
            <a:off x="3970337" y="8826500"/>
            <a:ext cx="3036887" cy="466725"/>
          </a:xfrm>
          <a:prstGeom prst="rect"/>
          <a:noFill/>
          <a:ln>
            <a:noFill/>
          </a:ln>
        </p:spPr>
        <p:txBody>
          <a:bodyPr anchor="b" bIns="0" lIns="19361" rIns="19361" tIns="0"/>
          <a:p>
            <a:pPr algn="r" lvl="0"/>
            <a:fld id="{566ABCEB-ACFC-4714-9973-3DA970169C29}" type="slidenum">
              <a:rPr altLang="en-US" b="0" sz="1000" i="1" lang="en-US">
                <a:latin typeface="Book Antiqua" pitchFamily="18" charset="0"/>
              </a:rPr>
              <a:pPr algn="r" lvl="0"/>
            </a:fld>
            <a:endParaRPr altLang="en-US" b="0" sz="1000" i="1" lang="en-US">
              <a:latin typeface="Book Antiqua" pitchFamily="18" charset="0"/>
            </a:endParaRPr>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35" name=""/>
        <p:cNvGrpSpPr/>
        <p:nvPr/>
      </p:nvGrpSpPr>
      <p:grpSpPr>
        <a:xfrm rot="0">
          <a:off x="0" y="0"/>
          <a:ext cx="0" cy="0"/>
          <a:chOff x="0" y="0"/>
          <a:chExt cx="0" cy="0"/>
        </a:xfrm>
      </p:grpSpPr>
      <p:sp>
        <p:nvSpPr>
          <p:cNvPr id="1048783" name=""/>
          <p:cNvSpPr/>
          <p:nvPr>
            <p:ph type="body" sz="quarter" idx="3"/>
          </p:nvPr>
        </p:nvSpPr>
        <p:spPr>
          <a:xfrm rot="0">
            <a:off x="935037" y="4413250"/>
            <a:ext cx="5137150" cy="4183062"/>
          </a:xfrm>
          <a:prstGeom prst="rect"/>
          <a:noFill/>
          <a:ln>
            <a:noFill/>
          </a:ln>
        </p:spPr>
        <p:txBody>
          <a:bodyPr anchor="t" bIns="46788" lIns="93576" rIns="93576" tIns="46788"/>
          <a:p>
            <a:pPr lvl="0"/>
            <a:r>
              <a:rPr altLang="en-US" lang="zh-CN"/>
              <a:t>Click to edit Master notes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784" name=""/>
          <p:cNvSpPr/>
          <p:nvPr>
            <p:ph type="sldImg" sz="full" idx="2"/>
          </p:nvPr>
        </p:nvSpPr>
        <p:spPr>
          <a:xfrm rot="0">
            <a:off x="1189037" y="701675"/>
            <a:ext cx="4630737" cy="3473450"/>
          </a:xfrm>
          <a:prstGeom prst="rect"/>
          <a:noFill/>
          <a:ln w="12700" cap="flat" cmpd="sng">
            <a:solidFill>
              <a:schemeClr val="dk1">
                <a:alpha val="100000"/>
              </a:schemeClr>
            </a:solidFill>
            <a:prstDash val="solid"/>
            <a:round/>
          </a:ln>
        </p:spPr>
        <p:txBody>
          <a:bodyPr anchor="ctr" bIns="45720" lIns="91440" rIns="91440" tIns="45720"/>
          <a:p/>
        </p:txBody>
      </p:sp>
      <p:sp>
        <p:nvSpPr>
          <p:cNvPr id="1048785" name=""/>
          <p:cNvSpPr/>
          <p:nvPr>
            <p:ph type="ftr" sz="quarter" idx="4"/>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86" name=""/>
          <p:cNvSpPr/>
          <p:nvPr>
            <p:ph type="sldNum" sz="quarter" idx="5"/>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800" i="0" u="none">
        <a:solidFill>
          <a:schemeClr val="dk1"/>
        </a:solidFill>
        <a:latin typeface="Arial" pitchFamily="34" charset="0"/>
        <a:sym typeface="Times New Roman" pitchFamily="18" charset="0"/>
      </a:defRPr>
    </a:lvl1pPr>
    <a:lvl2pPr algn="l" fontAlgn="base" indent="-228600" latinLnBrk="1" marL="457200" rtl="0">
      <a:lnSpc>
        <a:spcPct val="100000"/>
      </a:lnSpc>
      <a:spcBef>
        <a:spcPct val="30000"/>
      </a:spcBef>
      <a:spcAft>
        <a:spcPct val="0"/>
      </a:spcAft>
      <a:buFontTx/>
      <a:buNone/>
      <a:defRPr baseline="0" b="0" sz="800" i="0" u="none">
        <a:solidFill>
          <a:schemeClr val="dk1"/>
        </a:solidFill>
        <a:latin typeface="Arial" pitchFamily="34" charset="0"/>
        <a:sym typeface="Times New Roman" pitchFamily="18" charset="0"/>
      </a:defRPr>
    </a:lvl2pPr>
    <a:lvl3pPr algn="l" fontAlgn="base" indent="-228600" latinLnBrk="1" marL="800100" rtl="0">
      <a:lnSpc>
        <a:spcPct val="100000"/>
      </a:lnSpc>
      <a:spcBef>
        <a:spcPct val="30000"/>
      </a:spcBef>
      <a:spcAft>
        <a:spcPct val="0"/>
      </a:spcAft>
      <a:buFontTx/>
      <a:buNone/>
      <a:defRPr baseline="0" b="0" sz="800" i="0" u="none">
        <a:solidFill>
          <a:schemeClr val="dk1"/>
        </a:solidFill>
        <a:latin typeface="Arial" pitchFamily="34" charset="0"/>
        <a:sym typeface="Times New Roman" pitchFamily="18" charset="0"/>
      </a:defRPr>
    </a:lvl3pPr>
    <a:lvl4pPr algn="l" fontAlgn="base" indent="-228600" latinLnBrk="1" marL="1143000" rtl="0">
      <a:lnSpc>
        <a:spcPct val="100000"/>
      </a:lnSpc>
      <a:spcBef>
        <a:spcPct val="30000"/>
      </a:spcBef>
      <a:spcAft>
        <a:spcPct val="0"/>
      </a:spcAft>
      <a:buFontTx/>
      <a:buNone/>
      <a:defRPr baseline="0" b="0" sz="800" i="0" u="none">
        <a:solidFill>
          <a:schemeClr val="dk1"/>
        </a:solidFill>
        <a:latin typeface="Arial" pitchFamily="34" charset="0"/>
        <a:sym typeface="Times New Roman" pitchFamily="18" charset="0"/>
      </a:defRPr>
    </a:lvl4pPr>
    <a:lvl5pPr algn="l" fontAlgn="base" indent="-228600" latinLnBrk="1" marL="1485900" rtl="0">
      <a:lnSpc>
        <a:spcPct val="100000"/>
      </a:lnSpc>
      <a:spcBef>
        <a:spcPct val="30000"/>
      </a:spcBef>
      <a:spcAft>
        <a:spcPct val="0"/>
      </a:spcAft>
      <a:buFontTx/>
      <a:buNone/>
      <a:defRPr baseline="0" b="0" sz="800" i="0" u="none">
        <a:solidFill>
          <a:schemeClr val="dk1"/>
        </a:solidFill>
        <a:latin typeface="Arial" pitchFamily="34"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rot="0">
          <a:off x="0" y="0"/>
          <a:ext cx="0" cy="0"/>
          <a:chOff x="0" y="0"/>
          <a:chExt cx="0" cy="0"/>
        </a:xfrm>
      </p:grpSpPr>
      <p:sp>
        <p:nvSpPr>
          <p:cNvPr id="1048593"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594"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595" name=""/>
          <p:cNvSpPr/>
          <p:nvPr>
            <p:ph type="sldImg" sz="full" idx="0"/>
          </p:nvPr>
        </p:nvSpPr>
        <p:spPr>
          <a:xfrm rot="0">
            <a:off x="1181100" y="696912"/>
            <a:ext cx="4646612" cy="3484562"/>
          </a:xfrm>
          <a:prstGeom prst="rect"/>
          <a:solidFill>
            <a:srgbClr val="FFFFFF">
              <a:alpha val="100000"/>
            </a:srgbClr>
          </a:solidFill>
        </p:spPr>
        <p:txBody>
          <a:bodyPr anchor="t" bIns="45720" lIns="91440" rIns="91440" tIns="45720"/>
          <a:p/>
        </p:txBody>
      </p:sp>
      <p:sp>
        <p:nvSpPr>
          <p:cNvPr id="1048596" name=""/>
          <p:cNvSpPr/>
          <p:nvPr>
            <p:ph type="body" sz="full" idx="1"/>
          </p:nvPr>
        </p:nvSpPr>
        <p:spPr>
          <a:xfrm rot="0">
            <a:off x="935037" y="4414837"/>
            <a:ext cx="5137150" cy="4181475"/>
          </a:xfrm>
          <a:prstGeom prst="rect"/>
          <a:solidFill>
            <a:srgbClr val="FFFFFF">
              <a:alpha val="100000"/>
            </a:srgbClr>
          </a:solidFill>
          <a:ln>
            <a:noFill/>
          </a:ln>
        </p:spPr>
        <p:txBody>
          <a:bodyPr anchor="t" bIns="46570" lIns="93141" rIns="93141" tIns="46570"/>
          <a:p>
            <a:pPr lvl="0"/>
            <a:r>
              <a:rPr altLang="en-US" lang="zh-CN"/>
              <a:t>This repository of slides is intended to support the named chapter. The slide repository should be used as follows:</a:t>
            </a:r>
          </a:p>
          <a:p>
            <a:pPr lvl="0">
              <a:buFontTx/>
              <a:buChar char="•"/>
            </a:pPr>
            <a:r>
              <a:rPr altLang="en-US" lang="zh-CN"/>
              <a:t>Copy the file to a unique name for your course and unit.</a:t>
            </a:r>
          </a:p>
          <a:p>
            <a:pPr lvl="0">
              <a:buFontTx/>
              <a:buChar char="•"/>
            </a:pPr>
            <a:r>
              <a:rPr altLang="en-US" lang="zh-CN"/>
              <a:t>Edit the file by deleting those slides you don’t want to cover, editing other slides as appropriate to your course, and adding slides as desired.</a:t>
            </a:r>
          </a:p>
          <a:p>
            <a:pPr lvl="0">
              <a:buFontTx/>
              <a:buChar char="•"/>
            </a:pPr>
            <a:r>
              <a:rPr altLang="en-US" lang="zh-CN"/>
              <a:t>Print the slides to produce transparency masters or print directly to film or present the slides using a computer image projector.</a:t>
            </a:r>
          </a:p>
          <a:p>
            <a:pPr lvl="0"/>
            <a:endParaRPr altLang="en-US" lang="zh-CN"/>
          </a:p>
          <a:p>
            <a:pPr lvl="0"/>
            <a:r>
              <a:rPr altLang="en-US" lang="zh-CN"/>
              <a:t>Each slide includes instructor notes. To view those notes in PowerPoint, click-left on the View Menu; then click left on Notes View sub-menu.  You may need to scroll down to see the instructor notes.</a:t>
            </a:r>
          </a:p>
          <a:p>
            <a:pPr lvl="0"/>
            <a:r>
              <a:rPr altLang="en-US" lang="zh-CN"/>
              <a:t>The instructor notes are also available in hardcopy as the Instructor Guide to Accompany Systems Analysis and Design Methods, 5/ed.</a:t>
            </a:r>
          </a:p>
          <a:p>
            <a:pPr lvl="0"/>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rot="0">
          <a:off x="0" y="0"/>
          <a:ext cx="0" cy="0"/>
          <a:chOff x="0" y="0"/>
          <a:chExt cx="0" cy="0"/>
        </a:xfrm>
      </p:grpSpPr>
      <p:sp>
        <p:nvSpPr>
          <p:cNvPr id="1048651"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52"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53" name=""/>
          <p:cNvSpPr/>
          <p:nvPr>
            <p:ph type="sldImg" sz="full" idx="0"/>
          </p:nvPr>
        </p:nvSpPr>
        <p:spPr>
          <a:xfrm rot="0">
            <a:off x="1187450" y="701675"/>
            <a:ext cx="4632325" cy="3473450"/>
          </a:xfrm>
          <a:prstGeom prst="rect"/>
        </p:spPr>
        <p:txBody>
          <a:bodyPr anchor="ctr" bIns="45720" lIns="91440" rIns="91440" tIns="45720"/>
          <a:p/>
        </p:txBody>
      </p:sp>
      <p:sp>
        <p:nvSpPr>
          <p:cNvPr id="1048654"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Notes</a:t>
            </a:r>
          </a:p>
          <a:p>
            <a:pPr lvl="1"/>
            <a:r>
              <a:rPr altLang="en-US" lang="zh-CN"/>
              <a:t>Programmers are typically viewed as system builders, but in fact, they are also system designers since good programmers design the software they build.</a:t>
            </a:r>
          </a:p>
          <a:p>
            <a:pPr lvl="1"/>
            <a:r>
              <a:rPr altLang="en-US" lang="zh-CN"/>
              <a:t>In reality, most technical specialists serve in most roles. For instance, database specialists typically design and construct databases.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rot="0">
          <a:off x="0" y="0"/>
          <a:ext cx="0" cy="0"/>
          <a:chOff x="0" y="0"/>
          <a:chExt cx="0" cy="0"/>
        </a:xfrm>
      </p:grpSpPr>
      <p:sp>
        <p:nvSpPr>
          <p:cNvPr id="1048657"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58"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59" name=""/>
          <p:cNvSpPr/>
          <p:nvPr>
            <p:ph type="sldImg" sz="full" idx="0"/>
          </p:nvPr>
        </p:nvSpPr>
        <p:spPr>
          <a:xfrm rot="0">
            <a:off x="1187450" y="701675"/>
            <a:ext cx="4632325" cy="3473450"/>
          </a:xfrm>
          <a:prstGeom prst="rect"/>
        </p:spPr>
        <p:txBody>
          <a:bodyPr anchor="ctr" bIns="45720" lIns="91440" rIns="91440" tIns="45720"/>
          <a:p/>
        </p:txBody>
      </p:sp>
      <p:sp>
        <p:nvSpPr>
          <p:cNvPr id="1048660"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Notes</a:t>
            </a:r>
          </a:p>
          <a:p>
            <a:pPr lvl="1"/>
            <a:r>
              <a:rPr altLang="en-US" lang="zh-CN"/>
              <a:t>Actually, we offered two definitions in the chapter. First, we characterized the systems analyst as a “facilitator” of the other stakeholders’ participation in systems development. Then we offered the more precise definition in this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rot="0">
          <a:off x="0" y="0"/>
          <a:ext cx="0" cy="0"/>
          <a:chOff x="0" y="0"/>
          <a:chExt cx="0" cy="0"/>
        </a:xfrm>
      </p:grpSpPr>
      <p:sp>
        <p:nvSpPr>
          <p:cNvPr id="1048663"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64"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65" name=""/>
          <p:cNvSpPr/>
          <p:nvPr>
            <p:ph type="sldImg" sz="full" idx="0"/>
          </p:nvPr>
        </p:nvSpPr>
        <p:spPr>
          <a:xfrm rot="0">
            <a:off x="1187450" y="701675"/>
            <a:ext cx="4632325" cy="3473450"/>
          </a:xfrm>
          <a:prstGeom prst="rect"/>
        </p:spPr>
        <p:txBody>
          <a:bodyPr anchor="ctr" bIns="45720" lIns="91440" rIns="91440" tIns="45720"/>
          <a:p/>
        </p:txBody>
      </p:sp>
      <p:sp>
        <p:nvSpPr>
          <p:cNvPr id="1048666"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We dropped “application analyst” and “information analyst” as variations described in the previous edition. It has become much less common.</a:t>
            </a:r>
          </a:p>
          <a:p>
            <a:pPr lvl="0"/>
            <a:r>
              <a:rPr altLang="en-US" b="1" lang="zh-CN"/>
              <a:t>Teaching Notes</a:t>
            </a:r>
          </a:p>
          <a:p>
            <a:pPr lvl="1"/>
            <a:r>
              <a:rPr altLang="en-US" lang="zh-CN"/>
              <a:t>Business analyst is becoming more popular because of the number of end-users and other knowledge workers being assigned to systems analysts roles in organizations.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rot="0">
          <a:off x="0" y="0"/>
          <a:ext cx="0" cy="0"/>
          <a:chOff x="0" y="0"/>
          <a:chExt cx="0" cy="0"/>
        </a:xfrm>
      </p:grpSpPr>
      <p:sp>
        <p:nvSpPr>
          <p:cNvPr id="1048669"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70"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71" name=""/>
          <p:cNvSpPr/>
          <p:nvPr>
            <p:ph type="sldImg" sz="full" idx="0"/>
          </p:nvPr>
        </p:nvSpPr>
        <p:spPr>
          <a:xfrm rot="0">
            <a:off x="1187450" y="701675"/>
            <a:ext cx="4632325" cy="3473450"/>
          </a:xfrm>
          <a:prstGeom prst="rect"/>
        </p:spPr>
        <p:txBody>
          <a:bodyPr anchor="ctr" bIns="45720" lIns="91440" rIns="91440" tIns="45720"/>
          <a:p/>
        </p:txBody>
      </p:sp>
      <p:sp>
        <p:nvSpPr>
          <p:cNvPr id="1048672"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Tips</a:t>
            </a:r>
          </a:p>
          <a:p>
            <a:pPr lvl="1"/>
            <a:r>
              <a:rPr altLang="en-US" lang="zh-CN"/>
              <a:t>It can be useful to present examples of each scenario from the instructor’s personal experiences.</a:t>
            </a:r>
          </a:p>
          <a:p>
            <a:pPr lvl="1"/>
            <a:r>
              <a:rPr altLang="en-US" lang="zh-CN"/>
              <a:t>The classification scheme is not mutually exclusive; that is,</a:t>
            </a:r>
          </a:p>
          <a:p>
            <a:pPr lvl="2"/>
            <a:r>
              <a:rPr altLang="en-US" lang="zh-CN"/>
              <a:t>a project can be driven by multiple instances and combinations of problems, opportunities, and directives.</a:t>
            </a:r>
          </a:p>
          <a:p>
            <a:pPr lvl="2"/>
            <a:r>
              <a:rPr altLang="en-US" lang="zh-CN"/>
              <a:t>a problem might be classified as both a true problem an opportunity, or an opportunity plus directive.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rot="0">
          <a:off x="0" y="0"/>
          <a:ext cx="0" cy="0"/>
          <a:chOff x="0" y="0"/>
          <a:chExt cx="0" cy="0"/>
        </a:xfrm>
      </p:grpSpPr>
      <p:sp>
        <p:nvSpPr>
          <p:cNvPr id="1048675"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76"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77" name=""/>
          <p:cNvSpPr/>
          <p:nvPr>
            <p:ph type="sldImg" sz="full" idx="0"/>
          </p:nvPr>
        </p:nvSpPr>
        <p:spPr>
          <a:xfrm rot="0">
            <a:off x="1187450" y="701675"/>
            <a:ext cx="4632325" cy="3473450"/>
          </a:xfrm>
          <a:prstGeom prst="rect"/>
        </p:spPr>
        <p:txBody>
          <a:bodyPr anchor="ctr" bIns="45720" lIns="91440" rIns="91440" tIns="45720"/>
          <a:p/>
        </p:txBody>
      </p:sp>
      <p:sp>
        <p:nvSpPr>
          <p:cNvPr id="1048678"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We replaced the phase-like naming of the problem-solving steps introduced in Chapter 1 of the 4th edition (p. 9). This should prevent some students and instructors from confusing these problem-solving steps with an actual system development life cycle or methodology (introduced in Chapter 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rot="0">
          <a:off x="0" y="0"/>
          <a:ext cx="0" cy="0"/>
          <a:chOff x="0" y="0"/>
          <a:chExt cx="0" cy="0"/>
        </a:xfrm>
      </p:grpSpPr>
      <p:sp>
        <p:nvSpPr>
          <p:cNvPr id="1048681"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82"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83" name=""/>
          <p:cNvSpPr/>
          <p:nvPr>
            <p:ph type="sldImg" sz="full" idx="0"/>
          </p:nvPr>
        </p:nvSpPr>
        <p:spPr>
          <a:xfrm rot="0">
            <a:off x="1187450" y="701675"/>
            <a:ext cx="4632325" cy="3473450"/>
          </a:xfrm>
          <a:prstGeom prst="rect"/>
        </p:spPr>
        <p:txBody>
          <a:bodyPr anchor="ctr" bIns="45720" lIns="91440" rIns="91440" tIns="45720"/>
          <a:p/>
        </p:txBody>
      </p:sp>
      <p:sp>
        <p:nvSpPr>
          <p:cNvPr id="1048684"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rot="0">
          <a:off x="0" y="0"/>
          <a:ext cx="0" cy="0"/>
          <a:chOff x="0" y="0"/>
          <a:chExt cx="0" cy="0"/>
        </a:xfrm>
      </p:grpSpPr>
      <p:sp>
        <p:nvSpPr>
          <p:cNvPr id="1048686"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87"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88" name=""/>
          <p:cNvSpPr/>
          <p:nvPr>
            <p:ph type="sldImg" sz="full" idx="0"/>
          </p:nvPr>
        </p:nvSpPr>
        <p:spPr>
          <a:xfrm rot="0">
            <a:off x="1187450" y="701675"/>
            <a:ext cx="4632325" cy="3473450"/>
          </a:xfrm>
          <a:prstGeom prst="rect"/>
        </p:spPr>
        <p:txBody>
          <a:bodyPr anchor="ctr" bIns="45720" lIns="91440" rIns="91440" tIns="45720"/>
          <a:p/>
        </p:txBody>
      </p:sp>
      <p:sp>
        <p:nvSpPr>
          <p:cNvPr id="1048689"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Tips</a:t>
            </a:r>
          </a:p>
          <a:p>
            <a:pPr lvl="1"/>
            <a:r>
              <a:rPr altLang="en-US" lang="zh-CN"/>
              <a:t>The key characteristic of the traditional organization is the </a:t>
            </a:r>
            <a:r>
              <a:rPr altLang="en-US" lang="zh-CN" u="sng"/>
              <a:t>permanent</a:t>
            </a:r>
            <a:r>
              <a:rPr altLang="en-US" lang="zh-CN"/>
              <a:t> assignment of analysts and programmers to a specific business function or area. </a:t>
            </a:r>
          </a:p>
          <a:p>
            <a:pPr lvl="1"/>
            <a:r>
              <a:rPr altLang="en-US" lang="zh-CN"/>
              <a:t>The figure shows only analysts and programmers assigned to one team, “manufacturing systems.”  Space prevented us from showing that there would also be a team of analysts and programmers for each of the other functional areas: marketing and financial.</a:t>
            </a:r>
          </a:p>
          <a:p>
            <a:pPr lvl="1"/>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rot="0">
          <a:off x="0" y="0"/>
          <a:ext cx="0" cy="0"/>
          <a:chOff x="0" y="0"/>
          <a:chExt cx="0" cy="0"/>
        </a:xfrm>
      </p:grpSpPr>
      <p:sp>
        <p:nvSpPr>
          <p:cNvPr id="1048691"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92"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93" name=""/>
          <p:cNvSpPr/>
          <p:nvPr>
            <p:ph type="sldImg" sz="full" idx="0"/>
          </p:nvPr>
        </p:nvSpPr>
        <p:spPr>
          <a:xfrm rot="0">
            <a:off x="1187450" y="701675"/>
            <a:ext cx="4632325" cy="3473450"/>
          </a:xfrm>
          <a:prstGeom prst="rect"/>
        </p:spPr>
        <p:txBody>
          <a:bodyPr anchor="ctr" bIns="45720" lIns="91440" rIns="91440" tIns="45720"/>
          <a:p/>
        </p:txBody>
      </p:sp>
      <p:sp>
        <p:nvSpPr>
          <p:cNvPr id="1048694"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We tried to greatly simplify this figure from the previous edition. The key change was to note how analysts, programmers, and other specialists are “pooled” for dynamic and temporary assignments to project teams as needed.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98" name=""/>
        <p:cNvGrpSpPr/>
        <p:nvPr/>
      </p:nvGrpSpPr>
      <p:grpSpPr>
        <a:xfrm rot="0">
          <a:off x="0" y="0"/>
          <a:ext cx="0" cy="0"/>
          <a:chOff x="0" y="0"/>
          <a:chExt cx="0" cy="0"/>
        </a:xfrm>
      </p:grpSpPr>
      <p:sp>
        <p:nvSpPr>
          <p:cNvPr id="1048697"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98"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99" name=""/>
          <p:cNvSpPr/>
          <p:nvPr>
            <p:ph type="sldImg" sz="full" idx="0"/>
          </p:nvPr>
        </p:nvSpPr>
        <p:spPr>
          <a:xfrm rot="0">
            <a:off x="1187450" y="701675"/>
            <a:ext cx="4632325" cy="3473450"/>
          </a:xfrm>
          <a:prstGeom prst="rect"/>
        </p:spPr>
        <p:txBody>
          <a:bodyPr anchor="ctr" bIns="45720" lIns="91440" rIns="91440" tIns="45720"/>
          <a:p/>
        </p:txBody>
      </p:sp>
      <p:sp>
        <p:nvSpPr>
          <p:cNvPr id="1048700"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Introduced legacy-driven trends such as Y2K and the Euro.</a:t>
            </a:r>
          </a:p>
          <a:p>
            <a:pPr lvl="1"/>
            <a:r>
              <a:rPr altLang="en-US" lang="zh-CN"/>
              <a:t>Introduced new technology trends that are changing business processes and rules. Examples include ERP and E-commerce.</a:t>
            </a:r>
          </a:p>
          <a:p>
            <a:pPr lvl="0"/>
            <a:r>
              <a:rPr altLang="en-US" b="1" lang="zh-CN"/>
              <a:t>Teaching Notes</a:t>
            </a:r>
          </a:p>
          <a:p>
            <a:pPr lvl="1"/>
            <a:r>
              <a:rPr altLang="en-US" lang="zh-CN"/>
              <a:t>The Y2K problems should be mostly fixed by the time this edition is published, but some companies may still be working on lower-priority (nonmission-critical) applications. Also, some Y2K fixes were short-term fixes that may require a better long-term solution.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796"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98"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800" name=""/>
          <p:cNvSpPr/>
          <p:nvPr>
            <p:ph type="sldImg" sz="full" idx="0"/>
          </p:nvPr>
        </p:nvSpPr>
        <p:spPr>
          <a:xfrm rot="0">
            <a:off x="1187450" y="701675"/>
            <a:ext cx="4632325" cy="3473450"/>
          </a:xfrm>
          <a:prstGeom prst="rect"/>
        </p:spPr>
        <p:txBody>
          <a:bodyPr anchor="ctr" bIns="45720" lIns="91440" rIns="91440" tIns="45720"/>
          <a:p/>
        </p:txBody>
      </p:sp>
      <p:sp>
        <p:nvSpPr>
          <p:cNvPr id="1048802"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Introduced legacy-driven trends such as Y2K and the Euro.</a:t>
            </a:r>
          </a:p>
          <a:p>
            <a:pPr lvl="1"/>
            <a:r>
              <a:rPr altLang="en-US" lang="zh-CN"/>
              <a:t>Introduced new technology trends that are changing business processes and rules. Examples include ERP and E-commerce.</a:t>
            </a:r>
          </a:p>
          <a:p>
            <a:pPr lvl="0"/>
            <a:r>
              <a:rPr altLang="en-US" b="1" lang="zh-CN"/>
              <a:t>Teaching Notes</a:t>
            </a:r>
          </a:p>
          <a:p>
            <a:pPr lvl="1"/>
            <a:r>
              <a:rPr altLang="en-US" lang="zh-CN"/>
              <a:t>The Y2K problems should be mostly fixed by the time this edition is published, but some companies may still be working on lower-priority (nonmission-critical) applications. Also, some Y2K fixes were short-term fixes that may require a better long-term solution.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rot="0">
          <a:off x="0" y="0"/>
          <a:ext cx="0" cy="0"/>
          <a:chOff x="0" y="0"/>
          <a:chExt cx="0" cy="0"/>
        </a:xfrm>
      </p:grpSpPr>
      <p:sp>
        <p:nvSpPr>
          <p:cNvPr id="1048601"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02"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03" name=""/>
          <p:cNvSpPr/>
          <p:nvPr>
            <p:ph type="sldImg" sz="full" idx="0"/>
          </p:nvPr>
        </p:nvSpPr>
        <p:spPr>
          <a:xfrm rot="0">
            <a:off x="1187450" y="701675"/>
            <a:ext cx="4632325" cy="3473450"/>
          </a:xfrm>
          <a:prstGeom prst="rect"/>
          <a:noFill/>
        </p:spPr>
        <p:txBody>
          <a:bodyPr anchor="t" bIns="45720" lIns="91440" rIns="91440" tIns="45720"/>
          <a:p/>
        </p:txBody>
      </p:sp>
      <p:sp>
        <p:nvSpPr>
          <p:cNvPr id="1048604" name=""/>
          <p:cNvSpPr/>
          <p:nvPr>
            <p:ph type="body" sz="full" idx="1"/>
          </p:nvPr>
        </p:nvSpPr>
        <p:spPr>
          <a:xfrm rot="0">
            <a:off x="935037" y="4413250"/>
            <a:ext cx="5137150" cy="4183062"/>
          </a:xfrm>
          <a:prstGeom prst="rect"/>
          <a:noFill/>
          <a:ln>
            <a:noFill/>
          </a:ln>
        </p:spPr>
        <p:txBody>
          <a:bodyPr anchor="t" bIns="46788" lIns="93576" rIns="93576" tIns="46788"/>
          <a:p>
            <a:r>
              <a:rPr altLang="en-US" lang="zh-CN"/>
              <a:t>No additional notes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rot="0">
          <a:off x="0" y="0"/>
          <a:ext cx="0" cy="0"/>
          <a:chOff x="0" y="0"/>
          <a:chExt cx="0" cy="0"/>
        </a:xfrm>
      </p:grpSpPr>
      <p:sp>
        <p:nvSpPr>
          <p:cNvPr id="1048703"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04"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05" name=""/>
          <p:cNvSpPr/>
          <p:nvPr>
            <p:ph type="sldImg" sz="full" idx="0"/>
          </p:nvPr>
        </p:nvSpPr>
        <p:spPr>
          <a:xfrm rot="0">
            <a:off x="1187450" y="701675"/>
            <a:ext cx="4632325" cy="3473450"/>
          </a:xfrm>
          <a:prstGeom prst="rect"/>
        </p:spPr>
        <p:txBody>
          <a:bodyPr anchor="ctr" bIns="45720" lIns="91440" rIns="91440" tIns="45720"/>
          <a:p/>
        </p:txBody>
      </p:sp>
      <p:sp>
        <p:nvSpPr>
          <p:cNvPr id="1048706"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Notes</a:t>
            </a:r>
          </a:p>
          <a:p>
            <a:pPr lvl="1"/>
            <a:r>
              <a:rPr altLang="en-US" lang="zh-CN"/>
              <a:t>Weinberg: “If builders built buildings the same way that programmers wrote programs, the first woodpecker would destroy civilization.”</a:t>
            </a:r>
          </a:p>
          <a:p>
            <a:pPr lvl="1"/>
            <a:r>
              <a:rPr altLang="en-US" lang="zh-CN"/>
              <a:t>Many businesses are moving toward information systems quality certification based on one or both of the standards listed.</a:t>
            </a:r>
          </a:p>
          <a:p>
            <a:pPr lvl="1"/>
            <a:r>
              <a:rPr altLang="en-US" lang="zh-CN"/>
              <a:t>The federal government has mandated that future companies that seek supply software for government agencies and contracts must be CMM Level 3 or better. Many of these businesses have elected to achieve this CMM Level 3 certification for all information and software, not just government contracted products.</a:t>
            </a:r>
          </a:p>
          <a:p>
            <a:pPr lvl="1"/>
            <a:r>
              <a:rPr altLang="en-US" lang="zh-CN"/>
              <a:t>It is important to note that ISO 9001 and CMM seek to certify the </a:t>
            </a:r>
            <a:r>
              <a:rPr altLang="en-US" lang="zh-CN" u="sng"/>
              <a:t>process</a:t>
            </a:r>
            <a:r>
              <a:rPr altLang="en-US" lang="zh-CN"/>
              <a:t> used to develop systems and software, not the systems and software for their own sake.</a:t>
            </a:r>
          </a:p>
          <a:p>
            <a:pPr lvl="1"/>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rot="0">
          <a:off x="0" y="0"/>
          <a:ext cx="0" cy="0"/>
          <a:chOff x="0" y="0"/>
          <a:chExt cx="0" cy="0"/>
        </a:xfrm>
      </p:grpSpPr>
      <p:sp>
        <p:nvSpPr>
          <p:cNvPr id="1048709"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10"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11" name=""/>
          <p:cNvSpPr/>
          <p:nvPr>
            <p:ph type="sldImg" sz="full" idx="0"/>
          </p:nvPr>
        </p:nvSpPr>
        <p:spPr>
          <a:xfrm rot="0">
            <a:off x="1187450" y="701675"/>
            <a:ext cx="4632325" cy="3473450"/>
          </a:xfrm>
          <a:prstGeom prst="rect"/>
        </p:spPr>
        <p:txBody>
          <a:bodyPr anchor="ctr" bIns="45720" lIns="91440" rIns="91440" tIns="45720"/>
          <a:p/>
        </p:txBody>
      </p:sp>
      <p:sp>
        <p:nvSpPr>
          <p:cNvPr id="1048712"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rot="0">
          <a:off x="0" y="0"/>
          <a:ext cx="0" cy="0"/>
          <a:chOff x="0" y="0"/>
          <a:chExt cx="0" cy="0"/>
        </a:xfrm>
      </p:grpSpPr>
      <p:sp>
        <p:nvSpPr>
          <p:cNvPr id="1048715"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16"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17" name=""/>
          <p:cNvSpPr/>
          <p:nvPr>
            <p:ph type="sldImg" sz="full" idx="0"/>
          </p:nvPr>
        </p:nvSpPr>
        <p:spPr>
          <a:xfrm rot="0">
            <a:off x="1187450" y="701675"/>
            <a:ext cx="4632325" cy="3473450"/>
          </a:xfrm>
          <a:prstGeom prst="rect"/>
        </p:spPr>
        <p:txBody>
          <a:bodyPr anchor="ctr" bIns="45720" lIns="91440" rIns="91440" tIns="45720"/>
          <a:p/>
        </p:txBody>
      </p:sp>
      <p:sp>
        <p:nvSpPr>
          <p:cNvPr id="1048718"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rot="0">
          <a:off x="0" y="0"/>
          <a:ext cx="0" cy="0"/>
          <a:chOff x="0" y="0"/>
          <a:chExt cx="0" cy="0"/>
        </a:xfrm>
      </p:grpSpPr>
      <p:sp>
        <p:nvSpPr>
          <p:cNvPr id="1048721"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22"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23" name=""/>
          <p:cNvSpPr/>
          <p:nvPr>
            <p:ph type="sldImg" sz="full" idx="0"/>
          </p:nvPr>
        </p:nvSpPr>
        <p:spPr>
          <a:xfrm rot="0">
            <a:off x="1187450" y="701675"/>
            <a:ext cx="4632325" cy="3473450"/>
          </a:xfrm>
          <a:prstGeom prst="rect"/>
        </p:spPr>
        <p:txBody>
          <a:bodyPr anchor="ctr" bIns="45720" lIns="91440" rIns="91440" tIns="45720"/>
          <a:p/>
        </p:txBody>
      </p:sp>
      <p:sp>
        <p:nvSpPr>
          <p:cNvPr id="1048724"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rot="0">
          <a:off x="0" y="0"/>
          <a:ext cx="0" cy="0"/>
          <a:chOff x="0" y="0"/>
          <a:chExt cx="0" cy="0"/>
        </a:xfrm>
      </p:grpSpPr>
      <p:sp>
        <p:nvSpPr>
          <p:cNvPr id="1048727"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28"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29" name=""/>
          <p:cNvSpPr/>
          <p:nvPr>
            <p:ph type="sldImg" sz="full" idx="0"/>
          </p:nvPr>
        </p:nvSpPr>
        <p:spPr>
          <a:xfrm rot="0">
            <a:off x="1187450" y="701675"/>
            <a:ext cx="4632325" cy="3473450"/>
          </a:xfrm>
          <a:prstGeom prst="rect"/>
        </p:spPr>
        <p:txBody>
          <a:bodyPr anchor="ctr" bIns="45720" lIns="91440" rIns="91440" tIns="45720"/>
          <a:p/>
        </p:txBody>
      </p:sp>
      <p:sp>
        <p:nvSpPr>
          <p:cNvPr id="1048730"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Notes</a:t>
            </a:r>
          </a:p>
          <a:p>
            <a:pPr lvl="1"/>
            <a:r>
              <a:rPr altLang="en-US" lang="zh-CN"/>
              <a:t>ERP is dramatically changing the role of the modern systems analyst. Instead of spending effort on requirements planning and systems design, ERP redirects effort to activities such as customization, business process redesign and alignment, and system implementation.</a:t>
            </a:r>
          </a:p>
          <a:p>
            <a:pPr lvl="1"/>
            <a:r>
              <a:rPr altLang="en-US" lang="zh-CN"/>
              <a:t>Systems analysts who work on ERP projects are almost always called </a:t>
            </a:r>
            <a:r>
              <a:rPr altLang="en-US" lang="zh-CN" u="sng"/>
              <a:t>systems integrators</a:t>
            </a:r>
            <a:r>
              <a:rPr altLang="en-US" lang="zh-CN"/>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rot="0">
          <a:off x="0" y="0"/>
          <a:ext cx="0" cy="0"/>
          <a:chOff x="0" y="0"/>
          <a:chExt cx="0" cy="0"/>
        </a:xfrm>
      </p:grpSpPr>
      <p:sp>
        <p:nvSpPr>
          <p:cNvPr id="1048733"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34"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35" name=""/>
          <p:cNvSpPr/>
          <p:nvPr>
            <p:ph type="sldImg" sz="full" idx="0"/>
          </p:nvPr>
        </p:nvSpPr>
        <p:spPr>
          <a:xfrm rot="0">
            <a:off x="1187450" y="701675"/>
            <a:ext cx="4632325" cy="3473450"/>
          </a:xfrm>
          <a:prstGeom prst="rect"/>
        </p:spPr>
        <p:txBody>
          <a:bodyPr anchor="ctr" bIns="45720" lIns="91440" rIns="91440" tIns="45720"/>
          <a:p/>
        </p:txBody>
      </p:sp>
      <p:sp>
        <p:nvSpPr>
          <p:cNvPr id="1048736"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rot="0">
          <a:off x="0" y="0"/>
          <a:ext cx="0" cy="0"/>
          <a:chOff x="0" y="0"/>
          <a:chExt cx="0" cy="0"/>
        </a:xfrm>
      </p:grpSpPr>
      <p:sp>
        <p:nvSpPr>
          <p:cNvPr id="1048738"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39"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40" name=""/>
          <p:cNvSpPr/>
          <p:nvPr>
            <p:ph type="sldImg" sz="full" idx="0"/>
          </p:nvPr>
        </p:nvSpPr>
        <p:spPr>
          <a:xfrm rot="0">
            <a:off x="1187450" y="701675"/>
            <a:ext cx="4632325" cy="3473450"/>
          </a:xfrm>
          <a:prstGeom prst="rect"/>
        </p:spPr>
        <p:txBody>
          <a:bodyPr anchor="ctr" bIns="45720" lIns="91440" rIns="91440" tIns="45720"/>
          <a:p/>
        </p:txBody>
      </p:sp>
      <p:sp>
        <p:nvSpPr>
          <p:cNvPr id="1048741"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744"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45"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46" name=""/>
          <p:cNvSpPr/>
          <p:nvPr>
            <p:ph type="sldImg" sz="full" idx="0"/>
          </p:nvPr>
        </p:nvSpPr>
        <p:spPr>
          <a:xfrm rot="0">
            <a:off x="1187450" y="701675"/>
            <a:ext cx="4632325" cy="3473450"/>
          </a:xfrm>
          <a:prstGeom prst="rect"/>
        </p:spPr>
        <p:txBody>
          <a:bodyPr anchor="ctr" bIns="45720" lIns="91440" rIns="91440" tIns="45720"/>
          <a:p/>
        </p:txBody>
      </p:sp>
      <p:sp>
        <p:nvSpPr>
          <p:cNvPr id="1048747"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25" name=""/>
        <p:cNvGrpSpPr/>
        <p:nvPr/>
      </p:nvGrpSpPr>
      <p:grpSpPr>
        <a:xfrm rot="0">
          <a:off x="0" y="0"/>
          <a:ext cx="0" cy="0"/>
          <a:chOff x="0" y="0"/>
          <a:chExt cx="0" cy="0"/>
        </a:xfrm>
      </p:grpSpPr>
      <p:sp>
        <p:nvSpPr>
          <p:cNvPr id="1048758"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759"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760" name=""/>
          <p:cNvSpPr/>
          <p:nvPr>
            <p:ph type="sldImg" sz="full" idx="0"/>
          </p:nvPr>
        </p:nvSpPr>
        <p:spPr>
          <a:xfrm rot="0">
            <a:off x="1187450" y="701675"/>
            <a:ext cx="4632325" cy="3473450"/>
          </a:xfrm>
          <a:prstGeom prst="rect"/>
        </p:spPr>
        <p:txBody>
          <a:bodyPr anchor="ctr" bIns="45720" lIns="91440" rIns="91440" tIns="45720"/>
          <a:p/>
        </p:txBody>
      </p:sp>
      <p:sp>
        <p:nvSpPr>
          <p:cNvPr id="1048761"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This slide was brought forward from Module B of the 4th edition.</a:t>
            </a:r>
          </a:p>
          <a:p>
            <a:pPr lvl="0"/>
            <a:r>
              <a:rPr altLang="en-US" b="1" lang="zh-CN"/>
              <a:t>Teaching Tips</a:t>
            </a:r>
          </a:p>
          <a:p>
            <a:pPr lvl="1"/>
            <a:r>
              <a:rPr altLang="en-US" lang="zh-CN"/>
              <a:t>See the suggested readings for a book of ethics scenarios that could be introduced, tested, and analyzed as part of a lecture on computer ethics.</a:t>
            </a:r>
          </a:p>
          <a:p>
            <a:pPr lvl="1"/>
            <a:r>
              <a:rPr altLang="en-US" lang="zh-CN"/>
              <a:t>We have always considered it important to emphasize that a person’s ethical integrity is “earned.” More significantly, if that ethical integrity is in any way compromised, it is difficult to repair the image.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rot="0">
          <a:off x="0" y="0"/>
          <a:ext cx="0" cy="0"/>
          <a:chOff x="0" y="0"/>
          <a:chExt cx="0" cy="0"/>
        </a:xfrm>
      </p:grpSpPr>
      <p:sp>
        <p:nvSpPr>
          <p:cNvPr id="1048607"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08"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09" name=""/>
          <p:cNvSpPr/>
          <p:nvPr>
            <p:ph type="sldImg" sz="full" idx="0"/>
          </p:nvPr>
        </p:nvSpPr>
        <p:spPr>
          <a:xfrm rot="0">
            <a:off x="1187450" y="701675"/>
            <a:ext cx="4632325" cy="3473450"/>
          </a:xfrm>
          <a:prstGeom prst="rect"/>
        </p:spPr>
        <p:txBody>
          <a:bodyPr anchor="ctr" bIns="45720" lIns="91440" rIns="91440" tIns="45720"/>
          <a:p/>
        </p:txBody>
      </p:sp>
      <p:sp>
        <p:nvSpPr>
          <p:cNvPr id="1048610"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Notes</a:t>
            </a:r>
          </a:p>
          <a:p>
            <a:pPr lvl="1"/>
            <a:r>
              <a:rPr altLang="en-US" lang="zh-CN"/>
              <a:t>This is the first “chapter map” for the book.</a:t>
            </a:r>
          </a:p>
          <a:p>
            <a:pPr lvl="2"/>
            <a:r>
              <a:rPr altLang="en-US" lang="zh-CN"/>
              <a:t>Each chapter will include a chapter map that visually maps the chapter to our adaptation of John Zachman’s </a:t>
            </a:r>
            <a:r>
              <a:rPr altLang="en-US" i="1" lang="zh-CN"/>
              <a:t>Framework for Information Systems Architecture</a:t>
            </a:r>
            <a:r>
              <a:rPr altLang="en-US" lang="zh-CN"/>
              <a:t>.</a:t>
            </a:r>
          </a:p>
          <a:p>
            <a:pPr lvl="2"/>
            <a:r>
              <a:rPr altLang="en-US" lang="zh-CN"/>
              <a:t>The complete map will be built over the course of the first three chapters.</a:t>
            </a:r>
          </a:p>
          <a:p>
            <a:pPr lvl="2"/>
            <a:r>
              <a:rPr altLang="en-US" lang="zh-CN"/>
              <a:t>Chapter 1 emphasizes the stakeholders column.</a:t>
            </a:r>
          </a:p>
          <a:p>
            <a:pPr lvl="0"/>
            <a:r>
              <a:rPr altLang="en-US" b="1" lang="zh-CN"/>
              <a:t>Conversion Notes</a:t>
            </a:r>
          </a:p>
          <a:p>
            <a:pPr lvl="1"/>
            <a:r>
              <a:rPr altLang="en-US" lang="zh-CN"/>
              <a:t>The only change in the stakeholders column from fourth edition was the addition of the external influence from and the participation of “IT Vendors and Consultants.”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rot="0">
          <a:off x="0" y="0"/>
          <a:ext cx="0" cy="0"/>
          <a:chOff x="0" y="0"/>
          <a:chExt cx="0" cy="0"/>
        </a:xfrm>
      </p:grpSpPr>
      <p:sp>
        <p:nvSpPr>
          <p:cNvPr id="1048613"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14"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15" name=""/>
          <p:cNvSpPr/>
          <p:nvPr>
            <p:ph type="sldImg" sz="full" idx="0"/>
          </p:nvPr>
        </p:nvSpPr>
        <p:spPr>
          <a:xfrm rot="0">
            <a:off x="1187450" y="701675"/>
            <a:ext cx="4632325" cy="3473450"/>
          </a:xfrm>
          <a:prstGeom prst="rect"/>
        </p:spPr>
        <p:txBody>
          <a:bodyPr anchor="ctr" bIns="45720" lIns="91440" rIns="91440" tIns="45720"/>
          <a:p/>
        </p:txBody>
      </p:sp>
      <p:sp>
        <p:nvSpPr>
          <p:cNvPr id="1048616"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In previous editions, we tried to distinguish between “information systems” and “computer applications” (the latter being a subset of the former). This created more confusion with students than it was worth.</a:t>
            </a:r>
          </a:p>
          <a:p>
            <a:pPr lvl="1"/>
            <a:r>
              <a:rPr altLang="en-US" lang="zh-CN"/>
              <a:t>Some books use the term “computer technology.”  We prefer the more contemporary term “information technology” as a </a:t>
            </a:r>
            <a:r>
              <a:rPr altLang="en-US" lang="zh-CN" u="sng"/>
              <a:t>superset</a:t>
            </a:r>
            <a:r>
              <a:rPr altLang="en-US" lang="zh-CN"/>
              <a:t> of computer technology.</a:t>
            </a:r>
          </a:p>
          <a:p>
            <a:pPr lvl="1"/>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rot="0">
          <a:off x="0" y="0"/>
          <a:ext cx="0" cy="0"/>
          <a:chOff x="0" y="0"/>
          <a:chExt cx="0" cy="0"/>
        </a:xfrm>
      </p:grpSpPr>
      <p:sp>
        <p:nvSpPr>
          <p:cNvPr id="1048619"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20"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21" name=""/>
          <p:cNvSpPr/>
          <p:nvPr>
            <p:ph type="sldImg" sz="full" idx="0"/>
          </p:nvPr>
        </p:nvSpPr>
        <p:spPr>
          <a:xfrm rot="0">
            <a:off x="1187450" y="701675"/>
            <a:ext cx="4632325" cy="3473450"/>
          </a:xfrm>
          <a:prstGeom prst="rect"/>
        </p:spPr>
        <p:txBody>
          <a:bodyPr anchor="ctr" bIns="45720" lIns="91440" rIns="91440" tIns="45720"/>
          <a:p/>
        </p:txBody>
      </p:sp>
      <p:sp>
        <p:nvSpPr>
          <p:cNvPr id="1048622" name=""/>
          <p:cNvSpPr/>
          <p:nvPr>
            <p:ph type="body" sz="full" idx="1"/>
          </p:nvPr>
        </p:nvSpPr>
        <p:spPr>
          <a:xfrm rot="0">
            <a:off x="935037" y="4413250"/>
            <a:ext cx="5137150" cy="4183062"/>
          </a:xfrm>
          <a:prstGeom prst="rect"/>
          <a:noFill/>
        </p:spPr>
        <p:txBody>
          <a:bodyPr anchor="t" bIns="46788" lIns="93576" rIns="93576" tIns="46788"/>
          <a:p>
            <a:pPr lvl="0"/>
            <a:r>
              <a:rPr altLang="en-US" b="1" lang="zh-CN"/>
              <a:t>Conversion Notes</a:t>
            </a:r>
          </a:p>
          <a:p>
            <a:pPr lvl="1"/>
            <a:r>
              <a:rPr altLang="en-US" lang="zh-CN"/>
              <a:t>The classification scheme (system owners, system users, et al.) was moved up from Chapter 2 in the fourth edition.</a:t>
            </a:r>
          </a:p>
          <a:p>
            <a:pPr lvl="0"/>
            <a:r>
              <a:rPr altLang="en-US" b="1" lang="zh-CN"/>
              <a:t>Teaching Tips</a:t>
            </a:r>
          </a:p>
          <a:p>
            <a:pPr lvl="1"/>
            <a:r>
              <a:rPr altLang="en-US" lang="zh-CN"/>
              <a:t>You might want to remind students that a single individual can play multiple roles in a project. For example:</a:t>
            </a:r>
          </a:p>
          <a:p>
            <a:pPr lvl="2"/>
            <a:r>
              <a:rPr altLang="en-US" lang="zh-CN"/>
              <a:t>A person could be both a system owner and system user.</a:t>
            </a:r>
          </a:p>
          <a:p>
            <a:pPr lvl="2"/>
            <a:r>
              <a:rPr altLang="en-US" lang="zh-CN"/>
              <a:t>Many systems analysts are also system designers and builders.</a:t>
            </a:r>
          </a:p>
          <a:p>
            <a:pPr lvl="1"/>
            <a:r>
              <a:rPr altLang="en-US" lang="zh-CN"/>
              <a:t>It is sometimes useful to identify individuals who might play the various roles in a typical information system.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rot="0">
          <a:off x="0" y="0"/>
          <a:ext cx="0" cy="0"/>
          <a:chOff x="0" y="0"/>
          <a:chExt cx="0" cy="0"/>
        </a:xfrm>
      </p:grpSpPr>
      <p:sp>
        <p:nvSpPr>
          <p:cNvPr id="1048629"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30"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31" name=""/>
          <p:cNvSpPr/>
          <p:nvPr>
            <p:ph type="sldImg" sz="full" idx="0"/>
          </p:nvPr>
        </p:nvSpPr>
        <p:spPr>
          <a:xfrm rot="0">
            <a:off x="1187450" y="701675"/>
            <a:ext cx="4632325" cy="3473450"/>
          </a:xfrm>
          <a:prstGeom prst="rect"/>
        </p:spPr>
        <p:txBody>
          <a:bodyPr anchor="ctr" bIns="45720" lIns="91440" rIns="91440" tIns="45720"/>
          <a:p/>
        </p:txBody>
      </p:sp>
      <p:sp>
        <p:nvSpPr>
          <p:cNvPr id="1048632"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Tips</a:t>
            </a:r>
          </a:p>
          <a:p>
            <a:pPr lvl="1"/>
            <a:r>
              <a:rPr altLang="en-US" lang="zh-CN"/>
              <a:t>Give examples of information workers and knowledge workers to reinforce the difference.</a:t>
            </a:r>
          </a:p>
          <a:p>
            <a:pPr lvl="2"/>
            <a:r>
              <a:rPr altLang="en-US" lang="zh-CN"/>
              <a:t>Footnote – Information workers (sometimes called “white-collar workers”) have outnumbered blue-collar workers since 1957. </a:t>
            </a:r>
          </a:p>
          <a:p>
            <a:pPr lvl="2"/>
            <a:r>
              <a:rPr altLang="en-US" lang="zh-CN"/>
              <a:t>Typically a knowledge worker has a degree or credential in some subject area (hence, they are often called “subject area experts”).  Examples include engineers, scientists, accountants, lawyers, etc.</a:t>
            </a:r>
          </a:p>
          <a:p>
            <a:pPr lvl="2"/>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rot="0">
          <a:off x="0" y="0"/>
          <a:ext cx="0" cy="0"/>
          <a:chOff x="0" y="0"/>
          <a:chExt cx="0" cy="0"/>
        </a:xfrm>
      </p:grpSpPr>
      <p:sp>
        <p:nvSpPr>
          <p:cNvPr id="1048633"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34"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35" name=""/>
          <p:cNvSpPr/>
          <p:nvPr>
            <p:ph type="sldImg" sz="full" idx="0"/>
          </p:nvPr>
        </p:nvSpPr>
        <p:spPr>
          <a:xfrm rot="0">
            <a:off x="1187450" y="701675"/>
            <a:ext cx="4632325" cy="3473450"/>
          </a:xfrm>
          <a:prstGeom prst="rect"/>
        </p:spPr>
        <p:txBody>
          <a:bodyPr anchor="ctr" bIns="45720" lIns="91440" rIns="91440" tIns="45720"/>
          <a:p/>
        </p:txBody>
      </p:sp>
      <p:sp>
        <p:nvSpPr>
          <p:cNvPr id="1048636"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Notes</a:t>
            </a:r>
          </a:p>
          <a:p>
            <a:pPr lvl="1"/>
            <a:r>
              <a:rPr altLang="en-US" lang="zh-CN"/>
              <a:t>This is the first “chapter map” for the book.</a:t>
            </a:r>
          </a:p>
          <a:p>
            <a:pPr lvl="2"/>
            <a:r>
              <a:rPr altLang="en-US" lang="zh-CN"/>
              <a:t>Each chapter will include a chapter map that visually maps the chapter to our adaptation of John Zachman’s </a:t>
            </a:r>
            <a:r>
              <a:rPr altLang="en-US" i="1" lang="zh-CN"/>
              <a:t>Framework for Information Systems Architecture</a:t>
            </a:r>
            <a:r>
              <a:rPr altLang="en-US" lang="zh-CN"/>
              <a:t>.</a:t>
            </a:r>
          </a:p>
          <a:p>
            <a:pPr lvl="2"/>
            <a:r>
              <a:rPr altLang="en-US" lang="zh-CN"/>
              <a:t>The complete map will be built over the course of the first three chapters.</a:t>
            </a:r>
          </a:p>
          <a:p>
            <a:pPr lvl="2"/>
            <a:r>
              <a:rPr altLang="en-US" lang="zh-CN"/>
              <a:t>Chapter 1 emphasizes the stakeholders column.</a:t>
            </a:r>
          </a:p>
          <a:p>
            <a:pPr lvl="0"/>
            <a:r>
              <a:rPr altLang="en-US" b="1" lang="zh-CN"/>
              <a:t>Conversion Notes</a:t>
            </a:r>
          </a:p>
          <a:p>
            <a:pPr lvl="1"/>
            <a:r>
              <a:rPr altLang="en-US" lang="zh-CN"/>
              <a:t>The only change in the stakeholders column from fourth edition was the addition of the external influence from and the participation of “IT Vendors and Consultants.”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rot="0">
          <a:off x="0" y="0"/>
          <a:ext cx="0" cy="0"/>
          <a:chOff x="0" y="0"/>
          <a:chExt cx="0" cy="0"/>
        </a:xfrm>
      </p:grpSpPr>
      <p:sp>
        <p:nvSpPr>
          <p:cNvPr id="1048639"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40"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41" name=""/>
          <p:cNvSpPr/>
          <p:nvPr>
            <p:ph type="sldImg" sz="full" idx="0"/>
          </p:nvPr>
        </p:nvSpPr>
        <p:spPr>
          <a:xfrm rot="0">
            <a:off x="1187450" y="701675"/>
            <a:ext cx="4632325" cy="3473450"/>
          </a:xfrm>
          <a:prstGeom prst="rect"/>
        </p:spPr>
        <p:txBody>
          <a:bodyPr anchor="ctr" bIns="45720" lIns="91440" rIns="91440" tIns="45720"/>
          <a:p/>
        </p:txBody>
      </p:sp>
      <p:sp>
        <p:nvSpPr>
          <p:cNvPr id="1048642" name=""/>
          <p:cNvSpPr/>
          <p:nvPr>
            <p:ph type="body" sz="full" idx="1"/>
          </p:nvPr>
        </p:nvSpPr>
        <p:spPr>
          <a:xfrm rot="0">
            <a:off x="935037" y="4413250"/>
            <a:ext cx="5137150" cy="4183062"/>
          </a:xfrm>
          <a:prstGeom prst="rect"/>
          <a:noFill/>
        </p:spPr>
        <p:txBody>
          <a:bodyPr anchor="t" bIns="46788" lIns="93576" rIns="93576" tIns="46788"/>
          <a:p>
            <a:r>
              <a:rPr altLang="en-US" lang="zh-CN"/>
              <a:t>No additional notes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rot="0">
          <a:off x="0" y="0"/>
          <a:ext cx="0" cy="0"/>
          <a:chOff x="0" y="0"/>
          <a:chExt cx="0" cy="0"/>
        </a:xfrm>
      </p:grpSpPr>
      <p:sp>
        <p:nvSpPr>
          <p:cNvPr id="1048645" name=""/>
          <p:cNvSpPr txBox="1"/>
          <p:nvPr/>
        </p:nvSpPr>
        <p:spPr>
          <a:xfrm rot="0">
            <a:off x="622300" y="8716962"/>
            <a:ext cx="3340100" cy="274637"/>
          </a:xfrm>
          <a:prstGeom prst="rect"/>
          <a:noFill/>
          <a:ln>
            <a:noFill/>
          </a:ln>
        </p:spPr>
        <p:txBody>
          <a:bodyPr anchor="b" bIns="0" lIns="19361" rIns="19361" tIns="0"/>
          <a:p>
            <a:pPr lvl="0"/>
            <a:r>
              <a:rPr altLang="en-US" sz="1000" lang="zh-CN"/>
              <a:t>Chapter 1 - Players in the Systems Game</a:t>
            </a:r>
          </a:p>
        </p:txBody>
      </p:sp>
      <p:sp>
        <p:nvSpPr>
          <p:cNvPr id="1048646" name=""/>
          <p:cNvSpPr txBox="1"/>
          <p:nvPr/>
        </p:nvSpPr>
        <p:spPr>
          <a:xfrm rot="0">
            <a:off x="3970337" y="8716962"/>
            <a:ext cx="2336800" cy="274637"/>
          </a:xfrm>
          <a:prstGeom prst="rect"/>
          <a:noFill/>
          <a:ln>
            <a:noFill/>
          </a:ln>
        </p:spPr>
        <p:txBody>
          <a:bodyPr anchor="b" bIns="0" lIns="19361" rIns="19361" tIns="0"/>
          <a:p>
            <a:pPr algn="r" lvl="0"/>
            <a:fld id="{566ABCEB-ACFC-4714-9973-3DA970169C29}" type="slidenum">
              <a:rPr altLang="en-US" sz="1000" lang="zh-CN"/>
              <a:pPr algn="r" lvl="0"/>
            </a:fld>
            <a:endParaRPr altLang="en-US" sz="1000" lang="zh-CN"/>
          </a:p>
        </p:txBody>
      </p:sp>
      <p:sp>
        <p:nvSpPr>
          <p:cNvPr id="1048647" name=""/>
          <p:cNvSpPr/>
          <p:nvPr>
            <p:ph type="sldImg" sz="full" idx="0"/>
          </p:nvPr>
        </p:nvSpPr>
        <p:spPr>
          <a:xfrm rot="0">
            <a:off x="1187450" y="701675"/>
            <a:ext cx="4632325" cy="3473450"/>
          </a:xfrm>
          <a:prstGeom prst="rect"/>
        </p:spPr>
        <p:txBody>
          <a:bodyPr anchor="ctr" bIns="45720" lIns="91440" rIns="91440" tIns="45720"/>
          <a:p/>
        </p:txBody>
      </p:sp>
      <p:sp>
        <p:nvSpPr>
          <p:cNvPr id="1048648" name=""/>
          <p:cNvSpPr/>
          <p:nvPr>
            <p:ph type="body" sz="full" idx="1"/>
          </p:nvPr>
        </p:nvSpPr>
        <p:spPr>
          <a:xfrm rot="0">
            <a:off x="935037" y="4413250"/>
            <a:ext cx="5137150" cy="4183062"/>
          </a:xfrm>
          <a:prstGeom prst="rect"/>
          <a:noFill/>
        </p:spPr>
        <p:txBody>
          <a:bodyPr anchor="t" bIns="46788" lIns="93576" rIns="93576" tIns="46788"/>
          <a:p>
            <a:pPr lvl="0"/>
            <a:r>
              <a:rPr altLang="en-US" b="1" lang="zh-CN"/>
              <a:t>Teaching Tip</a:t>
            </a:r>
          </a:p>
          <a:p>
            <a:pPr lvl="1"/>
            <a:r>
              <a:rPr altLang="en-US" lang="zh-CN"/>
              <a:t>Update students on the trend of “telecommuting.” Telecommuting falls into our “Remote” users category.</a:t>
            </a:r>
          </a:p>
          <a:p>
            <a:pPr lvl="1"/>
            <a:r>
              <a:rPr altLang="en-US" lang="zh-CN"/>
              <a:t>Some students may confuse “remote users” and “external users.” The difference is that remote users work for the organization in question, while external users work for some other organization (or are direct consumers).</a:t>
            </a:r>
          </a:p>
          <a:p>
            <a:pPr lvl="2"/>
            <a:r>
              <a:rPr altLang="en-US" lang="zh-CN"/>
              <a:t>The growth of the Web is driving the increase in both remote and external users.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32" name=""/>
        <p:cNvGrpSpPr/>
        <p:nvPr/>
      </p:nvGrpSpPr>
      <p:grpSpPr>
        <a:xfrm>
          <a:off x="0" y="0"/>
          <a:ext cx="0" cy="0"/>
          <a:chOff x="0" y="0"/>
          <a:chExt cx="0" cy="0"/>
        </a:xfrm>
      </p:grpSpPr>
      <p:sp>
        <p:nvSpPr>
          <p:cNvPr id="1048779"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1048780"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Tree>
  </p:cSld>
  <p:clrMapOvr>
    <a:masterClrMapping/>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3" name=""/>
        <p:cNvGrpSpPr/>
        <p:nvPr/>
      </p:nvGrpSpPr>
      <p:grpSpPr>
        <a:xfrm>
          <a:off x="0" y="0"/>
          <a:ext cx="0" cy="0"/>
          <a:chOff x="0" y="0"/>
          <a:chExt cx="0" cy="0"/>
        </a:xfrm>
      </p:grpSpPr>
      <p:sp>
        <p:nvSpPr>
          <p:cNvPr id="1048781" name="Title 1"/>
          <p:cNvSpPr>
            <a:spLocks noGrp="1"/>
          </p:cNvSpPr>
          <p:nvPr>
            <p:ph type="title"/>
          </p:nvPr>
        </p:nvSpPr>
        <p:spPr/>
        <p:txBody>
          <a:bodyPr/>
          <a:p>
            <a:r>
              <a:rPr lang="en-US" smtClean="0"/>
              <a:t>Click to edit Master title style</a:t>
            </a:r>
            <a:endParaRPr lang="en-US"/>
          </a:p>
        </p:txBody>
      </p:sp>
      <p:sp>
        <p:nvSpPr>
          <p:cNvPr id="104878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8" name=""/>
        <p:cNvGrpSpPr/>
        <p:nvPr/>
      </p:nvGrpSpPr>
      <p:grpSpPr>
        <a:xfrm>
          <a:off x="0" y="0"/>
          <a:ext cx="0" cy="0"/>
          <a:chOff x="0" y="0"/>
          <a:chExt cx="0" cy="0"/>
        </a:xfrm>
      </p:grpSpPr>
      <p:sp>
        <p:nvSpPr>
          <p:cNvPr id="1048767" name="Vertical Title 1"/>
          <p:cNvSpPr>
            <a:spLocks noGrp="1"/>
          </p:cNvSpPr>
          <p:nvPr>
            <p:ph type="title" orient="vert"/>
          </p:nvPr>
        </p:nvSpPr>
        <p:spPr>
          <a:xfrm>
            <a:off x="6991350" y="228600"/>
            <a:ext cx="2152650" cy="6219825"/>
          </a:xfrm>
        </p:spPr>
        <p:txBody>
          <a:bodyPr vert="eaVert"/>
          <a:p>
            <a:r>
              <a:rPr lang="en-US" smtClean="0"/>
              <a:t>Click to edit Master title style</a:t>
            </a:r>
            <a:endParaRPr lang="en-US"/>
          </a:p>
        </p:txBody>
      </p:sp>
      <p:sp>
        <p:nvSpPr>
          <p:cNvPr id="1048768" name="Vertical Text Placeholder 2"/>
          <p:cNvSpPr>
            <a:spLocks noGrp="1"/>
          </p:cNvSpPr>
          <p:nvPr>
            <p:ph type="body" orient="vert" idx="1"/>
          </p:nvPr>
        </p:nvSpPr>
        <p:spPr>
          <a:xfrm>
            <a:off x="533400" y="228600"/>
            <a:ext cx="6305550" cy="62198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599" name="Title 1"/>
          <p:cNvSpPr>
            <a:spLocks noGrp="1"/>
          </p:cNvSpPr>
          <p:nvPr>
            <p:ph type="title"/>
          </p:nvPr>
        </p:nvSpPr>
        <p:spPr/>
        <p:txBody>
          <a:bodyPr/>
          <a:p>
            <a:r>
              <a:rPr lang="en-US" smtClean="0"/>
              <a:t>Click to edit Master title style</a:t>
            </a:r>
            <a:endParaRPr lang="en-US"/>
          </a:p>
        </p:txBody>
      </p:sp>
      <p:sp>
        <p:nvSpPr>
          <p:cNvPr id="104860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1" name=""/>
        <p:cNvGrpSpPr/>
        <p:nvPr/>
      </p:nvGrpSpPr>
      <p:grpSpPr>
        <a:xfrm>
          <a:off x="0" y="0"/>
          <a:ext cx="0" cy="0"/>
          <a:chOff x="0" y="0"/>
          <a:chExt cx="0" cy="0"/>
        </a:xfrm>
      </p:grpSpPr>
      <p:sp>
        <p:nvSpPr>
          <p:cNvPr id="1048777"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1048778" name="Text Placeholder 2"/>
          <p:cNvSpPr>
            <a:spLocks noGrp="1"/>
          </p:cNvSpPr>
          <p:nvPr>
            <p:ph type="body" idx="1"/>
          </p:nvPr>
        </p:nvSpPr>
        <p:spPr>
          <a:xfrm>
            <a:off x="623888"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p>
        </p:txBody>
      </p:sp>
    </p:spTree>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26" name="Title 1"/>
          <p:cNvSpPr>
            <a:spLocks noGrp="1"/>
          </p:cNvSpPr>
          <p:nvPr>
            <p:ph type="title"/>
          </p:nvPr>
        </p:nvSpPr>
        <p:spPr/>
        <p:txBody>
          <a:bodyPr/>
          <a:p>
            <a:r>
              <a:rPr lang="en-US" smtClean="0"/>
              <a:t>Click to edit Master title style</a:t>
            </a:r>
            <a:endParaRPr lang="en-US"/>
          </a:p>
        </p:txBody>
      </p:sp>
      <p:sp>
        <p:nvSpPr>
          <p:cNvPr id="1048627" name="Content Placeholder 2"/>
          <p:cNvSpPr>
            <a:spLocks noGrp="1"/>
          </p:cNvSpPr>
          <p:nvPr>
            <p:ph sz="half" idx="1"/>
          </p:nvPr>
        </p:nvSpPr>
        <p:spPr>
          <a:xfrm>
            <a:off x="533400" y="914400"/>
            <a:ext cx="4105275" cy="55340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8" name="Content Placeholder 3"/>
          <p:cNvSpPr>
            <a:spLocks noGrp="1"/>
          </p:cNvSpPr>
          <p:nvPr>
            <p:ph sz="half" idx="2"/>
          </p:nvPr>
        </p:nvSpPr>
        <p:spPr>
          <a:xfrm>
            <a:off x="4791075" y="914400"/>
            <a:ext cx="4106863" cy="55340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30" name=""/>
        <p:cNvGrpSpPr/>
        <p:nvPr/>
      </p:nvGrpSpPr>
      <p:grpSpPr>
        <a:xfrm>
          <a:off x="0" y="0"/>
          <a:ext cx="0" cy="0"/>
          <a:chOff x="0" y="0"/>
          <a:chExt cx="0" cy="0"/>
        </a:xfrm>
      </p:grpSpPr>
      <p:sp>
        <p:nvSpPr>
          <p:cNvPr id="1048772" name="Title 1"/>
          <p:cNvSpPr>
            <a:spLocks noGrp="1"/>
          </p:cNvSpPr>
          <p:nvPr>
            <p:ph type="title"/>
          </p:nvPr>
        </p:nvSpPr>
        <p:spPr>
          <a:xfrm>
            <a:off x="630238" y="365125"/>
            <a:ext cx="7886700" cy="1325563"/>
          </a:xfrm>
        </p:spPr>
        <p:txBody>
          <a:bodyPr/>
          <a:p>
            <a:r>
              <a:rPr lang="en-US" smtClean="0"/>
              <a:t>Click to edit Master title style</a:t>
            </a:r>
            <a:endParaRPr lang="en-US"/>
          </a:p>
        </p:txBody>
      </p:sp>
      <p:sp>
        <p:nvSpPr>
          <p:cNvPr id="1048773" name="Text Placeholder 2"/>
          <p:cNvSpPr>
            <a:spLocks noGrp="1"/>
          </p:cNvSpPr>
          <p:nvPr>
            <p:ph type="body" idx="1"/>
          </p:nvPr>
        </p:nvSpPr>
        <p:spPr>
          <a:xfrm>
            <a:off x="630238" y="1681163"/>
            <a:ext cx="386873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74" name="Content Placeholder 3"/>
          <p:cNvSpPr>
            <a:spLocks noGrp="1"/>
          </p:cNvSpPr>
          <p:nvPr>
            <p:ph sz="half" idx="2"/>
          </p:nvPr>
        </p:nvSpPr>
        <p:spPr>
          <a:xfrm>
            <a:off x="630238" y="2505075"/>
            <a:ext cx="386873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5" name="Text Placeholder 4"/>
          <p:cNvSpPr>
            <a:spLocks noGrp="1"/>
          </p:cNvSpPr>
          <p:nvPr>
            <p:ph type="body" sz="quarter" idx="3"/>
          </p:nvPr>
        </p:nvSpPr>
        <p:spPr>
          <a:xfrm>
            <a:off x="4629150" y="1681163"/>
            <a:ext cx="38877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76" name="Content Placeholder 5"/>
          <p:cNvSpPr>
            <a:spLocks noGrp="1"/>
          </p:cNvSpPr>
          <p:nvPr>
            <p:ph sz="quarter" idx="4"/>
          </p:nvPr>
        </p:nvSpPr>
        <p:spPr>
          <a:xfrm>
            <a:off x="4629150" y="2505075"/>
            <a:ext cx="38877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06" name="Title 1"/>
          <p:cNvSpPr>
            <a:spLocks noGrp="1"/>
          </p:cNvSpPr>
          <p:nvPr>
            <p:ph type="title"/>
          </p:nvPr>
        </p:nvSpPr>
        <p:spPr/>
        <p:txBody>
          <a:bodyPr/>
          <a:p>
            <a:r>
              <a:rPr lang="en-US" smtClean="0"/>
              <a:t>Click to edit Master title style</a:t>
            </a:r>
            <a:endParaRPr lang="en-US"/>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7" name=""/>
        <p:cNvGrpSpPr/>
        <p:nvPr/>
      </p:nvGrpSpPr>
      <p:grpSpPr>
        <a:xfrm>
          <a:off x="0" y="0"/>
          <a:ext cx="0" cy="0"/>
          <a:chOff x="0" y="0"/>
          <a:chExt cx="0" cy="0"/>
        </a:xfrm>
      </p:grpSpPr>
      <p:sp>
        <p:nvSpPr>
          <p:cNvPr id="1048764"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1048765"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6" name="Text Placeholder 3"/>
          <p:cNvSpPr>
            <a:spLocks noGrp="1"/>
          </p:cNvSpPr>
          <p:nvPr>
            <p:ph type="body" sz="half" idx="2"/>
          </p:nvPr>
        </p:nvSpPr>
        <p:spPr>
          <a:xfrm>
            <a:off x="630238" y="2057400"/>
            <a:ext cx="2949575"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9" name=""/>
        <p:cNvGrpSpPr/>
        <p:nvPr/>
      </p:nvGrpSpPr>
      <p:grpSpPr>
        <a:xfrm>
          <a:off x="0" y="0"/>
          <a:ext cx="0" cy="0"/>
          <a:chOff x="0" y="0"/>
          <a:chExt cx="0" cy="0"/>
        </a:xfrm>
      </p:grpSpPr>
      <p:sp>
        <p:nvSpPr>
          <p:cNvPr id="1048769"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1048770" name="Picture Placeholder 2"/>
          <p:cNvSpPr>
            <a:spLocks noGrp="1"/>
          </p:cNvSpPr>
          <p:nvPr>
            <p:ph type="pic" idx="1"/>
          </p:nvPr>
        </p:nvSpPr>
        <p:spPr>
          <a:xfrm>
            <a:off x="3887788" y="987425"/>
            <a:ext cx="4629150" cy="4873625"/>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771" name="Text Placeholder 3"/>
          <p:cNvSpPr>
            <a:spLocks noGrp="1"/>
          </p:cNvSpPr>
          <p:nvPr>
            <p:ph type="body" sz="half" idx="2"/>
          </p:nvPr>
        </p:nvSpPr>
        <p:spPr>
          <a:xfrm>
            <a:off x="630238" y="2057400"/>
            <a:ext cx="2949575"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Tree>
  </p:cSld>
  <p:clrMapOvr>
    <a:masterClrMapping/>
  </p:clrMapOvr>
  <p:transition>
    <p:strips/>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2" name=""/>
        <p:cNvGrpSpPr/>
        <p:nvPr/>
      </p:nvGrpSpPr>
      <p:grpSpPr>
        <a:xfrm rot="0">
          <a:off x="0" y="0"/>
          <a:ext cx="0" cy="0"/>
          <a:chOff x="0" y="0"/>
          <a:chExt cx="0" cy="0"/>
        </a:xfrm>
      </p:grpSpPr>
      <p:sp>
        <p:nvSpPr>
          <p:cNvPr id="1048576" name=""/>
          <p:cNvSpPr/>
          <p:nvPr/>
        </p:nvSpPr>
        <p:spPr>
          <a:xfrm rot="0">
            <a:off x="0" y="685800"/>
            <a:ext cx="9144000" cy="5829300"/>
          </a:xfrm>
          <a:prstGeom prst="rect"/>
          <a:solidFill>
            <a:srgbClr val="FFCC99"/>
          </a:solidFill>
          <a:ln>
            <a:noFill/>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endParaRPr altLang="en-US" lang="zh-CN"/>
          </a:p>
        </p:txBody>
      </p:sp>
      <p:sp>
        <p:nvSpPr>
          <p:cNvPr id="1048577" name=""/>
          <p:cNvSpPr/>
          <p:nvPr/>
        </p:nvSpPr>
        <p:spPr>
          <a:xfrm rot="0">
            <a:off x="0" y="6461125"/>
            <a:ext cx="9144000" cy="392112"/>
          </a:xfrm>
          <a:prstGeom prst="rect"/>
          <a:gradFill rotWithShape="0">
            <a:gsLst>
              <a:gs pos="0">
                <a:srgbClr val="FFCC99">
                  <a:alpha val="100000"/>
                </a:srgbClr>
              </a:gs>
              <a:gs pos="100000">
                <a:srgbClr val="FFFFFF">
                  <a:alpha val="100000"/>
                </a:srgbClr>
              </a:gs>
            </a:gsLst>
            <a:lin ang="5400000" scaled="1"/>
          </a:gradFill>
          <a:ln>
            <a:noFill/>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endParaRPr altLang="en-US" lang="zh-CN"/>
          </a:p>
        </p:txBody>
      </p:sp>
      <p:sp>
        <p:nvSpPr>
          <p:cNvPr id="1048578" name=""/>
          <p:cNvSpPr/>
          <p:nvPr/>
        </p:nvSpPr>
        <p:spPr>
          <a:xfrm rot="0">
            <a:off x="0" y="0"/>
            <a:ext cx="9144000" cy="350837"/>
          </a:xfrm>
          <a:prstGeom prst="rect"/>
          <a:gradFill rotWithShape="0">
            <a:gsLst>
              <a:gs pos="0">
                <a:srgbClr val="FFFFFF">
                  <a:alpha val="100000"/>
                </a:srgbClr>
              </a:gs>
              <a:gs pos="100000">
                <a:srgbClr val="FFCC99">
                  <a:alpha val="100000"/>
                </a:srgbClr>
              </a:gs>
            </a:gsLst>
            <a:lin ang="5400000" scaled="1"/>
          </a:gradFill>
          <a:ln>
            <a:noFill/>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algn="ctr" lvl="0"/>
            <a:endParaRPr altLang="en-US" b="0" lang="zh-CN"/>
          </a:p>
        </p:txBody>
      </p:sp>
      <p:sp>
        <p:nvSpPr>
          <p:cNvPr id="1048579" name=""/>
          <p:cNvSpPr/>
          <p:nvPr/>
        </p:nvSpPr>
        <p:spPr>
          <a:xfrm rot="0">
            <a:off x="0" y="228600"/>
            <a:ext cx="9144000" cy="533400"/>
          </a:xfrm>
          <a:prstGeom prst="rect"/>
          <a:solidFill>
            <a:schemeClr val="lt2"/>
          </a:solidFill>
          <a:ln>
            <a:noFill/>
          </a:ln>
        </p:spPr>
        <p:txBody>
          <a:bodyPr anchor="ctr" bIns="45720" lIns="91440" rIns="91440" tIns="45720"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endParaRPr altLang="en-US" lang="zh-CN"/>
          </a:p>
        </p:txBody>
      </p:sp>
      <p:sp>
        <p:nvSpPr>
          <p:cNvPr id="1048580" name=""/>
          <p:cNvSpPr/>
          <p:nvPr>
            <p:ph type="title" sz="full" idx="0"/>
          </p:nvPr>
        </p:nvSpPr>
        <p:spPr>
          <a:xfrm rot="0">
            <a:off x="533400" y="228600"/>
            <a:ext cx="8610600" cy="533400"/>
          </a:xfrm>
          <a:prstGeom prst="rect"/>
          <a:solidFill>
            <a:schemeClr val="lt2"/>
          </a:solidFill>
          <a:ln>
            <a:noFill/>
          </a:ln>
        </p:spPr>
        <p:txBody>
          <a:bodyPr anchor="ctr" bIns="45720" lIns="91440" rIns="91440" tIns="45720"/>
          <a:p>
            <a:pPr lvl="0"/>
            <a:r>
              <a:rPr altLang="en-US" lang="zh-CN"/>
              <a:t>Click to edit Master title style</a:t>
            </a:r>
          </a:p>
        </p:txBody>
      </p:sp>
      <p:sp>
        <p:nvSpPr>
          <p:cNvPr id="1048581" name=""/>
          <p:cNvSpPr/>
          <p:nvPr>
            <p:ph type="body" sz="full" idx="1"/>
          </p:nvPr>
        </p:nvSpPr>
        <p:spPr>
          <a:xfrm rot="0">
            <a:off x="533400" y="914400"/>
            <a:ext cx="8364537" cy="5534025"/>
          </a:xfrm>
          <a:prstGeom prst="rect"/>
          <a:noFill/>
          <a:ln>
            <a:noFill/>
          </a:ln>
        </p:spPr>
        <p:txBody>
          <a:bodyPr anchor="t" bIns="45720" lIns="91440" rIns="91440" tIns="45720"/>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582" name=""/>
          <p:cNvSpPr txBox="1"/>
          <p:nvPr/>
        </p:nvSpPr>
        <p:spPr>
          <a:xfrm rot="0">
            <a:off x="-57150" y="6613525"/>
            <a:ext cx="1605280" cy="294640"/>
          </a:xfrm>
          <a:prstGeom prst="rect"/>
          <a:noFill/>
          <a:ln>
            <a:noFill/>
          </a:ln>
        </p:spPr>
        <p:txBody>
          <a:bodyPr anchor="t" bIns="45720" lIns="91440" rIns="91440" tIns="45720" wrap="none">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lvl="0"/>
            <a:r>
              <a:rPr altLang="en-US" sz="1400" i="1" lang="en-US">
                <a:latin typeface="Book Antiqua" pitchFamily="18" charset="0"/>
              </a:rPr>
              <a:t>Irwin/McGraw-Hill</a:t>
            </a:r>
          </a:p>
        </p:txBody>
      </p:sp>
      <p:sp>
        <p:nvSpPr>
          <p:cNvPr id="1048583" name=""/>
          <p:cNvSpPr txBox="1"/>
          <p:nvPr/>
        </p:nvSpPr>
        <p:spPr>
          <a:xfrm rot="0">
            <a:off x="4435475" y="6618287"/>
            <a:ext cx="4716781" cy="269240"/>
          </a:xfrm>
          <a:prstGeom prst="rect"/>
          <a:noFill/>
          <a:ln>
            <a:noFill/>
          </a:ln>
        </p:spPr>
        <p:txBody>
          <a:bodyPr anchor="t" bIns="45720" lIns="91440" rIns="91440" tIns="45720" wrap="none">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algn="r" lvl="0"/>
            <a:r>
              <a:rPr altLang="en-US" sz="1200" i="1" lang="en-US">
                <a:latin typeface="Book Antiqua" pitchFamily="18" charset="0"/>
              </a:rPr>
              <a:t>Copyright © 2000 The McGraw-Hill Companies. All Rights reserved</a:t>
            </a:r>
          </a:p>
        </p:txBody>
      </p:sp>
      <p:sp>
        <p:nvSpPr>
          <p:cNvPr id="1048584" name=""/>
          <p:cNvSpPr txBox="1"/>
          <p:nvPr/>
        </p:nvSpPr>
        <p:spPr>
          <a:xfrm rot="0">
            <a:off x="7102475" y="-57150"/>
            <a:ext cx="1998980" cy="269241"/>
          </a:xfrm>
          <a:prstGeom prst="rect"/>
          <a:noFill/>
          <a:ln>
            <a:noFill/>
          </a:ln>
        </p:spPr>
        <p:txBody>
          <a:bodyPr anchor="t" bIns="45720" lIns="91440" rIns="91440" tIns="45720" wrap="none">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lvl="0"/>
            <a:r>
              <a:rPr altLang="en-US" sz="1200" lang="en-US">
                <a:solidFill>
                  <a:srgbClr val="A50021"/>
                </a:solidFill>
                <a:latin typeface="Arial" pitchFamily="34" charset="0"/>
              </a:rPr>
              <a:t>Whitten   Bentley   Dittman</a:t>
            </a:r>
          </a:p>
        </p:txBody>
      </p:sp>
      <p:sp>
        <p:nvSpPr>
          <p:cNvPr id="1048585" name=""/>
          <p:cNvSpPr txBox="1"/>
          <p:nvPr/>
        </p:nvSpPr>
        <p:spPr>
          <a:xfrm rot="0">
            <a:off x="-76200" y="-57150"/>
            <a:ext cx="3243581" cy="269241"/>
          </a:xfrm>
          <a:prstGeom prst="rect"/>
          <a:noFill/>
          <a:ln>
            <a:noFill/>
          </a:ln>
        </p:spPr>
        <p:txBody>
          <a:bodyPr anchor="t" bIns="45720" lIns="91440" rIns="91440" tIns="45720" wrap="none">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lvl="0"/>
            <a:r>
              <a:rPr altLang="en-US" sz="1200" lang="en-US">
                <a:solidFill>
                  <a:srgbClr val="A50021"/>
                </a:solidFill>
                <a:latin typeface="Arial" pitchFamily="34" charset="0"/>
              </a:rPr>
              <a:t>SYSTEMS ANALYSIS AND DESIGN METHODS</a:t>
            </a:r>
          </a:p>
        </p:txBody>
      </p:sp>
      <p:sp>
        <p:nvSpPr>
          <p:cNvPr id="1048586" name=""/>
          <p:cNvSpPr txBox="1"/>
          <p:nvPr/>
        </p:nvSpPr>
        <p:spPr>
          <a:xfrm rot="0">
            <a:off x="3368675" y="-57150"/>
            <a:ext cx="932180" cy="269241"/>
          </a:xfrm>
          <a:prstGeom prst="rect"/>
          <a:noFill/>
          <a:ln>
            <a:noFill/>
          </a:ln>
        </p:spPr>
        <p:txBody>
          <a:bodyPr anchor="t" bIns="45720" lIns="91440" rIns="91440" tIns="45720" wrap="none">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sym typeface="Times New Roman" pitchFamily="18" charset="0"/>
              </a:defRPr>
            </a:lvl5pPr>
          </a:lstStyle>
          <a:p>
            <a:pPr lvl="0"/>
            <a:r>
              <a:rPr altLang="en-US" sz="1200" lang="en-US">
                <a:solidFill>
                  <a:srgbClr val="FF9933"/>
                </a:solidFill>
                <a:latin typeface="Arial" pitchFamily="34" charset="0"/>
              </a:rPr>
              <a:t>5th Edition</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eaLnBrk="0" fontAlgn="base" hangingPunct="0" rtl="0">
        <a:spcBef>
          <a:spcPct val="0"/>
        </a:spcBef>
        <a:spcAft>
          <a:spcPct val="0"/>
        </a:spcAft>
        <a:defRPr b="1" sz="2400" kern="1200">
          <a:solidFill>
            <a:schemeClr val="bg1"/>
          </a:solidFill>
          <a:latin typeface="+mj-lt"/>
          <a:ea typeface="+mj-ea"/>
          <a:cs typeface="+mj-cs"/>
        </a:defRPr>
      </a:lvl1pPr>
      <a:lvl2pPr algn="l" eaLnBrk="0" fontAlgn="base" hangingPunct="0" rtl="0">
        <a:spcBef>
          <a:spcPct val="0"/>
        </a:spcBef>
        <a:spcAft>
          <a:spcPct val="0"/>
        </a:spcAft>
        <a:defRPr b="1" sz="2400">
          <a:solidFill>
            <a:schemeClr val="bg1"/>
          </a:solidFill>
          <a:latin typeface="Arial" panose="020B0604020202020204" pitchFamily="34" charset="0"/>
        </a:defRPr>
      </a:lvl2pPr>
      <a:lvl3pPr algn="l" eaLnBrk="0" fontAlgn="base" hangingPunct="0" rtl="0">
        <a:spcBef>
          <a:spcPct val="0"/>
        </a:spcBef>
        <a:spcAft>
          <a:spcPct val="0"/>
        </a:spcAft>
        <a:defRPr b="1" sz="2400">
          <a:solidFill>
            <a:schemeClr val="bg1"/>
          </a:solidFill>
          <a:latin typeface="Arial" panose="020B0604020202020204" pitchFamily="34" charset="0"/>
        </a:defRPr>
      </a:lvl3pPr>
      <a:lvl4pPr algn="l" eaLnBrk="0" fontAlgn="base" hangingPunct="0" rtl="0">
        <a:spcBef>
          <a:spcPct val="0"/>
        </a:spcBef>
        <a:spcAft>
          <a:spcPct val="0"/>
        </a:spcAft>
        <a:defRPr b="1" sz="2400">
          <a:solidFill>
            <a:schemeClr val="bg1"/>
          </a:solidFill>
          <a:latin typeface="Arial" panose="020B0604020202020204" pitchFamily="34" charset="0"/>
        </a:defRPr>
      </a:lvl4pPr>
      <a:lvl5pPr algn="l" eaLnBrk="0" fontAlgn="base" hangingPunct="0" rtl="0">
        <a:spcBef>
          <a:spcPct val="0"/>
        </a:spcBef>
        <a:spcAft>
          <a:spcPct val="0"/>
        </a:spcAft>
        <a:defRPr b="1" sz="2400">
          <a:solidFill>
            <a:schemeClr val="bg1"/>
          </a:solidFill>
          <a:latin typeface="Arial" panose="020B0604020202020204" pitchFamily="34" charset="0"/>
        </a:defRPr>
      </a:lvl5pPr>
      <a:lvl6pPr algn="l" eaLnBrk="0" fontAlgn="base" hangingPunct="0" marL="457200" rtl="0">
        <a:spcBef>
          <a:spcPct val="0"/>
        </a:spcBef>
        <a:spcAft>
          <a:spcPct val="0"/>
        </a:spcAft>
        <a:defRPr b="1" sz="2400">
          <a:solidFill>
            <a:schemeClr val="bg1"/>
          </a:solidFill>
          <a:latin typeface="Arial" panose="020B0604020202020204" pitchFamily="34" charset="0"/>
        </a:defRPr>
      </a:lvl6pPr>
      <a:lvl7pPr algn="l" eaLnBrk="0" fontAlgn="base" hangingPunct="0" marL="914400" rtl="0">
        <a:spcBef>
          <a:spcPct val="0"/>
        </a:spcBef>
        <a:spcAft>
          <a:spcPct val="0"/>
        </a:spcAft>
        <a:defRPr b="1" sz="2400">
          <a:solidFill>
            <a:schemeClr val="bg1"/>
          </a:solidFill>
          <a:latin typeface="Arial" panose="020B0604020202020204" pitchFamily="34" charset="0"/>
        </a:defRPr>
      </a:lvl7pPr>
      <a:lvl8pPr algn="l" eaLnBrk="0" fontAlgn="base" hangingPunct="0" marL="1371600" rtl="0">
        <a:spcBef>
          <a:spcPct val="0"/>
        </a:spcBef>
        <a:spcAft>
          <a:spcPct val="0"/>
        </a:spcAft>
        <a:defRPr b="1" sz="2400">
          <a:solidFill>
            <a:schemeClr val="bg1"/>
          </a:solidFill>
          <a:latin typeface="Arial" panose="020B0604020202020204" pitchFamily="34" charset="0"/>
        </a:defRPr>
      </a:lvl8pPr>
      <a:lvl9pPr algn="l" eaLnBrk="0" fontAlgn="base" hangingPunct="0" marL="1828800" rtl="0">
        <a:spcBef>
          <a:spcPct val="0"/>
        </a:spcBef>
        <a:spcAft>
          <a:spcPct val="0"/>
        </a:spcAft>
        <a:defRPr b="1" sz="2400">
          <a:solidFill>
            <a:schemeClr val="bg1"/>
          </a:solidFill>
          <a:latin typeface="Arial" panose="020B0604020202020204" pitchFamily="34" charset="0"/>
        </a:defRPr>
      </a:lvl9pPr>
    </p:titleStyle>
    <p:bodyStyle>
      <a:lvl1pPr algn="l" eaLnBrk="0" fontAlgn="base" hangingPunct="0" indent="-342900" marL="342900" rtl="0">
        <a:spcBef>
          <a:spcPct val="20000"/>
        </a:spcBef>
        <a:spcAft>
          <a:spcPct val="0"/>
        </a:spcAft>
        <a:buChar char="•"/>
        <a:defRPr sz="2800" kern="1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400" kern="1200">
          <a:solidFill>
            <a:schemeClr val="tx1"/>
          </a:solidFill>
          <a:latin typeface="+mj-lt"/>
          <a:ea typeface="+mn-ea"/>
          <a:cs typeface="+mn-cs"/>
        </a:defRPr>
      </a:lvl2pPr>
      <a:lvl3pPr algn="l" eaLnBrk="0" fontAlgn="base" hangingPunct="0" indent="-228600" marL="1143000" rtl="0">
        <a:spcBef>
          <a:spcPct val="20000"/>
        </a:spcBef>
        <a:spcAft>
          <a:spcPct val="0"/>
        </a:spcAft>
        <a:buChar char="•"/>
        <a:defRPr sz="2000" kern="1200">
          <a:solidFill>
            <a:schemeClr val="tx1"/>
          </a:solidFill>
          <a:latin typeface="+mj-lt"/>
          <a:ea typeface="+mn-ea"/>
          <a:cs typeface="+mn-cs"/>
        </a:defRPr>
      </a:lvl3pPr>
      <a:lvl4pPr algn="l" eaLnBrk="0" fontAlgn="base" hangingPunct="0" indent="-228600" marL="1600200" rtl="0">
        <a:spcBef>
          <a:spcPct val="20000"/>
        </a:spcBef>
        <a:spcAft>
          <a:spcPct val="0"/>
        </a:spcAft>
        <a:buChar char="–"/>
        <a:defRPr kern="1200">
          <a:solidFill>
            <a:schemeClr val="tx1"/>
          </a:solidFill>
          <a:latin typeface="+mj-lt"/>
          <a:ea typeface="+mn-ea"/>
          <a:cs typeface="+mn-cs"/>
        </a:defRPr>
      </a:lvl4pPr>
      <a:lvl5pPr algn="l" eaLnBrk="0" fontAlgn="base" hangingPunct="0" indent="-228600" marL="2057400" rtl="0">
        <a:spcBef>
          <a:spcPct val="20000"/>
        </a:spcBef>
        <a:spcAft>
          <a:spcPct val="0"/>
        </a:spcAft>
        <a:buChar char="»"/>
        <a:defRPr kern="1200">
          <a:solidFill>
            <a:schemeClr val="tx1"/>
          </a:solidFill>
          <a:latin typeface="+mj-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3" name=""/>
        <p:cNvGrpSpPr/>
        <p:nvPr/>
      </p:nvGrpSpPr>
      <p:grpSpPr>
        <a:xfrm rot="0">
          <a:off x="0" y="0"/>
          <a:ext cx="0" cy="0"/>
          <a:chOff x="0" y="0"/>
          <a:chExt cx="0" cy="0"/>
        </a:xfrm>
      </p:grpSpPr>
      <p:sp>
        <p:nvSpPr>
          <p:cNvPr id="1048587" name=""/>
          <p:cNvSpPr/>
          <p:nvPr/>
        </p:nvSpPr>
        <p:spPr>
          <a:xfrm rot="0">
            <a:off x="0" y="228600"/>
            <a:ext cx="9144000" cy="6629400"/>
          </a:xfrm>
          <a:prstGeom prst="rect"/>
          <a:solidFill>
            <a:srgbClr val="FFCC99"/>
          </a:solidFill>
          <a:ln>
            <a:noFill/>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algn="ctr" indent="0" lvl="0" marL="0">
              <a:spcBef>
                <a:spcPct val="0"/>
              </a:spcBef>
              <a:buFontTx/>
              <a:buNone/>
            </a:pPr>
            <a:endParaRPr altLang="en-US" b="1" sz="2400" lang="zh-CN"/>
          </a:p>
        </p:txBody>
      </p:sp>
      <p:sp>
        <p:nvSpPr>
          <p:cNvPr id="1048588" name=""/>
          <p:cNvSpPr txBox="1"/>
          <p:nvPr/>
        </p:nvSpPr>
        <p:spPr>
          <a:xfrm rot="0">
            <a:off x="1282700" y="1765300"/>
            <a:ext cx="1529080" cy="2898141"/>
          </a:xfrm>
          <a:prstGeom prst="rect"/>
          <a:noFill/>
          <a:ln>
            <a:noFill/>
          </a:ln>
        </p:spPr>
        <p:txBody>
          <a:bodyPr anchor="t" bIns="45720" lIns="91440" rIns="91440" tIns="4572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sz="18900" lang="en-US">
                <a:solidFill>
                  <a:srgbClr val="660066"/>
                </a:solidFill>
                <a:latin typeface="Arial" pitchFamily="34" charset="0"/>
              </a:rPr>
              <a:t>1</a:t>
            </a:r>
          </a:p>
        </p:txBody>
      </p:sp>
      <p:sp>
        <p:nvSpPr>
          <p:cNvPr id="1048589" name=""/>
          <p:cNvSpPr/>
          <p:nvPr/>
        </p:nvSpPr>
        <p:spPr>
          <a:xfrm rot="0">
            <a:off x="849312" y="685800"/>
            <a:ext cx="2438400" cy="685800"/>
          </a:xfrm>
          <a:prstGeom prst="rect"/>
          <a:solidFill>
            <a:srgbClr val="660066"/>
          </a:solidFill>
          <a:ln>
            <a:noFill/>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endParaRPr altLang="en-US" b="1" sz="2400" lang="zh-CN"/>
          </a:p>
        </p:txBody>
      </p:sp>
      <p:sp>
        <p:nvSpPr>
          <p:cNvPr id="1048590" name=""/>
          <p:cNvSpPr/>
          <p:nvPr/>
        </p:nvSpPr>
        <p:spPr>
          <a:xfrm rot="0">
            <a:off x="-381000" y="685800"/>
            <a:ext cx="9525000" cy="0"/>
          </a:xfrm>
          <a:prstGeom prst="line"/>
          <a:noFill/>
          <a:ln w="9525" cap="flat" cmpd="sng">
            <a:solidFill>
              <a:schemeClr val="dk1">
                <a:alpha val="100000"/>
              </a:schemeClr>
            </a:solidFill>
            <a:prstDash val="solid"/>
            <a:round/>
          </a:ln>
        </p:spPr>
      </p:sp>
      <p:sp>
        <p:nvSpPr>
          <p:cNvPr id="1048591" name=""/>
          <p:cNvSpPr txBox="1"/>
          <p:nvPr/>
        </p:nvSpPr>
        <p:spPr>
          <a:xfrm rot="0">
            <a:off x="738187" y="1358900"/>
            <a:ext cx="2456181" cy="447040"/>
          </a:xfrm>
          <a:prstGeom prst="rect"/>
          <a:noFill/>
          <a:ln>
            <a:noFill/>
          </a:ln>
        </p:spPr>
        <p:txBody>
          <a:bodyPr anchor="t" bIns="45720" lIns="91440" rIns="91440" tIns="4572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b="1" sz="2400" lang="en-US">
                <a:solidFill>
                  <a:schemeClr val="accent2"/>
                </a:solidFill>
                <a:latin typeface="Arial" pitchFamily="34" charset="0"/>
              </a:rPr>
              <a:t>C  H  A  P  T  E  R</a:t>
            </a:r>
          </a:p>
        </p:txBody>
      </p:sp>
      <p:sp>
        <p:nvSpPr>
          <p:cNvPr id="1048592" name=""/>
          <p:cNvSpPr txBox="1"/>
          <p:nvPr/>
        </p:nvSpPr>
        <p:spPr>
          <a:xfrm rot="0">
            <a:off x="5053012" y="3127375"/>
            <a:ext cx="3657600" cy="1554162"/>
          </a:xfrm>
          <a:prstGeom prst="rect"/>
          <a:noFill/>
          <a:ln>
            <a:noFill/>
          </a:ln>
        </p:spPr>
        <p:txBody>
          <a:bodyPr anchor="t" bIns="45720" lIns="91440" rIns="91440" tIns="45720">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b="1" sz="3200" lang="en-US">
                <a:latin typeface="Arial" pitchFamily="34" charset="0"/>
              </a:rPr>
              <a:t>PLAYERS IN THE SYSTEMS GAME</a:t>
            </a:r>
            <a:br/>
            <a:endParaRPr altLang="en-US" b="1" sz="3200" lang="zh-CN"/>
          </a:p>
        </p:txBody>
      </p:sp>
    </p:spTree>
  </p:cSld>
  <p:clrMapOvr>
    <a:masterClrMapping/>
  </p:clrMapOvr>
  <p:transition spd="fast" advClick="1">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49"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System Designers and System Builders</a:t>
            </a:r>
          </a:p>
        </p:txBody>
      </p:sp>
      <p:sp>
        <p:nvSpPr>
          <p:cNvPr id="1048650" name=""/>
          <p:cNvSpPr/>
          <p:nvPr>
            <p:ph type="body" sz="full" idx="1"/>
          </p:nvPr>
        </p:nvSpPr>
        <p:spPr>
          <a:xfrm rot="0">
            <a:off x="533400" y="1317625"/>
            <a:ext cx="8364537" cy="5130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buFontTx/>
              <a:buNone/>
            </a:pPr>
            <a:r>
              <a:rPr altLang="en-US" b="1" lang="zh-CN"/>
              <a:t>System designers</a:t>
            </a:r>
            <a:r>
              <a:rPr altLang="en-US" lang="zh-CN"/>
              <a:t> translate system users’ business requirements and constraints into technical solutions. They design the computer files, databases, inputs, outputs, screens, networks, and programs that will meet the system users’ requirements.</a:t>
            </a:r>
          </a:p>
          <a:p>
            <a:pPr indent="0" lvl="0" marL="0">
              <a:buFontTx/>
              <a:buNone/>
            </a:pPr>
            <a:endParaRPr altLang="en-US" lang="zh-CN"/>
          </a:p>
          <a:p>
            <a:pPr indent="0" lvl="0" marL="0">
              <a:buFontTx/>
              <a:buNone/>
            </a:pPr>
            <a:r>
              <a:rPr altLang="en-US" b="1" lang="zh-CN"/>
              <a:t>System builders</a:t>
            </a:r>
            <a:r>
              <a:rPr altLang="en-US" lang="zh-CN"/>
              <a:t> construct the information system components based on the design specifications from the system designers. In many cases, the system designer and builder for a component are one and the same.</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55"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Systems Analysts</a:t>
            </a:r>
          </a:p>
        </p:txBody>
      </p:sp>
      <p:sp>
        <p:nvSpPr>
          <p:cNvPr id="1048656" name=""/>
          <p:cNvSpPr/>
          <p:nvPr>
            <p:ph type="body" sz="full" idx="1"/>
          </p:nvPr>
        </p:nvSpPr>
        <p:spPr>
          <a:xfrm rot="0">
            <a:off x="533400" y="1317625"/>
            <a:ext cx="8364537" cy="5130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lnSpc>
                <a:spcPct val="90000"/>
              </a:lnSpc>
              <a:buFontTx/>
              <a:buNone/>
            </a:pPr>
            <a:r>
              <a:rPr altLang="en-US" lang="zh-CN"/>
              <a:t>A </a:t>
            </a:r>
            <a:r>
              <a:rPr altLang="en-US" b="1" lang="zh-CN"/>
              <a:t>systems analyst</a:t>
            </a:r>
            <a:r>
              <a:rPr altLang="en-US" lang="zh-CN"/>
              <a:t> studies the problems and needs of an organization to determine how people, data, processes, communications, and information technology can best accomplish improvements for the business. When information technology is used, the analyst is responsible for:</a:t>
            </a:r>
          </a:p>
          <a:p>
            <a:pPr lvl="1">
              <a:lnSpc>
                <a:spcPct val="90000"/>
              </a:lnSpc>
              <a:spcBef>
                <a:spcPts val="300"/>
              </a:spcBef>
              <a:spcAft>
                <a:spcPts val="300"/>
              </a:spcAft>
            </a:pPr>
            <a:r>
              <a:rPr altLang="en-US" lang="zh-CN"/>
              <a:t>The efficient capture of data from its business source, </a:t>
            </a:r>
          </a:p>
          <a:p>
            <a:pPr lvl="1">
              <a:lnSpc>
                <a:spcPct val="90000"/>
              </a:lnSpc>
              <a:spcBef>
                <a:spcPts val="300"/>
              </a:spcBef>
              <a:spcAft>
                <a:spcPts val="300"/>
              </a:spcAft>
            </a:pPr>
            <a:r>
              <a:rPr altLang="en-US" lang="zh-CN"/>
              <a:t>The flow of that data to the computer, </a:t>
            </a:r>
          </a:p>
          <a:p>
            <a:pPr lvl="1">
              <a:lnSpc>
                <a:spcPct val="90000"/>
              </a:lnSpc>
              <a:spcBef>
                <a:spcPts val="300"/>
              </a:spcBef>
              <a:spcAft>
                <a:spcPts val="300"/>
              </a:spcAft>
            </a:pPr>
            <a:r>
              <a:rPr altLang="en-US" lang="zh-CN"/>
              <a:t>The processing and storage of that data by the computer, and </a:t>
            </a:r>
          </a:p>
          <a:p>
            <a:pPr lvl="1">
              <a:lnSpc>
                <a:spcPct val="90000"/>
              </a:lnSpc>
            </a:pPr>
            <a:r>
              <a:rPr altLang="en-US" lang="zh-CN"/>
              <a:t>The flow of useful and timely information back to the business and its people.</a:t>
            </a:r>
          </a:p>
          <a:p>
            <a:pPr indent="0" lvl="0" marL="0">
              <a:lnSpc>
                <a:spcPct val="90000"/>
              </a:lnSpc>
              <a:buFontTx/>
              <a:buNone/>
            </a:pPr>
            <a:endParaRPr altLang="en-US" lang="zh-CN"/>
          </a:p>
          <a:p>
            <a:pPr indent="0" lvl="0" marL="0">
              <a:lnSpc>
                <a:spcPct val="90000"/>
              </a:lnSpc>
              <a:buFontTx/>
              <a:buNone/>
            </a:pPr>
            <a:r>
              <a:rPr altLang="en-US" lang="zh-CN"/>
              <a:t>	</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61"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Variations on the Systems Analysts Title</a:t>
            </a:r>
          </a:p>
        </p:txBody>
      </p:sp>
      <p:sp>
        <p:nvSpPr>
          <p:cNvPr id="1048662" name=""/>
          <p:cNvSpPr/>
          <p:nvPr>
            <p:ph type="body" sz="full" idx="1"/>
          </p:nvPr>
        </p:nvSpPr>
        <p:spPr>
          <a:xfrm rot="0">
            <a:off x="533400" y="914400"/>
            <a:ext cx="8364537" cy="55340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r>
              <a:rPr altLang="en-US" lang="zh-CN"/>
              <a:t>A </a:t>
            </a:r>
            <a:r>
              <a:rPr altLang="en-US" b="1" lang="zh-CN"/>
              <a:t>business analyst</a:t>
            </a:r>
            <a:r>
              <a:rPr altLang="en-US" lang="zh-CN"/>
              <a:t> is a systems analyst that specializes in business problem analysis and technology-independent requirements analysis.</a:t>
            </a:r>
          </a:p>
          <a:p>
            <a:pPr lvl="0"/>
            <a:r>
              <a:rPr altLang="en-US" lang="zh-CN"/>
              <a:t>A </a:t>
            </a:r>
            <a:r>
              <a:rPr altLang="en-US" b="1" lang="zh-CN"/>
              <a:t>programmer/analyst</a:t>
            </a:r>
            <a:r>
              <a:rPr altLang="en-US" lang="zh-CN"/>
              <a:t> (or </a:t>
            </a:r>
            <a:r>
              <a:rPr altLang="en-US" b="1" lang="zh-CN"/>
              <a:t>analyst/programmer</a:t>
            </a:r>
            <a:r>
              <a:rPr altLang="en-US" lang="zh-CN"/>
              <a:t>) includes the responsibilities of both the computer programmer and the systems analyst. </a:t>
            </a:r>
          </a:p>
          <a:p>
            <a:pPr lvl="0"/>
            <a:r>
              <a:rPr altLang="en-US" lang="zh-CN"/>
              <a:t>Other </a:t>
            </a:r>
            <a:r>
              <a:rPr altLang="en-US" b="1" lang="zh-CN"/>
              <a:t>synonyms for systems analyst </a:t>
            </a:r>
            <a:r>
              <a:rPr altLang="en-US" lang="zh-CN"/>
              <a:t>include:</a:t>
            </a:r>
          </a:p>
          <a:p>
            <a:pPr lvl="1"/>
            <a:r>
              <a:rPr altLang="en-US" lang="zh-CN"/>
              <a:t>Systems consultant</a:t>
            </a:r>
          </a:p>
          <a:p>
            <a:pPr lvl="1"/>
            <a:r>
              <a:rPr altLang="en-US" lang="zh-CN"/>
              <a:t>Systems architect</a:t>
            </a:r>
          </a:p>
          <a:p>
            <a:pPr lvl="1"/>
            <a:r>
              <a:rPr altLang="en-US" lang="zh-CN"/>
              <a:t>Systems engineer</a:t>
            </a:r>
          </a:p>
          <a:p>
            <a:pPr lvl="1"/>
            <a:r>
              <a:rPr altLang="en-US" lang="zh-CN"/>
              <a:t>Information engineer</a:t>
            </a:r>
          </a:p>
          <a:p>
            <a:pPr lvl="1"/>
            <a:r>
              <a:rPr altLang="en-US" lang="zh-CN"/>
              <a:t>Systems integrator</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67"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Problem-Solving Scenarios</a:t>
            </a:r>
          </a:p>
        </p:txBody>
      </p:sp>
      <p:sp>
        <p:nvSpPr>
          <p:cNvPr id="1048668" name=""/>
          <p:cNvSpPr/>
          <p:nvPr>
            <p:ph type="body" sz="full" idx="1"/>
          </p:nvPr>
        </p:nvSpPr>
        <p:spPr>
          <a:xfrm rot="0">
            <a:off x="533400" y="1233487"/>
            <a:ext cx="8364537" cy="52149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lnSpc>
                <a:spcPct val="130000"/>
              </a:lnSpc>
            </a:pPr>
            <a:r>
              <a:rPr altLang="en-US" lang="zh-CN"/>
              <a:t>True problem situations, either real or anticipated, that require corrective action</a:t>
            </a:r>
          </a:p>
          <a:p>
            <a:pPr lvl="0">
              <a:lnSpc>
                <a:spcPct val="130000"/>
              </a:lnSpc>
            </a:pPr>
            <a:r>
              <a:rPr altLang="en-US" lang="zh-CN"/>
              <a:t>Opportunities to improve a situation despite the absence of complaints </a:t>
            </a:r>
          </a:p>
          <a:p>
            <a:pPr lvl="0">
              <a:lnSpc>
                <a:spcPct val="130000"/>
              </a:lnSpc>
            </a:pPr>
            <a:r>
              <a:rPr altLang="en-US" lang="zh-CN"/>
              <a:t>Directives to change a situation regardless of whether anyone has complained about the current situation</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73"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General Problem-Solving Approach</a:t>
            </a:r>
          </a:p>
        </p:txBody>
      </p:sp>
      <p:sp>
        <p:nvSpPr>
          <p:cNvPr id="1048674" name=""/>
          <p:cNvSpPr/>
          <p:nvPr>
            <p:ph type="body" sz="full" idx="1"/>
          </p:nvPr>
        </p:nvSpPr>
        <p:spPr>
          <a:xfrm rot="0">
            <a:off x="533400" y="1233487"/>
            <a:ext cx="8364537" cy="52149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lnSpc>
                <a:spcPct val="130000"/>
              </a:lnSpc>
              <a:buFontTx/>
              <a:buNone/>
            </a:pPr>
            <a:r>
              <a:rPr altLang="en-US" lang="zh-CN"/>
              <a:t>1. Identify the problem.</a:t>
            </a:r>
          </a:p>
          <a:p>
            <a:pPr lvl="0">
              <a:lnSpc>
                <a:spcPct val="130000"/>
              </a:lnSpc>
              <a:buFontTx/>
              <a:buNone/>
            </a:pPr>
            <a:r>
              <a:rPr altLang="en-US" lang="zh-CN"/>
              <a:t>2. Analyze and understand the problem.</a:t>
            </a:r>
          </a:p>
          <a:p>
            <a:pPr lvl="0">
              <a:lnSpc>
                <a:spcPct val="130000"/>
              </a:lnSpc>
              <a:buFontTx/>
              <a:buNone/>
            </a:pPr>
            <a:r>
              <a:rPr altLang="en-US" lang="zh-CN"/>
              <a:t>3. Identify solution requirements or expectations.</a:t>
            </a:r>
          </a:p>
          <a:p>
            <a:pPr lvl="0">
              <a:lnSpc>
                <a:spcPct val="130000"/>
              </a:lnSpc>
              <a:buFontTx/>
              <a:buNone/>
            </a:pPr>
            <a:r>
              <a:rPr altLang="en-US" lang="zh-CN"/>
              <a:t>4. Identify alternative solutions and decide a course of action.</a:t>
            </a:r>
          </a:p>
          <a:p>
            <a:pPr lvl="0">
              <a:lnSpc>
                <a:spcPct val="130000"/>
              </a:lnSpc>
              <a:buFontTx/>
              <a:buNone/>
            </a:pPr>
            <a:r>
              <a:rPr altLang="en-US" lang="zh-CN"/>
              <a:t>5. Design and implement the “best” solution.</a:t>
            </a:r>
          </a:p>
          <a:p>
            <a:pPr lvl="0">
              <a:lnSpc>
                <a:spcPct val="130000"/>
              </a:lnSpc>
              <a:buFontTx/>
              <a:buNone/>
            </a:pPr>
            <a:r>
              <a:rPr altLang="en-US" lang="zh-CN"/>
              <a:t>6. Evaluate the results. If the problem is not solved, return to step 1 or 2 as appropriate.</a:t>
            </a:r>
          </a:p>
          <a:p>
            <a:pPr lvl="0"/>
            <a:endParaRPr altLang="en-US" lang="zh-CN"/>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79"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Where Systems Analysts Work</a:t>
            </a:r>
          </a:p>
        </p:txBody>
      </p:sp>
      <p:sp>
        <p:nvSpPr>
          <p:cNvPr id="1048680" name=""/>
          <p:cNvSpPr/>
          <p:nvPr>
            <p:ph type="body" sz="full" idx="1"/>
          </p:nvPr>
        </p:nvSpPr>
        <p:spPr>
          <a:xfrm rot="0">
            <a:off x="533400" y="838200"/>
            <a:ext cx="8364537" cy="58975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r>
              <a:rPr altLang="en-US" lang="zh-CN"/>
              <a:t>In traditional businesses</a:t>
            </a:r>
          </a:p>
          <a:p>
            <a:pPr lvl="1"/>
            <a:r>
              <a:rPr altLang="en-US" lang="zh-CN"/>
              <a:t>Working in traditional information services organizations (permanent project teams)</a:t>
            </a:r>
          </a:p>
          <a:p>
            <a:pPr lvl="1"/>
            <a:r>
              <a:rPr altLang="en-US" lang="zh-CN"/>
              <a:t>Working in contemporary information services organizations (dynamic project teams)</a:t>
            </a:r>
          </a:p>
          <a:p>
            <a:pPr lvl="0"/>
            <a:r>
              <a:rPr altLang="en-US" lang="zh-CN"/>
              <a:t>In outsourcing businesses</a:t>
            </a:r>
          </a:p>
          <a:p>
            <a:pPr lvl="1"/>
            <a:r>
              <a:rPr altLang="en-US" lang="zh-CN"/>
              <a:t>Contracted to traditional businesses</a:t>
            </a:r>
          </a:p>
          <a:p>
            <a:pPr lvl="0"/>
            <a:r>
              <a:rPr altLang="en-US" lang="zh-CN"/>
              <a:t>In consulting businesses</a:t>
            </a:r>
          </a:p>
          <a:p>
            <a:pPr lvl="1"/>
            <a:r>
              <a:rPr altLang="en-US" lang="zh-CN"/>
              <a:t>Contracted to traditional businesses</a:t>
            </a:r>
          </a:p>
          <a:p>
            <a:pPr lvl="0"/>
            <a:r>
              <a:rPr altLang="en-US" lang="zh-CN"/>
              <a:t>In application software businesses</a:t>
            </a:r>
          </a:p>
          <a:p>
            <a:pPr lvl="1"/>
            <a:r>
              <a:rPr altLang="en-US" lang="zh-CN"/>
              <a:t>Building software products for traditional businesses</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85"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Traditional IS Services Organization</a:t>
            </a:r>
          </a:p>
        </p:txBody>
      </p:sp>
      <p:pic>
        <p:nvPicPr>
          <p:cNvPr id="2097154" name="" descr="C:\My Documents\Whitten PPT (revised)\whi15393_ch01\whi15393_0102.GIF"/>
          <p:cNvPicPr>
            <a:picLocks/>
          </p:cNvPicPr>
          <p:nvPr/>
        </p:nvPicPr>
        <p:blipFill>
          <a:blip xmlns:r="http://schemas.openxmlformats.org/officeDocument/2006/relationships" r:embed="rId1"/>
          <a:srcRect l="0" t="0" r="0" b="0"/>
          <a:stretch>
            <a:fillRect/>
          </a:stretch>
        </p:blipFill>
        <p:spPr>
          <a:xfrm rot="0">
            <a:off x="1104900" y="838200"/>
            <a:ext cx="6934200" cy="5791200"/>
          </a:xfrm>
          <a:prstGeom prst="rect"/>
          <a:noFill/>
          <a:ln>
            <a:noFill/>
          </a:ln>
        </p:spPr>
      </p:pic>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690"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Contemporary IS Services Organization</a:t>
            </a:r>
          </a:p>
        </p:txBody>
      </p:sp>
      <p:pic>
        <p:nvPicPr>
          <p:cNvPr id="2097155" name="" descr="C:\My Documents\Whitten PPT (revised)\whi15393_ch01\whi15393_0103.GIF"/>
          <p:cNvPicPr>
            <a:picLocks/>
          </p:cNvPicPr>
          <p:nvPr/>
        </p:nvPicPr>
        <p:blipFill>
          <a:blip xmlns:r="http://schemas.openxmlformats.org/officeDocument/2006/relationships" r:embed="rId1"/>
          <a:srcRect l="0" t="0" r="0" b="0"/>
          <a:stretch>
            <a:fillRect/>
          </a:stretch>
        </p:blipFill>
        <p:spPr>
          <a:xfrm rot="0">
            <a:off x="1104900" y="838200"/>
            <a:ext cx="6953250" cy="5791200"/>
          </a:xfrm>
          <a:prstGeom prst="rect"/>
          <a:noFill/>
          <a:ln>
            <a:noFill/>
          </a:ln>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95"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Business Trends and Drivers</a:t>
            </a:r>
          </a:p>
        </p:txBody>
      </p:sp>
      <p:sp>
        <p:nvSpPr>
          <p:cNvPr id="1048696" name=""/>
          <p:cNvSpPr/>
          <p:nvPr>
            <p:ph type="body" sz="full" idx="1"/>
          </p:nvPr>
        </p:nvSpPr>
        <p:spPr>
          <a:xfrm rot="0">
            <a:off x="533400" y="1149350"/>
            <a:ext cx="8364537" cy="52990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lnSpc>
                <a:spcPct val="130000"/>
              </a:lnSpc>
            </a:pPr>
            <a:r>
              <a:rPr altLang="en-US" lang="zh-CN"/>
              <a:t>Total quality management (TQM)</a:t>
            </a:r>
          </a:p>
          <a:p>
            <a:pPr lvl="0">
              <a:lnSpc>
                <a:spcPct val="130000"/>
              </a:lnSpc>
            </a:pPr>
            <a:r>
              <a:rPr altLang="en-US" lang="zh-CN"/>
              <a:t>Continuous process improvement (CPI)</a:t>
            </a:r>
          </a:p>
          <a:p>
            <a:pPr lvl="0">
              <a:lnSpc>
                <a:spcPct val="130000"/>
              </a:lnSpc>
            </a:pPr>
            <a:r>
              <a:rPr altLang="en-US" lang="zh-CN"/>
              <a:t>Globalization of the economy</a:t>
            </a:r>
          </a:p>
          <a:p>
            <a:pPr lvl="0">
              <a:lnSpc>
                <a:spcPct val="130000"/>
              </a:lnSpc>
            </a:pPr>
            <a:r>
              <a:rPr altLang="en-US" lang="zh-CN"/>
              <a:t>Information technology problems and opportunities</a:t>
            </a:r>
          </a:p>
          <a:p>
            <a:pPr lvl="1">
              <a:lnSpc>
                <a:spcPct val="130000"/>
              </a:lnSpc>
            </a:pPr>
            <a:r>
              <a:rPr altLang="en-US" lang="zh-CN"/>
              <a:t>Enterprise resource planning (ERP)</a:t>
            </a:r>
          </a:p>
          <a:p>
            <a:pPr lvl="1">
              <a:lnSpc>
                <a:spcPct val="130000"/>
              </a:lnSpc>
            </a:pPr>
            <a:r>
              <a:rPr altLang="en-US" lang="zh-CN"/>
              <a:t>Electronic commerce (EC or E-commerce)</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a:off x="0" y="0"/>
          <a:ext cx="0" cy="0"/>
          <a:chOff x="0" y="0"/>
          <a:chExt cx="0" cy="0"/>
        </a:xfrm>
      </p:grpSpPr>
      <p:sp>
        <p:nvSpPr>
          <p:cNvPr id="1048792"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Business Trends and Drivers</a:t>
            </a:r>
          </a:p>
        </p:txBody>
      </p:sp>
      <p:sp>
        <p:nvSpPr>
          <p:cNvPr id="1048794" name=""/>
          <p:cNvSpPr/>
          <p:nvPr>
            <p:ph type="body" sz="full" idx="1"/>
          </p:nvPr>
        </p:nvSpPr>
        <p:spPr>
          <a:xfrm rot="0">
            <a:off x="533400" y="1149350"/>
            <a:ext cx="8364537" cy="52990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lnSpc>
                <a:spcPct val="130000"/>
              </a:lnSpc>
            </a:pPr>
            <a:r>
              <a:rPr altLang="en-US" lang="zh-CN"/>
              <a:t>Total quality management (TQM)</a:t>
            </a:r>
          </a:p>
          <a:p>
            <a:pPr lvl="0">
              <a:lnSpc>
                <a:spcPct val="130000"/>
              </a:lnSpc>
            </a:pPr>
            <a:r>
              <a:rPr altLang="en-US" lang="zh-CN"/>
              <a:t>Continuous process improvement (CPI)</a:t>
            </a:r>
          </a:p>
          <a:p>
            <a:pPr lvl="0">
              <a:lnSpc>
                <a:spcPct val="130000"/>
              </a:lnSpc>
            </a:pPr>
            <a:r>
              <a:rPr altLang="en-US" lang="zh-CN"/>
              <a:t>Globalization of the economy</a:t>
            </a:r>
          </a:p>
          <a:p>
            <a:pPr lvl="0">
              <a:lnSpc>
                <a:spcPct val="130000"/>
              </a:lnSpc>
            </a:pPr>
            <a:r>
              <a:rPr altLang="en-US" lang="zh-CN"/>
              <a:t>Information technology problems and opportunities</a:t>
            </a:r>
          </a:p>
          <a:p>
            <a:pPr lvl="1">
              <a:lnSpc>
                <a:spcPct val="130000"/>
              </a:lnSpc>
            </a:pPr>
            <a:r>
              <a:rPr altLang="en-US" lang="zh-CN"/>
              <a:t>Enterprise resource planning (ERP)</a:t>
            </a:r>
          </a:p>
          <a:p>
            <a:pPr lvl="1">
              <a:lnSpc>
                <a:spcPct val="130000"/>
              </a:lnSpc>
            </a:pPr>
            <a:r>
              <a:rPr altLang="en-US" lang="zh-CN"/>
              <a:t>Electronic commerce (EC or E-commerce)</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7"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Chapter One	Players in the Systems Game</a:t>
            </a:r>
          </a:p>
        </p:txBody>
      </p:sp>
      <p:sp>
        <p:nvSpPr>
          <p:cNvPr id="1048598" name=""/>
          <p:cNvSpPr/>
          <p:nvPr>
            <p:ph type="body" sz="full" idx="1"/>
          </p:nvPr>
        </p:nvSpPr>
        <p:spPr>
          <a:xfrm rot="0">
            <a:off x="533400" y="1233487"/>
            <a:ext cx="8364537" cy="52149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lnSpc>
                <a:spcPct val="90000"/>
              </a:lnSpc>
            </a:pPr>
            <a:r>
              <a:rPr altLang="en-US" b="1" sz="2000" lang="zh-CN"/>
              <a:t>What are information systems, and who are the stakeholders in the information systems game?</a:t>
            </a:r>
          </a:p>
          <a:p>
            <a:pPr lvl="0">
              <a:lnSpc>
                <a:spcPct val="90000"/>
              </a:lnSpc>
            </a:pPr>
            <a:r>
              <a:rPr altLang="en-US" b="1" sz="2000" lang="zh-CN"/>
              <a:t>What role will you personally play in the development and use of information systems?</a:t>
            </a:r>
          </a:p>
          <a:p>
            <a:pPr lvl="0">
              <a:lnSpc>
                <a:spcPct val="90000"/>
              </a:lnSpc>
            </a:pPr>
            <a:r>
              <a:rPr altLang="en-US" b="1" sz="2000" lang="zh-CN"/>
              <a:t>Who are information system users? How is the definition changing in a remote computing and Internet-centric world?</a:t>
            </a:r>
          </a:p>
          <a:p>
            <a:pPr lvl="0">
              <a:lnSpc>
                <a:spcPct val="90000"/>
              </a:lnSpc>
            </a:pPr>
            <a:r>
              <a:rPr altLang="en-US" b="1" sz="2000" lang="zh-CN"/>
              <a:t>What is a systems analyst and why are these individuals the key players in the development and implementation of information systems?</a:t>
            </a:r>
          </a:p>
          <a:p>
            <a:pPr lvl="0">
              <a:lnSpc>
                <a:spcPct val="90000"/>
              </a:lnSpc>
            </a:pPr>
            <a:r>
              <a:rPr altLang="en-US" b="1" sz="2000" lang="zh-CN"/>
              <a:t>What are systems analysis and design?</a:t>
            </a:r>
          </a:p>
          <a:p>
            <a:pPr lvl="0">
              <a:lnSpc>
                <a:spcPct val="90000"/>
              </a:lnSpc>
            </a:pPr>
            <a:r>
              <a:rPr altLang="en-US" b="1" sz="2000" lang="zh-CN"/>
              <a:t>Where do systems analysts work?</a:t>
            </a:r>
          </a:p>
          <a:p>
            <a:pPr lvl="0">
              <a:lnSpc>
                <a:spcPct val="90000"/>
              </a:lnSpc>
            </a:pPr>
            <a:r>
              <a:rPr altLang="en-US" b="1" sz="2000" lang="zh-CN"/>
              <a:t>What modern business and technology trends are affecting information systems development?</a:t>
            </a:r>
          </a:p>
          <a:p>
            <a:pPr lvl="0">
              <a:lnSpc>
                <a:spcPct val="90000"/>
              </a:lnSpc>
            </a:pPr>
            <a:r>
              <a:rPr altLang="en-US" b="1" sz="2000" lang="zh-CN"/>
              <a:t>What are the career prospects for systems analysts?</a:t>
            </a:r>
          </a:p>
          <a:p>
            <a:pPr lvl="0">
              <a:lnSpc>
                <a:spcPct val="90000"/>
              </a:lnSpc>
            </a:pPr>
            <a:r>
              <a:rPr altLang="en-US" b="1" sz="2000" lang="zh-CN"/>
              <a:t>If you want to pursue a career as a systems analyst, what knowledge and skills do you need to acquire?</a:t>
            </a:r>
          </a:p>
          <a:p>
            <a:pPr lvl="0">
              <a:lnSpc>
                <a:spcPct val="90000"/>
              </a:lnSpc>
              <a:buFontTx/>
              <a:buNone/>
            </a:pPr>
            <a:r>
              <a:rPr altLang="en-US" b="1" sz="1800" lang="zh-CN"/>
              <a:t>	</a:t>
            </a:r>
            <a:br/>
            <a:endParaRPr altLang="en-US" b="1" sz="1800" lang="zh-CN"/>
          </a:p>
        </p:txBody>
      </p:sp>
    </p:spTree>
  </p:cSld>
  <p:clrMapOvr>
    <a:masterClrMapping/>
  </p:clrMapOvr>
  <p:transition spd="fast" advClick="1">
    <p:cut thruBlk="0"/>
  </p:transition>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701"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Total Quality Management</a:t>
            </a:r>
          </a:p>
        </p:txBody>
      </p:sp>
      <p:sp>
        <p:nvSpPr>
          <p:cNvPr id="1048702" name=""/>
          <p:cNvSpPr/>
          <p:nvPr>
            <p:ph type="body" sz="full" idx="1"/>
          </p:nvPr>
        </p:nvSpPr>
        <p:spPr>
          <a:xfrm rot="0">
            <a:off x="533400" y="1066800"/>
            <a:ext cx="8364537" cy="53816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r>
              <a:rPr altLang="en-US" b="1" lang="zh-CN"/>
              <a:t>Total quality management</a:t>
            </a:r>
            <a:r>
              <a:rPr altLang="en-US" lang="zh-CN"/>
              <a:t> (TQM) is a comprehensive approach to facilitating quality improvements and management within a business.</a:t>
            </a:r>
          </a:p>
          <a:p>
            <a:pPr lvl="0"/>
            <a:r>
              <a:rPr altLang="en-US" lang="zh-CN"/>
              <a:t>Information systems quality standards:</a:t>
            </a:r>
          </a:p>
          <a:p>
            <a:pPr lvl="1"/>
            <a:r>
              <a:rPr altLang="en-US" b="1" lang="zh-CN"/>
              <a:t>ISO 9001</a:t>
            </a:r>
            <a:r>
              <a:rPr altLang="en-US" lang="zh-CN"/>
              <a:t>, </a:t>
            </a:r>
            <a:r>
              <a:rPr altLang="en-US" i="1" lang="zh-CN"/>
              <a:t>Quality systems – Model for quality assurance in design/development, production, installation, and servicing</a:t>
            </a:r>
            <a:r>
              <a:rPr altLang="en-US" lang="zh-CN"/>
              <a:t>.</a:t>
            </a:r>
          </a:p>
          <a:p>
            <a:pPr lvl="1"/>
            <a:r>
              <a:rPr altLang="en-US" b="1" lang="zh-CN"/>
              <a:t>Capability Maturity Model</a:t>
            </a:r>
            <a:r>
              <a:rPr altLang="en-US" lang="zh-CN"/>
              <a:t> (CMM) is a framework to assess the maturity level of an organization’s information systems development and management processes and products.  It consists of five levels of maturity as measured by a set of guidelines called the key process areas.</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707"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Business Process Redesign</a:t>
            </a:r>
          </a:p>
        </p:txBody>
      </p:sp>
      <p:sp>
        <p:nvSpPr>
          <p:cNvPr id="1048708" name=""/>
          <p:cNvSpPr/>
          <p:nvPr>
            <p:ph type="body" sz="full" idx="1"/>
          </p:nvPr>
        </p:nvSpPr>
        <p:spPr>
          <a:xfrm rot="0">
            <a:off x="533400" y="1317625"/>
            <a:ext cx="8364537" cy="5130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lnSpc>
                <a:spcPct val="120000"/>
              </a:lnSpc>
              <a:buFontTx/>
              <a:buNone/>
            </a:pPr>
            <a:r>
              <a:rPr altLang="en-US" b="1" lang="zh-CN"/>
              <a:t>Business process redesign</a:t>
            </a:r>
            <a:r>
              <a:rPr altLang="en-US" lang="zh-CN"/>
              <a:t> (BPR) is the study, analysis, and redesign of fundamental business processes to reduce costs and/or improve value added to the business.</a:t>
            </a:r>
          </a:p>
          <a:p>
            <a:pPr lvl="1">
              <a:lnSpc>
                <a:spcPct val="120000"/>
              </a:lnSpc>
            </a:pPr>
            <a:r>
              <a:rPr altLang="en-US" lang="zh-CN"/>
              <a:t>Usually complemented by </a:t>
            </a:r>
            <a:r>
              <a:rPr altLang="en-US" b="1" lang="zh-CN"/>
              <a:t>continuous process improvement</a:t>
            </a:r>
          </a:p>
          <a:p>
            <a:pPr indent="0" lvl="0" marL="0"/>
            <a:endParaRPr altLang="en-US" lang="zh-CN"/>
          </a:p>
          <a:p>
            <a:pPr indent="0" lvl="0" marL="0"/>
            <a:endParaRPr altLang="en-US" lang="zh-CN"/>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713"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Continuous Process Improvement</a:t>
            </a:r>
          </a:p>
        </p:txBody>
      </p:sp>
      <p:sp>
        <p:nvSpPr>
          <p:cNvPr id="1048714" name=""/>
          <p:cNvSpPr/>
          <p:nvPr>
            <p:ph type="body" sz="full" idx="1"/>
          </p:nvPr>
        </p:nvSpPr>
        <p:spPr>
          <a:xfrm rot="0">
            <a:off x="533400" y="1317625"/>
            <a:ext cx="8364537" cy="5130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buFontTx/>
              <a:buNone/>
            </a:pPr>
            <a:r>
              <a:rPr altLang="en-US" b="1" lang="zh-CN"/>
              <a:t>Continuous process improvement</a:t>
            </a:r>
            <a:r>
              <a:rPr altLang="en-US" lang="zh-CN"/>
              <a:t> (CPI) is the continuous monitoring of business processes to effect small but measurable improvements to cost reduction and value added.</a:t>
            </a:r>
          </a:p>
          <a:p>
            <a:pPr lvl="1"/>
            <a:r>
              <a:rPr altLang="en-US" lang="zh-CN"/>
              <a:t>Essentially the opposite of </a:t>
            </a:r>
            <a:r>
              <a:rPr altLang="en-US" b="1" lang="zh-CN"/>
              <a:t>business process redesign</a:t>
            </a:r>
            <a:r>
              <a:rPr altLang="en-US" lang="zh-CN"/>
              <a:t>; however,</a:t>
            </a:r>
          </a:p>
          <a:p>
            <a:pPr lvl="1"/>
            <a:r>
              <a:rPr altLang="en-US" lang="zh-CN"/>
              <a:t>CPI can and frequently does complement BPR.</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719"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Legacy Systems</a:t>
            </a:r>
          </a:p>
        </p:txBody>
      </p:sp>
      <p:sp>
        <p:nvSpPr>
          <p:cNvPr id="1048720" name=""/>
          <p:cNvSpPr/>
          <p:nvPr>
            <p:ph type="body" sz="full" idx="1"/>
          </p:nvPr>
        </p:nvSpPr>
        <p:spPr>
          <a:xfrm rot="0">
            <a:off x="533400" y="1233487"/>
            <a:ext cx="8364537" cy="52149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buFontTx/>
              <a:buNone/>
            </a:pPr>
            <a:r>
              <a:rPr altLang="en-US" b="1" lang="zh-CN"/>
              <a:t>Legacy systems</a:t>
            </a:r>
            <a:r>
              <a:rPr altLang="en-US" lang="zh-CN"/>
              <a:t> are older information system applications that have become crucial to the day-to-day operation of a business and that may use technologies considered old or outdated by current standards.</a:t>
            </a:r>
          </a:p>
          <a:p>
            <a:pPr lvl="1"/>
            <a:r>
              <a:rPr altLang="en-US" lang="zh-CN"/>
              <a:t>Can be replaced by alternative solutions:</a:t>
            </a:r>
          </a:p>
          <a:p>
            <a:pPr lvl="2"/>
            <a:r>
              <a:rPr altLang="en-US" lang="zh-CN"/>
              <a:t>ERP</a:t>
            </a:r>
          </a:p>
          <a:p>
            <a:pPr lvl="2"/>
            <a:r>
              <a:rPr altLang="en-US" lang="zh-CN"/>
              <a:t>E-Commerce</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725"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Enterprise Resource Planning</a:t>
            </a:r>
          </a:p>
        </p:txBody>
      </p:sp>
      <p:sp>
        <p:nvSpPr>
          <p:cNvPr id="1048726" name=""/>
          <p:cNvSpPr/>
          <p:nvPr>
            <p:ph type="body" sz="full" idx="1"/>
          </p:nvPr>
        </p:nvSpPr>
        <p:spPr>
          <a:xfrm rot="0">
            <a:off x="533400" y="1233487"/>
            <a:ext cx="8364537" cy="52149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lnSpc>
                <a:spcPct val="110000"/>
              </a:lnSpc>
              <a:buFontTx/>
              <a:buNone/>
            </a:pPr>
            <a:r>
              <a:rPr altLang="en-US" lang="zh-CN"/>
              <a:t>An </a:t>
            </a:r>
            <a:r>
              <a:rPr altLang="en-US" b="1" lang="zh-CN"/>
              <a:t>Enterprise resource planning</a:t>
            </a:r>
            <a:r>
              <a:rPr altLang="en-US" lang="zh-CN"/>
              <a:t> (ERP) software product is a fully integrated information system that spans most basic business functions required by a major corporation. An ERP product is built around a common database shared these business functions. Examples of ERP software vendors include.</a:t>
            </a:r>
          </a:p>
          <a:p>
            <a:pPr lvl="1">
              <a:lnSpc>
                <a:spcPct val="110000"/>
              </a:lnSpc>
            </a:pPr>
            <a:r>
              <a:rPr altLang="en-US" lang="zh-CN"/>
              <a:t>Oracle</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731"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Electronic Commerce</a:t>
            </a:r>
          </a:p>
        </p:txBody>
      </p:sp>
      <p:sp>
        <p:nvSpPr>
          <p:cNvPr id="1048732" name=""/>
          <p:cNvSpPr/>
          <p:nvPr>
            <p:ph type="body" sz="full" idx="1"/>
          </p:nvPr>
        </p:nvSpPr>
        <p:spPr>
          <a:xfrm rot="0">
            <a:off x="533400" y="990600"/>
            <a:ext cx="8364537" cy="54578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lnSpc>
                <a:spcPct val="110000"/>
              </a:lnSpc>
              <a:buFontTx/>
              <a:buNone/>
            </a:pPr>
            <a:r>
              <a:rPr altLang="en-US" b="1" lang="zh-CN"/>
              <a:t>Electronic commerce</a:t>
            </a:r>
            <a:r>
              <a:rPr altLang="en-US" lang="zh-CN"/>
              <a:t> (e-commerce or EC) involves conducting both internal and external business over the Internet, intranets, and extranets. </a:t>
            </a:r>
          </a:p>
          <a:p>
            <a:pPr lvl="1">
              <a:lnSpc>
                <a:spcPct val="110000"/>
              </a:lnSpc>
            </a:pPr>
            <a:r>
              <a:rPr altLang="en-US" lang="zh-CN"/>
              <a:t>Electronic commerce includes the buying and selling of goods and services, the transfer of funds, and the simplification of day-to-day business processes – all through digital communications. </a:t>
            </a:r>
          </a:p>
          <a:p>
            <a:pPr lvl="1">
              <a:lnSpc>
                <a:spcPct val="110000"/>
              </a:lnSpc>
            </a:pPr>
            <a:r>
              <a:rPr altLang="en-US" lang="zh-CN"/>
              <a:t>Three basic types of electronic commerce applications  include:</a:t>
            </a:r>
          </a:p>
          <a:p>
            <a:pPr lvl="2">
              <a:lnSpc>
                <a:spcPct val="110000"/>
              </a:lnSpc>
            </a:pPr>
            <a:r>
              <a:rPr altLang="en-US" lang="zh-CN"/>
              <a:t>Marketing</a:t>
            </a:r>
          </a:p>
          <a:p>
            <a:pPr lvl="2">
              <a:lnSpc>
                <a:spcPct val="110000"/>
              </a:lnSpc>
            </a:pPr>
            <a:r>
              <a:rPr altLang="en-US" lang="zh-CN"/>
              <a:t>Business-to-consumer (B2C) </a:t>
            </a:r>
          </a:p>
          <a:p>
            <a:pPr lvl="2">
              <a:lnSpc>
                <a:spcPct val="110000"/>
              </a:lnSpc>
            </a:pPr>
            <a:r>
              <a:rPr altLang="en-US" lang="zh-CN"/>
              <a:t>Business-to-business (B2B)</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737"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The Systems Analyst as a Facilitator</a:t>
            </a:r>
          </a:p>
        </p:txBody>
      </p:sp>
      <p:pic>
        <p:nvPicPr>
          <p:cNvPr id="2097156" name="" descr="C:\My Documents\Whitten PPT (revised)\whi15393_ch01\whi15393_0104.GIF"/>
          <p:cNvPicPr>
            <a:picLocks/>
          </p:cNvPicPr>
          <p:nvPr/>
        </p:nvPicPr>
        <p:blipFill>
          <a:blip xmlns:r="http://schemas.openxmlformats.org/officeDocument/2006/relationships" r:embed="rId1"/>
          <a:srcRect l="0" t="0" r="0" b="0"/>
          <a:stretch>
            <a:fillRect/>
          </a:stretch>
        </p:blipFill>
        <p:spPr>
          <a:xfrm rot="0">
            <a:off x="1257300" y="876300"/>
            <a:ext cx="6629400" cy="5638800"/>
          </a:xfrm>
          <a:prstGeom prst="rect"/>
          <a:noFill/>
          <a:ln>
            <a:noFill/>
          </a:ln>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742"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Skills Required by Systems Analysts</a:t>
            </a:r>
          </a:p>
        </p:txBody>
      </p:sp>
      <p:sp>
        <p:nvSpPr>
          <p:cNvPr id="1048743" name=""/>
          <p:cNvSpPr/>
          <p:nvPr>
            <p:ph type="body" sz="full" idx="1"/>
          </p:nvPr>
        </p:nvSpPr>
        <p:spPr>
          <a:xfrm rot="0">
            <a:off x="533400" y="1233487"/>
            <a:ext cx="8364537" cy="52149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lnSpc>
                <a:spcPct val="110000"/>
              </a:lnSpc>
            </a:pPr>
            <a:r>
              <a:rPr altLang="en-US" lang="zh-CN"/>
              <a:t>Working knowledge of information technology</a:t>
            </a:r>
          </a:p>
          <a:p>
            <a:pPr lvl="0">
              <a:lnSpc>
                <a:spcPct val="110000"/>
              </a:lnSpc>
            </a:pPr>
            <a:r>
              <a:rPr altLang="en-US" lang="zh-CN"/>
              <a:t>Computer programming experience and expertise</a:t>
            </a:r>
          </a:p>
          <a:p>
            <a:pPr lvl="0">
              <a:lnSpc>
                <a:spcPct val="110000"/>
              </a:lnSpc>
            </a:pPr>
            <a:r>
              <a:rPr altLang="en-US" lang="zh-CN"/>
              <a:t>General business knowledge</a:t>
            </a:r>
          </a:p>
          <a:p>
            <a:pPr lvl="0">
              <a:lnSpc>
                <a:spcPct val="110000"/>
              </a:lnSpc>
            </a:pPr>
            <a:r>
              <a:rPr altLang="en-US" lang="zh-CN"/>
              <a:t>Problem-solving skills</a:t>
            </a:r>
          </a:p>
          <a:p>
            <a:pPr lvl="0">
              <a:lnSpc>
                <a:spcPct val="110000"/>
              </a:lnSpc>
            </a:pPr>
            <a:r>
              <a:rPr altLang="en-US" lang="zh-CN"/>
              <a:t>Interpersonal communication skills</a:t>
            </a:r>
          </a:p>
          <a:p>
            <a:pPr lvl="0">
              <a:lnSpc>
                <a:spcPct val="110000"/>
              </a:lnSpc>
            </a:pPr>
            <a:r>
              <a:rPr altLang="en-US" lang="zh-CN"/>
              <a:t>Interpersonal relations skills</a:t>
            </a:r>
          </a:p>
          <a:p>
            <a:pPr lvl="0">
              <a:lnSpc>
                <a:spcPct val="110000"/>
              </a:lnSpc>
            </a:pPr>
            <a:r>
              <a:rPr altLang="en-US" lang="zh-CN"/>
              <a:t>Flexibility and adaptability</a:t>
            </a:r>
          </a:p>
          <a:p>
            <a:pPr lvl="0">
              <a:lnSpc>
                <a:spcPct val="110000"/>
              </a:lnSpc>
            </a:pPr>
            <a:r>
              <a:rPr altLang="en-US" lang="zh-CN"/>
              <a:t>Character and ethics</a:t>
            </a:r>
          </a:p>
          <a:p>
            <a:pPr lvl="0">
              <a:lnSpc>
                <a:spcPct val="110000"/>
              </a:lnSpc>
            </a:pPr>
            <a:r>
              <a:rPr altLang="en-US" lang="zh-CN"/>
              <a:t>Systems analysis and design skills</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748" name=""/>
          <p:cNvSpPr/>
          <p:nvPr>
            <p:ph type="body" sz="full" idx="1"/>
          </p:nvPr>
        </p:nvSpPr>
        <p:spPr>
          <a:xfrm rot="0">
            <a:off x="533400" y="1171575"/>
            <a:ext cx="8364537" cy="55340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buFontTx/>
              <a:buNone/>
            </a:pPr>
            <a:r>
              <a:rPr altLang="en-US" b="1" sz="2400" lang="zh-CN"/>
              <a:t>The Ten Commandments of Computer Ethics</a:t>
            </a:r>
          </a:p>
          <a:p>
            <a:pPr lvl="0">
              <a:buFontTx/>
              <a:buNone/>
            </a:pPr>
            <a:r>
              <a:rPr altLang="en-US" sz="2000" lang="zh-CN"/>
              <a:t>1. Shall not use a computer to harm other people. </a:t>
            </a:r>
          </a:p>
          <a:p>
            <a:pPr lvl="0">
              <a:buFontTx/>
              <a:buNone/>
            </a:pPr>
            <a:r>
              <a:rPr altLang="en-US" sz="2000" lang="zh-CN"/>
              <a:t>2. Shall not interfere with other people's computer work. </a:t>
            </a:r>
          </a:p>
          <a:p>
            <a:pPr lvl="0">
              <a:buFontTx/>
              <a:buNone/>
            </a:pPr>
            <a:r>
              <a:rPr altLang="en-US" sz="2000" lang="zh-CN"/>
              <a:t>3. Shall not snoop around in other people's computer files. </a:t>
            </a:r>
          </a:p>
          <a:p>
            <a:pPr lvl="0">
              <a:buFontTx/>
              <a:buNone/>
            </a:pPr>
            <a:r>
              <a:rPr altLang="en-US" sz="2000" lang="zh-CN"/>
              <a:t>4. Shall not use a computer to steal.</a:t>
            </a:r>
          </a:p>
          <a:p>
            <a:pPr lvl="0">
              <a:buFontTx/>
              <a:buNone/>
            </a:pPr>
            <a:r>
              <a:rPr altLang="en-US" sz="2000" lang="zh-CN"/>
              <a:t>5. Shall not use a computer to bear false witness. </a:t>
            </a:r>
          </a:p>
          <a:p>
            <a:pPr lvl="0">
              <a:buFontTx/>
              <a:buNone/>
            </a:pPr>
            <a:r>
              <a:rPr altLang="en-US" sz="2000" lang="zh-CN"/>
              <a:t>6. Shall not copy or use proprietary software for which you have not paid. </a:t>
            </a:r>
          </a:p>
          <a:p>
            <a:pPr lvl="0">
              <a:buFontTx/>
              <a:buNone/>
            </a:pPr>
            <a:r>
              <a:rPr altLang="en-US" sz="2000" lang="zh-CN"/>
              <a:t>7. Shall not use other people's computer resources without authorization or proper compensation. </a:t>
            </a:r>
          </a:p>
          <a:p>
            <a:pPr lvl="0">
              <a:buFontTx/>
              <a:buNone/>
            </a:pPr>
            <a:r>
              <a:rPr altLang="en-US" sz="2000" lang="zh-CN"/>
              <a:t>8. Shall not appropriate other people's intellectual output. </a:t>
            </a:r>
          </a:p>
          <a:p>
            <a:pPr lvl="0">
              <a:buFontTx/>
              <a:buNone/>
            </a:pPr>
            <a:r>
              <a:rPr altLang="en-US" sz="2000" lang="zh-CN"/>
              <a:t>9. Shall think about the social consequences of the program you are writing or the system you are designing. </a:t>
            </a:r>
          </a:p>
          <a:p>
            <a:pPr lvl="0">
              <a:buFontTx/>
              <a:buNone/>
            </a:pPr>
            <a:r>
              <a:rPr altLang="en-US" sz="2000" lang="zh-CN"/>
              <a:t>10. Shall always use a computer in ways that insure consideration and respect for your fellow human</a:t>
            </a:r>
          </a:p>
        </p:txBody>
      </p:sp>
      <p:sp>
        <p:nvSpPr>
          <p:cNvPr id="1048749"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Computer Ethics</a:t>
            </a:r>
          </a:p>
        </p:txBody>
      </p:sp>
      <p:sp>
        <p:nvSpPr>
          <p:cNvPr id="1048750" name=""/>
          <p:cNvSpPr/>
          <p:nvPr/>
        </p:nvSpPr>
        <p:spPr>
          <a:xfrm rot="0">
            <a:off x="6859587" y="1600200"/>
            <a:ext cx="7937" cy="7937"/>
          </a:xfrm>
          <a:prstGeom prst="rect"/>
          <a:solidFill>
            <a:srgbClr val="000000"/>
          </a:solid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endParaRPr altLang="en-US" b="1" sz="2400" lang="zh-CN"/>
          </a:p>
        </p:txBody>
      </p:sp>
      <p:sp>
        <p:nvSpPr>
          <p:cNvPr id="1048751" name=""/>
          <p:cNvSpPr/>
          <p:nvPr/>
        </p:nvSpPr>
        <p:spPr>
          <a:xfrm rot="0">
            <a:off x="6859587" y="1600200"/>
            <a:ext cx="7937" cy="7937"/>
          </a:xfrm>
          <a:prstGeom prst="rect"/>
          <a:solidFill>
            <a:srgbClr val="000000"/>
          </a:solid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endParaRPr altLang="en-US" b="1" sz="2400" lang="zh-CN"/>
          </a:p>
        </p:txBody>
      </p:sp>
      <p:sp>
        <p:nvSpPr>
          <p:cNvPr id="1048752" name=""/>
          <p:cNvSpPr/>
          <p:nvPr/>
        </p:nvSpPr>
        <p:spPr>
          <a:xfrm rot="0">
            <a:off x="7416800" y="955675"/>
            <a:ext cx="50800" cy="244475"/>
          </a:xfrm>
          <a:prstGeom prst="rect"/>
          <a:noFill/>
          <a:ln>
            <a:noFill/>
          </a:ln>
        </p:spPr>
        <p:txBody>
          <a:bodyPr anchor="t" bIns="0" lIns="0" rIns="0" tIns="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b="1" sz="1600" lang="zh-CN">
                <a:solidFill>
                  <a:srgbClr val="FFFFFF"/>
                </a:solidFill>
              </a:rPr>
              <a:t> </a:t>
            </a:r>
          </a:p>
        </p:txBody>
      </p:sp>
      <p:sp>
        <p:nvSpPr>
          <p:cNvPr id="1048753" name=""/>
          <p:cNvSpPr/>
          <p:nvPr/>
        </p:nvSpPr>
        <p:spPr>
          <a:xfrm rot="0">
            <a:off x="6858000" y="1638300"/>
            <a:ext cx="41275" cy="198437"/>
          </a:xfrm>
          <a:prstGeom prst="rect"/>
          <a:noFill/>
          <a:ln>
            <a:noFill/>
          </a:ln>
        </p:spPr>
        <p:txBody>
          <a:bodyPr anchor="t" bIns="0" lIns="0" rIns="0" tIns="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sz="1300" lang="zh-CN">
                <a:solidFill>
                  <a:srgbClr val="FFFFFF"/>
                </a:solidFill>
              </a:rPr>
              <a:t> </a:t>
            </a:r>
          </a:p>
        </p:txBody>
      </p:sp>
      <p:sp>
        <p:nvSpPr>
          <p:cNvPr id="1048754" name=""/>
          <p:cNvSpPr/>
          <p:nvPr/>
        </p:nvSpPr>
        <p:spPr>
          <a:xfrm rot="0">
            <a:off x="2357437" y="6638925"/>
            <a:ext cx="25400" cy="139701"/>
          </a:xfrm>
          <a:prstGeom prst="rect"/>
          <a:noFill/>
          <a:ln>
            <a:noFill/>
          </a:ln>
        </p:spPr>
        <p:txBody>
          <a:bodyPr anchor="t" bIns="0" lIns="0" rIns="0" tIns="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sz="1000" lang="en-US">
                <a:solidFill>
                  <a:srgbClr val="000000"/>
                </a:solidFill>
                <a:latin typeface="Arial" pitchFamily="34" charset="0"/>
              </a:rPr>
              <a:t> </a:t>
            </a:r>
          </a:p>
        </p:txBody>
      </p:sp>
      <p:sp>
        <p:nvSpPr>
          <p:cNvPr id="1048755" name=""/>
          <p:cNvSpPr/>
          <p:nvPr/>
        </p:nvSpPr>
        <p:spPr>
          <a:xfrm rot="0">
            <a:off x="2357437" y="8112125"/>
            <a:ext cx="25400" cy="139701"/>
          </a:xfrm>
          <a:prstGeom prst="rect"/>
          <a:noFill/>
          <a:ln>
            <a:noFill/>
          </a:ln>
        </p:spPr>
        <p:txBody>
          <a:bodyPr anchor="t" bIns="0" lIns="0" rIns="0" tIns="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sz="1000" lang="en-US">
                <a:solidFill>
                  <a:srgbClr val="000000"/>
                </a:solidFill>
                <a:latin typeface="Arial" pitchFamily="34" charset="0"/>
              </a:rPr>
              <a:t> </a:t>
            </a:r>
          </a:p>
        </p:txBody>
      </p:sp>
      <p:sp>
        <p:nvSpPr>
          <p:cNvPr id="1048756" name=""/>
          <p:cNvSpPr/>
          <p:nvPr/>
        </p:nvSpPr>
        <p:spPr>
          <a:xfrm rot="0">
            <a:off x="3505200" y="6461125"/>
            <a:ext cx="5638800" cy="396875"/>
          </a:xfrm>
          <a:prstGeom prst="rect"/>
          <a:gradFill rotWithShape="0">
            <a:gsLst>
              <a:gs pos="0">
                <a:srgbClr val="FFCC99">
                  <a:alpha val="100000"/>
                </a:srgbClr>
              </a:gs>
              <a:gs pos="100000">
                <a:srgbClr val="FFFFFF">
                  <a:alpha val="100000"/>
                </a:srgbClr>
              </a:gs>
            </a:gsLst>
            <a:lin ang="5400000" scaled="1"/>
          </a:gradFill>
          <a:ln>
            <a:noFill/>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endParaRPr altLang="en-US" b="1" sz="2400" lang="zh-CN"/>
          </a:p>
        </p:txBody>
      </p:sp>
      <p:sp>
        <p:nvSpPr>
          <p:cNvPr id="1048757" name=""/>
          <p:cNvSpPr/>
          <p:nvPr/>
        </p:nvSpPr>
        <p:spPr>
          <a:xfrm rot="0">
            <a:off x="6819900" y="6675437"/>
            <a:ext cx="2266950" cy="182562"/>
          </a:xfrm>
          <a:prstGeom prst="rect"/>
          <a:noFill/>
          <a:ln>
            <a:noFill/>
          </a:ln>
        </p:spPr>
        <p:txBody>
          <a:bodyPr anchor="t" bIns="0" lIns="0" rIns="0" tIns="0" wrap="none">
            <a:spAutoFit/>
          </a:bodyPr>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spcBef>
                <a:spcPct val="0"/>
              </a:spcBef>
              <a:buFontTx/>
              <a:buNone/>
            </a:pPr>
            <a:r>
              <a:rPr altLang="en-US" sz="1200" lang="en-US">
                <a:solidFill>
                  <a:srgbClr val="000000"/>
                </a:solidFill>
                <a:latin typeface="Arial" pitchFamily="34" charset="0"/>
              </a:rPr>
              <a:t>Source: Computer Ethics Institute</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762"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endParaRPr altLang="en-US" lang="zh-CN"/>
          </a:p>
        </p:txBody>
      </p:sp>
      <p:sp>
        <p:nvSpPr>
          <p:cNvPr id="1048763" name=""/>
          <p:cNvSpPr/>
          <p:nvPr>
            <p:ph sz="full" idx="1"/>
          </p:nvPr>
        </p:nvSpPr>
        <p:spPr>
          <a:xfrm rot="0">
            <a:off x="533400" y="914400"/>
            <a:ext cx="8364537" cy="55340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algn="ctr" indent="0" lvl="0" marL="0">
              <a:buFontTx/>
              <a:buNone/>
            </a:pPr>
            <a:endParaRPr altLang="en-US" sz="4000" lang="zh-CN"/>
          </a:p>
          <a:p>
            <a:pPr algn="ctr" indent="0" lvl="0" marL="0">
              <a:buFontTx/>
              <a:buNone/>
            </a:pPr>
            <a:endParaRPr altLang="en-US" sz="4000" lang="zh-CN"/>
          </a:p>
          <a:p>
            <a:pPr algn="ctr" indent="0" lvl="0" marL="0">
              <a:buFontTx/>
              <a:buNone/>
            </a:pPr>
            <a:endParaRPr altLang="en-US" sz="4000" lang="zh-CN"/>
          </a:p>
          <a:p>
            <a:pPr algn="ctr" indent="0" lvl="0" marL="0">
              <a:buFontTx/>
              <a:buNone/>
            </a:pPr>
            <a:r>
              <a:rPr altLang="en-US" sz="4000" lang="zh-CN"/>
              <a:t>Thank You </a:t>
            </a:r>
          </a:p>
        </p:txBody>
      </p:sp>
    </p:spTree>
  </p:cSld>
  <p:clrMapOvr>
    <a:masterClrMapping/>
  </p:clrMapOvr>
  <p:transition spd="fast" advClick="1">
    <p:strips dir="lu"/>
  </p:transition>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5"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Chapter Map</a:t>
            </a:r>
          </a:p>
        </p:txBody>
      </p:sp>
      <p:pic>
        <p:nvPicPr>
          <p:cNvPr id="2097152" name="" descr="C:\My Documents\Whitten PPT (revised)\whi15393_ch01\whi15393_01A.GIF"/>
          <p:cNvPicPr>
            <a:picLocks/>
          </p:cNvPicPr>
          <p:nvPr/>
        </p:nvPicPr>
        <p:blipFill>
          <a:blip xmlns:r="http://schemas.openxmlformats.org/officeDocument/2006/relationships" r:embed="rId1"/>
          <a:srcRect l="0" t="0" r="0" b="0"/>
          <a:stretch>
            <a:fillRect/>
          </a:stretch>
        </p:blipFill>
        <p:spPr>
          <a:xfrm rot="0">
            <a:off x="1066800" y="800100"/>
            <a:ext cx="7010400" cy="5791200"/>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11"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Information Systems &amp; Technology</a:t>
            </a:r>
          </a:p>
        </p:txBody>
      </p:sp>
      <p:sp>
        <p:nvSpPr>
          <p:cNvPr id="1048612" name=""/>
          <p:cNvSpPr/>
          <p:nvPr>
            <p:ph type="body" sz="full" idx="1"/>
          </p:nvPr>
        </p:nvSpPr>
        <p:spPr>
          <a:xfrm rot="0">
            <a:off x="533400" y="1143000"/>
            <a:ext cx="8364537" cy="49244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274320" lvl="1" marL="457200">
              <a:buFontTx/>
              <a:buNone/>
            </a:pPr>
            <a:r>
              <a:rPr altLang="en-US" lang="zh-CN"/>
              <a:t>An </a:t>
            </a:r>
            <a:r>
              <a:rPr altLang="en-US" b="1" lang="zh-CN"/>
              <a:t>information system</a:t>
            </a:r>
            <a:r>
              <a:rPr altLang="en-US" lang="zh-CN"/>
              <a:t> (IS) is an arrangement of people, data, processes, communications, and information technology that interact to support and improve day-to-day operations in a business, as well as support the problem-solving and decision-making needs of management and users.</a:t>
            </a:r>
            <a:br/>
            <a:endParaRPr altLang="en-US" lang="zh-CN"/>
          </a:p>
          <a:p>
            <a:pPr indent="-274320" lvl="1" marL="457200">
              <a:buFontTx/>
              <a:buNone/>
            </a:pPr>
            <a:r>
              <a:rPr altLang="en-US" b="1" lang="zh-CN"/>
              <a:t>Information technology</a:t>
            </a:r>
            <a:r>
              <a:rPr altLang="en-US" lang="zh-CN"/>
              <a:t> is a contemporary term that describes the combination of computer technology (hardware and software) with telecommunications technology (data, image, and voice networks).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17"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Stakeholders: Players in the Systems Game</a:t>
            </a:r>
          </a:p>
        </p:txBody>
      </p:sp>
      <p:sp>
        <p:nvSpPr>
          <p:cNvPr id="1048618" name=""/>
          <p:cNvSpPr/>
          <p:nvPr>
            <p:ph type="body" sz="full" idx="1"/>
          </p:nvPr>
        </p:nvSpPr>
        <p:spPr>
          <a:xfrm rot="0">
            <a:off x="533400" y="1143000"/>
            <a:ext cx="8364537" cy="53054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r>
              <a:rPr altLang="en-US" lang="zh-CN"/>
              <a:t>A </a:t>
            </a:r>
            <a:r>
              <a:rPr altLang="en-US" b="1" lang="zh-CN"/>
              <a:t>stakeholder</a:t>
            </a:r>
            <a:r>
              <a:rPr altLang="en-US" lang="zh-CN"/>
              <a:t> is any person who has an interest in an existing or new information system. Stakeholders can be technical or nontechnical workers.</a:t>
            </a:r>
          </a:p>
          <a:p>
            <a:pPr lvl="0"/>
            <a:r>
              <a:rPr altLang="en-US" lang="zh-CN"/>
              <a:t>For information systems, the stakeholders can be classified as:</a:t>
            </a:r>
          </a:p>
          <a:p>
            <a:pPr lvl="1"/>
            <a:r>
              <a:rPr altLang="en-US" lang="zh-CN"/>
              <a:t>System owners</a:t>
            </a:r>
          </a:p>
          <a:p>
            <a:pPr lvl="1"/>
            <a:r>
              <a:rPr altLang="en-US" lang="zh-CN"/>
              <a:t>System users</a:t>
            </a:r>
          </a:p>
          <a:p>
            <a:pPr lvl="1"/>
            <a:r>
              <a:rPr altLang="en-US" lang="zh-CN"/>
              <a:t>Systems analysts</a:t>
            </a:r>
          </a:p>
          <a:p>
            <a:pPr lvl="1"/>
            <a:r>
              <a:rPr altLang="en-US" lang="zh-CN"/>
              <a:t>System designers</a:t>
            </a:r>
          </a:p>
          <a:p>
            <a:pPr lvl="1"/>
            <a:r>
              <a:rPr altLang="en-US" lang="zh-CN"/>
              <a:t>System builders</a:t>
            </a:r>
          </a:p>
          <a:p>
            <a:pPr lvl="1"/>
            <a:r>
              <a:rPr altLang="en-US" lang="zh-CN"/>
              <a:t>IT vendors and consultants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23"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Information versus Knowledge Workers</a:t>
            </a:r>
          </a:p>
        </p:txBody>
      </p:sp>
      <p:sp>
        <p:nvSpPr>
          <p:cNvPr id="1048624" name=""/>
          <p:cNvSpPr/>
          <p:nvPr>
            <p:ph type="body" sz="half" idx="1"/>
          </p:nvPr>
        </p:nvSpPr>
        <p:spPr>
          <a:xfrm rot="0">
            <a:off x="533400" y="1317625"/>
            <a:ext cx="4100512" cy="5130800"/>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400">
                <a:solidFill>
                  <a:schemeClr val="dk1"/>
                </a:solidFill>
              </a:defRPr>
            </a:lvl1pPr>
            <a:lvl2pPr indent="-285750" marL="742950">
              <a:lnSpc>
                <a:spcPct val="100000"/>
              </a:lnSpc>
              <a:spcBef>
                <a:spcPct val="20000"/>
              </a:spcBef>
              <a:spcAft>
                <a:spcPct val="0"/>
              </a:spcAft>
              <a:buChar char="–"/>
              <a:defRPr sz="2000">
                <a:solidFill>
                  <a:schemeClr val="dk1"/>
                </a:solidFill>
              </a:defRPr>
            </a:lvl2pPr>
            <a:lvl3pPr indent="-228600" marL="1143000">
              <a:lnSpc>
                <a:spcPct val="100000"/>
              </a:lnSpc>
              <a:spcBef>
                <a:spcPct val="20000"/>
              </a:spcBef>
              <a:spcAft>
                <a:spcPct val="0"/>
              </a:spcAft>
              <a:buChar char="•"/>
              <a:defRPr sz="1800">
                <a:solidFill>
                  <a:schemeClr val="dk1"/>
                </a:solidFill>
              </a:defRPr>
            </a:lvl3pPr>
            <a:lvl4pPr indent="-228600" marL="1600200">
              <a:lnSpc>
                <a:spcPct val="100000"/>
              </a:lnSpc>
              <a:spcBef>
                <a:spcPct val="20000"/>
              </a:spcBef>
              <a:spcAft>
                <a:spcPct val="0"/>
              </a:spcAft>
              <a:buChar char="–"/>
              <a:defRPr sz="1600">
                <a:solidFill>
                  <a:schemeClr val="dk1"/>
                </a:solidFill>
              </a:defRPr>
            </a:lvl4pPr>
            <a:lvl5pPr indent="-228600" marL="2057400">
              <a:lnSpc>
                <a:spcPct val="100000"/>
              </a:lnSpc>
              <a:spcBef>
                <a:spcPct val="20000"/>
              </a:spcBef>
              <a:spcAft>
                <a:spcPct val="0"/>
              </a:spcAft>
              <a:buChar char="»"/>
              <a:defRPr sz="1600">
                <a:solidFill>
                  <a:schemeClr val="dk1"/>
                </a:solidFill>
              </a:defRPr>
            </a:lvl5pPr>
          </a:lstStyle>
          <a:p>
            <a:pPr indent="0" lvl="0" marL="0">
              <a:buFontTx/>
              <a:buNone/>
            </a:pPr>
            <a:r>
              <a:rPr altLang="en-US" b="1" sz="2800" lang="zh-CN"/>
              <a:t>Information workers</a:t>
            </a:r>
            <a:r>
              <a:rPr altLang="en-US" sz="2800" lang="zh-CN"/>
              <a:t> are those workers whose jobs involve the creation, collection, processing, distribution, and use of information.</a:t>
            </a:r>
          </a:p>
        </p:txBody>
      </p:sp>
      <p:sp>
        <p:nvSpPr>
          <p:cNvPr id="1048625" name=""/>
          <p:cNvSpPr/>
          <p:nvPr>
            <p:ph type="body" sz="half" idx="2"/>
          </p:nvPr>
        </p:nvSpPr>
        <p:spPr>
          <a:xfrm rot="0">
            <a:off x="4797425" y="1317625"/>
            <a:ext cx="4100512" cy="5130800"/>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400">
                <a:solidFill>
                  <a:schemeClr val="dk1"/>
                </a:solidFill>
              </a:defRPr>
            </a:lvl1pPr>
            <a:lvl2pPr indent="-285750" marL="742950">
              <a:lnSpc>
                <a:spcPct val="100000"/>
              </a:lnSpc>
              <a:spcBef>
                <a:spcPct val="20000"/>
              </a:spcBef>
              <a:spcAft>
                <a:spcPct val="0"/>
              </a:spcAft>
              <a:buChar char="–"/>
              <a:defRPr sz="2000">
                <a:solidFill>
                  <a:schemeClr val="dk1"/>
                </a:solidFill>
              </a:defRPr>
            </a:lvl2pPr>
            <a:lvl3pPr indent="-228600" marL="1143000">
              <a:lnSpc>
                <a:spcPct val="100000"/>
              </a:lnSpc>
              <a:spcBef>
                <a:spcPct val="20000"/>
              </a:spcBef>
              <a:spcAft>
                <a:spcPct val="0"/>
              </a:spcAft>
              <a:buChar char="•"/>
              <a:defRPr sz="1800">
                <a:solidFill>
                  <a:schemeClr val="dk1"/>
                </a:solidFill>
              </a:defRPr>
            </a:lvl3pPr>
            <a:lvl4pPr indent="-228600" marL="1600200">
              <a:lnSpc>
                <a:spcPct val="100000"/>
              </a:lnSpc>
              <a:spcBef>
                <a:spcPct val="20000"/>
              </a:spcBef>
              <a:spcAft>
                <a:spcPct val="0"/>
              </a:spcAft>
              <a:buChar char="–"/>
              <a:defRPr sz="1600">
                <a:solidFill>
                  <a:schemeClr val="dk1"/>
                </a:solidFill>
              </a:defRPr>
            </a:lvl4pPr>
            <a:lvl5pPr indent="-228600" marL="2057400">
              <a:lnSpc>
                <a:spcPct val="100000"/>
              </a:lnSpc>
              <a:spcBef>
                <a:spcPct val="20000"/>
              </a:spcBef>
              <a:spcAft>
                <a:spcPct val="0"/>
              </a:spcAft>
              <a:buChar char="»"/>
              <a:defRPr sz="1600">
                <a:solidFill>
                  <a:schemeClr val="dk1"/>
                </a:solidFill>
              </a:defRPr>
            </a:lvl5pPr>
          </a:lstStyle>
          <a:p>
            <a:pPr indent="0" lvl="0" marL="0">
              <a:buFontTx/>
              <a:buNone/>
            </a:pPr>
            <a:r>
              <a:rPr altLang="en-US" b="1" sz="2800" lang="zh-CN"/>
              <a:t>Knowledge workers</a:t>
            </a:r>
            <a:r>
              <a:rPr altLang="en-US" sz="2800" lang="zh-CN"/>
              <a:t> are a subset of information workers whose responsibilities are based on a specialized body of knowledge.</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pic>
        <p:nvPicPr>
          <p:cNvPr id="2097153" name="" descr="C:\My Documents\Whitten PPT (revised)\whi15393_ch01\whi15393_0101.GIF"/>
          <p:cNvPicPr>
            <a:picLocks/>
          </p:cNvPicPr>
          <p:nvPr/>
        </p:nvPicPr>
        <p:blipFill>
          <a:blip xmlns:r="http://schemas.openxmlformats.org/officeDocument/2006/relationships" r:embed="rId1"/>
          <a:srcRect l="0" t="0" r="0" b="0"/>
          <a:stretch>
            <a:fillRect/>
          </a:stretch>
        </p:blipFill>
        <p:spPr>
          <a:xfrm rot="0">
            <a:off x="1152525" y="838200"/>
            <a:ext cx="6848475" cy="5715000"/>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37"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System Owners</a:t>
            </a:r>
          </a:p>
        </p:txBody>
      </p:sp>
      <p:sp>
        <p:nvSpPr>
          <p:cNvPr id="1048638" name=""/>
          <p:cNvSpPr/>
          <p:nvPr>
            <p:ph type="body" sz="full" idx="1"/>
          </p:nvPr>
        </p:nvSpPr>
        <p:spPr>
          <a:xfrm rot="0">
            <a:off x="533400" y="1317625"/>
            <a:ext cx="8364537" cy="5130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indent="0" lvl="0" marL="0">
              <a:buFontTx/>
              <a:buNone/>
            </a:pPr>
            <a:r>
              <a:rPr altLang="en-US" b="1" lang="zh-CN"/>
              <a:t>System owners</a:t>
            </a:r>
            <a:r>
              <a:rPr altLang="en-US" lang="zh-CN"/>
              <a:t> are the information system’s sponsors and chief advocates. They are usually responsible for funding the project to develop, operate, and maintain the information system. </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43" name=""/>
          <p:cNvSpPr/>
          <p:nvPr>
            <p:ph type="title" sz="full" idx="0"/>
          </p:nvPr>
        </p:nvSpPr>
        <p:spPr>
          <a:xfrm rot="0">
            <a:off x="533400" y="228600"/>
            <a:ext cx="8610600" cy="533400"/>
          </a:xfrm>
          <a:prstGeom prst="rect"/>
          <a:solidFill>
            <a:schemeClr val="lt2"/>
          </a:solidFill>
          <a:ln>
            <a:noFill/>
          </a:ln>
        </p:spPr>
        <p:txBody>
          <a:bodyPr anchor="ctr" bIns="45720" lIns="91440" rIns="91440" tIns="45720"/>
          <a:lstStyle>
            <a:lvl1pPr algn="l" fontAlgn="base" indent="0" latinLnBrk="1" marL="0" rtl="0">
              <a:lnSpc>
                <a:spcPct val="100000"/>
              </a:lnSpc>
              <a:spcBef>
                <a:spcPct val="0"/>
              </a:spcBef>
              <a:spcAft>
                <a:spcPct val="0"/>
              </a:spcAft>
              <a:buFontTx/>
              <a:buNone/>
              <a:defRPr baseline="0" b="1" sz="2400" i="0" u="none">
                <a:solidFill>
                  <a:schemeClr val="lt1"/>
                </a:solidFill>
                <a:latin typeface="Arial" pitchFamily="34" charset="0"/>
                <a:sym typeface="Times New Roman" pitchFamily="18" charset="0"/>
              </a:defRPr>
            </a:lvl1pPr>
          </a:lstStyle>
          <a:p>
            <a:r>
              <a:rPr altLang="en-US" lang="zh-CN"/>
              <a:t>System Users</a:t>
            </a:r>
          </a:p>
        </p:txBody>
      </p:sp>
      <p:sp>
        <p:nvSpPr>
          <p:cNvPr id="1048644" name=""/>
          <p:cNvSpPr/>
          <p:nvPr>
            <p:ph type="body" sz="full" idx="1"/>
          </p:nvPr>
        </p:nvSpPr>
        <p:spPr>
          <a:xfrm rot="0">
            <a:off x="533400" y="1317625"/>
            <a:ext cx="8364537" cy="5130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2800" i="0" u="none">
                <a:solidFill>
                  <a:schemeClr val="dk1"/>
                </a:solidFill>
                <a:latin typeface="Times New Roman" pitchFamily="18" charset="0"/>
                <a:sym typeface="Times New Roman" pitchFamily="18" charset="0"/>
              </a:defRPr>
            </a:lvl1pPr>
            <a:lvl2pPr algn="l" fontAlgn="base" indent="-285750" latinLnBrk="1" marL="742950" rtl="0">
              <a:lnSpc>
                <a:spcPct val="100000"/>
              </a:lnSpc>
              <a:spcBef>
                <a:spcPct val="20000"/>
              </a:spcBef>
              <a:spcAft>
                <a:spcPct val="0"/>
              </a:spcAft>
              <a:buSzPct val="100000"/>
              <a:buFontTx/>
              <a:buChar char="–"/>
              <a:defRPr baseline="0" b="0" sz="2400" i="0" u="none">
                <a:solidFill>
                  <a:schemeClr val="dk1"/>
                </a:solidFill>
                <a:latin typeface="Arial" pitchFamily="34" charset="0"/>
                <a:sym typeface="Times New Roman" pitchFamily="18" charset="0"/>
              </a:defRPr>
            </a:lvl2pPr>
            <a:lvl3pPr algn="l" fontAlgn="base" indent="-228600" latinLnBrk="1" marL="1143000" rtl="0">
              <a:lnSpc>
                <a:spcPct val="100000"/>
              </a:lnSpc>
              <a:spcBef>
                <a:spcPct val="20000"/>
              </a:spcBef>
              <a:spcAft>
                <a:spcPct val="0"/>
              </a:spcAft>
              <a:buSzPct val="100000"/>
              <a:buFontTx/>
              <a:buChar char="•"/>
              <a:defRPr baseline="0" b="0" sz="2000" i="0" u="none">
                <a:solidFill>
                  <a:schemeClr val="dk1"/>
                </a:solidFill>
                <a:latin typeface="Arial" pitchFamily="34" charset="0"/>
                <a:sym typeface="Times New Roman" pitchFamily="18" charset="0"/>
              </a:defRPr>
            </a:lvl3pPr>
            <a:lvl4pPr algn="l" fontAlgn="base" indent="-228600" latinLnBrk="1" marL="16002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1800" i="0" u="none">
                <a:solidFill>
                  <a:schemeClr val="dk1"/>
                </a:solidFill>
                <a:latin typeface="Arial" pitchFamily="34" charset="0"/>
                <a:sym typeface="Times New Roman" pitchFamily="18" charset="0"/>
              </a:defRPr>
            </a:lvl5pPr>
          </a:lstStyle>
          <a:p>
            <a:pPr lvl="0">
              <a:buFontTx/>
              <a:buNone/>
            </a:pPr>
            <a:r>
              <a:rPr altLang="en-US" b="1" lang="zh-CN"/>
              <a:t>	System users</a:t>
            </a:r>
            <a:r>
              <a:rPr altLang="en-US" lang="zh-CN"/>
              <a:t> are the people who use or are affected by the information system on a regular basis—capturing, validating, entering, responding to, storing, and exchanging data and information. A common synonym is client. Types include:</a:t>
            </a:r>
          </a:p>
          <a:p>
            <a:pPr lvl="1"/>
            <a:r>
              <a:rPr altLang="en-US" lang="zh-CN"/>
              <a:t>Internal users</a:t>
            </a:r>
          </a:p>
          <a:p>
            <a:pPr lvl="2"/>
            <a:r>
              <a:rPr altLang="en-US" lang="zh-CN"/>
              <a:t>Clerical and service workers</a:t>
            </a:r>
          </a:p>
          <a:p>
            <a:pPr lvl="2"/>
            <a:r>
              <a:rPr altLang="en-US" lang="zh-CN"/>
              <a:t>Technical and professional staff</a:t>
            </a:r>
          </a:p>
          <a:p>
            <a:pPr lvl="2"/>
            <a:r>
              <a:rPr altLang="en-US" lang="zh-CN"/>
              <a:t>Supervisors, middle managers, and executive managers</a:t>
            </a:r>
          </a:p>
          <a:p>
            <a:pPr lvl="2"/>
            <a:r>
              <a:rPr altLang="en-US" lang="zh-CN"/>
              <a:t>Remote and mobile users (internal but disconnected)</a:t>
            </a:r>
          </a:p>
          <a:p>
            <a:pPr lvl="1"/>
            <a:r>
              <a:rPr altLang="en-US" lang="zh-CN"/>
              <a:t>External users</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0000FF"/>
        </a:accent3>
        <a:accent4>
          <a:srgbClr val="FFFFFF"/>
        </a:accent4>
        <a:accent5>
          <a:srgbClr val="000000"/>
        </a:accent5>
        <a:accent6>
          <a:srgbClr val="000000"/>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CC"/>
        </a:accent3>
        <a:accent4>
          <a:srgbClr val="000000"/>
        </a:accent4>
        <a:accent5>
          <a:srgbClr val="000000"/>
        </a:accent5>
        <a:accent6>
          <a:srgbClr val="00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000000"/>
        </a:accent5>
        <a:accent6>
          <a:srgbClr val="000000"/>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000000"/>
        </a:accent5>
        <a:accent6>
          <a:srgbClr val="000000"/>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000000"/>
        </a:accent5>
        <a:accent6>
          <a:srgbClr val="000000"/>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000000"/>
        </a:accent5>
        <a:accent6>
          <a:srgbClr val="000000"/>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919191"/>
      </a:dk2>
      <a:lt2>
        <a:srgbClr val="000000"/>
      </a:lt2>
      <a:accent1>
        <a:srgbClr val="618FFD"/>
      </a:accent1>
      <a:accent2>
        <a:srgbClr val="00AE00"/>
      </a:accent2>
      <a:accent3>
        <a:srgbClr val="FFFFFF"/>
      </a:accent3>
      <a:accent4>
        <a:srgbClr val="000000"/>
      </a:accent4>
      <a:accent5>
        <a:srgbClr val="000000"/>
      </a:accent5>
      <a:accent6>
        <a:srgbClr val="0000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Object Oriented Analyis &amp; Design Training Agenda</dc:title>
  <dc:creator>Lockheed Martin</dc:creator>
  <cp:lastModifiedBy>Asus</cp:lastModifiedBy>
  <dcterms:created xsi:type="dcterms:W3CDTF">1996-06-28T07:49:40Z</dcterms:created>
  <dcterms:modified xsi:type="dcterms:W3CDTF">2025-03-12T05:23:29Z</dcterms:modified>
</cp:coreProperties>
</file>