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32600" cx="9118600"/>
  <p:notesSz cx="9118600" cy="68326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0674" y="756141"/>
            <a:ext cx="7522845" cy="3552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70"/>
              <a:buFont typeface="Calibri"/>
              <a:buNone/>
              <a:defRPr sz="7969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2746" y="4439119"/>
            <a:ext cx="7522845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2391"/>
              <a:buNone/>
              <a:defRPr sz="2391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391"/>
              <a:buNone/>
              <a:defRPr sz="2391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2391"/>
              <a:buNone/>
              <a:defRPr sz="2391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993"/>
              <a:buNone/>
              <a:defRPr sz="1993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3228" y="4327313"/>
            <a:ext cx="738606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577867" y="81704"/>
            <a:ext cx="4008459" cy="7522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640549" y="2298193"/>
            <a:ext cx="5736097" cy="196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651162" y="388985"/>
            <a:ext cx="5736096" cy="57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0673" y="1838898"/>
            <a:ext cx="7522846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820674" y="756141"/>
            <a:ext cx="7522845" cy="3552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70"/>
              <a:buFont typeface="Calibri"/>
              <a:buNone/>
              <a:defRPr b="0" sz="7969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20674" y="4436635"/>
            <a:ext cx="7522845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2391"/>
              <a:buNone/>
              <a:defRPr sz="2391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793"/>
              <a:buNone/>
              <a:defRPr sz="179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sz="159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395"/>
              <a:buNone/>
              <a:defRPr sz="139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03228" y="4327313"/>
            <a:ext cx="738606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20674" y="1838898"/>
            <a:ext cx="3693033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50486" y="1838900"/>
            <a:ext cx="3693033" cy="4008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20674" y="1839215"/>
            <a:ext cx="3693033" cy="73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993"/>
              <a:buNone/>
              <a:defRPr b="0" sz="1993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993"/>
              <a:buNone/>
              <a:defRPr b="1" sz="1993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793"/>
              <a:buNone/>
              <a:defRPr b="1" sz="1793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594"/>
              <a:buNone/>
              <a:defRPr b="1" sz="1594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20674" y="2572770"/>
            <a:ext cx="3693033" cy="327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50486" y="1839215"/>
            <a:ext cx="3693033" cy="73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993"/>
              <a:buNone/>
              <a:defRPr b="0" sz="1993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993"/>
              <a:buNone/>
              <a:defRPr b="1" sz="1993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793"/>
              <a:buNone/>
              <a:defRPr b="1" sz="1793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594"/>
              <a:buNone/>
              <a:defRPr b="1" sz="1594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50486" y="2572770"/>
            <a:ext cx="3693033" cy="327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3" y="0"/>
            <a:ext cx="3029654" cy="683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21636" y="0"/>
            <a:ext cx="47873" cy="683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1947" y="592158"/>
            <a:ext cx="2393633" cy="2277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87"/>
              <a:buFont typeface="Calibri"/>
              <a:buNone/>
              <a:defRPr b="0" sz="358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450626" y="728811"/>
            <a:ext cx="4995478" cy="523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1947" y="2915243"/>
            <a:ext cx="2393633" cy="336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494"/>
              <a:buNone/>
              <a:defRPr sz="1494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196"/>
              <a:buNone/>
              <a:defRPr sz="1196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996"/>
              <a:buNone/>
              <a:defRPr sz="996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897"/>
              <a:buNone/>
              <a:defRPr sz="897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8165" y="6435861"/>
            <a:ext cx="1958428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590449" y="6435861"/>
            <a:ext cx="347646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r">
              <a:lnSpc>
                <a:spcPct val="239961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34656"/>
            <a:ext cx="9116226" cy="1897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2" y="4896872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0674" y="5056124"/>
            <a:ext cx="7568438" cy="819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87"/>
              <a:buFont typeface="Calibri"/>
              <a:buNone/>
              <a:defRPr b="0" sz="358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2" y="0"/>
            <a:ext cx="9118589" cy="489687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0673" y="5885146"/>
            <a:ext cx="7568438" cy="5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4"/>
              <a:buNone/>
              <a:defRPr sz="1494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196"/>
              <a:buNone/>
              <a:defRPr sz="1196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996"/>
              <a:buNone/>
              <a:defRPr sz="996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897"/>
              <a:buNone/>
              <a:defRPr sz="897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251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251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251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251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251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251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251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251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251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77093"/>
            <a:ext cx="9118601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10855"/>
            <a:ext cx="9118601" cy="65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82"/>
              <a:buFont typeface="Calibri"/>
              <a:buNone/>
              <a:defRPr b="0" i="0" sz="4782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0673" y="1838898"/>
            <a:ext cx="7522846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155" lvl="0" marL="457200" marR="0" rtl="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Clr>
                <a:schemeClr val="accent1"/>
              </a:buClr>
              <a:buSzPts val="1993"/>
              <a:buFont typeface="Calibri"/>
              <a:buChar char=" "/>
              <a:defRPr b="0" i="0" sz="199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455" lvl="1" marL="914400" marR="0" rtl="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accent1"/>
              </a:buClr>
              <a:buSzPts val="1793"/>
              <a:buFont typeface="Calibri"/>
              <a:buChar char="◦"/>
              <a:defRPr b="0" i="0" sz="179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182" lvl="2" marL="13716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182" lvl="3" marL="18288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182" lvl="4" marL="22860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182" lvl="5" marL="27432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182" lvl="6" marL="32004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182" lvl="7" marL="36576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182" lvl="8" marL="4114800" marR="0" rtl="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r">
              <a:lnSpc>
                <a:spcPct val="182600"/>
              </a:lnSpc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30 of module3</a:t>
            </a:r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2662" y="1731409"/>
            <a:ext cx="745445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444500" y="3578726"/>
            <a:ext cx="8597900" cy="77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  <a:t>Information Gathering</a:t>
            </a:r>
            <a:endParaRPr b="1" i="0" sz="4800" u="none" cap="none" strike="noStrike">
              <a:solidFill>
                <a:srgbClr val="0070C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501900" y="673100"/>
            <a:ext cx="41910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Times New Roman"/>
              <a:buNone/>
            </a:pPr>
            <a:r>
              <a:rPr b="1" i="0" lang="en-US" sz="5400" u="sng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</a:t>
            </a:r>
            <a:endParaRPr b="1" i="0" sz="5400" u="sng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68300" y="1130300"/>
            <a:ext cx="7680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lang="en-US" sz="4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Interviews </a:t>
            </a:r>
            <a:endParaRPr b="1" sz="4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68300" y="1745853"/>
            <a:ext cx="8610600" cy="4489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face to face interpersonal role situation,  in which a person called the interviewer,  asks questions to another person,  designed to gather information about a problem.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Interview: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superior technique used for exploring areas.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offers better opportunity to evaluate the validity of the information gathered.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interviewer can observe not only what they say and how they say.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effective technique for eliciting information about complex subjects.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people enjoy being interviewed, regardless of the subject.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68300" y="1130300"/>
            <a:ext cx="7680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lang="en-US" sz="4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Interviews </a:t>
            </a:r>
            <a:endParaRPr b="1" sz="4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25500" y="2044700"/>
            <a:ext cx="7924800" cy="167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Interview: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1" marL="634425" rtl="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preparation time 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595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3500" y="770404"/>
            <a:ext cx="77724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67195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an Interview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977900" y="2197100"/>
            <a:ext cx="769411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list of people to be interviewed and in what order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and note down a list of questions to be asked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802005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several interviews with same person-mainly to  clarify doubts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 groups as appropriate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0" y="749300"/>
            <a:ext cx="80772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502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Interviewing Technique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130300" y="2120900"/>
            <a:ext cx="7848600" cy="302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appointment.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time.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background material.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purpose of interview.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punctual and pay attention to what user says.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673100" y="1968500"/>
            <a:ext cx="8153400" cy="4101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both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Discriminate between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requirements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what you understand and get it confirmed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extend interview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10160" rtl="0" algn="l">
              <a:lnSpc>
                <a:spcPct val="1502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information gathered and get it checked by the interviewee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749300"/>
            <a:ext cx="80772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502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Continue…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596900" y="1054100"/>
            <a:ext cx="76804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Questionnaires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901700" y="1919545"/>
            <a:ext cx="8077200" cy="401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Questionnaires useful for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data collection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when large number of persons have to respond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questionnaires short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6604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questionnaires	by enumerating objectives and data needed to meet the objectives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follow-ups/personal interviews may be required to get questionnaires back from respondents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98020" y="1206500"/>
            <a:ext cx="80998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Questionnaires 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949196" y="1892300"/>
            <a:ext cx="7801103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economical and requires less skills to administer than the interview.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questionnaire can be administered to large number of individuals simultaneously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Questionnaires ensure uniformity of questions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questionnaire respondents give opinion without fear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Respondents have time to think the questions over and do calculations to provide more accurate data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88949" y="673100"/>
            <a:ext cx="768045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Interviews and Questionnaires 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49197" y="2578100"/>
            <a:ext cx="7220204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❑"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Unstructured Alternative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600"/>
              <a:buFont typeface="Noto Sans Symbols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600"/>
              <a:buFont typeface="Noto Sans Symbols"/>
              <a:buChar char="❑"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Structured Alternative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25500" y="1206500"/>
            <a:ext cx="7878827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Unstructured Alternative 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25500" y="2044700"/>
            <a:ext cx="81534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relatively nondirective information gathering technique.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allows respondents to answer questions freely in their own words.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responses are spontaneous rather than forced.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analyst should encourage the respondent to talk freely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49300" y="1206500"/>
            <a:ext cx="7680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Structured Alternative 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901700" y="2273300"/>
            <a:ext cx="780110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questions are presented with exactly the same wording and in the same order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may be either closed or open ended.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open ended question requires no response direction or specific response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38200" y="839137"/>
            <a:ext cx="7120338" cy="989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700"/>
              <a:buFont typeface="Times New Roman"/>
              <a:buNone/>
            </a:pPr>
            <a:r>
              <a:rPr b="1" lang="en-US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Goals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01700" y="2120900"/>
            <a:ext cx="7648703" cy="3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 to gather information for computerization.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sources of information.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searching for information.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Interviewing techniques to gather information from  line managers to top management.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consensus for formulating requirements.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596900" y="1262102"/>
            <a:ext cx="76804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Questions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949196" y="1816101"/>
            <a:ext cx="757250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Closed questions are those in which the responses are presented as a set of alternatives. There are five major varieties: </a:t>
            </a:r>
            <a:endParaRPr/>
          </a:p>
          <a:p>
            <a:pPr indent="-182202" lvl="4" marL="929237" rtl="0" algn="just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the blanks: </a:t>
            </a:r>
            <a:endParaRPr/>
          </a:p>
          <a:p>
            <a:pPr indent="-182202" lvl="4" marL="929237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Dichotomous (yes/no type) questions: </a:t>
            </a:r>
            <a:endParaRPr/>
          </a:p>
          <a:p>
            <a:pPr indent="-182202" lvl="4" marL="929237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scales questions </a:t>
            </a:r>
            <a:endParaRPr/>
          </a:p>
          <a:p>
            <a:pPr indent="-182202" lvl="4" marL="929237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choice questions </a:t>
            </a:r>
            <a:endParaRPr/>
          </a:p>
          <a:p>
            <a:pPr indent="-182202" lvl="4" marL="929237" rtl="0" algn="just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scales questions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595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1663700" y="2425700"/>
            <a:ext cx="637159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system(If any)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in similar organization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workflow in workplace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repository in own organization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1435100" y="520700"/>
            <a:ext cx="59436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Times New Roman"/>
              <a:buNone/>
            </a:pPr>
            <a:r>
              <a:rPr b="1" lang="en-US" sz="4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Gathering other Methods</a:t>
            </a:r>
            <a:endParaRPr b="1" sz="40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700"/>
              <a:buFont typeface="Times New Roman"/>
              <a:buNone/>
            </a:pPr>
            <a:r>
              <a:rPr b="1" lang="en-US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444500" y="977900"/>
            <a:ext cx="83820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Gathering Strategies</a:t>
            </a:r>
            <a:endParaRPr b="1" i="0" sz="4400" u="sng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96900" y="2044700"/>
            <a:ext cx="8458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525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Information Sources and Stakeholders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25780" marR="231140" rtl="0" algn="l">
              <a:lnSpc>
                <a:spcPct val="150400"/>
              </a:lnSpc>
              <a:spcBef>
                <a:spcPts val="204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 a method of obtaining information from  the identified sources.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25780" marR="231140" rtl="0" algn="l">
              <a:lnSpc>
                <a:spcPct val="150400"/>
              </a:lnSpc>
              <a:spcBef>
                <a:spcPts val="204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Information flow model of organization.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92100" y="749300"/>
            <a:ext cx="76200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81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Sources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054100" y="2120900"/>
            <a:ext cx="7772400" cy="3039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or stakeholders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System.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in the organization.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manuals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books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by the organization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computer programs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Any).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20700" y="770404"/>
            <a:ext cx="68580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81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86229" y="1892300"/>
            <a:ext cx="8504174" cy="4419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Interviews are very important.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rtl="0" algn="l">
              <a:lnSpc>
                <a:spcPct val="100000"/>
              </a:lnSpc>
              <a:spcBef>
                <a:spcPts val="1888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organization chart.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894714" rtl="0" algn="l">
              <a:lnSpc>
                <a:spcPct val="210416"/>
              </a:lnSpc>
              <a:spcBef>
                <a:spcPts val="644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importance of the people who  operate the system-Clerks, Line managers.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188595" rtl="0" algn="l">
              <a:lnSpc>
                <a:spcPct val="100000"/>
              </a:lnSpc>
              <a:spcBef>
                <a:spcPts val="1439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information from Middle level persons who have lot of experience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50200"/>
              </a:lnSpc>
              <a:spcBef>
                <a:spcPts val="204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both qualitative and quantitative  information &amp; Observe how the organization works.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12800" y="916107"/>
            <a:ext cx="7680452" cy="823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Gathering Tools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77900" y="2197100"/>
            <a:ext cx="7220204" cy="2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Literature, Procedures and Forms.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Site Observation.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Interviews and Questionnaires.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19073" y="596900"/>
            <a:ext cx="768045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Times New Roman"/>
              <a:buNone/>
            </a:pPr>
            <a:r>
              <a:rPr b="1" lang="en-US" sz="4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Literature, </a:t>
            </a:r>
            <a:br>
              <a:rPr b="1" lang="en-US" sz="4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and Forms </a:t>
            </a:r>
            <a:endParaRPr b="1" sz="40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54100" y="20447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uses the forms?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important are they to the user?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forms include all the necessary information?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items should be added or deleted?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departments receive the existing forms? Why?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readable and easy to follow in the form?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information in the form help other users make better decisions?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673100" y="1206500"/>
            <a:ext cx="7680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Site Observation </a:t>
            </a:r>
            <a:endParaRPr b="1" sz="4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03224" y="1968500"/>
            <a:ext cx="807567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system is it? What does it do?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runs the system? Who are the important people in it?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history of the system? How did it get to its present stage of development?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system is it in comparison with other systems in the organization?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a fast paced or slow system to external crises?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49300" y="1206500"/>
            <a:ext cx="7878827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lang="en-US" sz="4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in On Site Observation </a:t>
            </a:r>
            <a:endParaRPr b="1" sz="4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949196" y="2044700"/>
            <a:ext cx="780110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Intruding into the user’s area often results in adverse reactions by the staff, therefore adequate preparation and training are important.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Attitudes and motivations cannot be readily observed.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 are subject to error due to the observer’s misinterpretation.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Unproductive, long hours are often spent in an attempt to observe specific one time activities or events. </a:t>
            </a:r>
            <a:endParaRPr/>
          </a:p>
          <a:p>
            <a:pPr indent="0" lvl="0" marL="91102" rtl="0" algn="l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