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32600" cx="9118600"/>
  <p:notesSz cx="9118600" cy="6832600"/>
  <p:embeddedFontLst>
    <p:embeddedFont>
      <p:font typeface="Arial Black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ArialBlack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0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911850" y="3245475"/>
            <a:ext cx="7294875" cy="30746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520050" y="512425"/>
            <a:ext cx="6079350" cy="25622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20674" y="756141"/>
            <a:ext cx="7522845" cy="3552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70"/>
              <a:buFont typeface="Calibri"/>
              <a:buNone/>
              <a:defRPr sz="7969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22746" y="4439119"/>
            <a:ext cx="7522845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2391"/>
              <a:buNone/>
              <a:defRPr sz="2391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391"/>
              <a:buNone/>
              <a:defRPr sz="2391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2391"/>
              <a:buNone/>
              <a:defRPr sz="2391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993"/>
              <a:buNone/>
              <a:defRPr sz="1993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993"/>
              <a:buNone/>
              <a:defRPr sz="1993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903228" y="4327313"/>
            <a:ext cx="738606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2577867" y="81704"/>
            <a:ext cx="4008459" cy="7522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4640549" y="2298193"/>
            <a:ext cx="5736097" cy="19661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651162" y="388985"/>
            <a:ext cx="5736096" cy="57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20673" y="1838898"/>
            <a:ext cx="7522846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2376" y="6377093"/>
            <a:ext cx="9116226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12" y="6310856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20674" y="756141"/>
            <a:ext cx="7522845" cy="3552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7970"/>
              <a:buFont typeface="Calibri"/>
              <a:buNone/>
              <a:defRPr b="0" sz="7969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20674" y="4436635"/>
            <a:ext cx="7522845" cy="113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2391"/>
              <a:buNone/>
              <a:defRPr sz="2391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793"/>
              <a:buNone/>
              <a:defRPr sz="1793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sz="1594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395"/>
              <a:buNone/>
              <a:defRPr sz="1395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395"/>
              <a:buNone/>
              <a:defRPr sz="1395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903228" y="4327313"/>
            <a:ext cx="738606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20674" y="1838898"/>
            <a:ext cx="3693033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650486" y="1838900"/>
            <a:ext cx="3693033" cy="4008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820674" y="1839215"/>
            <a:ext cx="3693033" cy="73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993"/>
              <a:buNone/>
              <a:defRPr b="0" sz="1993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993"/>
              <a:buNone/>
              <a:defRPr b="1" sz="1993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793"/>
              <a:buNone/>
              <a:defRPr b="1" sz="1793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594"/>
              <a:buNone/>
              <a:defRPr b="1" sz="1594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820674" y="2572770"/>
            <a:ext cx="3693033" cy="327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50486" y="1839215"/>
            <a:ext cx="3693033" cy="7335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993"/>
              <a:buNone/>
              <a:defRPr b="0" sz="1993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993"/>
              <a:buNone/>
              <a:defRPr b="1" sz="1993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793"/>
              <a:buNone/>
              <a:defRPr b="1" sz="1793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594"/>
              <a:buNone/>
              <a:defRPr b="1" sz="1594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594"/>
              <a:buNone/>
              <a:defRPr b="1" sz="1594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50486" y="2572770"/>
            <a:ext cx="3693033" cy="327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3" y="0"/>
            <a:ext cx="3029654" cy="6832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3021636" y="0"/>
            <a:ext cx="47873" cy="683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341947" y="592158"/>
            <a:ext cx="2393633" cy="2277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87"/>
              <a:buFont typeface="Calibri"/>
              <a:buNone/>
              <a:defRPr b="0" sz="358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3450626" y="728811"/>
            <a:ext cx="4995478" cy="52383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341947" y="2915243"/>
            <a:ext cx="2393633" cy="33666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SzPts val="1494"/>
              <a:buNone/>
              <a:defRPr sz="1494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196"/>
              <a:buNone/>
              <a:defRPr sz="1196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996"/>
              <a:buNone/>
              <a:defRPr sz="996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897"/>
              <a:buNone/>
              <a:defRPr sz="897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348165" y="6435861"/>
            <a:ext cx="1958428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3590449" y="6435861"/>
            <a:ext cx="347646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046">
                <a:solidFill>
                  <a:srgbClr val="6370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34656"/>
            <a:ext cx="9116226" cy="18979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2" y="4896872"/>
            <a:ext cx="9116226" cy="637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820674" y="5056124"/>
            <a:ext cx="7568438" cy="819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87"/>
              <a:buFont typeface="Calibri"/>
              <a:buNone/>
              <a:defRPr b="0" sz="3587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2" y="0"/>
            <a:ext cx="9118589" cy="489687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0673" y="5885146"/>
            <a:ext cx="7568438" cy="592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4"/>
              <a:buNone/>
              <a:defRPr sz="1494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98"/>
              </a:spcBef>
              <a:spcAft>
                <a:spcPts val="0"/>
              </a:spcAft>
              <a:buSzPts val="1196"/>
              <a:buNone/>
              <a:defRPr sz="1196"/>
            </a:lvl2pPr>
            <a:lvl3pPr indent="-228600" lvl="2" marL="1371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996"/>
              <a:buNone/>
              <a:defRPr sz="996"/>
            </a:lvl3pPr>
            <a:lvl4pPr indent="-228600" lvl="3" marL="18288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4pPr>
            <a:lvl5pPr indent="-228600" lvl="4" marL="22860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5pPr>
            <a:lvl6pPr indent="-228600" lvl="5" marL="27432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6pPr>
            <a:lvl7pPr indent="-228600" lvl="6" marL="32004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7pPr>
            <a:lvl8pPr indent="-228600" lvl="7" marL="365760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SzPts val="897"/>
              <a:buNone/>
              <a:defRPr sz="897"/>
            </a:lvl8pPr>
            <a:lvl9pPr indent="-228600" lvl="8" marL="411480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SzPts val="897"/>
              <a:buNone/>
              <a:defRPr sz="897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377093"/>
            <a:ext cx="9118601" cy="4555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10855"/>
            <a:ext cx="9118601" cy="657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820674" y="285543"/>
            <a:ext cx="7522845" cy="14453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82"/>
              <a:buFont typeface="Calibri"/>
              <a:buNone/>
              <a:defRPr b="0" i="0" sz="4782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820673" y="1838898"/>
            <a:ext cx="7522846" cy="400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155" lvl="0" marL="457200" marR="0" rtl="0" algn="l">
              <a:lnSpc>
                <a:spcPct val="90000"/>
              </a:lnSpc>
              <a:spcBef>
                <a:spcPts val="1196"/>
              </a:spcBef>
              <a:spcAft>
                <a:spcPts val="0"/>
              </a:spcAft>
              <a:buClr>
                <a:schemeClr val="accent1"/>
              </a:buClr>
              <a:buSzPts val="1993"/>
              <a:buFont typeface="Calibri"/>
              <a:buChar char=" "/>
              <a:defRPr b="0" i="0" sz="199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455" lvl="1" marL="914400" marR="0" rtl="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chemeClr val="accent1"/>
              </a:buClr>
              <a:buSzPts val="1793"/>
              <a:buFont typeface="Calibri"/>
              <a:buChar char="◦"/>
              <a:defRPr b="0" i="0" sz="1793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182" lvl="2" marL="13716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182" lvl="3" marL="18288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182" lvl="4" marL="22860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182" lvl="5" marL="27432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182" lvl="6" marL="32004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182" lvl="7" marL="3657600" marR="0" rtl="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182" lvl="8" marL="4114800" marR="0" rtl="0" algn="l">
              <a:lnSpc>
                <a:spcPct val="90000"/>
              </a:lnSpc>
              <a:spcBef>
                <a:spcPts val="399"/>
              </a:spcBef>
              <a:spcAft>
                <a:spcPts val="399"/>
              </a:spcAft>
              <a:buClr>
                <a:schemeClr val="accent1"/>
              </a:buClr>
              <a:buSzPts val="1395"/>
              <a:buFont typeface="Calibri"/>
              <a:buChar char="◦"/>
              <a:defRPr b="0" i="0" sz="1395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20676" y="6435861"/>
            <a:ext cx="1849052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2756960" y="6435861"/>
            <a:ext cx="3607055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97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7404718" y="6435861"/>
            <a:ext cx="981286" cy="3637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4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892662" y="1731409"/>
            <a:ext cx="7454456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2425700" y="901700"/>
            <a:ext cx="4175478" cy="6880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380"/>
              <a:buFont typeface="Times New Roman"/>
              <a:buNone/>
            </a:pPr>
            <a:r>
              <a:rPr b="1" lang="en-US" sz="5380" u="sng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6</a:t>
            </a:r>
            <a:endParaRPr b="1" sz="5380" u="sng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92100" y="3570006"/>
            <a:ext cx="8686800" cy="762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4400" cap="none">
                <a:solidFill>
                  <a:srgbClr val="0070C0"/>
                </a:solidFill>
                <a:latin typeface="Arial Black"/>
                <a:ea typeface="Arial Black"/>
                <a:cs typeface="Arial Black"/>
                <a:sym typeface="Arial Black"/>
              </a:rPr>
              <a:t>Data Flow Diagram (DFD)</a:t>
            </a:r>
            <a:endParaRPr b="1" sz="4400" cap="none">
              <a:solidFill>
                <a:srgbClr val="0070C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1218918" y="1027942"/>
            <a:ext cx="5415468" cy="79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977900" y="1890388"/>
            <a:ext cx="1126114" cy="1126114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406715" y="2479981"/>
            <a:ext cx="183468" cy="93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2357685" y="2125698"/>
            <a:ext cx="5485761" cy="821943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transformer (changes input</a:t>
            </a:r>
            <a:endParaRPr/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output)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1889524" y="3193292"/>
            <a:ext cx="6022575" cy="95120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</a:t>
            </a:r>
            <a:r>
              <a:rPr b="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taxes, determine area, format report, display graph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835756" y="4774222"/>
            <a:ext cx="6921859" cy="10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must always be processed in some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way to achieve system function</a:t>
            </a:r>
            <a:endParaRPr b="0" i="1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18918" y="1027942"/>
            <a:ext cx="5415468" cy="79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Process</a:t>
            </a:r>
            <a:endParaRPr/>
          </a:p>
        </p:txBody>
      </p:sp>
      <p:sp>
        <p:nvSpPr>
          <p:cNvPr id="192" name="Google Shape;192;p23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2406715" y="2479981"/>
            <a:ext cx="183468" cy="933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682567" y="4197119"/>
            <a:ext cx="8128128" cy="18569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1460" lvl="0" marL="4705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circle represents a process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60" lvl="0" marL="470534" marR="0" rtl="0" algn="l">
              <a:lnSpc>
                <a:spcPct val="176666"/>
              </a:lnSpc>
              <a:spcBef>
                <a:spcPts val="439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 lines with incoming arrows are input data flows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60" lvl="0" marL="470534" marR="0" rtl="0" algn="l">
              <a:lnSpc>
                <a:spcPct val="176666"/>
              </a:lnSpc>
              <a:spcBef>
                <a:spcPts val="439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Straight lines with outgoing arrows are output data flows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60" lvl="0" marL="470534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 are given serial numbers for easy reference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60" lvl="0" marL="470534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elvetica Neue"/>
              <a:buChar char="▪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 are assigned to Data flow.  	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3300" y="2044700"/>
            <a:ext cx="57912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18918" y="1057201"/>
            <a:ext cx="5192460" cy="79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4"/>
          <p:cNvSpPr/>
          <p:nvPr/>
        </p:nvSpPr>
        <p:spPr>
          <a:xfrm>
            <a:off x="1902178" y="2125698"/>
            <a:ext cx="1809374" cy="287855"/>
          </a:xfrm>
          <a:prstGeom prst="rightArrow">
            <a:avLst>
              <a:gd fmla="val 50000" name="adj1"/>
              <a:gd fmla="val 314315" name="adj2"/>
            </a:avLst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2166310" y="2386666"/>
            <a:ext cx="6225322" cy="95120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flows through a system, beginning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input and transformed into output.</a:t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4027876" y="3756349"/>
            <a:ext cx="1568967" cy="1467744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307994" y="3947724"/>
            <a:ext cx="1024548" cy="118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compute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triangle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9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>
            <a:off x="2863803" y="3862318"/>
            <a:ext cx="1164073" cy="34637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24"/>
          <p:cNvCxnSpPr/>
          <p:nvPr/>
        </p:nvCxnSpPr>
        <p:spPr>
          <a:xfrm flipH="1" rot="10800000">
            <a:off x="2851150" y="4806545"/>
            <a:ext cx="1202031" cy="2657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4"/>
          <p:cNvCxnSpPr/>
          <p:nvPr/>
        </p:nvCxnSpPr>
        <p:spPr>
          <a:xfrm>
            <a:off x="5672761" y="4517108"/>
            <a:ext cx="115142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/>
          <p:nvPr/>
        </p:nvSpPr>
        <p:spPr>
          <a:xfrm>
            <a:off x="2963445" y="3564972"/>
            <a:ext cx="624453" cy="36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</a:t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2773652" y="4602515"/>
            <a:ext cx="785244" cy="36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height</a:t>
            </a:r>
            <a:endParaRPr/>
          </a:p>
        </p:txBody>
      </p:sp>
      <p:sp>
        <p:nvSpPr>
          <p:cNvPr id="211" name="Google Shape;211;p24"/>
          <p:cNvSpPr/>
          <p:nvPr/>
        </p:nvSpPr>
        <p:spPr>
          <a:xfrm>
            <a:off x="5860975" y="4121703"/>
            <a:ext cx="602732" cy="36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902178" y="1004294"/>
            <a:ext cx="4808126" cy="714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Stores</a:t>
            </a:r>
            <a:endParaRPr/>
          </a:p>
        </p:txBody>
      </p:sp>
      <p:sp>
        <p:nvSpPr>
          <p:cNvPr id="217" name="Google Shape;217;p25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5"/>
          <p:cNvSpPr/>
          <p:nvPr/>
        </p:nvSpPr>
        <p:spPr>
          <a:xfrm>
            <a:off x="2144166" y="2018148"/>
            <a:ext cx="1720803" cy="85408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2144166" y="2627072"/>
            <a:ext cx="1720803" cy="85408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2737273" y="2125698"/>
            <a:ext cx="3300624" cy="36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7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often stored for later use.</a:t>
            </a:r>
            <a:endParaRPr b="1" i="0" sz="179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3978846" y="3205945"/>
            <a:ext cx="1568967" cy="1467744"/>
          </a:xfrm>
          <a:prstGeom prst="ellipse">
            <a:avLst/>
          </a:prstGeom>
          <a:solidFill>
            <a:schemeClr val="folHlink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4339798" y="3430535"/>
            <a:ext cx="910327" cy="118898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look-up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sensor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793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3" name="Google Shape;223;p25"/>
          <p:cNvCxnSpPr/>
          <p:nvPr/>
        </p:nvCxnSpPr>
        <p:spPr>
          <a:xfrm>
            <a:off x="2814773" y="3310332"/>
            <a:ext cx="1164073" cy="347956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5"/>
          <p:cNvCxnSpPr/>
          <p:nvPr/>
        </p:nvCxnSpPr>
        <p:spPr>
          <a:xfrm flipH="1" rot="10800000">
            <a:off x="2802121" y="4256141"/>
            <a:ext cx="1202031" cy="265712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5"/>
          <p:cNvCxnSpPr/>
          <p:nvPr/>
        </p:nvCxnSpPr>
        <p:spPr>
          <a:xfrm>
            <a:off x="5623731" y="3965123"/>
            <a:ext cx="115142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5"/>
          <p:cNvSpPr/>
          <p:nvPr/>
        </p:nvSpPr>
        <p:spPr>
          <a:xfrm>
            <a:off x="3066250" y="3039874"/>
            <a:ext cx="886371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#</a:t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1902178" y="3987265"/>
            <a:ext cx="1479968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 required</a:t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5596843" y="3215435"/>
            <a:ext cx="1461315" cy="57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#, type,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location, age</a:t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>
            <a:off x="5206183" y="5307918"/>
            <a:ext cx="1657538" cy="34796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5244142" y="5864649"/>
            <a:ext cx="1657538" cy="36378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5"/>
          <p:cNvCxnSpPr/>
          <p:nvPr/>
        </p:nvCxnSpPr>
        <p:spPr>
          <a:xfrm>
            <a:off x="5269448" y="4588281"/>
            <a:ext cx="619995" cy="638975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5"/>
          <p:cNvSpPr/>
          <p:nvPr/>
        </p:nvSpPr>
        <p:spPr>
          <a:xfrm>
            <a:off x="5356437" y="5405978"/>
            <a:ext cx="1160363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data</a:t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>
            <a:off x="3817521" y="4797055"/>
            <a:ext cx="1450135" cy="333851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number</a:t>
            </a:r>
            <a:endParaRPr/>
          </a:p>
        </p:txBody>
      </p:sp>
      <p:cxnSp>
        <p:nvCxnSpPr>
          <p:cNvPr id="234" name="Google Shape;234;p25"/>
          <p:cNvCxnSpPr/>
          <p:nvPr/>
        </p:nvCxnSpPr>
        <p:spPr>
          <a:xfrm>
            <a:off x="5433936" y="4436446"/>
            <a:ext cx="809790" cy="816116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35" name="Google Shape;235;p25"/>
          <p:cNvSpPr/>
          <p:nvPr/>
        </p:nvSpPr>
        <p:spPr>
          <a:xfrm>
            <a:off x="5925820" y="4381089"/>
            <a:ext cx="1257976" cy="578265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location, 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1902178" y="1004294"/>
            <a:ext cx="4808126" cy="714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Notation</a:t>
            </a:r>
            <a:endParaRPr/>
          </a:p>
        </p:txBody>
      </p:sp>
      <p:sp>
        <p:nvSpPr>
          <p:cNvPr id="241" name="Google Shape;241;p26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700" y="2120900"/>
            <a:ext cx="8001000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/>
          <p:nvPr/>
        </p:nvSpPr>
        <p:spPr>
          <a:xfrm>
            <a:off x="673100" y="2197100"/>
            <a:ext cx="790384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process should have at least one input and an output.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data store should have at least one data flow in and one data flow out.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stored in a system must go through a process.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processes in a DFD go to another process or a data store.</a:t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1587500" y="901700"/>
            <a:ext cx="551651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Rules and Tips</a:t>
            </a:r>
            <a:endParaRPr b="1" i="0" sz="4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/>
          <p:nvPr/>
        </p:nvSpPr>
        <p:spPr>
          <a:xfrm>
            <a:off x="1587500" y="901700"/>
            <a:ext cx="210025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Cont…</a:t>
            </a:r>
            <a:endParaRPr b="1" i="0" sz="4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1206500" y="2120900"/>
            <a:ext cx="77724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flow from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-external entity to process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-process to external entity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-process to store and back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-process to process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cannot flow from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-external entity to external entity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-external entity to store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-store to external entity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-store to store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674048" y="977900"/>
            <a:ext cx="908239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6116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style in drawing DFD</a:t>
            </a:r>
            <a:endParaRPr b="1" sz="4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825500" y="2120900"/>
            <a:ext cx="815340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meaningful names for data flows, processes and  data stores.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top down development starting from context  diagram and successively levelling DFD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previously stored data can be read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can only transfer input to output. It cannot  create new data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stores cannot create new data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 txBox="1"/>
          <p:nvPr/>
        </p:nvSpPr>
        <p:spPr>
          <a:xfrm>
            <a:off x="444500" y="2349500"/>
            <a:ext cx="7903845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data flow diagram can dive into progressively more detail by using levels and layers, zeroing in on a particular piece.  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levels are numbered 0, 1 or 2, and occasionally go to even Level 3 or beyond. </a:t>
            </a:r>
            <a:endParaRPr/>
          </a:p>
        </p:txBody>
      </p:sp>
      <p:sp>
        <p:nvSpPr>
          <p:cNvPr id="266" name="Google Shape;266;p30"/>
          <p:cNvSpPr/>
          <p:nvPr/>
        </p:nvSpPr>
        <p:spPr>
          <a:xfrm>
            <a:off x="360714" y="520700"/>
            <a:ext cx="852861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levels and layers: </a:t>
            </a:r>
            <a:endParaRPr b="1" sz="40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context diagrams to pseudocode</a:t>
            </a:r>
            <a:endParaRPr b="1" sz="40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/>
        </p:nvSpPr>
        <p:spPr>
          <a:xfrm>
            <a:off x="749300" y="2197100"/>
            <a:ext cx="80010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0 is also called a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Diagram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It’s a basic overview of the whole system or process being analyzed or modeled.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designed to be an at-a-glance view, showing the system as a single high-level process, with its </a:t>
            </a: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to external entities. 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easily understood by a wide audience, including stakeholders, business analysts, data analysts and developers. 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3263900" y="901700"/>
            <a:ext cx="212750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977900" y="596900"/>
            <a:ext cx="6651752" cy="11541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28600">
            <a:spAutoFit/>
          </a:bodyPr>
          <a:lstStyle/>
          <a:p>
            <a:pPr indent="0" lvl="0" marL="127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Times New Roman"/>
              <a:buNone/>
            </a:pPr>
            <a:r>
              <a:rPr b="1" lang="en-US" sz="6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Learning Goals</a:t>
            </a:r>
            <a:endParaRPr b="1" sz="60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1124424" y="2120900"/>
            <a:ext cx="7625876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module we will learn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Data Flow Diagrams (DFDs)?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they are useful?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they developed?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level DFDs?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style conventions in developing DFDs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 Logical and Physical DFDs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84250" marR="0" rtl="0" algn="l"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available to draw DFDs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"/>
          <p:cNvSpPr txBox="1"/>
          <p:nvPr/>
        </p:nvSpPr>
        <p:spPr>
          <a:xfrm>
            <a:off x="749300" y="2120900"/>
            <a:ext cx="8001000" cy="3877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0 is also called a </a:t>
            </a: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Diagram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It’s a basic overview of the whole system or process being analyzed or modeled.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designed to be </a:t>
            </a:r>
            <a:r>
              <a:rPr b="1" lang="en-US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at-a-glance view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showing the system as a single high-level process, with its relationship to external entities.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easily understood by a wide audience, including stakeholders, business analysts, data analysts and developers. </a:t>
            </a:r>
            <a:endParaRPr/>
          </a:p>
        </p:txBody>
      </p:sp>
      <p:sp>
        <p:nvSpPr>
          <p:cNvPr id="278" name="Google Shape;278;p32"/>
          <p:cNvSpPr/>
          <p:nvPr/>
        </p:nvSpPr>
        <p:spPr>
          <a:xfrm>
            <a:off x="3317716" y="1054100"/>
            <a:ext cx="17668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0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/>
          <p:nvPr/>
        </p:nvSpPr>
        <p:spPr>
          <a:xfrm>
            <a:off x="3393916" y="1063083"/>
            <a:ext cx="17668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0</a:t>
            </a:r>
            <a:endParaRPr/>
          </a:p>
        </p:txBody>
      </p:sp>
      <p:sp>
        <p:nvSpPr>
          <p:cNvPr descr="https://d2slcw3kip6qmk.cloudfront.net/marketing/pages/chart/seo/data-flow-diagram/discovery/data-flow-diagram-3.svg" id="284" name="Google Shape;284;p33"/>
          <p:cNvSpPr/>
          <p:nvPr/>
        </p:nvSpPr>
        <p:spPr>
          <a:xfrm>
            <a:off x="155574" y="-144463"/>
            <a:ext cx="3184525" cy="318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5" name="Google Shape;28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76" y="2197100"/>
            <a:ext cx="86741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/>
          <p:nvPr/>
        </p:nvSpPr>
        <p:spPr>
          <a:xfrm>
            <a:off x="749300" y="2120900"/>
            <a:ext cx="8001000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1 provides a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detailed breakout of pieces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Context Level Diagram. 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will highlight the main functions carried out by the system, as you break down the high-level process of the Context Diagram into its sub-processes.</a:t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3370672" y="901700"/>
            <a:ext cx="181331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DFD-1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/>
          <p:nvPr/>
        </p:nvSpPr>
        <p:spPr>
          <a:xfrm>
            <a:off x="3372333" y="292100"/>
            <a:ext cx="196239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DFD-1</a:t>
            </a:r>
            <a:endParaRPr/>
          </a:p>
        </p:txBody>
      </p:sp>
      <p:sp>
        <p:nvSpPr>
          <p:cNvPr descr="https://d2slcw3kip6qmk.cloudfront.net/marketing/pages/chart/seo/data-flow-diagram/discovery/data-flow-diagram-3.svg" id="297" name="Google Shape;297;p35"/>
          <p:cNvSpPr/>
          <p:nvPr/>
        </p:nvSpPr>
        <p:spPr>
          <a:xfrm>
            <a:off x="155574" y="-144463"/>
            <a:ext cx="3184525" cy="318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3700" y="1282700"/>
            <a:ext cx="5496908" cy="501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/>
        </p:nvSpPr>
        <p:spPr>
          <a:xfrm>
            <a:off x="673100" y="2425700"/>
            <a:ext cx="8001000" cy="307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 2 then goes one </a:t>
            </a:r>
            <a:r>
              <a:rPr b="1"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deeper into parts of Level 1</a:t>
            </a: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4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oto Sans Symbols"/>
              <a:buChar char="❑"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may require more text to reach the necessary level of detail about the system’s functioning.</a:t>
            </a:r>
            <a:endParaRPr/>
          </a:p>
        </p:txBody>
      </p:sp>
      <p:sp>
        <p:nvSpPr>
          <p:cNvPr id="304" name="Google Shape;304;p36"/>
          <p:cNvSpPr/>
          <p:nvPr/>
        </p:nvSpPr>
        <p:spPr>
          <a:xfrm>
            <a:off x="3218272" y="901700"/>
            <a:ext cx="181331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DFD-2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/>
          <p:nvPr/>
        </p:nvSpPr>
        <p:spPr>
          <a:xfrm>
            <a:off x="3446872" y="292100"/>
            <a:ext cx="181331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DFD-2</a:t>
            </a:r>
            <a:endParaRPr/>
          </a:p>
        </p:txBody>
      </p:sp>
      <p:sp>
        <p:nvSpPr>
          <p:cNvPr descr="https://d2slcw3kip6qmk.cloudfront.net/marketing/pages/chart/seo/data-flow-diagram/discovery/data-flow-diagram-3.svg" id="310" name="Google Shape;310;p37"/>
          <p:cNvSpPr/>
          <p:nvPr/>
        </p:nvSpPr>
        <p:spPr>
          <a:xfrm>
            <a:off x="155574" y="-144463"/>
            <a:ext cx="3184525" cy="318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300" y="1061541"/>
            <a:ext cx="7010400" cy="5631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/>
        </p:nvSpPr>
        <p:spPr>
          <a:xfrm>
            <a:off x="825500" y="2349500"/>
            <a:ext cx="80010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Progression to Levels 3, 4 and beyond is possible, but going beyond Level 3 is uncommon. 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Noto Sans Symbols"/>
              <a:buChar char="❑"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Doing so can create complexity that makes it difficult to communicate, compare or model effectively.</a:t>
            </a:r>
            <a:endParaRPr/>
          </a:p>
        </p:txBody>
      </p:sp>
      <p:sp>
        <p:nvSpPr>
          <p:cNvPr id="317" name="Google Shape;317;p38"/>
          <p:cNvSpPr/>
          <p:nvPr/>
        </p:nvSpPr>
        <p:spPr>
          <a:xfrm>
            <a:off x="2959100" y="977900"/>
            <a:ext cx="252665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3, 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/>
          <p:nvPr/>
        </p:nvSpPr>
        <p:spPr>
          <a:xfrm>
            <a:off x="2578100" y="825500"/>
            <a:ext cx="34195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Leveling Rules</a:t>
            </a:r>
            <a:endParaRPr/>
          </a:p>
        </p:txBody>
      </p:sp>
      <p:sp>
        <p:nvSpPr>
          <p:cNvPr id="323" name="Google Shape;323;p39"/>
          <p:cNvSpPr/>
          <p:nvPr/>
        </p:nvSpPr>
        <p:spPr>
          <a:xfrm>
            <a:off x="673100" y="1892300"/>
            <a:ext cx="830580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process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expanded, the process at the next  level are labeled as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p.1,p.2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/>
          </a:p>
          <a:p>
            <a:pPr indent="-1905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data flow entering or leaving </a:t>
            </a:r>
            <a:r>
              <a:rPr b="1"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also enter or  leave its expanded version.</a:t>
            </a:r>
            <a:endParaRPr/>
          </a:p>
          <a:p>
            <a:pPr indent="-1905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DFD may have data stores</a:t>
            </a:r>
            <a:endParaRPr/>
          </a:p>
          <a:p>
            <a:pPr indent="-1905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external entity can appear in expanded DFD</a:t>
            </a:r>
            <a:endParaRPr/>
          </a:p>
          <a:p>
            <a:pPr indent="-1905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8655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number of processes at each level less  than 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/>
          <p:nvPr/>
        </p:nvSpPr>
        <p:spPr>
          <a:xfrm>
            <a:off x="1816100" y="139700"/>
            <a:ext cx="525817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 levels and layers </a:t>
            </a:r>
            <a:endParaRPr/>
          </a:p>
        </p:txBody>
      </p:sp>
      <p:pic>
        <p:nvPicPr>
          <p:cNvPr id="329" name="Google Shape;32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847586"/>
            <a:ext cx="8534400" cy="577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/>
        </p:nvSpPr>
        <p:spPr>
          <a:xfrm>
            <a:off x="1658212" y="139700"/>
            <a:ext cx="557396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Billing System</a:t>
            </a:r>
            <a:endParaRPr/>
          </a:p>
        </p:txBody>
      </p:sp>
      <p:pic>
        <p:nvPicPr>
          <p:cNvPr id="335" name="Google Shape;33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130300"/>
            <a:ext cx="8534400" cy="476308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41"/>
          <p:cNvSpPr txBox="1"/>
          <p:nvPr/>
        </p:nvSpPr>
        <p:spPr>
          <a:xfrm>
            <a:off x="1282700" y="5927313"/>
            <a:ext cx="6296025" cy="377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288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Going to next process (Continued in next slide)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1488431" y="1118989"/>
            <a:ext cx="6651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Flow-Oriented Modeling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728639" y="2044700"/>
            <a:ext cx="8061395" cy="3721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77800" lvl="0" marL="9110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how data objects are transformed at they move through the system.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102" rtl="0" algn="just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 flow diagram (DFD)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diagrammatic form that is used.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91102" rtl="0" algn="just">
              <a:lnSpc>
                <a:spcPct val="90000"/>
              </a:lnSpc>
              <a:spcBef>
                <a:spcPts val="1395"/>
              </a:spcBef>
              <a:spcAft>
                <a:spcPts val="0"/>
              </a:spcAft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Considered by many to be an “old school” approach, but continues to provide a view of the system that is unique—it should be used to supplement other analysis model elements.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585" y="977900"/>
            <a:ext cx="8077200" cy="496398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42"/>
          <p:cNvSpPr/>
          <p:nvPr/>
        </p:nvSpPr>
        <p:spPr>
          <a:xfrm>
            <a:off x="688398" y="139700"/>
            <a:ext cx="751359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Billing System(Cont…)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300" y="977899"/>
            <a:ext cx="8610600" cy="5145359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3"/>
          <p:cNvSpPr/>
          <p:nvPr/>
        </p:nvSpPr>
        <p:spPr>
          <a:xfrm>
            <a:off x="624278" y="139700"/>
            <a:ext cx="764183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Billing System (Cont…)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4"/>
          <p:cNvSpPr/>
          <p:nvPr/>
        </p:nvSpPr>
        <p:spPr>
          <a:xfrm>
            <a:off x="1054100" y="977900"/>
            <a:ext cx="69810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 Constructs In DFD</a:t>
            </a:r>
            <a:endParaRPr b="1" sz="4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4"/>
          <p:cNvSpPr/>
          <p:nvPr/>
        </p:nvSpPr>
        <p:spPr>
          <a:xfrm>
            <a:off x="1060734" y="2197100"/>
            <a:ext cx="7841966" cy="3241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0360" lvl="0" marL="35306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loops are allowed in DFD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5306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 cannot be a pure decision</a:t>
            </a:r>
            <a:endParaRPr/>
          </a:p>
          <a:p>
            <a:pPr indent="-340360" lvl="0" marL="35306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data flow should not be split into many flows  with different labels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0360" lvl="0" marL="353060" marR="0" rtl="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▪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data flow allowed between data stores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6059" lvl="0" marL="35306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>
            <a:off x="1054100" y="977900"/>
            <a:ext cx="698107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Illegal Constructs In DFD</a:t>
            </a:r>
            <a:endParaRPr b="1" sz="48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0" name="Google Shape;36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8900" y="2044700"/>
            <a:ext cx="6676278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/>
          <p:nvPr/>
        </p:nvSpPr>
        <p:spPr>
          <a:xfrm>
            <a:off x="673100" y="5633303"/>
            <a:ext cx="8382000" cy="489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79700" marR="0" rtl="0" algn="l">
              <a:lnSpc>
                <a:spcPct val="9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correct as loop is formed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6"/>
          <p:cNvSpPr txBox="1"/>
          <p:nvPr/>
        </p:nvSpPr>
        <p:spPr>
          <a:xfrm>
            <a:off x="520700" y="2120900"/>
            <a:ext cx="82296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A Logical DFD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data flow that is essential for a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to operate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specifies who does the operations specified by  the logical DFD</a:t>
            </a:r>
            <a:endParaRPr/>
          </a:p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Physical DFD shows how the system is </a:t>
            </a:r>
            <a:r>
              <a:rPr lang="en-US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actually implemented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now.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physical DFD is similar to a document flow  diagram.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DFD may depict physical movements of the  goods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DFDs can be drawn during fact gathering  phase of a life cycle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46"/>
          <p:cNvSpPr/>
          <p:nvPr/>
        </p:nvSpPr>
        <p:spPr>
          <a:xfrm>
            <a:off x="997812" y="977900"/>
            <a:ext cx="750397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DFD vs. Physical DFD</a:t>
            </a:r>
            <a:endParaRPr b="1" sz="44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/>
          <p:nvPr/>
        </p:nvSpPr>
        <p:spPr>
          <a:xfrm>
            <a:off x="315690" y="1054100"/>
            <a:ext cx="861197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DFD for Cheque Encashment</a:t>
            </a:r>
            <a:endParaRPr b="1" sz="40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3" name="Google Shape;37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77" y="1892300"/>
            <a:ext cx="7696200" cy="414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8"/>
          <p:cNvSpPr/>
          <p:nvPr/>
        </p:nvSpPr>
        <p:spPr>
          <a:xfrm>
            <a:off x="415878" y="1054100"/>
            <a:ext cx="841159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DFD for Cheque Encashment</a:t>
            </a:r>
            <a:endParaRPr b="1" sz="4000" u="sng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9" name="Google Shape;37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500" y="1968500"/>
            <a:ext cx="8146195" cy="4223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9"/>
          <p:cNvSpPr txBox="1"/>
          <p:nvPr/>
        </p:nvSpPr>
        <p:spPr>
          <a:xfrm>
            <a:off x="825500" y="1739900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82"/>
              <a:buFont typeface="Calibri"/>
              <a:buNone/>
            </a:pPr>
            <a:r>
              <a:rPr b="1" lang="en-US" sz="4782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Thank You !!</a:t>
            </a:r>
            <a:endParaRPr b="1" sz="4782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8431" y="1118989"/>
            <a:ext cx="6651752" cy="615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DFD?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825500" y="1954362"/>
            <a:ext cx="822959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69900" marR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	a DFD is too detailed it will have too many data  flows and will be large and difficult to understand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from a broad overview. Expand to details - Idea  similar to using procedures and linking these with a main  program</a:t>
            </a:r>
            <a:endParaRPr/>
          </a:p>
          <a:p>
            <a:pPr indent="-279400" lvl="0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DFD must deal with one aspect of a big system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977900" y="1049285"/>
            <a:ext cx="7136271" cy="71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Flow Model</a:t>
            </a:r>
            <a:endParaRPr/>
          </a:p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1587500" y="2201615"/>
            <a:ext cx="5997759" cy="95120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Every computer-based system is 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Palatino"/>
                <a:ea typeface="Palatino"/>
                <a:cs typeface="Palatino"/>
                <a:sym typeface="Palatino"/>
              </a:rPr>
              <a:t>information transform ....</a:t>
            </a: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3814422" y="3305587"/>
            <a:ext cx="2226921" cy="1996005"/>
          </a:xfrm>
          <a:prstGeom prst="star16">
            <a:avLst>
              <a:gd fmla="val 37500" name="adj"/>
            </a:avLst>
          </a:prstGeom>
          <a:solidFill>
            <a:schemeClr val="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2346678" y="4001500"/>
            <a:ext cx="1277949" cy="616832"/>
          </a:xfrm>
          <a:prstGeom prst="rightArrow">
            <a:avLst>
              <a:gd fmla="val 50000" name="adj1"/>
              <a:gd fmla="val 103599" name="adj2"/>
            </a:avLst>
          </a:prstGeom>
          <a:solidFill>
            <a:schemeClr val="hlink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6383463" y="4039459"/>
            <a:ext cx="1277949" cy="616832"/>
          </a:xfrm>
          <a:prstGeom prst="rightArrow">
            <a:avLst>
              <a:gd fmla="val 50000" name="adj1"/>
              <a:gd fmla="val 103599" name="adj2"/>
            </a:avLst>
          </a:prstGeom>
          <a:solidFill>
            <a:schemeClr val="hlink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369519" y="3871807"/>
            <a:ext cx="1211022" cy="77687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endParaRPr/>
          </a:p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358240" y="4077418"/>
            <a:ext cx="744231" cy="39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381392" y="4099560"/>
            <a:ext cx="907133" cy="39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/>
        </p:nvSpPr>
        <p:spPr>
          <a:xfrm>
            <a:off x="660400" y="1511300"/>
            <a:ext cx="8458200" cy="4475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5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DATA FLOW DIAGRAMS?</a:t>
            </a:r>
            <a:endParaRPr b="0" i="0" sz="2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❑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DFDs models the system by depicting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27100" marR="46990" rtl="0" algn="l">
              <a:spcBef>
                <a:spcPts val="1685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entities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which the data flows and  where results terminate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27100" marR="0" rtl="0" algn="l">
              <a:spcBef>
                <a:spcPts val="1685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which transform data flows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1" marL="927100" marR="5080" rtl="0" algn="l">
              <a:lnSpc>
                <a:spcPct val="180357"/>
              </a:lnSpc>
              <a:spcBef>
                <a:spcPts val="45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which the data are read or into  which data are written by the processes.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0" y="825500"/>
            <a:ext cx="77854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488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sng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Diagrams</a:t>
            </a:r>
            <a:endParaRPr b="1" i="0" sz="5400" u="sng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106343" y="874088"/>
            <a:ext cx="6434032" cy="717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Times New Roman"/>
              <a:buNone/>
            </a:pPr>
            <a:r>
              <a:rPr b="1" lang="en-US" sz="48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Modeling Notation</a:t>
            </a:r>
            <a:endParaRPr/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2966609" y="1978608"/>
            <a:ext cx="961625" cy="895197"/>
          </a:xfrm>
          <a:prstGeom prst="rect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889109" y="3264465"/>
            <a:ext cx="1126114" cy="1097645"/>
          </a:xfrm>
          <a:prstGeom prst="ellipse">
            <a:avLst/>
          </a:prstGeom>
          <a:solidFill>
            <a:schemeClr val="folHlink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 flipH="1" rot="10800000">
            <a:off x="2941303" y="4545577"/>
            <a:ext cx="1100808" cy="670607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/>
          <p:nvPr/>
        </p:nvCxnSpPr>
        <p:spPr>
          <a:xfrm>
            <a:off x="2890691" y="5633732"/>
            <a:ext cx="135386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2903344" y="5950056"/>
            <a:ext cx="1353867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/>
          <p:nvPr/>
        </p:nvSpPr>
        <p:spPr>
          <a:xfrm>
            <a:off x="4635218" y="2125698"/>
            <a:ext cx="1714536" cy="36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Entity</a:t>
            </a:r>
            <a:endParaRPr b="1" i="0" sz="179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4723789" y="3441606"/>
            <a:ext cx="921691" cy="36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b="1" i="0" sz="1793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4749095" y="4580372"/>
            <a:ext cx="1137455" cy="36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723788" y="5502458"/>
            <a:ext cx="1197407" cy="365344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793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2016055" y="969859"/>
            <a:ext cx="6453011" cy="79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 Entity</a:t>
            </a:r>
            <a:endParaRPr/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1029123" y="1857099"/>
            <a:ext cx="986931" cy="923666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1"/>
              <a:buFont typeface="Noto Sans Symbols"/>
              <a:buNone/>
            </a:pPr>
            <a:r>
              <a:t/>
            </a:r>
            <a:endParaRPr b="0" i="0" sz="239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205850" y="2125698"/>
            <a:ext cx="5772249" cy="58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producer or consumer of data</a:t>
            </a:r>
            <a:endParaRPr b="1" i="0" sz="3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041360" y="3060436"/>
            <a:ext cx="5981729" cy="520322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person, a device, a sensor</a:t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>
            <a:off x="2041360" y="3732624"/>
            <a:ext cx="6251740" cy="458767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 example: computer-based system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016054" y="4719555"/>
            <a:ext cx="6048445" cy="951209"/>
          </a:xfrm>
          <a:prstGeom prst="rect">
            <a:avLst/>
          </a:prstGeom>
          <a:noFill/>
          <a:ln>
            <a:noFill/>
          </a:ln>
        </p:spPr>
        <p:txBody>
          <a:bodyPr anchorCtr="0" anchor="t" bIns="44275" lIns="90150" spcFirstLastPara="1" rIns="90150" wrap="square" tIns="4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must always originate somewhere and must always be sent to something</a:t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901700" y="969859"/>
            <a:ext cx="8077199" cy="7957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4275" lIns="90150" spcFirstLastPara="1" rIns="90150" wrap="square" tIns="44275">
            <a:sp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5400"/>
              <a:buFont typeface="Times New Roman"/>
              <a:buNone/>
            </a:pPr>
            <a:r>
              <a:rPr b="1" lang="en-US" sz="5400" u="sng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External Entity</a:t>
            </a:r>
            <a:endParaRPr/>
          </a:p>
        </p:txBody>
      </p:sp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7520093" y="6225258"/>
            <a:ext cx="1290602" cy="455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1358900" y="3644900"/>
            <a:ext cx="6394450" cy="1590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2641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Rectangle represents an external entity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26416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either supply data or receive data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1459" lvl="0" marL="26416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do not process data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2063961"/>
            <a:ext cx="6581775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