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AF2"/>
    <a:srgbClr val="FF5B71"/>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86"/>
  </p:normalViewPr>
  <p:slideViewPr>
    <p:cSldViewPr snapToGrid="0" snapToObjects="1">
      <p:cViewPr>
        <p:scale>
          <a:sx n="87" d="100"/>
          <a:sy n="87" d="100"/>
        </p:scale>
        <p:origin x="336"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D484BF-5E38-B985-DED8-DAF137489BD4}"/>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CL"/>
          </a:p>
        </p:txBody>
      </p:sp>
      <p:sp>
        <p:nvSpPr>
          <p:cNvPr id="3" name="Subtítulo 2">
            <a:extLst>
              <a:ext uri="{FF2B5EF4-FFF2-40B4-BE49-F238E27FC236}">
                <a16:creationId xmlns:a16="http://schemas.microsoft.com/office/drawing/2014/main" id="{5AC985A6-CC28-BA37-8A6B-88D723FF8F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L"/>
          </a:p>
        </p:txBody>
      </p:sp>
      <p:sp>
        <p:nvSpPr>
          <p:cNvPr id="4" name="Marcador de fecha 3">
            <a:extLst>
              <a:ext uri="{FF2B5EF4-FFF2-40B4-BE49-F238E27FC236}">
                <a16:creationId xmlns:a16="http://schemas.microsoft.com/office/drawing/2014/main" id="{04813FEE-6A4A-B4DA-88B9-74861F6D1AF3}"/>
              </a:ext>
            </a:extLst>
          </p:cNvPr>
          <p:cNvSpPr>
            <a:spLocks noGrp="1"/>
          </p:cNvSpPr>
          <p:nvPr>
            <p:ph type="dt" sz="half" idx="10"/>
          </p:nvPr>
        </p:nvSpPr>
        <p:spPr/>
        <p:txBody>
          <a:bodyPr/>
          <a:lstStyle/>
          <a:p>
            <a:fld id="{0EDF192D-E8D9-D741-9FE2-D6CB7AE7BBC7}" type="datetimeFigureOut">
              <a:rPr lang="es-CL" smtClean="0"/>
              <a:t>12-07-22</a:t>
            </a:fld>
            <a:endParaRPr lang="es-CL"/>
          </a:p>
        </p:txBody>
      </p:sp>
      <p:sp>
        <p:nvSpPr>
          <p:cNvPr id="5" name="Marcador de pie de página 4">
            <a:extLst>
              <a:ext uri="{FF2B5EF4-FFF2-40B4-BE49-F238E27FC236}">
                <a16:creationId xmlns:a16="http://schemas.microsoft.com/office/drawing/2014/main" id="{02936C7E-67E6-F6AC-FAC4-3A4F0A5F031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A8E2766-DA5E-D611-F388-C9384F6FE6CD}"/>
              </a:ext>
            </a:extLst>
          </p:cNvPr>
          <p:cNvSpPr>
            <a:spLocks noGrp="1"/>
          </p:cNvSpPr>
          <p:nvPr>
            <p:ph type="sldNum" sz="quarter" idx="12"/>
          </p:nvPr>
        </p:nvSpPr>
        <p:spPr/>
        <p:txBody>
          <a:bodyPr/>
          <a:lstStyle/>
          <a:p>
            <a:fld id="{B87BD6C8-3A42-CC45-B2F4-7F3E290E1C87}" type="slidenum">
              <a:rPr lang="es-CL" smtClean="0"/>
              <a:t>‹Nº›</a:t>
            </a:fld>
            <a:endParaRPr lang="es-CL"/>
          </a:p>
        </p:txBody>
      </p:sp>
    </p:spTree>
    <p:extLst>
      <p:ext uri="{BB962C8B-B14F-4D97-AF65-F5344CB8AC3E}">
        <p14:creationId xmlns:p14="http://schemas.microsoft.com/office/powerpoint/2010/main" val="44691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76022F-3A7D-DF0E-D06B-C6237C6565AD}"/>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texto vertical 2">
            <a:extLst>
              <a:ext uri="{FF2B5EF4-FFF2-40B4-BE49-F238E27FC236}">
                <a16:creationId xmlns:a16="http://schemas.microsoft.com/office/drawing/2014/main" id="{4F26BA83-5EE0-B194-46A4-AABBE8C5AF6C}"/>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6366C9A0-6AED-AD4B-7616-B2B3D654F062}"/>
              </a:ext>
            </a:extLst>
          </p:cNvPr>
          <p:cNvSpPr>
            <a:spLocks noGrp="1"/>
          </p:cNvSpPr>
          <p:nvPr>
            <p:ph type="dt" sz="half" idx="10"/>
          </p:nvPr>
        </p:nvSpPr>
        <p:spPr/>
        <p:txBody>
          <a:bodyPr/>
          <a:lstStyle/>
          <a:p>
            <a:fld id="{0EDF192D-E8D9-D741-9FE2-D6CB7AE7BBC7}" type="datetimeFigureOut">
              <a:rPr lang="es-CL" smtClean="0"/>
              <a:t>12-07-22</a:t>
            </a:fld>
            <a:endParaRPr lang="es-CL"/>
          </a:p>
        </p:txBody>
      </p:sp>
      <p:sp>
        <p:nvSpPr>
          <p:cNvPr id="5" name="Marcador de pie de página 4">
            <a:extLst>
              <a:ext uri="{FF2B5EF4-FFF2-40B4-BE49-F238E27FC236}">
                <a16:creationId xmlns:a16="http://schemas.microsoft.com/office/drawing/2014/main" id="{9576C066-C3F2-8547-3770-F295760E0C9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D9B83BE6-80DD-6D35-AAC0-0C76B817B01F}"/>
              </a:ext>
            </a:extLst>
          </p:cNvPr>
          <p:cNvSpPr>
            <a:spLocks noGrp="1"/>
          </p:cNvSpPr>
          <p:nvPr>
            <p:ph type="sldNum" sz="quarter" idx="12"/>
          </p:nvPr>
        </p:nvSpPr>
        <p:spPr/>
        <p:txBody>
          <a:bodyPr/>
          <a:lstStyle/>
          <a:p>
            <a:fld id="{B87BD6C8-3A42-CC45-B2F4-7F3E290E1C87}" type="slidenum">
              <a:rPr lang="es-CL" smtClean="0"/>
              <a:t>‹Nº›</a:t>
            </a:fld>
            <a:endParaRPr lang="es-CL"/>
          </a:p>
        </p:txBody>
      </p:sp>
    </p:spTree>
    <p:extLst>
      <p:ext uri="{BB962C8B-B14F-4D97-AF65-F5344CB8AC3E}">
        <p14:creationId xmlns:p14="http://schemas.microsoft.com/office/powerpoint/2010/main" val="839817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C62C74D-B556-C2A3-AF4F-7269533421FC}"/>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CL"/>
          </a:p>
        </p:txBody>
      </p:sp>
      <p:sp>
        <p:nvSpPr>
          <p:cNvPr id="3" name="Marcador de texto vertical 2">
            <a:extLst>
              <a:ext uri="{FF2B5EF4-FFF2-40B4-BE49-F238E27FC236}">
                <a16:creationId xmlns:a16="http://schemas.microsoft.com/office/drawing/2014/main" id="{73E466DA-4BD5-BAA9-8155-F477B75E5005}"/>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520EB661-6147-A326-6F09-D9106D178DCA}"/>
              </a:ext>
            </a:extLst>
          </p:cNvPr>
          <p:cNvSpPr>
            <a:spLocks noGrp="1"/>
          </p:cNvSpPr>
          <p:nvPr>
            <p:ph type="dt" sz="half" idx="10"/>
          </p:nvPr>
        </p:nvSpPr>
        <p:spPr/>
        <p:txBody>
          <a:bodyPr/>
          <a:lstStyle/>
          <a:p>
            <a:fld id="{0EDF192D-E8D9-D741-9FE2-D6CB7AE7BBC7}" type="datetimeFigureOut">
              <a:rPr lang="es-CL" smtClean="0"/>
              <a:t>12-07-22</a:t>
            </a:fld>
            <a:endParaRPr lang="es-CL"/>
          </a:p>
        </p:txBody>
      </p:sp>
      <p:sp>
        <p:nvSpPr>
          <p:cNvPr id="5" name="Marcador de pie de página 4">
            <a:extLst>
              <a:ext uri="{FF2B5EF4-FFF2-40B4-BE49-F238E27FC236}">
                <a16:creationId xmlns:a16="http://schemas.microsoft.com/office/drawing/2014/main" id="{D6D1FBB7-D9DD-E2B3-F35F-9EE72C880DBE}"/>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47A66B3-CA51-F0EB-587E-1BB299986B31}"/>
              </a:ext>
            </a:extLst>
          </p:cNvPr>
          <p:cNvSpPr>
            <a:spLocks noGrp="1"/>
          </p:cNvSpPr>
          <p:nvPr>
            <p:ph type="sldNum" sz="quarter" idx="12"/>
          </p:nvPr>
        </p:nvSpPr>
        <p:spPr/>
        <p:txBody>
          <a:bodyPr/>
          <a:lstStyle/>
          <a:p>
            <a:fld id="{B87BD6C8-3A42-CC45-B2F4-7F3E290E1C87}" type="slidenum">
              <a:rPr lang="es-CL" smtClean="0"/>
              <a:t>‹Nº›</a:t>
            </a:fld>
            <a:endParaRPr lang="es-CL"/>
          </a:p>
        </p:txBody>
      </p:sp>
    </p:spTree>
    <p:extLst>
      <p:ext uri="{BB962C8B-B14F-4D97-AF65-F5344CB8AC3E}">
        <p14:creationId xmlns:p14="http://schemas.microsoft.com/office/powerpoint/2010/main" val="26057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DF67C-1E98-03BB-539B-3AD292AEDF08}"/>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2E039916-B33F-A733-1F44-8128EB678756}"/>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44837CAA-5E59-51CC-744C-7FED2719A88B}"/>
              </a:ext>
            </a:extLst>
          </p:cNvPr>
          <p:cNvSpPr>
            <a:spLocks noGrp="1"/>
          </p:cNvSpPr>
          <p:nvPr>
            <p:ph type="dt" sz="half" idx="10"/>
          </p:nvPr>
        </p:nvSpPr>
        <p:spPr/>
        <p:txBody>
          <a:bodyPr/>
          <a:lstStyle/>
          <a:p>
            <a:fld id="{0EDF192D-E8D9-D741-9FE2-D6CB7AE7BBC7}" type="datetimeFigureOut">
              <a:rPr lang="es-CL" smtClean="0"/>
              <a:t>12-07-22</a:t>
            </a:fld>
            <a:endParaRPr lang="es-CL"/>
          </a:p>
        </p:txBody>
      </p:sp>
      <p:sp>
        <p:nvSpPr>
          <p:cNvPr id="5" name="Marcador de pie de página 4">
            <a:extLst>
              <a:ext uri="{FF2B5EF4-FFF2-40B4-BE49-F238E27FC236}">
                <a16:creationId xmlns:a16="http://schemas.microsoft.com/office/drawing/2014/main" id="{D1D31601-35DD-B9EC-841B-B3BCBE0D96D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30FE279-227E-255B-C1E6-03AB5DAC1065}"/>
              </a:ext>
            </a:extLst>
          </p:cNvPr>
          <p:cNvSpPr>
            <a:spLocks noGrp="1"/>
          </p:cNvSpPr>
          <p:nvPr>
            <p:ph type="sldNum" sz="quarter" idx="12"/>
          </p:nvPr>
        </p:nvSpPr>
        <p:spPr/>
        <p:txBody>
          <a:bodyPr/>
          <a:lstStyle/>
          <a:p>
            <a:fld id="{B87BD6C8-3A42-CC45-B2F4-7F3E290E1C87}" type="slidenum">
              <a:rPr lang="es-CL" smtClean="0"/>
              <a:t>‹Nº›</a:t>
            </a:fld>
            <a:endParaRPr lang="es-CL"/>
          </a:p>
        </p:txBody>
      </p:sp>
    </p:spTree>
    <p:extLst>
      <p:ext uri="{BB962C8B-B14F-4D97-AF65-F5344CB8AC3E}">
        <p14:creationId xmlns:p14="http://schemas.microsoft.com/office/powerpoint/2010/main" val="419562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7D4C87-720E-BC62-C4D0-666E5D501763}"/>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4E24DBA1-004A-56C3-1965-C15A6D549E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45813A4B-D160-234B-3C50-030103224A51}"/>
              </a:ext>
            </a:extLst>
          </p:cNvPr>
          <p:cNvSpPr>
            <a:spLocks noGrp="1"/>
          </p:cNvSpPr>
          <p:nvPr>
            <p:ph type="dt" sz="half" idx="10"/>
          </p:nvPr>
        </p:nvSpPr>
        <p:spPr/>
        <p:txBody>
          <a:bodyPr/>
          <a:lstStyle/>
          <a:p>
            <a:fld id="{0EDF192D-E8D9-D741-9FE2-D6CB7AE7BBC7}" type="datetimeFigureOut">
              <a:rPr lang="es-CL" smtClean="0"/>
              <a:t>12-07-22</a:t>
            </a:fld>
            <a:endParaRPr lang="es-CL"/>
          </a:p>
        </p:txBody>
      </p:sp>
      <p:sp>
        <p:nvSpPr>
          <p:cNvPr id="5" name="Marcador de pie de página 4">
            <a:extLst>
              <a:ext uri="{FF2B5EF4-FFF2-40B4-BE49-F238E27FC236}">
                <a16:creationId xmlns:a16="http://schemas.microsoft.com/office/drawing/2014/main" id="{AEAB509D-7A98-CCE8-61AE-F9409F914B0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4C1008E-13DF-A4B7-366F-247403A094D3}"/>
              </a:ext>
            </a:extLst>
          </p:cNvPr>
          <p:cNvSpPr>
            <a:spLocks noGrp="1"/>
          </p:cNvSpPr>
          <p:nvPr>
            <p:ph type="sldNum" sz="quarter" idx="12"/>
          </p:nvPr>
        </p:nvSpPr>
        <p:spPr/>
        <p:txBody>
          <a:bodyPr/>
          <a:lstStyle/>
          <a:p>
            <a:fld id="{B87BD6C8-3A42-CC45-B2F4-7F3E290E1C87}" type="slidenum">
              <a:rPr lang="es-CL" smtClean="0"/>
              <a:t>‹Nº›</a:t>
            </a:fld>
            <a:endParaRPr lang="es-CL"/>
          </a:p>
        </p:txBody>
      </p:sp>
    </p:spTree>
    <p:extLst>
      <p:ext uri="{BB962C8B-B14F-4D97-AF65-F5344CB8AC3E}">
        <p14:creationId xmlns:p14="http://schemas.microsoft.com/office/powerpoint/2010/main" val="173104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5FC6F-E728-19B1-D49A-E5487DF7B1CC}"/>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1F114FF3-B1FE-7102-6BA8-BA2477762EF0}"/>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contenido 3">
            <a:extLst>
              <a:ext uri="{FF2B5EF4-FFF2-40B4-BE49-F238E27FC236}">
                <a16:creationId xmlns:a16="http://schemas.microsoft.com/office/drawing/2014/main" id="{60C8FC71-D710-FBC4-3BB0-787E26580FD5}"/>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5" name="Marcador de fecha 4">
            <a:extLst>
              <a:ext uri="{FF2B5EF4-FFF2-40B4-BE49-F238E27FC236}">
                <a16:creationId xmlns:a16="http://schemas.microsoft.com/office/drawing/2014/main" id="{42D80193-E216-B258-06E6-D303F3958B40}"/>
              </a:ext>
            </a:extLst>
          </p:cNvPr>
          <p:cNvSpPr>
            <a:spLocks noGrp="1"/>
          </p:cNvSpPr>
          <p:nvPr>
            <p:ph type="dt" sz="half" idx="10"/>
          </p:nvPr>
        </p:nvSpPr>
        <p:spPr/>
        <p:txBody>
          <a:bodyPr/>
          <a:lstStyle/>
          <a:p>
            <a:fld id="{0EDF192D-E8D9-D741-9FE2-D6CB7AE7BBC7}" type="datetimeFigureOut">
              <a:rPr lang="es-CL" smtClean="0"/>
              <a:t>12-07-22</a:t>
            </a:fld>
            <a:endParaRPr lang="es-CL"/>
          </a:p>
        </p:txBody>
      </p:sp>
      <p:sp>
        <p:nvSpPr>
          <p:cNvPr id="6" name="Marcador de pie de página 5">
            <a:extLst>
              <a:ext uri="{FF2B5EF4-FFF2-40B4-BE49-F238E27FC236}">
                <a16:creationId xmlns:a16="http://schemas.microsoft.com/office/drawing/2014/main" id="{DB382215-62B1-F055-1315-57305826E415}"/>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E6F8CAA-AF64-4809-74EC-736BA8114F33}"/>
              </a:ext>
            </a:extLst>
          </p:cNvPr>
          <p:cNvSpPr>
            <a:spLocks noGrp="1"/>
          </p:cNvSpPr>
          <p:nvPr>
            <p:ph type="sldNum" sz="quarter" idx="12"/>
          </p:nvPr>
        </p:nvSpPr>
        <p:spPr/>
        <p:txBody>
          <a:bodyPr/>
          <a:lstStyle/>
          <a:p>
            <a:fld id="{B87BD6C8-3A42-CC45-B2F4-7F3E290E1C87}" type="slidenum">
              <a:rPr lang="es-CL" smtClean="0"/>
              <a:t>‹Nº›</a:t>
            </a:fld>
            <a:endParaRPr lang="es-CL"/>
          </a:p>
        </p:txBody>
      </p:sp>
    </p:spTree>
    <p:extLst>
      <p:ext uri="{BB962C8B-B14F-4D97-AF65-F5344CB8AC3E}">
        <p14:creationId xmlns:p14="http://schemas.microsoft.com/office/powerpoint/2010/main" val="166887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6E52-FCC9-69D5-3CB6-506E865289C7}"/>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FCDBF038-B141-DDE8-F8CA-4A68FC40CF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D79E102-CF03-0C60-243A-64416C5CDAAB}"/>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5" name="Marcador de texto 4">
            <a:extLst>
              <a:ext uri="{FF2B5EF4-FFF2-40B4-BE49-F238E27FC236}">
                <a16:creationId xmlns:a16="http://schemas.microsoft.com/office/drawing/2014/main" id="{07E8194D-5CD8-BB88-6CB1-A726C835DC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2CE520B1-B17E-7F84-CAC2-3FF4A2676378}"/>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7" name="Marcador de fecha 6">
            <a:extLst>
              <a:ext uri="{FF2B5EF4-FFF2-40B4-BE49-F238E27FC236}">
                <a16:creationId xmlns:a16="http://schemas.microsoft.com/office/drawing/2014/main" id="{38B9D618-57D4-DF95-A50A-4B7476F14E49}"/>
              </a:ext>
            </a:extLst>
          </p:cNvPr>
          <p:cNvSpPr>
            <a:spLocks noGrp="1"/>
          </p:cNvSpPr>
          <p:nvPr>
            <p:ph type="dt" sz="half" idx="10"/>
          </p:nvPr>
        </p:nvSpPr>
        <p:spPr/>
        <p:txBody>
          <a:bodyPr/>
          <a:lstStyle/>
          <a:p>
            <a:fld id="{0EDF192D-E8D9-D741-9FE2-D6CB7AE7BBC7}" type="datetimeFigureOut">
              <a:rPr lang="es-CL" smtClean="0"/>
              <a:t>12-07-22</a:t>
            </a:fld>
            <a:endParaRPr lang="es-CL"/>
          </a:p>
        </p:txBody>
      </p:sp>
      <p:sp>
        <p:nvSpPr>
          <p:cNvPr id="8" name="Marcador de pie de página 7">
            <a:extLst>
              <a:ext uri="{FF2B5EF4-FFF2-40B4-BE49-F238E27FC236}">
                <a16:creationId xmlns:a16="http://schemas.microsoft.com/office/drawing/2014/main" id="{7069F3B6-2EAA-C377-B4A8-722DDBC73E84}"/>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53918B35-5150-6944-943D-308A81F8453C}"/>
              </a:ext>
            </a:extLst>
          </p:cNvPr>
          <p:cNvSpPr>
            <a:spLocks noGrp="1"/>
          </p:cNvSpPr>
          <p:nvPr>
            <p:ph type="sldNum" sz="quarter" idx="12"/>
          </p:nvPr>
        </p:nvSpPr>
        <p:spPr/>
        <p:txBody>
          <a:bodyPr/>
          <a:lstStyle/>
          <a:p>
            <a:fld id="{B87BD6C8-3A42-CC45-B2F4-7F3E290E1C87}" type="slidenum">
              <a:rPr lang="es-CL" smtClean="0"/>
              <a:t>‹Nº›</a:t>
            </a:fld>
            <a:endParaRPr lang="es-CL"/>
          </a:p>
        </p:txBody>
      </p:sp>
    </p:spTree>
    <p:extLst>
      <p:ext uri="{BB962C8B-B14F-4D97-AF65-F5344CB8AC3E}">
        <p14:creationId xmlns:p14="http://schemas.microsoft.com/office/powerpoint/2010/main" val="327840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3B1038-14BC-7D90-9B9A-9A048E18324C}"/>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fecha 2">
            <a:extLst>
              <a:ext uri="{FF2B5EF4-FFF2-40B4-BE49-F238E27FC236}">
                <a16:creationId xmlns:a16="http://schemas.microsoft.com/office/drawing/2014/main" id="{AFC998BC-F523-DCFD-06B6-F2B29DA7D72B}"/>
              </a:ext>
            </a:extLst>
          </p:cNvPr>
          <p:cNvSpPr>
            <a:spLocks noGrp="1"/>
          </p:cNvSpPr>
          <p:nvPr>
            <p:ph type="dt" sz="half" idx="10"/>
          </p:nvPr>
        </p:nvSpPr>
        <p:spPr/>
        <p:txBody>
          <a:bodyPr/>
          <a:lstStyle/>
          <a:p>
            <a:fld id="{0EDF192D-E8D9-D741-9FE2-D6CB7AE7BBC7}" type="datetimeFigureOut">
              <a:rPr lang="es-CL" smtClean="0"/>
              <a:t>12-07-22</a:t>
            </a:fld>
            <a:endParaRPr lang="es-CL"/>
          </a:p>
        </p:txBody>
      </p:sp>
      <p:sp>
        <p:nvSpPr>
          <p:cNvPr id="4" name="Marcador de pie de página 3">
            <a:extLst>
              <a:ext uri="{FF2B5EF4-FFF2-40B4-BE49-F238E27FC236}">
                <a16:creationId xmlns:a16="http://schemas.microsoft.com/office/drawing/2014/main" id="{677A15CB-83CF-D4F9-D558-8190D7EDDD71}"/>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41B89F07-BC0B-05FB-80C7-DAFAD4437AD0}"/>
              </a:ext>
            </a:extLst>
          </p:cNvPr>
          <p:cNvSpPr>
            <a:spLocks noGrp="1"/>
          </p:cNvSpPr>
          <p:nvPr>
            <p:ph type="sldNum" sz="quarter" idx="12"/>
          </p:nvPr>
        </p:nvSpPr>
        <p:spPr/>
        <p:txBody>
          <a:bodyPr/>
          <a:lstStyle/>
          <a:p>
            <a:fld id="{B87BD6C8-3A42-CC45-B2F4-7F3E290E1C87}" type="slidenum">
              <a:rPr lang="es-CL" smtClean="0"/>
              <a:t>‹Nº›</a:t>
            </a:fld>
            <a:endParaRPr lang="es-CL"/>
          </a:p>
        </p:txBody>
      </p:sp>
    </p:spTree>
    <p:extLst>
      <p:ext uri="{BB962C8B-B14F-4D97-AF65-F5344CB8AC3E}">
        <p14:creationId xmlns:p14="http://schemas.microsoft.com/office/powerpoint/2010/main" val="878308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F1D0DF2-DA64-6C95-C085-E1EBA97B27D1}"/>
              </a:ext>
            </a:extLst>
          </p:cNvPr>
          <p:cNvSpPr>
            <a:spLocks noGrp="1"/>
          </p:cNvSpPr>
          <p:nvPr>
            <p:ph type="dt" sz="half" idx="10"/>
          </p:nvPr>
        </p:nvSpPr>
        <p:spPr/>
        <p:txBody>
          <a:bodyPr/>
          <a:lstStyle/>
          <a:p>
            <a:fld id="{0EDF192D-E8D9-D741-9FE2-D6CB7AE7BBC7}" type="datetimeFigureOut">
              <a:rPr lang="es-CL" smtClean="0"/>
              <a:t>12-07-22</a:t>
            </a:fld>
            <a:endParaRPr lang="es-CL"/>
          </a:p>
        </p:txBody>
      </p:sp>
      <p:sp>
        <p:nvSpPr>
          <p:cNvPr id="3" name="Marcador de pie de página 2">
            <a:extLst>
              <a:ext uri="{FF2B5EF4-FFF2-40B4-BE49-F238E27FC236}">
                <a16:creationId xmlns:a16="http://schemas.microsoft.com/office/drawing/2014/main" id="{32351213-0F16-F6CE-CDFD-A519B1DC30C3}"/>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EC61216D-9921-8B28-8C66-6D0728276E8B}"/>
              </a:ext>
            </a:extLst>
          </p:cNvPr>
          <p:cNvSpPr>
            <a:spLocks noGrp="1"/>
          </p:cNvSpPr>
          <p:nvPr>
            <p:ph type="sldNum" sz="quarter" idx="12"/>
          </p:nvPr>
        </p:nvSpPr>
        <p:spPr/>
        <p:txBody>
          <a:bodyPr/>
          <a:lstStyle/>
          <a:p>
            <a:fld id="{B87BD6C8-3A42-CC45-B2F4-7F3E290E1C87}" type="slidenum">
              <a:rPr lang="es-CL" smtClean="0"/>
              <a:t>‹Nº›</a:t>
            </a:fld>
            <a:endParaRPr lang="es-CL"/>
          </a:p>
        </p:txBody>
      </p:sp>
    </p:spTree>
    <p:extLst>
      <p:ext uri="{BB962C8B-B14F-4D97-AF65-F5344CB8AC3E}">
        <p14:creationId xmlns:p14="http://schemas.microsoft.com/office/powerpoint/2010/main" val="46484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CCEF8-FF64-F5B4-2F25-936903033320}"/>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6BF024C0-D763-7C0C-ADB6-434946809F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texto 3">
            <a:extLst>
              <a:ext uri="{FF2B5EF4-FFF2-40B4-BE49-F238E27FC236}">
                <a16:creationId xmlns:a16="http://schemas.microsoft.com/office/drawing/2014/main" id="{B4820441-5B4A-FB26-21E5-A5E2D8CB8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064B77EF-A04B-DC12-368E-6B049F7B7637}"/>
              </a:ext>
            </a:extLst>
          </p:cNvPr>
          <p:cNvSpPr>
            <a:spLocks noGrp="1"/>
          </p:cNvSpPr>
          <p:nvPr>
            <p:ph type="dt" sz="half" idx="10"/>
          </p:nvPr>
        </p:nvSpPr>
        <p:spPr/>
        <p:txBody>
          <a:bodyPr/>
          <a:lstStyle/>
          <a:p>
            <a:fld id="{0EDF192D-E8D9-D741-9FE2-D6CB7AE7BBC7}" type="datetimeFigureOut">
              <a:rPr lang="es-CL" smtClean="0"/>
              <a:t>12-07-22</a:t>
            </a:fld>
            <a:endParaRPr lang="es-CL"/>
          </a:p>
        </p:txBody>
      </p:sp>
      <p:sp>
        <p:nvSpPr>
          <p:cNvPr id="6" name="Marcador de pie de página 5">
            <a:extLst>
              <a:ext uri="{FF2B5EF4-FFF2-40B4-BE49-F238E27FC236}">
                <a16:creationId xmlns:a16="http://schemas.microsoft.com/office/drawing/2014/main" id="{4D71B769-39EB-BE00-8FA1-25E2D3295E06}"/>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32947588-0270-A14B-4644-419FB7B5E4BB}"/>
              </a:ext>
            </a:extLst>
          </p:cNvPr>
          <p:cNvSpPr>
            <a:spLocks noGrp="1"/>
          </p:cNvSpPr>
          <p:nvPr>
            <p:ph type="sldNum" sz="quarter" idx="12"/>
          </p:nvPr>
        </p:nvSpPr>
        <p:spPr/>
        <p:txBody>
          <a:bodyPr/>
          <a:lstStyle/>
          <a:p>
            <a:fld id="{B87BD6C8-3A42-CC45-B2F4-7F3E290E1C87}" type="slidenum">
              <a:rPr lang="es-CL" smtClean="0"/>
              <a:t>‹Nº›</a:t>
            </a:fld>
            <a:endParaRPr lang="es-CL"/>
          </a:p>
        </p:txBody>
      </p:sp>
    </p:spTree>
    <p:extLst>
      <p:ext uri="{BB962C8B-B14F-4D97-AF65-F5344CB8AC3E}">
        <p14:creationId xmlns:p14="http://schemas.microsoft.com/office/powerpoint/2010/main" val="2703090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58E76E-1FAB-2307-C583-FDC4F839FF5A}"/>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L"/>
          </a:p>
        </p:txBody>
      </p:sp>
      <p:sp>
        <p:nvSpPr>
          <p:cNvPr id="3" name="Marcador de posición de imagen 2">
            <a:extLst>
              <a:ext uri="{FF2B5EF4-FFF2-40B4-BE49-F238E27FC236}">
                <a16:creationId xmlns:a16="http://schemas.microsoft.com/office/drawing/2014/main" id="{C8E5508F-328A-E85A-EF6C-7A175E7A21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8441A3C0-94D8-DE73-73BA-65704DCCA3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DE576B9D-6F26-ADB4-E6DF-54B926920640}"/>
              </a:ext>
            </a:extLst>
          </p:cNvPr>
          <p:cNvSpPr>
            <a:spLocks noGrp="1"/>
          </p:cNvSpPr>
          <p:nvPr>
            <p:ph type="dt" sz="half" idx="10"/>
          </p:nvPr>
        </p:nvSpPr>
        <p:spPr/>
        <p:txBody>
          <a:bodyPr/>
          <a:lstStyle/>
          <a:p>
            <a:fld id="{0EDF192D-E8D9-D741-9FE2-D6CB7AE7BBC7}" type="datetimeFigureOut">
              <a:rPr lang="es-CL" smtClean="0"/>
              <a:t>12-07-22</a:t>
            </a:fld>
            <a:endParaRPr lang="es-CL"/>
          </a:p>
        </p:txBody>
      </p:sp>
      <p:sp>
        <p:nvSpPr>
          <p:cNvPr id="6" name="Marcador de pie de página 5">
            <a:extLst>
              <a:ext uri="{FF2B5EF4-FFF2-40B4-BE49-F238E27FC236}">
                <a16:creationId xmlns:a16="http://schemas.microsoft.com/office/drawing/2014/main" id="{40A594E8-2BA2-D692-6BB5-DF8D144BC763}"/>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B7DEEF34-8ADC-C6AB-BAAA-D16A5BA1A512}"/>
              </a:ext>
            </a:extLst>
          </p:cNvPr>
          <p:cNvSpPr>
            <a:spLocks noGrp="1"/>
          </p:cNvSpPr>
          <p:nvPr>
            <p:ph type="sldNum" sz="quarter" idx="12"/>
          </p:nvPr>
        </p:nvSpPr>
        <p:spPr/>
        <p:txBody>
          <a:bodyPr/>
          <a:lstStyle/>
          <a:p>
            <a:fld id="{B87BD6C8-3A42-CC45-B2F4-7F3E290E1C87}" type="slidenum">
              <a:rPr lang="es-CL" smtClean="0"/>
              <a:t>‹Nº›</a:t>
            </a:fld>
            <a:endParaRPr lang="es-CL"/>
          </a:p>
        </p:txBody>
      </p:sp>
    </p:spTree>
    <p:extLst>
      <p:ext uri="{BB962C8B-B14F-4D97-AF65-F5344CB8AC3E}">
        <p14:creationId xmlns:p14="http://schemas.microsoft.com/office/powerpoint/2010/main" val="612980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13069ED-FDBB-CCBC-ECFD-F91DDFBA16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57CC2C1E-0421-A7F8-DFD0-5AEF352CCC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5795733B-AFE6-33C1-47A9-6ACA3E1CB9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F192D-E8D9-D741-9FE2-D6CB7AE7BBC7}" type="datetimeFigureOut">
              <a:rPr lang="es-CL" smtClean="0"/>
              <a:t>12-07-22</a:t>
            </a:fld>
            <a:endParaRPr lang="es-CL"/>
          </a:p>
        </p:txBody>
      </p:sp>
      <p:sp>
        <p:nvSpPr>
          <p:cNvPr id="5" name="Marcador de pie de página 4">
            <a:extLst>
              <a:ext uri="{FF2B5EF4-FFF2-40B4-BE49-F238E27FC236}">
                <a16:creationId xmlns:a16="http://schemas.microsoft.com/office/drawing/2014/main" id="{DCDA3741-6F9D-0E9E-001A-44007917AF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8A355BBF-05FC-068A-7FC5-1E16A6C525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7BD6C8-3A42-CC45-B2F4-7F3E290E1C87}" type="slidenum">
              <a:rPr lang="es-CL" smtClean="0"/>
              <a:t>‹Nº›</a:t>
            </a:fld>
            <a:endParaRPr lang="es-CL"/>
          </a:p>
        </p:txBody>
      </p:sp>
    </p:spTree>
    <p:extLst>
      <p:ext uri="{BB962C8B-B14F-4D97-AF65-F5344CB8AC3E}">
        <p14:creationId xmlns:p14="http://schemas.microsoft.com/office/powerpoint/2010/main" val="3000263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redondeado 12">
            <a:extLst>
              <a:ext uri="{FF2B5EF4-FFF2-40B4-BE49-F238E27FC236}">
                <a16:creationId xmlns:a16="http://schemas.microsoft.com/office/drawing/2014/main" id="{50B00BBE-A940-34DF-AA29-989D2851F6A6}"/>
              </a:ext>
            </a:extLst>
          </p:cNvPr>
          <p:cNvSpPr/>
          <p:nvPr/>
        </p:nvSpPr>
        <p:spPr>
          <a:xfrm>
            <a:off x="7365076" y="5390213"/>
            <a:ext cx="4403932" cy="1018082"/>
          </a:xfrm>
          <a:prstGeom prst="roundRect">
            <a:avLst/>
          </a:prstGeom>
          <a:solidFill>
            <a:srgbClr val="D9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9" name="Rectángulo redondeado 8">
            <a:extLst>
              <a:ext uri="{FF2B5EF4-FFF2-40B4-BE49-F238E27FC236}">
                <a16:creationId xmlns:a16="http://schemas.microsoft.com/office/drawing/2014/main" id="{65BB13E8-6C59-B612-BE03-AE55CD80971D}"/>
              </a:ext>
            </a:extLst>
          </p:cNvPr>
          <p:cNvSpPr/>
          <p:nvPr/>
        </p:nvSpPr>
        <p:spPr>
          <a:xfrm>
            <a:off x="422991" y="538554"/>
            <a:ext cx="11346017" cy="1192938"/>
          </a:xfrm>
          <a:prstGeom prst="roundRect">
            <a:avLst/>
          </a:prstGeom>
          <a:solidFill>
            <a:srgbClr val="D9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Título 1">
            <a:extLst>
              <a:ext uri="{FF2B5EF4-FFF2-40B4-BE49-F238E27FC236}">
                <a16:creationId xmlns:a16="http://schemas.microsoft.com/office/drawing/2014/main" id="{5EFC45F1-7C59-5C07-2007-0E2975C27C56}"/>
              </a:ext>
            </a:extLst>
          </p:cNvPr>
          <p:cNvSpPr>
            <a:spLocks noGrp="1"/>
          </p:cNvSpPr>
          <p:nvPr>
            <p:ph type="ctrTitle"/>
          </p:nvPr>
        </p:nvSpPr>
        <p:spPr>
          <a:xfrm>
            <a:off x="4093694" y="3191663"/>
            <a:ext cx="7584831" cy="1188794"/>
          </a:xfrm>
        </p:spPr>
        <p:txBody>
          <a:bodyPr>
            <a:normAutofit/>
          </a:bodyPr>
          <a:lstStyle/>
          <a:p>
            <a:r>
              <a:rPr lang="es-CL" sz="6600" dirty="0">
                <a:ln w="0"/>
                <a:solidFill>
                  <a:srgbClr val="FF5B71"/>
                </a:solidFill>
                <a:effectLst>
                  <a:outerShdw blurRad="38100" dist="19050" dir="2700000" algn="tl" rotWithShape="0">
                    <a:schemeClr val="dk1">
                      <a:alpha val="40000"/>
                    </a:schemeClr>
                  </a:outerShdw>
                </a:effectLst>
                <a:latin typeface="Trade Gothic Inline" panose="020F0502020204030204" pitchFamily="34" charset="0"/>
                <a:ea typeface="Tahoma" panose="020B0604030504040204" pitchFamily="34" charset="0"/>
                <a:cs typeface="Trade Gothic Inline" panose="020F0502020204030204" pitchFamily="34" charset="0"/>
              </a:rPr>
              <a:t>BUDDIES STORE</a:t>
            </a:r>
          </a:p>
        </p:txBody>
      </p:sp>
      <p:sp>
        <p:nvSpPr>
          <p:cNvPr id="3" name="Subtítulo 2">
            <a:extLst>
              <a:ext uri="{FF2B5EF4-FFF2-40B4-BE49-F238E27FC236}">
                <a16:creationId xmlns:a16="http://schemas.microsoft.com/office/drawing/2014/main" id="{1C2B5582-C4FF-FD55-EAA4-61ABCF5FDBA6}"/>
              </a:ext>
            </a:extLst>
          </p:cNvPr>
          <p:cNvSpPr>
            <a:spLocks noGrp="1"/>
          </p:cNvSpPr>
          <p:nvPr>
            <p:ph type="subTitle" idx="1"/>
          </p:nvPr>
        </p:nvSpPr>
        <p:spPr>
          <a:xfrm>
            <a:off x="5370259" y="2938809"/>
            <a:ext cx="5031698" cy="805721"/>
          </a:xfrm>
        </p:spPr>
        <p:txBody>
          <a:bodyPr/>
          <a:lstStyle/>
          <a:p>
            <a:r>
              <a:rPr lang="es-CL" dirty="0"/>
              <a:t>PROYECTO SEMESTRAL </a:t>
            </a:r>
          </a:p>
        </p:txBody>
      </p:sp>
      <p:pic>
        <p:nvPicPr>
          <p:cNvPr id="1026" name="Picture 2">
            <a:extLst>
              <a:ext uri="{FF2B5EF4-FFF2-40B4-BE49-F238E27FC236}">
                <a16:creationId xmlns:a16="http://schemas.microsoft.com/office/drawing/2014/main" id="{2FC8F1B3-0DDF-084C-016F-2D56A9E1B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26" y="1814551"/>
            <a:ext cx="4542477" cy="454247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5DAF15EA-B7EB-B967-3454-68762C5A24D0}"/>
              </a:ext>
            </a:extLst>
          </p:cNvPr>
          <p:cNvPicPr>
            <a:picLocks noChangeAspect="1"/>
          </p:cNvPicPr>
          <p:nvPr/>
        </p:nvPicPr>
        <p:blipFill>
          <a:blip r:embed="rId3"/>
          <a:stretch>
            <a:fillRect/>
          </a:stretch>
        </p:blipFill>
        <p:spPr>
          <a:xfrm>
            <a:off x="476326" y="-613791"/>
            <a:ext cx="2841885" cy="2841885"/>
          </a:xfrm>
          <a:prstGeom prst="rect">
            <a:avLst/>
          </a:prstGeom>
        </p:spPr>
      </p:pic>
      <p:sp>
        <p:nvSpPr>
          <p:cNvPr id="7" name="CuadroTexto 6">
            <a:extLst>
              <a:ext uri="{FF2B5EF4-FFF2-40B4-BE49-F238E27FC236}">
                <a16:creationId xmlns:a16="http://schemas.microsoft.com/office/drawing/2014/main" id="{60F848BC-4B0C-C2A4-4206-2E1E514FF392}"/>
              </a:ext>
            </a:extLst>
          </p:cNvPr>
          <p:cNvSpPr txBox="1"/>
          <p:nvPr/>
        </p:nvSpPr>
        <p:spPr>
          <a:xfrm>
            <a:off x="422991" y="1086760"/>
            <a:ext cx="1592680" cy="461665"/>
          </a:xfrm>
          <a:prstGeom prst="rect">
            <a:avLst/>
          </a:prstGeom>
          <a:noFill/>
        </p:spPr>
        <p:txBody>
          <a:bodyPr wrap="none" rtlCol="0">
            <a:spAutoFit/>
          </a:bodyPr>
          <a:lstStyle/>
          <a:p>
            <a:r>
              <a:rPr lang="es-CL" sz="1200" dirty="0"/>
              <a:t>PROGRAMACIÓN WEB</a:t>
            </a:r>
          </a:p>
          <a:p>
            <a:r>
              <a:rPr lang="es-CL" sz="1200" dirty="0"/>
              <a:t>PGY3121-012V</a:t>
            </a:r>
          </a:p>
        </p:txBody>
      </p:sp>
      <p:sp>
        <p:nvSpPr>
          <p:cNvPr id="8" name="CuadroTexto 7">
            <a:extLst>
              <a:ext uri="{FF2B5EF4-FFF2-40B4-BE49-F238E27FC236}">
                <a16:creationId xmlns:a16="http://schemas.microsoft.com/office/drawing/2014/main" id="{E3FB07A2-D638-7CC3-15DA-9107B8522991}"/>
              </a:ext>
            </a:extLst>
          </p:cNvPr>
          <p:cNvSpPr txBox="1"/>
          <p:nvPr/>
        </p:nvSpPr>
        <p:spPr>
          <a:xfrm>
            <a:off x="7600013" y="5401907"/>
            <a:ext cx="3947186" cy="584775"/>
          </a:xfrm>
          <a:prstGeom prst="rect">
            <a:avLst/>
          </a:prstGeom>
          <a:noFill/>
        </p:spPr>
        <p:txBody>
          <a:bodyPr wrap="square" rtlCol="0">
            <a:spAutoFit/>
          </a:bodyPr>
          <a:lstStyle/>
          <a:p>
            <a:r>
              <a:rPr lang="es-CL" sz="1600" dirty="0"/>
              <a:t>INTEGRANTES:	- Jeremy Vargas</a:t>
            </a:r>
          </a:p>
          <a:p>
            <a:r>
              <a:rPr lang="es-CL" sz="1600" dirty="0"/>
              <a:t>		- Christian Fuentes T.</a:t>
            </a:r>
          </a:p>
        </p:txBody>
      </p:sp>
      <p:sp>
        <p:nvSpPr>
          <p:cNvPr id="10" name="CuadroTexto 9">
            <a:extLst>
              <a:ext uri="{FF2B5EF4-FFF2-40B4-BE49-F238E27FC236}">
                <a16:creationId xmlns:a16="http://schemas.microsoft.com/office/drawing/2014/main" id="{47069343-67E3-D38F-21F9-596492601F1A}"/>
              </a:ext>
            </a:extLst>
          </p:cNvPr>
          <p:cNvSpPr txBox="1"/>
          <p:nvPr/>
        </p:nvSpPr>
        <p:spPr>
          <a:xfrm>
            <a:off x="7600013" y="5986682"/>
            <a:ext cx="3947186" cy="338554"/>
          </a:xfrm>
          <a:prstGeom prst="rect">
            <a:avLst/>
          </a:prstGeom>
          <a:noFill/>
        </p:spPr>
        <p:txBody>
          <a:bodyPr wrap="square" rtlCol="0">
            <a:spAutoFit/>
          </a:bodyPr>
          <a:lstStyle/>
          <a:p>
            <a:r>
              <a:rPr lang="es-CL" sz="1600" dirty="0"/>
              <a:t>DOCENTE:		- Diego Arce P.</a:t>
            </a:r>
          </a:p>
        </p:txBody>
      </p:sp>
    </p:spTree>
    <p:extLst>
      <p:ext uri="{BB962C8B-B14F-4D97-AF65-F5344CB8AC3E}">
        <p14:creationId xmlns:p14="http://schemas.microsoft.com/office/powerpoint/2010/main" val="397873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E2A43B5-9774-34A0-B1C5-C15C0A4749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86" r="7274" b="12944"/>
          <a:stretch/>
        </p:blipFill>
        <p:spPr bwMode="auto">
          <a:xfrm>
            <a:off x="230764" y="382384"/>
            <a:ext cx="2246430" cy="172904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redondeado 4">
            <a:extLst>
              <a:ext uri="{FF2B5EF4-FFF2-40B4-BE49-F238E27FC236}">
                <a16:creationId xmlns:a16="http://schemas.microsoft.com/office/drawing/2014/main" id="{F96CCE35-8EB5-8325-2303-BC294C8D3D30}"/>
              </a:ext>
            </a:extLst>
          </p:cNvPr>
          <p:cNvSpPr/>
          <p:nvPr/>
        </p:nvSpPr>
        <p:spPr>
          <a:xfrm>
            <a:off x="2617552" y="532833"/>
            <a:ext cx="9343684" cy="1192938"/>
          </a:xfrm>
          <a:prstGeom prst="roundRect">
            <a:avLst/>
          </a:prstGeom>
          <a:solidFill>
            <a:srgbClr val="D9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6" name="Título 1">
            <a:extLst>
              <a:ext uri="{FF2B5EF4-FFF2-40B4-BE49-F238E27FC236}">
                <a16:creationId xmlns:a16="http://schemas.microsoft.com/office/drawing/2014/main" id="{1A4F7091-636D-5B63-8D5C-FD20A73E8B26}"/>
              </a:ext>
            </a:extLst>
          </p:cNvPr>
          <p:cNvSpPr txBox="1">
            <a:spLocks/>
          </p:cNvSpPr>
          <p:nvPr/>
        </p:nvSpPr>
        <p:spPr>
          <a:xfrm>
            <a:off x="3797959" y="532833"/>
            <a:ext cx="9484043" cy="11887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5400" dirty="0">
                <a:ln w="0"/>
                <a:solidFill>
                  <a:srgbClr val="FF5B71"/>
                </a:solidFill>
                <a:effectLst>
                  <a:outerShdw blurRad="38100" dist="19050" dir="2700000" algn="tl" rotWithShape="0">
                    <a:schemeClr val="dk1">
                      <a:alpha val="40000"/>
                    </a:schemeClr>
                  </a:outerShdw>
                </a:effectLst>
                <a:latin typeface="Trade Gothic Inline" panose="020F0502020204030204" pitchFamily="34" charset="0"/>
                <a:ea typeface="Tahoma" panose="020B0604030504040204" pitchFamily="34" charset="0"/>
                <a:cs typeface="Trade Gothic Inline" panose="020F0502020204030204" pitchFamily="34" charset="0"/>
              </a:rPr>
              <a:t>características</a:t>
            </a:r>
          </a:p>
        </p:txBody>
      </p:sp>
      <p:sp>
        <p:nvSpPr>
          <p:cNvPr id="9" name="CuadroTexto 8">
            <a:extLst>
              <a:ext uri="{FF2B5EF4-FFF2-40B4-BE49-F238E27FC236}">
                <a16:creationId xmlns:a16="http://schemas.microsoft.com/office/drawing/2014/main" id="{AA5089A4-3C45-E78C-968A-C543A967B508}"/>
              </a:ext>
            </a:extLst>
          </p:cNvPr>
          <p:cNvSpPr txBox="1"/>
          <p:nvPr/>
        </p:nvSpPr>
        <p:spPr>
          <a:xfrm>
            <a:off x="609600" y="2782297"/>
            <a:ext cx="10972800" cy="2862322"/>
          </a:xfrm>
          <a:prstGeom prst="rect">
            <a:avLst/>
          </a:prstGeom>
          <a:noFill/>
        </p:spPr>
        <p:txBody>
          <a:bodyPr wrap="square" rtlCol="0">
            <a:spAutoFit/>
          </a:bodyPr>
          <a:lstStyle/>
          <a:p>
            <a:pPr algn="just"/>
            <a:r>
              <a:rPr lang="es-CL" dirty="0">
                <a:latin typeface="Arial" panose="020B0604020202020204" pitchFamily="34" charset="0"/>
                <a:cs typeface="Arial" panose="020B0604020202020204" pitchFamily="34" charset="0"/>
              </a:rPr>
              <a:t>La Página Web permitirá realizar las siguientes acciones mediante los módulos:</a:t>
            </a:r>
          </a:p>
          <a:p>
            <a:pPr algn="just"/>
            <a:endParaRPr lang="es-CL" dirty="0">
              <a:latin typeface="Arial" panose="020B0604020202020204" pitchFamily="34" charset="0"/>
              <a:cs typeface="Arial" panose="020B0604020202020204" pitchFamily="34" charset="0"/>
            </a:endParaRPr>
          </a:p>
          <a:p>
            <a:pPr algn="just"/>
            <a:r>
              <a:rPr lang="es-CL" b="1" dirty="0">
                <a:latin typeface="Arial" panose="020B0604020202020204" pitchFamily="34" charset="0"/>
                <a:cs typeface="Arial" panose="020B0604020202020204" pitchFamily="34" charset="0"/>
              </a:rPr>
              <a:t>3. CONTACTO:</a:t>
            </a:r>
            <a:r>
              <a:rPr lang="es-CL" dirty="0">
                <a:latin typeface="Arial" panose="020B0604020202020204" pitchFamily="34" charset="0"/>
                <a:cs typeface="Arial" panose="020B0604020202020204" pitchFamily="34" charset="0"/>
              </a:rPr>
              <a:t>	- Información por la cual los clientes pueden contactarse por las distintas plataformas.</a:t>
            </a:r>
          </a:p>
          <a:p>
            <a:pPr algn="just"/>
            <a:r>
              <a:rPr lang="es-CL" dirty="0">
                <a:latin typeface="Arial" panose="020B0604020202020204" pitchFamily="34" charset="0"/>
                <a:cs typeface="Arial" panose="020B0604020202020204" pitchFamily="34" charset="0"/>
              </a:rPr>
              <a:t>		- Correo electrónico para gestionar todo tipo de consultas, reclamos y solicitudes.</a:t>
            </a:r>
          </a:p>
          <a:p>
            <a:pPr algn="just"/>
            <a:r>
              <a:rPr lang="es-CL" dirty="0">
                <a:latin typeface="Arial" panose="020B0604020202020204" pitchFamily="34" charset="0"/>
                <a:cs typeface="Arial" panose="020B0604020202020204" pitchFamily="34" charset="0"/>
              </a:rPr>
              <a:t>	</a:t>
            </a:r>
          </a:p>
          <a:p>
            <a:pPr algn="just"/>
            <a:endParaRPr lang="es-CL" dirty="0">
              <a:latin typeface="Arial" panose="020B0604020202020204" pitchFamily="34" charset="0"/>
              <a:cs typeface="Arial" panose="020B0604020202020204" pitchFamily="34" charset="0"/>
            </a:endParaRPr>
          </a:p>
          <a:p>
            <a:pPr algn="just"/>
            <a:r>
              <a:rPr lang="es-CL" dirty="0">
                <a:latin typeface="Arial" panose="020B0604020202020204" pitchFamily="34" charset="0"/>
                <a:cs typeface="Arial" panose="020B0604020202020204" pitchFamily="34" charset="0"/>
              </a:rPr>
              <a:t>		</a:t>
            </a:r>
          </a:p>
          <a:p>
            <a:pPr marL="2114550" lvl="4" indent="-285750" algn="just">
              <a:buFontTx/>
              <a:buChar char="-"/>
            </a:pPr>
            <a:endParaRPr lang="es-CL" dirty="0">
              <a:latin typeface="Arial" panose="020B0604020202020204" pitchFamily="34" charset="0"/>
              <a:cs typeface="Arial" panose="020B0604020202020204" pitchFamily="34" charset="0"/>
            </a:endParaRPr>
          </a:p>
          <a:p>
            <a:pPr algn="just"/>
            <a:endParaRPr lang="es-CL" dirty="0">
              <a:latin typeface="Arial" panose="020B0604020202020204" pitchFamily="34" charset="0"/>
              <a:cs typeface="Arial" panose="020B0604020202020204" pitchFamily="34" charset="0"/>
            </a:endParaRPr>
          </a:p>
          <a:p>
            <a:pPr algn="just"/>
            <a:endParaRPr lang="es-C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0525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E2A43B5-9774-34A0-B1C5-C15C0A4749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86" r="7274" b="12944"/>
          <a:stretch/>
        </p:blipFill>
        <p:spPr bwMode="auto">
          <a:xfrm>
            <a:off x="230764" y="382384"/>
            <a:ext cx="2246430" cy="172904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redondeado 4">
            <a:extLst>
              <a:ext uri="{FF2B5EF4-FFF2-40B4-BE49-F238E27FC236}">
                <a16:creationId xmlns:a16="http://schemas.microsoft.com/office/drawing/2014/main" id="{F96CCE35-8EB5-8325-2303-BC294C8D3D30}"/>
              </a:ext>
            </a:extLst>
          </p:cNvPr>
          <p:cNvSpPr/>
          <p:nvPr/>
        </p:nvSpPr>
        <p:spPr>
          <a:xfrm>
            <a:off x="2617552" y="532833"/>
            <a:ext cx="9343684" cy="1192938"/>
          </a:xfrm>
          <a:prstGeom prst="roundRect">
            <a:avLst/>
          </a:prstGeom>
          <a:solidFill>
            <a:srgbClr val="D9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6" name="Título 1">
            <a:extLst>
              <a:ext uri="{FF2B5EF4-FFF2-40B4-BE49-F238E27FC236}">
                <a16:creationId xmlns:a16="http://schemas.microsoft.com/office/drawing/2014/main" id="{1A4F7091-636D-5B63-8D5C-FD20A73E8B26}"/>
              </a:ext>
            </a:extLst>
          </p:cNvPr>
          <p:cNvSpPr txBox="1">
            <a:spLocks/>
          </p:cNvSpPr>
          <p:nvPr/>
        </p:nvSpPr>
        <p:spPr>
          <a:xfrm>
            <a:off x="2707957" y="536977"/>
            <a:ext cx="9484043" cy="11887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5400" dirty="0">
                <a:ln w="0"/>
                <a:solidFill>
                  <a:srgbClr val="FF5B71"/>
                </a:solidFill>
                <a:effectLst>
                  <a:outerShdw blurRad="38100" dist="19050" dir="2700000" algn="tl" rotWithShape="0">
                    <a:schemeClr val="dk1">
                      <a:alpha val="40000"/>
                    </a:schemeClr>
                  </a:outerShdw>
                </a:effectLst>
                <a:latin typeface="Trade Gothic Inline" panose="020F0502020204030204" pitchFamily="34" charset="0"/>
                <a:ea typeface="Tahoma" panose="020B0604030504040204" pitchFamily="34" charset="0"/>
                <a:cs typeface="Trade Gothic Inline" panose="020F0502020204030204" pitchFamily="34" charset="0"/>
              </a:rPr>
              <a:t>Presentación producto</a:t>
            </a:r>
          </a:p>
        </p:txBody>
      </p:sp>
    </p:spTree>
    <p:extLst>
      <p:ext uri="{BB962C8B-B14F-4D97-AF65-F5344CB8AC3E}">
        <p14:creationId xmlns:p14="http://schemas.microsoft.com/office/powerpoint/2010/main" val="147456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E2A43B5-9774-34A0-B1C5-C15C0A4749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86" r="7274" b="12944"/>
          <a:stretch/>
        </p:blipFill>
        <p:spPr bwMode="auto">
          <a:xfrm>
            <a:off x="230764" y="382384"/>
            <a:ext cx="2246430" cy="172904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redondeado 4">
            <a:extLst>
              <a:ext uri="{FF2B5EF4-FFF2-40B4-BE49-F238E27FC236}">
                <a16:creationId xmlns:a16="http://schemas.microsoft.com/office/drawing/2014/main" id="{F96CCE35-8EB5-8325-2303-BC294C8D3D30}"/>
              </a:ext>
            </a:extLst>
          </p:cNvPr>
          <p:cNvSpPr/>
          <p:nvPr/>
        </p:nvSpPr>
        <p:spPr>
          <a:xfrm>
            <a:off x="2617552" y="532833"/>
            <a:ext cx="9343684" cy="1192938"/>
          </a:xfrm>
          <a:prstGeom prst="roundRect">
            <a:avLst/>
          </a:prstGeom>
          <a:solidFill>
            <a:srgbClr val="D9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6" name="Título 1">
            <a:extLst>
              <a:ext uri="{FF2B5EF4-FFF2-40B4-BE49-F238E27FC236}">
                <a16:creationId xmlns:a16="http://schemas.microsoft.com/office/drawing/2014/main" id="{1A4F7091-636D-5B63-8D5C-FD20A73E8B26}"/>
              </a:ext>
            </a:extLst>
          </p:cNvPr>
          <p:cNvSpPr txBox="1">
            <a:spLocks/>
          </p:cNvSpPr>
          <p:nvPr/>
        </p:nvSpPr>
        <p:spPr>
          <a:xfrm>
            <a:off x="4742424" y="536977"/>
            <a:ext cx="5093940" cy="11887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5400" dirty="0">
                <a:ln w="0"/>
                <a:solidFill>
                  <a:srgbClr val="FF5B71"/>
                </a:solidFill>
                <a:effectLst>
                  <a:outerShdw blurRad="38100" dist="19050" dir="2700000" algn="tl" rotWithShape="0">
                    <a:schemeClr val="dk1">
                      <a:alpha val="40000"/>
                    </a:schemeClr>
                  </a:outerShdw>
                </a:effectLst>
                <a:latin typeface="Trade Gothic Inline" panose="020F0502020204030204" pitchFamily="34" charset="0"/>
                <a:ea typeface="Tahoma" panose="020B0604030504040204" pitchFamily="34" charset="0"/>
                <a:cs typeface="Trade Gothic Inline" panose="020F0502020204030204" pitchFamily="34" charset="0"/>
              </a:rPr>
              <a:t>Conclusión</a:t>
            </a:r>
          </a:p>
        </p:txBody>
      </p:sp>
      <p:sp>
        <p:nvSpPr>
          <p:cNvPr id="7" name="CuadroTexto 6">
            <a:extLst>
              <a:ext uri="{FF2B5EF4-FFF2-40B4-BE49-F238E27FC236}">
                <a16:creationId xmlns:a16="http://schemas.microsoft.com/office/drawing/2014/main" id="{647F89E6-C3CC-59BB-4363-0E7BB05CA8AD}"/>
              </a:ext>
            </a:extLst>
          </p:cNvPr>
          <p:cNvSpPr txBox="1"/>
          <p:nvPr/>
        </p:nvSpPr>
        <p:spPr>
          <a:xfrm>
            <a:off x="609600" y="2782297"/>
            <a:ext cx="10972800" cy="2308324"/>
          </a:xfrm>
          <a:prstGeom prst="rect">
            <a:avLst/>
          </a:prstGeom>
          <a:noFill/>
        </p:spPr>
        <p:txBody>
          <a:bodyPr wrap="square" rtlCol="0">
            <a:spAutoFit/>
          </a:bodyPr>
          <a:lstStyle/>
          <a:p>
            <a:pPr algn="just"/>
            <a:r>
              <a:rPr lang="es-CL" dirty="0">
                <a:latin typeface="Arial" panose="020B0604020202020204" pitchFamily="34" charset="0"/>
                <a:cs typeface="Arial" panose="020B0604020202020204" pitchFamily="34" charset="0"/>
              </a:rPr>
              <a:t>Mediante el desarrollo de la solución planteada al caso anteriormente mencionado, pudimos ir profundizando y conociendo más sobre la materia explicada durante todo el semestre. Además, según nuestra experiencia, nos ayudó a gestionar los tiempos y tareas, trabajar en equipo e incluir las distintas opiniones que se generaron durante el proceso de solución. Para finalizar, pudimos darnos cuenta de la importancia que tiene la integración de los sistemas para realizar de forma correcta los procesos que se pedían como requisitos del caso.</a:t>
            </a:r>
          </a:p>
          <a:p>
            <a:pPr algn="just"/>
            <a:endParaRPr lang="es-CL" dirty="0">
              <a:latin typeface="Arial" panose="020B0604020202020204" pitchFamily="34" charset="0"/>
              <a:cs typeface="Arial" panose="020B0604020202020204" pitchFamily="34" charset="0"/>
            </a:endParaRPr>
          </a:p>
          <a:p>
            <a:pPr algn="just"/>
            <a:endParaRPr lang="es-C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568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E2A43B5-9774-34A0-B1C5-C15C0A4749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86" r="7274" b="12944"/>
          <a:stretch/>
        </p:blipFill>
        <p:spPr bwMode="auto">
          <a:xfrm>
            <a:off x="230764" y="382384"/>
            <a:ext cx="2246430" cy="172904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redondeado 4">
            <a:extLst>
              <a:ext uri="{FF2B5EF4-FFF2-40B4-BE49-F238E27FC236}">
                <a16:creationId xmlns:a16="http://schemas.microsoft.com/office/drawing/2014/main" id="{F96CCE35-8EB5-8325-2303-BC294C8D3D30}"/>
              </a:ext>
            </a:extLst>
          </p:cNvPr>
          <p:cNvSpPr/>
          <p:nvPr/>
        </p:nvSpPr>
        <p:spPr>
          <a:xfrm>
            <a:off x="2617552" y="532833"/>
            <a:ext cx="9343684" cy="1192938"/>
          </a:xfrm>
          <a:prstGeom prst="roundRect">
            <a:avLst/>
          </a:prstGeom>
          <a:solidFill>
            <a:srgbClr val="D9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6" name="Título 1">
            <a:extLst>
              <a:ext uri="{FF2B5EF4-FFF2-40B4-BE49-F238E27FC236}">
                <a16:creationId xmlns:a16="http://schemas.microsoft.com/office/drawing/2014/main" id="{1A4F7091-636D-5B63-8D5C-FD20A73E8B26}"/>
              </a:ext>
            </a:extLst>
          </p:cNvPr>
          <p:cNvSpPr txBox="1">
            <a:spLocks/>
          </p:cNvSpPr>
          <p:nvPr/>
        </p:nvSpPr>
        <p:spPr>
          <a:xfrm>
            <a:off x="4376405" y="536977"/>
            <a:ext cx="7584831" cy="11887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5400" dirty="0">
                <a:ln w="0"/>
                <a:solidFill>
                  <a:srgbClr val="FF5B71"/>
                </a:solidFill>
                <a:effectLst>
                  <a:outerShdw blurRad="38100" dist="19050" dir="2700000" algn="tl" rotWithShape="0">
                    <a:schemeClr val="dk1">
                      <a:alpha val="40000"/>
                    </a:schemeClr>
                  </a:outerShdw>
                </a:effectLst>
                <a:latin typeface="Trade Gothic Inline" panose="020F0502020204030204" pitchFamily="34" charset="0"/>
                <a:ea typeface="Tahoma" panose="020B0604030504040204" pitchFamily="34" charset="0"/>
                <a:cs typeface="Trade Gothic Inline" panose="020F0502020204030204" pitchFamily="34" charset="0"/>
              </a:rPr>
              <a:t>INTRODUCCIÓN</a:t>
            </a:r>
          </a:p>
        </p:txBody>
      </p:sp>
      <p:sp>
        <p:nvSpPr>
          <p:cNvPr id="7" name="CuadroTexto 6">
            <a:extLst>
              <a:ext uri="{FF2B5EF4-FFF2-40B4-BE49-F238E27FC236}">
                <a16:creationId xmlns:a16="http://schemas.microsoft.com/office/drawing/2014/main" id="{06209C0F-324E-94C5-AD11-AA5DEA5D4BBE}"/>
              </a:ext>
            </a:extLst>
          </p:cNvPr>
          <p:cNvSpPr txBox="1"/>
          <p:nvPr/>
        </p:nvSpPr>
        <p:spPr>
          <a:xfrm>
            <a:off x="609600" y="2823906"/>
            <a:ext cx="10972800" cy="2308324"/>
          </a:xfrm>
          <a:prstGeom prst="rect">
            <a:avLst/>
          </a:prstGeom>
          <a:noFill/>
        </p:spPr>
        <p:txBody>
          <a:bodyPr wrap="square" rtlCol="0">
            <a:spAutoFit/>
          </a:bodyPr>
          <a:lstStyle/>
          <a:p>
            <a:r>
              <a:rPr lang="es-CL" dirty="0">
                <a:latin typeface="Arial" panose="020B0604020202020204" pitchFamily="34" charset="0"/>
                <a:cs typeface="Arial" panose="020B0604020202020204" pitchFamily="34" charset="0"/>
              </a:rPr>
              <a:t>A continuación, se dará a conocer el desarrollo correspondiente al proyecto semestral, el cual implica las siguientes partes:</a:t>
            </a:r>
          </a:p>
          <a:p>
            <a:endParaRPr lang="es-CL"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L" dirty="0">
                <a:latin typeface="Arial" panose="020B0604020202020204" pitchFamily="34" charset="0"/>
                <a:cs typeface="Arial" panose="020B0604020202020204" pitchFamily="34" charset="0"/>
              </a:rPr>
              <a:t>Presentación del Proyecto</a:t>
            </a:r>
          </a:p>
          <a:p>
            <a:pPr marL="285750" indent="-285750">
              <a:buFont typeface="Arial" panose="020B0604020202020204" pitchFamily="34" charset="0"/>
              <a:buChar char="•"/>
            </a:pPr>
            <a:r>
              <a:rPr lang="es-CL" dirty="0">
                <a:latin typeface="Arial" panose="020B0604020202020204" pitchFamily="34" charset="0"/>
                <a:cs typeface="Arial" panose="020B0604020202020204" pitchFamily="34" charset="0"/>
              </a:rPr>
              <a:t>Solución Propuesta</a:t>
            </a:r>
          </a:p>
          <a:p>
            <a:pPr marL="285750" indent="-285750">
              <a:buFont typeface="Arial" panose="020B0604020202020204" pitchFamily="34" charset="0"/>
              <a:buChar char="•"/>
            </a:pPr>
            <a:r>
              <a:rPr lang="es-CL" dirty="0">
                <a:latin typeface="Arial" panose="020B0604020202020204" pitchFamily="34" charset="0"/>
                <a:cs typeface="Arial" panose="020B0604020202020204" pitchFamily="34" charset="0"/>
              </a:rPr>
              <a:t>Principales características del Producto Desarrollado</a:t>
            </a:r>
          </a:p>
          <a:p>
            <a:pPr marL="285750" indent="-285750">
              <a:buFont typeface="Arial" panose="020B0604020202020204" pitchFamily="34" charset="0"/>
              <a:buChar char="•"/>
            </a:pPr>
            <a:r>
              <a:rPr lang="es-CL" dirty="0">
                <a:latin typeface="Arial" panose="020B0604020202020204" pitchFamily="34" charset="0"/>
                <a:cs typeface="Arial" panose="020B0604020202020204" pitchFamily="34" charset="0"/>
              </a:rPr>
              <a:t>Presentación del Producto Desarrollado</a:t>
            </a:r>
          </a:p>
          <a:p>
            <a:pPr marL="285750" indent="-285750">
              <a:buFont typeface="Arial" panose="020B0604020202020204" pitchFamily="34" charset="0"/>
              <a:buChar char="•"/>
            </a:pPr>
            <a:r>
              <a:rPr lang="es-CL" dirty="0">
                <a:latin typeface="Arial" panose="020B0604020202020204" pitchFamily="34" charset="0"/>
                <a:cs typeface="Arial" panose="020B0604020202020204" pitchFamily="34" charset="0"/>
              </a:rPr>
              <a:t>Conclusión</a:t>
            </a:r>
          </a:p>
        </p:txBody>
      </p:sp>
    </p:spTree>
    <p:extLst>
      <p:ext uri="{BB962C8B-B14F-4D97-AF65-F5344CB8AC3E}">
        <p14:creationId xmlns:p14="http://schemas.microsoft.com/office/powerpoint/2010/main" val="359657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E2A43B5-9774-34A0-B1C5-C15C0A4749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86" r="7274" b="12944"/>
          <a:stretch/>
        </p:blipFill>
        <p:spPr bwMode="auto">
          <a:xfrm>
            <a:off x="230764" y="382384"/>
            <a:ext cx="2246430" cy="172904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redondeado 4">
            <a:extLst>
              <a:ext uri="{FF2B5EF4-FFF2-40B4-BE49-F238E27FC236}">
                <a16:creationId xmlns:a16="http://schemas.microsoft.com/office/drawing/2014/main" id="{F96CCE35-8EB5-8325-2303-BC294C8D3D30}"/>
              </a:ext>
            </a:extLst>
          </p:cNvPr>
          <p:cNvSpPr/>
          <p:nvPr/>
        </p:nvSpPr>
        <p:spPr>
          <a:xfrm>
            <a:off x="2617552" y="532833"/>
            <a:ext cx="9343684" cy="1192938"/>
          </a:xfrm>
          <a:prstGeom prst="roundRect">
            <a:avLst/>
          </a:prstGeom>
          <a:solidFill>
            <a:srgbClr val="D9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6" name="Título 1">
            <a:extLst>
              <a:ext uri="{FF2B5EF4-FFF2-40B4-BE49-F238E27FC236}">
                <a16:creationId xmlns:a16="http://schemas.microsoft.com/office/drawing/2014/main" id="{1A4F7091-636D-5B63-8D5C-FD20A73E8B26}"/>
              </a:ext>
            </a:extLst>
          </p:cNvPr>
          <p:cNvSpPr txBox="1">
            <a:spLocks/>
          </p:cNvSpPr>
          <p:nvPr/>
        </p:nvSpPr>
        <p:spPr>
          <a:xfrm>
            <a:off x="2617552" y="537795"/>
            <a:ext cx="9484043" cy="118879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5400" dirty="0">
                <a:ln w="0"/>
                <a:solidFill>
                  <a:srgbClr val="FF5B71"/>
                </a:solidFill>
                <a:effectLst>
                  <a:outerShdw blurRad="38100" dist="19050" dir="2700000" algn="tl" rotWithShape="0">
                    <a:schemeClr val="dk1">
                      <a:alpha val="40000"/>
                    </a:schemeClr>
                  </a:outerShdw>
                </a:effectLst>
                <a:latin typeface="Trade Gothic Inline" panose="020F0502020204030204" pitchFamily="34" charset="0"/>
                <a:ea typeface="Tahoma" panose="020B0604030504040204" pitchFamily="34" charset="0"/>
                <a:cs typeface="Trade Gothic Inline" panose="020F0502020204030204" pitchFamily="34" charset="0"/>
              </a:rPr>
              <a:t>Presentación del proyecto</a:t>
            </a:r>
          </a:p>
        </p:txBody>
      </p:sp>
      <p:sp>
        <p:nvSpPr>
          <p:cNvPr id="7" name="CuadroTexto 6">
            <a:extLst>
              <a:ext uri="{FF2B5EF4-FFF2-40B4-BE49-F238E27FC236}">
                <a16:creationId xmlns:a16="http://schemas.microsoft.com/office/drawing/2014/main" id="{06209C0F-324E-94C5-AD11-AA5DEA5D4BBE}"/>
              </a:ext>
            </a:extLst>
          </p:cNvPr>
          <p:cNvSpPr txBox="1"/>
          <p:nvPr/>
        </p:nvSpPr>
        <p:spPr>
          <a:xfrm>
            <a:off x="609600" y="2424895"/>
            <a:ext cx="10972800" cy="3323987"/>
          </a:xfrm>
          <a:prstGeom prst="rect">
            <a:avLst/>
          </a:prstGeom>
          <a:noFill/>
        </p:spPr>
        <p:txBody>
          <a:bodyPr wrap="square" rtlCol="0">
            <a:spAutoFit/>
          </a:bodyPr>
          <a:lstStyle/>
          <a:p>
            <a:pPr algn="ctr"/>
            <a:r>
              <a:rPr lang="es-CL" sz="2400" b="1" u="sng" dirty="0">
                <a:latin typeface="Arial" panose="020B0604020202020204" pitchFamily="34" charset="0"/>
                <a:cs typeface="Arial" panose="020B0604020202020204" pitchFamily="34" charset="0"/>
              </a:rPr>
              <a:t>CASO</a:t>
            </a:r>
          </a:p>
          <a:p>
            <a:pPr algn="just"/>
            <a:endParaRPr lang="es-CL" sz="2400" b="1" u="sng" dirty="0">
              <a:latin typeface="Arial" panose="020B0604020202020204" pitchFamily="34" charset="0"/>
              <a:cs typeface="Arial" panose="020B0604020202020204" pitchFamily="34" charset="0"/>
            </a:endParaRPr>
          </a:p>
          <a:p>
            <a:pPr algn="just"/>
            <a:endParaRPr lang="es-CL" dirty="0">
              <a:latin typeface="Arial" panose="020B0604020202020204" pitchFamily="34" charset="0"/>
              <a:cs typeface="Arial" panose="020B0604020202020204" pitchFamily="34" charset="0"/>
            </a:endParaRPr>
          </a:p>
          <a:p>
            <a:pPr algn="just"/>
            <a:r>
              <a:rPr lang="es-CL" dirty="0">
                <a:latin typeface="Arial" panose="020B0604020202020204" pitchFamily="34" charset="0"/>
                <a:cs typeface="Arial" panose="020B0604020202020204" pitchFamily="34" charset="0"/>
              </a:rPr>
              <a:t>Un grupo de amigas comenzó́ a realizar la venta de productos para mascotas como bandanas, correas e identificaciones, todo esto para ayudar a una fundación sin fines de lucro, todo partió́ a través de las redes sociales, pero en la actualidad es casi imposible dar abasto a la demanda a través de las redes sociales. </a:t>
            </a:r>
            <a:endParaRPr lang="es-CL" dirty="0">
              <a:effectLst/>
              <a:latin typeface="Arial" panose="020B0604020202020204" pitchFamily="34" charset="0"/>
              <a:cs typeface="Arial" panose="020B0604020202020204" pitchFamily="34" charset="0"/>
            </a:endParaRPr>
          </a:p>
          <a:p>
            <a:pPr algn="just"/>
            <a:r>
              <a:rPr lang="es-CL" dirty="0">
                <a:latin typeface="Arial" panose="020B0604020202020204" pitchFamily="34" charset="0"/>
                <a:cs typeface="Arial" panose="020B0604020202020204" pitchFamily="34" charset="0"/>
              </a:rPr>
              <a:t>Por eso, a contactado a los alumnos del Duoc para que puedan ayudarles a construir una aplicación web que permita a sus usuarios elaborar listas de compras con la intención de permitir a las amigas a ordenar sus presupuestos, mejorar sus finanzas, realizar el aporte a la fundación sin fines de lucro y mejorar la venta y el despacho de sus productos. </a:t>
            </a:r>
            <a:endParaRPr lang="es-CL" dirty="0">
              <a:effectLst/>
              <a:latin typeface="Arial" panose="020B0604020202020204" pitchFamily="34" charset="0"/>
              <a:cs typeface="Arial" panose="020B0604020202020204" pitchFamily="34" charset="0"/>
            </a:endParaRPr>
          </a:p>
          <a:p>
            <a:endParaRPr lang="es-C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288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E2A43B5-9774-34A0-B1C5-C15C0A4749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86" r="7274" b="12944"/>
          <a:stretch/>
        </p:blipFill>
        <p:spPr bwMode="auto">
          <a:xfrm>
            <a:off x="230764" y="382384"/>
            <a:ext cx="2246430" cy="172904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redondeado 4">
            <a:extLst>
              <a:ext uri="{FF2B5EF4-FFF2-40B4-BE49-F238E27FC236}">
                <a16:creationId xmlns:a16="http://schemas.microsoft.com/office/drawing/2014/main" id="{F96CCE35-8EB5-8325-2303-BC294C8D3D30}"/>
              </a:ext>
            </a:extLst>
          </p:cNvPr>
          <p:cNvSpPr/>
          <p:nvPr/>
        </p:nvSpPr>
        <p:spPr>
          <a:xfrm>
            <a:off x="2617552" y="532833"/>
            <a:ext cx="9343684" cy="1192938"/>
          </a:xfrm>
          <a:prstGeom prst="roundRect">
            <a:avLst/>
          </a:prstGeom>
          <a:solidFill>
            <a:srgbClr val="D9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6" name="Título 1">
            <a:extLst>
              <a:ext uri="{FF2B5EF4-FFF2-40B4-BE49-F238E27FC236}">
                <a16:creationId xmlns:a16="http://schemas.microsoft.com/office/drawing/2014/main" id="{1A4F7091-636D-5B63-8D5C-FD20A73E8B26}"/>
              </a:ext>
            </a:extLst>
          </p:cNvPr>
          <p:cNvSpPr txBox="1">
            <a:spLocks/>
          </p:cNvSpPr>
          <p:nvPr/>
        </p:nvSpPr>
        <p:spPr>
          <a:xfrm>
            <a:off x="2617552" y="537795"/>
            <a:ext cx="9484043" cy="118879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5400" dirty="0">
                <a:ln w="0"/>
                <a:solidFill>
                  <a:srgbClr val="FF5B71"/>
                </a:solidFill>
                <a:effectLst>
                  <a:outerShdw blurRad="38100" dist="19050" dir="2700000" algn="tl" rotWithShape="0">
                    <a:schemeClr val="dk1">
                      <a:alpha val="40000"/>
                    </a:schemeClr>
                  </a:outerShdw>
                </a:effectLst>
                <a:latin typeface="Trade Gothic Inline" panose="020F0502020204030204" pitchFamily="34" charset="0"/>
                <a:ea typeface="Tahoma" panose="020B0604030504040204" pitchFamily="34" charset="0"/>
                <a:cs typeface="Trade Gothic Inline" panose="020F0502020204030204" pitchFamily="34" charset="0"/>
              </a:rPr>
              <a:t>Presentación del proyecto</a:t>
            </a:r>
          </a:p>
        </p:txBody>
      </p:sp>
      <p:sp>
        <p:nvSpPr>
          <p:cNvPr id="7" name="CuadroTexto 6">
            <a:extLst>
              <a:ext uri="{FF2B5EF4-FFF2-40B4-BE49-F238E27FC236}">
                <a16:creationId xmlns:a16="http://schemas.microsoft.com/office/drawing/2014/main" id="{06209C0F-324E-94C5-AD11-AA5DEA5D4BBE}"/>
              </a:ext>
            </a:extLst>
          </p:cNvPr>
          <p:cNvSpPr txBox="1"/>
          <p:nvPr/>
        </p:nvSpPr>
        <p:spPr>
          <a:xfrm>
            <a:off x="609600" y="2424895"/>
            <a:ext cx="10972800" cy="3816429"/>
          </a:xfrm>
          <a:prstGeom prst="rect">
            <a:avLst/>
          </a:prstGeom>
          <a:noFill/>
        </p:spPr>
        <p:txBody>
          <a:bodyPr wrap="square" rtlCol="0">
            <a:spAutoFit/>
          </a:bodyPr>
          <a:lstStyle/>
          <a:p>
            <a:pPr algn="ctr"/>
            <a:r>
              <a:rPr lang="es-CL" sz="2400" b="1" u="sng" dirty="0">
                <a:latin typeface="Arial" panose="020B0604020202020204" pitchFamily="34" charset="0"/>
                <a:cs typeface="Arial" panose="020B0604020202020204" pitchFamily="34" charset="0"/>
              </a:rPr>
              <a:t>LOS PRINCIPALES OBJETIVOS DE LA APLICACIÓN WEB SON:</a:t>
            </a:r>
          </a:p>
          <a:p>
            <a:pPr algn="ctr"/>
            <a:endParaRPr lang="es-CL" sz="2000" b="1" u="sng" dirty="0">
              <a:effectLst/>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es-CL" dirty="0">
                <a:latin typeface="Arial" panose="020B0604020202020204" pitchFamily="34" charset="0"/>
                <a:cs typeface="Arial" panose="020B0604020202020204" pitchFamily="34" charset="0"/>
              </a:rPr>
              <a:t>Contar con una plataforma en internet para promover sus productos a usuarios registrados, que indique el stock real de productos disponibles </a:t>
            </a:r>
          </a:p>
          <a:p>
            <a:pPr marL="742950" lvl="1" indent="-285750" algn="just">
              <a:buFont typeface="Arial" panose="020B0604020202020204" pitchFamily="34" charset="0"/>
              <a:buChar char="•"/>
            </a:pPr>
            <a:r>
              <a:rPr lang="es-CL" dirty="0">
                <a:latin typeface="Arial" panose="020B0604020202020204" pitchFamily="34" charset="0"/>
                <a:cs typeface="Arial" panose="020B0604020202020204" pitchFamily="34" charset="0"/>
              </a:rPr>
              <a:t>Entregar el servicio venta en línea. </a:t>
            </a:r>
          </a:p>
          <a:p>
            <a:pPr marL="742950" lvl="1" indent="-285750" algn="just">
              <a:buFont typeface="Arial" panose="020B0604020202020204" pitchFamily="34" charset="0"/>
              <a:buChar char="•"/>
            </a:pPr>
            <a:r>
              <a:rPr lang="es-CL" dirty="0">
                <a:latin typeface="Arial" panose="020B0604020202020204" pitchFamily="34" charset="0"/>
                <a:cs typeface="Arial" panose="020B0604020202020204" pitchFamily="34" charset="0"/>
              </a:rPr>
              <a:t>Permitir al cliente para monitorear sus compras. </a:t>
            </a:r>
          </a:p>
          <a:p>
            <a:pPr marL="742950" lvl="1" indent="-285750" algn="just">
              <a:buFont typeface="Arial" panose="020B0604020202020204" pitchFamily="34" charset="0"/>
              <a:buChar char="•"/>
            </a:pPr>
            <a:r>
              <a:rPr lang="es-CL" dirty="0">
                <a:latin typeface="Arial" panose="020B0604020202020204" pitchFamily="34" charset="0"/>
                <a:cs typeface="Arial" panose="020B0604020202020204" pitchFamily="34" charset="0"/>
              </a:rPr>
              <a:t>Mejorar el proceso de logística de sus productos a los clientes mediante el seguimiento del despacho. </a:t>
            </a:r>
          </a:p>
          <a:p>
            <a:pPr marL="742950" lvl="1" indent="-285750" algn="just">
              <a:buFont typeface="Arial" panose="020B0604020202020204" pitchFamily="34" charset="0"/>
              <a:buChar char="•"/>
            </a:pPr>
            <a:r>
              <a:rPr lang="es-CL" dirty="0">
                <a:latin typeface="Arial" panose="020B0604020202020204" pitchFamily="34" charset="0"/>
                <a:cs typeface="Arial" panose="020B0604020202020204" pitchFamily="34" charset="0"/>
              </a:rPr>
              <a:t>Permitir generar descuentos o promociones en la pagina principal </a:t>
            </a:r>
          </a:p>
          <a:p>
            <a:pPr marL="742950" lvl="1" indent="-285750" algn="just">
              <a:buFont typeface="Arial" panose="020B0604020202020204" pitchFamily="34" charset="0"/>
              <a:buChar char="•"/>
            </a:pPr>
            <a:r>
              <a:rPr lang="es-CL" dirty="0">
                <a:latin typeface="Arial" panose="020B0604020202020204" pitchFamily="34" charset="0"/>
                <a:cs typeface="Arial" panose="020B0604020202020204" pitchFamily="34" charset="0"/>
              </a:rPr>
              <a:t>Permitir subscribirse con una donación a la fundación sin fines de lucro, esta información ira </a:t>
            </a:r>
          </a:p>
          <a:p>
            <a:pPr marL="742950" lvl="1" indent="-285750" algn="just">
              <a:buFont typeface="Arial" panose="020B0604020202020204" pitchFamily="34" charset="0"/>
              <a:buChar char="•"/>
            </a:pPr>
            <a:r>
              <a:rPr lang="es-CL" dirty="0">
                <a:latin typeface="Arial" panose="020B0604020202020204" pitchFamily="34" charset="0"/>
                <a:cs typeface="Arial" panose="020B0604020202020204" pitchFamily="34" charset="0"/>
              </a:rPr>
              <a:t>directamente a la fundación. Con el fin de motivar a sus clientes, se otorgará un 5% de descuento en el total de la venta a todos los clientes que estén suscritos. </a:t>
            </a:r>
          </a:p>
          <a:p>
            <a:endParaRPr lang="es-C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843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E2A43B5-9774-34A0-B1C5-C15C0A4749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86" r="7274" b="12944"/>
          <a:stretch/>
        </p:blipFill>
        <p:spPr bwMode="auto">
          <a:xfrm>
            <a:off x="230764" y="382384"/>
            <a:ext cx="2246430" cy="172904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redondeado 4">
            <a:extLst>
              <a:ext uri="{FF2B5EF4-FFF2-40B4-BE49-F238E27FC236}">
                <a16:creationId xmlns:a16="http://schemas.microsoft.com/office/drawing/2014/main" id="{F96CCE35-8EB5-8325-2303-BC294C8D3D30}"/>
              </a:ext>
            </a:extLst>
          </p:cNvPr>
          <p:cNvSpPr/>
          <p:nvPr/>
        </p:nvSpPr>
        <p:spPr>
          <a:xfrm>
            <a:off x="2617552" y="532833"/>
            <a:ext cx="9343684" cy="1192938"/>
          </a:xfrm>
          <a:prstGeom prst="roundRect">
            <a:avLst/>
          </a:prstGeom>
          <a:solidFill>
            <a:srgbClr val="D9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6" name="Título 1">
            <a:extLst>
              <a:ext uri="{FF2B5EF4-FFF2-40B4-BE49-F238E27FC236}">
                <a16:creationId xmlns:a16="http://schemas.microsoft.com/office/drawing/2014/main" id="{1A4F7091-636D-5B63-8D5C-FD20A73E8B26}"/>
              </a:ext>
            </a:extLst>
          </p:cNvPr>
          <p:cNvSpPr txBox="1">
            <a:spLocks/>
          </p:cNvSpPr>
          <p:nvPr/>
        </p:nvSpPr>
        <p:spPr>
          <a:xfrm>
            <a:off x="2617552" y="537795"/>
            <a:ext cx="9484043" cy="118879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5400" dirty="0">
                <a:ln w="0"/>
                <a:solidFill>
                  <a:srgbClr val="FF5B71"/>
                </a:solidFill>
                <a:effectLst>
                  <a:outerShdw blurRad="38100" dist="19050" dir="2700000" algn="tl" rotWithShape="0">
                    <a:schemeClr val="dk1">
                      <a:alpha val="40000"/>
                    </a:schemeClr>
                  </a:outerShdw>
                </a:effectLst>
                <a:latin typeface="Trade Gothic Inline" panose="020F0502020204030204" pitchFamily="34" charset="0"/>
                <a:ea typeface="Tahoma" panose="020B0604030504040204" pitchFamily="34" charset="0"/>
                <a:cs typeface="Trade Gothic Inline" panose="020F0502020204030204" pitchFamily="34" charset="0"/>
              </a:rPr>
              <a:t>Presentación del proyecto</a:t>
            </a:r>
          </a:p>
        </p:txBody>
      </p:sp>
      <p:sp>
        <p:nvSpPr>
          <p:cNvPr id="7" name="CuadroTexto 6">
            <a:extLst>
              <a:ext uri="{FF2B5EF4-FFF2-40B4-BE49-F238E27FC236}">
                <a16:creationId xmlns:a16="http://schemas.microsoft.com/office/drawing/2014/main" id="{06209C0F-324E-94C5-AD11-AA5DEA5D4BBE}"/>
              </a:ext>
            </a:extLst>
          </p:cNvPr>
          <p:cNvSpPr txBox="1"/>
          <p:nvPr/>
        </p:nvSpPr>
        <p:spPr>
          <a:xfrm>
            <a:off x="609600" y="1921897"/>
            <a:ext cx="10972800" cy="4985980"/>
          </a:xfrm>
          <a:prstGeom prst="rect">
            <a:avLst/>
          </a:prstGeom>
          <a:noFill/>
        </p:spPr>
        <p:txBody>
          <a:bodyPr wrap="square" rtlCol="0">
            <a:spAutoFit/>
          </a:bodyPr>
          <a:lstStyle/>
          <a:p>
            <a:pPr algn="ctr"/>
            <a:r>
              <a:rPr lang="es-CL" sz="2400" b="1" u="sng" dirty="0">
                <a:latin typeface="Arial" panose="020B0604020202020204" pitchFamily="34" charset="0"/>
                <a:cs typeface="Arial" panose="020B0604020202020204" pitchFamily="34" charset="0"/>
              </a:rPr>
              <a:t>FUNCIONALIDADES DEL SISTEMA</a:t>
            </a:r>
          </a:p>
          <a:p>
            <a:pPr algn="just"/>
            <a:endParaRPr lang="es-CL" sz="2400" b="1" u="sng"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L" dirty="0">
                <a:latin typeface="Arial" panose="020B0604020202020204" pitchFamily="34" charset="0"/>
                <a:cs typeface="Arial" panose="020B0604020202020204" pitchFamily="34" charset="0"/>
              </a:rPr>
              <a:t>El sistema debe permitir registrar clientes para acceder a los servicios de ventas </a:t>
            </a:r>
          </a:p>
          <a:p>
            <a:pPr marL="285750" indent="-285750" algn="just">
              <a:buFont typeface="Arial" panose="020B0604020202020204" pitchFamily="34" charset="0"/>
              <a:buChar char="•"/>
            </a:pPr>
            <a:r>
              <a:rPr lang="es-CL" dirty="0">
                <a:latin typeface="Arial" panose="020B0604020202020204" pitchFamily="34" charset="0"/>
                <a:cs typeface="Arial" panose="020B0604020202020204" pitchFamily="34" charset="0"/>
              </a:rPr>
              <a:t>El sistema debe permitir a los clientes generar una compra, descontando los productos del stock una vez creada la venta y realizar descuentos en caso de tratarse de una promoción o de un cliente suscrito. </a:t>
            </a:r>
          </a:p>
          <a:p>
            <a:pPr marL="285750" indent="-285750" algn="just">
              <a:buFont typeface="Arial" panose="020B0604020202020204" pitchFamily="34" charset="0"/>
              <a:buChar char="•"/>
            </a:pPr>
            <a:r>
              <a:rPr lang="es-CL" dirty="0">
                <a:latin typeface="Arial" panose="020B0604020202020204" pitchFamily="34" charset="0"/>
                <a:cs typeface="Arial" panose="020B0604020202020204" pitchFamily="34" charset="0"/>
              </a:rPr>
              <a:t>Para los usuarios registrados el sistema debe permitir ver un historial de ventas realizadas, además, </a:t>
            </a:r>
          </a:p>
          <a:p>
            <a:pPr marL="285750" indent="-285750" algn="just">
              <a:buFont typeface="Arial" panose="020B0604020202020204" pitchFamily="34" charset="0"/>
              <a:buChar char="•"/>
            </a:pPr>
            <a:r>
              <a:rPr lang="es-CL" dirty="0">
                <a:latin typeface="Arial" panose="020B0604020202020204" pitchFamily="34" charset="0"/>
                <a:cs typeface="Arial" panose="020B0604020202020204" pitchFamily="34" charset="0"/>
              </a:rPr>
              <a:t>del estado del despacho de las ventas. </a:t>
            </a:r>
          </a:p>
          <a:p>
            <a:pPr marL="285750" indent="-285750" algn="just">
              <a:buFont typeface="Arial" panose="020B0604020202020204" pitchFamily="34" charset="0"/>
              <a:buChar char="•"/>
            </a:pPr>
            <a:r>
              <a:rPr lang="es-CL" dirty="0">
                <a:latin typeface="Arial" panose="020B0604020202020204" pitchFamily="34" charset="0"/>
                <a:cs typeface="Arial" panose="020B0604020202020204" pitchFamily="34" charset="0"/>
              </a:rPr>
              <a:t>Para el despacho de los productos, el sistema WEB debe entregar una traza de seguimiento del despacho en el caso de los envíos a domicilio de clientes registrados, mostrando fecha y hora en que se toma el pedido, se despacha y es recibido por el cliente, cerrando el ciclo. </a:t>
            </a:r>
          </a:p>
          <a:p>
            <a:pPr marL="285750" indent="-285750" algn="just">
              <a:buFont typeface="Arial" panose="020B0604020202020204" pitchFamily="34" charset="0"/>
              <a:buChar char="•"/>
            </a:pPr>
            <a:r>
              <a:rPr lang="es-CL" dirty="0">
                <a:latin typeface="Arial" panose="020B0604020202020204" pitchFamily="34" charset="0"/>
                <a:cs typeface="Arial" panose="020B0604020202020204" pitchFamily="34" charset="0"/>
              </a:rPr>
              <a:t>El sistema debe permitir a los usuarios registrados poder subscribirse o des suscribirse de la donación a la fundación sin fines de lucro. </a:t>
            </a:r>
          </a:p>
          <a:p>
            <a:pPr marL="285750" indent="-285750" algn="just">
              <a:buFont typeface="Arial" panose="020B0604020202020204" pitchFamily="34" charset="0"/>
              <a:buChar char="•"/>
            </a:pPr>
            <a:r>
              <a:rPr lang="es-CL" dirty="0">
                <a:latin typeface="Arial" panose="020B0604020202020204" pitchFamily="34" charset="0"/>
                <a:cs typeface="Arial" panose="020B0604020202020204" pitchFamily="34" charset="0"/>
              </a:rPr>
              <a:t>Se deben crear mantenedores para la información relativa a clientes, usuarios, productos, promociones o descuentos </a:t>
            </a:r>
          </a:p>
          <a:p>
            <a:pPr marL="285750" indent="-285750" algn="just">
              <a:buFont typeface="Arial" panose="020B0604020202020204" pitchFamily="34" charset="0"/>
              <a:buChar char="•"/>
            </a:pPr>
            <a:r>
              <a:rPr lang="es-CL" dirty="0">
                <a:latin typeface="Arial" panose="020B0604020202020204" pitchFamily="34" charset="0"/>
                <a:cs typeface="Arial" panose="020B0604020202020204" pitchFamily="34" charset="0"/>
              </a:rPr>
              <a:t>El sistema debe permitir mostrar las opciones de acuerdo con los perfiles de cada usuario. </a:t>
            </a:r>
          </a:p>
          <a:p>
            <a:pPr algn="just"/>
            <a:endParaRPr lang="es-C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703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E2A43B5-9774-34A0-B1C5-C15C0A4749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86" r="7274" b="12944"/>
          <a:stretch/>
        </p:blipFill>
        <p:spPr bwMode="auto">
          <a:xfrm>
            <a:off x="230764" y="382384"/>
            <a:ext cx="2246430" cy="172904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redondeado 4">
            <a:extLst>
              <a:ext uri="{FF2B5EF4-FFF2-40B4-BE49-F238E27FC236}">
                <a16:creationId xmlns:a16="http://schemas.microsoft.com/office/drawing/2014/main" id="{F96CCE35-8EB5-8325-2303-BC294C8D3D30}"/>
              </a:ext>
            </a:extLst>
          </p:cNvPr>
          <p:cNvSpPr/>
          <p:nvPr/>
        </p:nvSpPr>
        <p:spPr>
          <a:xfrm>
            <a:off x="2617552" y="532833"/>
            <a:ext cx="9343684" cy="1192938"/>
          </a:xfrm>
          <a:prstGeom prst="roundRect">
            <a:avLst/>
          </a:prstGeom>
          <a:solidFill>
            <a:srgbClr val="D9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6" name="Título 1">
            <a:extLst>
              <a:ext uri="{FF2B5EF4-FFF2-40B4-BE49-F238E27FC236}">
                <a16:creationId xmlns:a16="http://schemas.microsoft.com/office/drawing/2014/main" id="{1A4F7091-636D-5B63-8D5C-FD20A73E8B26}"/>
              </a:ext>
            </a:extLst>
          </p:cNvPr>
          <p:cNvSpPr txBox="1">
            <a:spLocks/>
          </p:cNvSpPr>
          <p:nvPr/>
        </p:nvSpPr>
        <p:spPr>
          <a:xfrm>
            <a:off x="3448825" y="536977"/>
            <a:ext cx="9484043" cy="11887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5400" dirty="0">
                <a:ln w="0"/>
                <a:solidFill>
                  <a:srgbClr val="FF5B71"/>
                </a:solidFill>
                <a:effectLst>
                  <a:outerShdw blurRad="38100" dist="19050" dir="2700000" algn="tl" rotWithShape="0">
                    <a:schemeClr val="dk1">
                      <a:alpha val="40000"/>
                    </a:schemeClr>
                  </a:outerShdw>
                </a:effectLst>
                <a:latin typeface="Trade Gothic Inline" panose="020F0502020204030204" pitchFamily="34" charset="0"/>
                <a:ea typeface="Tahoma" panose="020B0604030504040204" pitchFamily="34" charset="0"/>
                <a:cs typeface="Trade Gothic Inline" panose="020F0502020204030204" pitchFamily="34" charset="0"/>
              </a:rPr>
              <a:t>SOLUCIÓN PROPUESTA</a:t>
            </a:r>
          </a:p>
        </p:txBody>
      </p:sp>
      <p:sp>
        <p:nvSpPr>
          <p:cNvPr id="9" name="CuadroTexto 8">
            <a:extLst>
              <a:ext uri="{FF2B5EF4-FFF2-40B4-BE49-F238E27FC236}">
                <a16:creationId xmlns:a16="http://schemas.microsoft.com/office/drawing/2014/main" id="{AA5089A4-3C45-E78C-968A-C543A967B508}"/>
              </a:ext>
            </a:extLst>
          </p:cNvPr>
          <p:cNvSpPr txBox="1"/>
          <p:nvPr/>
        </p:nvSpPr>
        <p:spPr>
          <a:xfrm>
            <a:off x="609600" y="2782297"/>
            <a:ext cx="10972800" cy="3693319"/>
          </a:xfrm>
          <a:prstGeom prst="rect">
            <a:avLst/>
          </a:prstGeom>
          <a:noFill/>
        </p:spPr>
        <p:txBody>
          <a:bodyPr wrap="square" rtlCol="0">
            <a:spAutoFit/>
          </a:bodyPr>
          <a:lstStyle/>
          <a:p>
            <a:pPr algn="just"/>
            <a:r>
              <a:rPr lang="es-CL" b="1" dirty="0">
                <a:latin typeface="Arial" panose="020B0604020202020204" pitchFamily="34" charset="0"/>
                <a:cs typeface="Arial" panose="020B0604020202020204" pitchFamily="34" charset="0"/>
              </a:rPr>
              <a:t>1. Creación de una Página Web, que se pueda visualizar en las plataformas más utilizadas por los usuarios:</a:t>
            </a:r>
          </a:p>
          <a:p>
            <a:pPr marL="285750" indent="-285750" algn="just">
              <a:buFontTx/>
              <a:buChar char="-"/>
            </a:pPr>
            <a:r>
              <a:rPr lang="es-CL" dirty="0">
                <a:latin typeface="Arial" panose="020B0604020202020204" pitchFamily="34" charset="0"/>
                <a:cs typeface="Arial" panose="020B0604020202020204" pitchFamily="34" charset="0"/>
              </a:rPr>
              <a:t>Smartphone</a:t>
            </a:r>
          </a:p>
          <a:p>
            <a:pPr marL="285750" indent="-285750" algn="just">
              <a:buFontTx/>
              <a:buChar char="-"/>
            </a:pPr>
            <a:r>
              <a:rPr lang="es-CL" dirty="0">
                <a:latin typeface="Arial" panose="020B0604020202020204" pitchFamily="34" charset="0"/>
                <a:cs typeface="Arial" panose="020B0604020202020204" pitchFamily="34" charset="0"/>
              </a:rPr>
              <a:t>Tablet</a:t>
            </a:r>
          </a:p>
          <a:p>
            <a:pPr marL="285750" indent="-285750" algn="just">
              <a:buFontTx/>
              <a:buChar char="-"/>
            </a:pPr>
            <a:r>
              <a:rPr lang="es-CL" dirty="0">
                <a:latin typeface="Arial" panose="020B0604020202020204" pitchFamily="34" charset="0"/>
                <a:cs typeface="Arial" panose="020B0604020202020204" pitchFamily="34" charset="0"/>
              </a:rPr>
              <a:t>Computador</a:t>
            </a:r>
          </a:p>
          <a:p>
            <a:pPr algn="just"/>
            <a:endParaRPr lang="es-CL" dirty="0">
              <a:latin typeface="Arial" panose="020B0604020202020204" pitchFamily="34" charset="0"/>
              <a:cs typeface="Arial" panose="020B0604020202020204" pitchFamily="34" charset="0"/>
            </a:endParaRPr>
          </a:p>
          <a:p>
            <a:pPr algn="just"/>
            <a:r>
              <a:rPr lang="es-CL" b="1" dirty="0">
                <a:latin typeface="Arial" panose="020B0604020202020204" pitchFamily="34" charset="0"/>
                <a:cs typeface="Arial" panose="020B0604020202020204" pitchFamily="34" charset="0"/>
              </a:rPr>
              <a:t>2. Creación de Base de Datos, que permita almacenar todos los datos, como serían:</a:t>
            </a:r>
          </a:p>
          <a:p>
            <a:pPr marL="285750" indent="-285750" algn="just">
              <a:buFontTx/>
              <a:buChar char="-"/>
            </a:pPr>
            <a:r>
              <a:rPr lang="es-CL" dirty="0">
                <a:latin typeface="Arial" panose="020B0604020202020204" pitchFamily="34" charset="0"/>
                <a:cs typeface="Arial" panose="020B0604020202020204" pitchFamily="34" charset="0"/>
              </a:rPr>
              <a:t>Información del Cliente (Información Personal, Membresía y Despacho)</a:t>
            </a:r>
          </a:p>
          <a:p>
            <a:pPr marL="285750" indent="-285750" algn="just">
              <a:buFontTx/>
              <a:buChar char="-"/>
            </a:pPr>
            <a:r>
              <a:rPr lang="es-CL" dirty="0">
                <a:latin typeface="Arial" panose="020B0604020202020204" pitchFamily="34" charset="0"/>
                <a:cs typeface="Arial" panose="020B0604020202020204" pitchFamily="34" charset="0"/>
              </a:rPr>
              <a:t>Productos (Inventario, Stock, Descripción y Cuadratura)</a:t>
            </a:r>
          </a:p>
          <a:p>
            <a:pPr marL="285750" indent="-285750" algn="just">
              <a:buFontTx/>
              <a:buChar char="-"/>
            </a:pPr>
            <a:r>
              <a:rPr lang="es-CL" dirty="0">
                <a:latin typeface="Arial" panose="020B0604020202020204" pitchFamily="34" charset="0"/>
                <a:cs typeface="Arial" panose="020B0604020202020204" pitchFamily="34" charset="0"/>
              </a:rPr>
              <a:t>Contabilidad (Precios, Descuentos, Boletas, Facturas, Donaciones y Cuadratura)</a:t>
            </a:r>
          </a:p>
          <a:p>
            <a:pPr marL="285750" indent="-285750" algn="just">
              <a:buFontTx/>
              <a:buChar char="-"/>
            </a:pPr>
            <a:endParaRPr lang="es-CL" dirty="0">
              <a:latin typeface="Arial" panose="020B0604020202020204" pitchFamily="34" charset="0"/>
              <a:cs typeface="Arial" panose="020B0604020202020204" pitchFamily="34" charset="0"/>
            </a:endParaRPr>
          </a:p>
          <a:p>
            <a:pPr algn="just"/>
            <a:endParaRPr lang="es-CL" dirty="0">
              <a:latin typeface="Arial" panose="020B0604020202020204" pitchFamily="34" charset="0"/>
              <a:cs typeface="Arial" panose="020B0604020202020204" pitchFamily="34" charset="0"/>
            </a:endParaRPr>
          </a:p>
          <a:p>
            <a:pPr algn="just"/>
            <a:endParaRPr lang="es-C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476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E2A43B5-9774-34A0-B1C5-C15C0A4749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86" r="7274" b="12944"/>
          <a:stretch/>
        </p:blipFill>
        <p:spPr bwMode="auto">
          <a:xfrm>
            <a:off x="230764" y="382384"/>
            <a:ext cx="2246430" cy="172904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redondeado 4">
            <a:extLst>
              <a:ext uri="{FF2B5EF4-FFF2-40B4-BE49-F238E27FC236}">
                <a16:creationId xmlns:a16="http://schemas.microsoft.com/office/drawing/2014/main" id="{F96CCE35-8EB5-8325-2303-BC294C8D3D30}"/>
              </a:ext>
            </a:extLst>
          </p:cNvPr>
          <p:cNvSpPr/>
          <p:nvPr/>
        </p:nvSpPr>
        <p:spPr>
          <a:xfrm>
            <a:off x="2617552" y="532833"/>
            <a:ext cx="9343684" cy="1192938"/>
          </a:xfrm>
          <a:prstGeom prst="roundRect">
            <a:avLst/>
          </a:prstGeom>
          <a:solidFill>
            <a:srgbClr val="D9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6" name="Título 1">
            <a:extLst>
              <a:ext uri="{FF2B5EF4-FFF2-40B4-BE49-F238E27FC236}">
                <a16:creationId xmlns:a16="http://schemas.microsoft.com/office/drawing/2014/main" id="{1A4F7091-636D-5B63-8D5C-FD20A73E8B26}"/>
              </a:ext>
            </a:extLst>
          </p:cNvPr>
          <p:cNvSpPr txBox="1">
            <a:spLocks/>
          </p:cNvSpPr>
          <p:nvPr/>
        </p:nvSpPr>
        <p:spPr>
          <a:xfrm>
            <a:off x="3797959" y="532833"/>
            <a:ext cx="9484043" cy="11887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5400" dirty="0">
                <a:ln w="0"/>
                <a:solidFill>
                  <a:srgbClr val="FF5B71"/>
                </a:solidFill>
                <a:effectLst>
                  <a:outerShdw blurRad="38100" dist="19050" dir="2700000" algn="tl" rotWithShape="0">
                    <a:schemeClr val="dk1">
                      <a:alpha val="40000"/>
                    </a:schemeClr>
                  </a:outerShdw>
                </a:effectLst>
                <a:latin typeface="Trade Gothic Inline" panose="020F0502020204030204" pitchFamily="34" charset="0"/>
                <a:ea typeface="Tahoma" panose="020B0604030504040204" pitchFamily="34" charset="0"/>
                <a:cs typeface="Trade Gothic Inline" panose="020F0502020204030204" pitchFamily="34" charset="0"/>
              </a:rPr>
              <a:t>características</a:t>
            </a:r>
          </a:p>
        </p:txBody>
      </p:sp>
      <p:sp>
        <p:nvSpPr>
          <p:cNvPr id="9" name="CuadroTexto 8">
            <a:extLst>
              <a:ext uri="{FF2B5EF4-FFF2-40B4-BE49-F238E27FC236}">
                <a16:creationId xmlns:a16="http://schemas.microsoft.com/office/drawing/2014/main" id="{AA5089A4-3C45-E78C-968A-C543A967B508}"/>
              </a:ext>
            </a:extLst>
          </p:cNvPr>
          <p:cNvSpPr txBox="1"/>
          <p:nvPr/>
        </p:nvSpPr>
        <p:spPr>
          <a:xfrm>
            <a:off x="609600" y="2280851"/>
            <a:ext cx="10972800" cy="3970318"/>
          </a:xfrm>
          <a:prstGeom prst="rect">
            <a:avLst/>
          </a:prstGeom>
          <a:noFill/>
        </p:spPr>
        <p:txBody>
          <a:bodyPr wrap="square" rtlCol="0">
            <a:spAutoFit/>
          </a:bodyPr>
          <a:lstStyle/>
          <a:p>
            <a:pPr algn="just"/>
            <a:r>
              <a:rPr lang="es-CL" dirty="0">
                <a:latin typeface="Arial" panose="020B0604020202020204" pitchFamily="34" charset="0"/>
                <a:cs typeface="Arial" panose="020B0604020202020204" pitchFamily="34" charset="0"/>
              </a:rPr>
              <a:t>La Página Web permitirá realizar las siguientes acciones mediante los módulos:</a:t>
            </a:r>
          </a:p>
          <a:p>
            <a:pPr algn="just"/>
            <a:endParaRPr lang="es-CL" dirty="0">
              <a:latin typeface="Arial" panose="020B0604020202020204" pitchFamily="34" charset="0"/>
              <a:cs typeface="Arial" panose="020B0604020202020204" pitchFamily="34" charset="0"/>
            </a:endParaRPr>
          </a:p>
          <a:p>
            <a:pPr algn="just"/>
            <a:endParaRPr lang="es-CL" dirty="0">
              <a:latin typeface="Arial" panose="020B0604020202020204" pitchFamily="34" charset="0"/>
              <a:cs typeface="Arial" panose="020B0604020202020204" pitchFamily="34" charset="0"/>
            </a:endParaRPr>
          </a:p>
          <a:p>
            <a:pPr algn="just"/>
            <a:endParaRPr lang="es-CL" dirty="0">
              <a:latin typeface="Arial" panose="020B0604020202020204" pitchFamily="34" charset="0"/>
              <a:cs typeface="Arial" panose="020B0604020202020204" pitchFamily="34" charset="0"/>
            </a:endParaRPr>
          </a:p>
          <a:p>
            <a:pPr algn="just"/>
            <a:r>
              <a:rPr lang="es-CL" b="1" dirty="0">
                <a:latin typeface="Arial" panose="020B0604020202020204" pitchFamily="34" charset="0"/>
                <a:cs typeface="Arial" panose="020B0604020202020204" pitchFamily="34" charset="0"/>
              </a:rPr>
              <a:t>1. CLIENTE:</a:t>
            </a:r>
            <a:r>
              <a:rPr lang="es-CL" dirty="0">
                <a:latin typeface="Arial" panose="020B0604020202020204" pitchFamily="34" charset="0"/>
                <a:cs typeface="Arial" panose="020B0604020202020204" pitchFamily="34" charset="0"/>
              </a:rPr>
              <a:t>	- Registrar Usuario</a:t>
            </a:r>
          </a:p>
          <a:p>
            <a:pPr lvl="4" algn="just"/>
            <a:r>
              <a:rPr lang="es-CL" dirty="0">
                <a:latin typeface="Arial" panose="020B0604020202020204" pitchFamily="34" charset="0"/>
                <a:cs typeface="Arial" panose="020B0604020202020204" pitchFamily="34" charset="0"/>
              </a:rPr>
              <a:t>- Añadir, modificar Membresía</a:t>
            </a:r>
          </a:p>
          <a:p>
            <a:pPr lvl="4" algn="just"/>
            <a:r>
              <a:rPr lang="es-CL" dirty="0">
                <a:latin typeface="Arial" panose="020B0604020202020204" pitchFamily="34" charset="0"/>
                <a:cs typeface="Arial" panose="020B0604020202020204" pitchFamily="34" charset="0"/>
              </a:rPr>
              <a:t>- Información Personal</a:t>
            </a:r>
          </a:p>
          <a:p>
            <a:pPr lvl="4" algn="just"/>
            <a:r>
              <a:rPr lang="es-CL" dirty="0">
                <a:latin typeface="Arial" panose="020B0604020202020204" pitchFamily="34" charset="0"/>
                <a:cs typeface="Arial" panose="020B0604020202020204" pitchFamily="34" charset="0"/>
              </a:rPr>
              <a:t>- </a:t>
            </a:r>
            <a:r>
              <a:rPr lang="es-CL" dirty="0" err="1">
                <a:latin typeface="Arial" panose="020B0604020202020204" pitchFamily="34" charset="0"/>
                <a:cs typeface="Arial" panose="020B0604020202020204" pitchFamily="34" charset="0"/>
              </a:rPr>
              <a:t>Login</a:t>
            </a:r>
            <a:endParaRPr lang="es-CL" dirty="0">
              <a:latin typeface="Arial" panose="020B0604020202020204" pitchFamily="34" charset="0"/>
              <a:cs typeface="Arial" panose="020B0604020202020204" pitchFamily="34" charset="0"/>
            </a:endParaRPr>
          </a:p>
          <a:p>
            <a:pPr lvl="4" algn="just"/>
            <a:r>
              <a:rPr lang="es-CL" dirty="0">
                <a:latin typeface="Arial" panose="020B0604020202020204" pitchFamily="34" charset="0"/>
                <a:cs typeface="Arial" panose="020B0604020202020204" pitchFamily="34" charset="0"/>
              </a:rPr>
              <a:t>- Canasta de Compras</a:t>
            </a:r>
          </a:p>
          <a:p>
            <a:pPr lvl="4" algn="just"/>
            <a:r>
              <a:rPr lang="es-CL" dirty="0">
                <a:latin typeface="Arial" panose="020B0604020202020204" pitchFamily="34" charset="0"/>
                <a:cs typeface="Arial" panose="020B0604020202020204" pitchFamily="34" charset="0"/>
              </a:rPr>
              <a:t>- Historial de Compras</a:t>
            </a:r>
          </a:p>
          <a:p>
            <a:pPr lvl="4" algn="just"/>
            <a:r>
              <a:rPr lang="es-CL" dirty="0">
                <a:latin typeface="Arial" panose="020B0604020202020204" pitchFamily="34" charset="0"/>
                <a:cs typeface="Arial" panose="020B0604020202020204" pitchFamily="34" charset="0"/>
              </a:rPr>
              <a:t>- Seguimiento de Pedido (Despacho)</a:t>
            </a:r>
          </a:p>
          <a:p>
            <a:pPr marL="2114550" lvl="4" indent="-285750" algn="just">
              <a:buFontTx/>
              <a:buChar char="-"/>
            </a:pPr>
            <a:endParaRPr lang="es-CL" dirty="0">
              <a:latin typeface="Arial" panose="020B0604020202020204" pitchFamily="34" charset="0"/>
              <a:cs typeface="Arial" panose="020B0604020202020204" pitchFamily="34" charset="0"/>
            </a:endParaRPr>
          </a:p>
          <a:p>
            <a:pPr algn="just"/>
            <a:endParaRPr lang="es-CL" dirty="0">
              <a:latin typeface="Arial" panose="020B0604020202020204" pitchFamily="34" charset="0"/>
              <a:cs typeface="Arial" panose="020B0604020202020204" pitchFamily="34" charset="0"/>
            </a:endParaRPr>
          </a:p>
          <a:p>
            <a:pPr algn="just"/>
            <a:endParaRPr lang="es-CL" dirty="0">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0793A11F-2541-9F3E-4971-14539C98861B}"/>
              </a:ext>
            </a:extLst>
          </p:cNvPr>
          <p:cNvPicPr>
            <a:picLocks noChangeAspect="1"/>
          </p:cNvPicPr>
          <p:nvPr/>
        </p:nvPicPr>
        <p:blipFill rotWithShape="1">
          <a:blip r:embed="rId3"/>
          <a:srcRect l="18596" t="6684" r="27324" b="28074"/>
          <a:stretch/>
        </p:blipFill>
        <p:spPr>
          <a:xfrm>
            <a:off x="8288593" y="2919242"/>
            <a:ext cx="2866103" cy="3169493"/>
          </a:xfrm>
          <a:prstGeom prst="rect">
            <a:avLst/>
          </a:prstGeom>
        </p:spPr>
      </p:pic>
    </p:spTree>
    <p:extLst>
      <p:ext uri="{BB962C8B-B14F-4D97-AF65-F5344CB8AC3E}">
        <p14:creationId xmlns:p14="http://schemas.microsoft.com/office/powerpoint/2010/main" val="344071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E2A43B5-9774-34A0-B1C5-C15C0A4749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86" r="7274" b="12944"/>
          <a:stretch/>
        </p:blipFill>
        <p:spPr bwMode="auto">
          <a:xfrm>
            <a:off x="230764" y="382384"/>
            <a:ext cx="2246430" cy="172904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redondeado 4">
            <a:extLst>
              <a:ext uri="{FF2B5EF4-FFF2-40B4-BE49-F238E27FC236}">
                <a16:creationId xmlns:a16="http://schemas.microsoft.com/office/drawing/2014/main" id="{F96CCE35-8EB5-8325-2303-BC294C8D3D30}"/>
              </a:ext>
            </a:extLst>
          </p:cNvPr>
          <p:cNvSpPr/>
          <p:nvPr/>
        </p:nvSpPr>
        <p:spPr>
          <a:xfrm>
            <a:off x="2617552" y="532833"/>
            <a:ext cx="9343684" cy="1192938"/>
          </a:xfrm>
          <a:prstGeom prst="roundRect">
            <a:avLst/>
          </a:prstGeom>
          <a:solidFill>
            <a:srgbClr val="D9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6" name="Título 1">
            <a:extLst>
              <a:ext uri="{FF2B5EF4-FFF2-40B4-BE49-F238E27FC236}">
                <a16:creationId xmlns:a16="http://schemas.microsoft.com/office/drawing/2014/main" id="{1A4F7091-636D-5B63-8D5C-FD20A73E8B26}"/>
              </a:ext>
            </a:extLst>
          </p:cNvPr>
          <p:cNvSpPr txBox="1">
            <a:spLocks/>
          </p:cNvSpPr>
          <p:nvPr/>
        </p:nvSpPr>
        <p:spPr>
          <a:xfrm>
            <a:off x="3797959" y="532833"/>
            <a:ext cx="9484043" cy="11887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5400" dirty="0">
                <a:ln w="0"/>
                <a:solidFill>
                  <a:srgbClr val="FF5B71"/>
                </a:solidFill>
                <a:effectLst>
                  <a:outerShdw blurRad="38100" dist="19050" dir="2700000" algn="tl" rotWithShape="0">
                    <a:schemeClr val="dk1">
                      <a:alpha val="40000"/>
                    </a:schemeClr>
                  </a:outerShdw>
                </a:effectLst>
                <a:latin typeface="Trade Gothic Inline" panose="020F0502020204030204" pitchFamily="34" charset="0"/>
                <a:ea typeface="Tahoma" panose="020B0604030504040204" pitchFamily="34" charset="0"/>
                <a:cs typeface="Trade Gothic Inline" panose="020F0502020204030204" pitchFamily="34" charset="0"/>
              </a:rPr>
              <a:t>características</a:t>
            </a:r>
          </a:p>
        </p:txBody>
      </p:sp>
      <p:sp>
        <p:nvSpPr>
          <p:cNvPr id="9" name="CuadroTexto 8">
            <a:extLst>
              <a:ext uri="{FF2B5EF4-FFF2-40B4-BE49-F238E27FC236}">
                <a16:creationId xmlns:a16="http://schemas.microsoft.com/office/drawing/2014/main" id="{AA5089A4-3C45-E78C-968A-C543A967B508}"/>
              </a:ext>
            </a:extLst>
          </p:cNvPr>
          <p:cNvSpPr txBox="1"/>
          <p:nvPr/>
        </p:nvSpPr>
        <p:spPr>
          <a:xfrm>
            <a:off x="609600" y="2782297"/>
            <a:ext cx="10972800" cy="3693319"/>
          </a:xfrm>
          <a:prstGeom prst="rect">
            <a:avLst/>
          </a:prstGeom>
          <a:noFill/>
        </p:spPr>
        <p:txBody>
          <a:bodyPr wrap="square" rtlCol="0">
            <a:spAutoFit/>
          </a:bodyPr>
          <a:lstStyle/>
          <a:p>
            <a:pPr algn="just"/>
            <a:r>
              <a:rPr lang="es-CL" dirty="0">
                <a:latin typeface="Arial" panose="020B0604020202020204" pitchFamily="34" charset="0"/>
                <a:cs typeface="Arial" panose="020B0604020202020204" pitchFamily="34" charset="0"/>
              </a:rPr>
              <a:t>La Página Web permitirá realizar las siguientes acciones mediante los módulos:</a:t>
            </a:r>
          </a:p>
          <a:p>
            <a:pPr algn="just"/>
            <a:endParaRPr lang="es-CL" dirty="0">
              <a:latin typeface="Arial" panose="020B0604020202020204" pitchFamily="34" charset="0"/>
              <a:cs typeface="Arial" panose="020B0604020202020204" pitchFamily="34" charset="0"/>
            </a:endParaRPr>
          </a:p>
          <a:p>
            <a:pPr algn="just"/>
            <a:r>
              <a:rPr lang="es-CL" b="1" dirty="0">
                <a:latin typeface="Arial" panose="020B0604020202020204" pitchFamily="34" charset="0"/>
                <a:cs typeface="Arial" panose="020B0604020202020204" pitchFamily="34" charset="0"/>
              </a:rPr>
              <a:t>2. VENTAS:</a:t>
            </a:r>
            <a:r>
              <a:rPr lang="es-CL" dirty="0">
                <a:latin typeface="Arial" panose="020B0604020202020204" pitchFamily="34" charset="0"/>
                <a:cs typeface="Arial" panose="020B0604020202020204" pitchFamily="34" charset="0"/>
              </a:rPr>
              <a:t>	- Menú Principal: Contiene visualización e información de los productos, los cuales 		pueden ser categorizados, filtrados y seleccionados por el cliente.</a:t>
            </a:r>
          </a:p>
          <a:p>
            <a:pPr algn="just"/>
            <a:r>
              <a:rPr lang="es-CL" dirty="0">
                <a:latin typeface="Arial" panose="020B0604020202020204" pitchFamily="34" charset="0"/>
                <a:cs typeface="Arial" panose="020B0604020202020204" pitchFamily="34" charset="0"/>
              </a:rPr>
              <a:t>		- Accesos directos a los distintos menús (Cliente, Canasta, </a:t>
            </a:r>
            <a:r>
              <a:rPr lang="es-CL" dirty="0" err="1">
                <a:latin typeface="Arial" panose="020B0604020202020204" pitchFamily="34" charset="0"/>
                <a:cs typeface="Arial" panose="020B0604020202020204" pitchFamily="34" charset="0"/>
              </a:rPr>
              <a:t>etc</a:t>
            </a:r>
            <a:r>
              <a:rPr lang="es-CL" dirty="0">
                <a:latin typeface="Arial" panose="020B0604020202020204" pitchFamily="34" charset="0"/>
                <a:cs typeface="Arial" panose="020B0604020202020204" pitchFamily="34" charset="0"/>
              </a:rPr>
              <a:t>…)</a:t>
            </a:r>
          </a:p>
          <a:p>
            <a:pPr algn="just"/>
            <a:r>
              <a:rPr lang="es-CL" dirty="0">
                <a:latin typeface="Arial" panose="020B0604020202020204" pitchFamily="34" charset="0"/>
                <a:cs typeface="Arial" panose="020B0604020202020204" pitchFamily="34" charset="0"/>
              </a:rPr>
              <a:t>		- Visualización del detalle de Productos </a:t>
            </a:r>
          </a:p>
          <a:p>
            <a:pPr algn="just"/>
            <a:r>
              <a:rPr lang="es-CL" dirty="0">
                <a:latin typeface="Arial" panose="020B0604020202020204" pitchFamily="34" charset="0"/>
                <a:cs typeface="Arial" panose="020B0604020202020204" pitchFamily="34" charset="0"/>
              </a:rPr>
              <a:t>		- Información de la Compañía (Teléfono y Correo)</a:t>
            </a:r>
          </a:p>
          <a:p>
            <a:pPr algn="just"/>
            <a:endParaRPr lang="es-CL" dirty="0">
              <a:latin typeface="Arial" panose="020B0604020202020204" pitchFamily="34" charset="0"/>
              <a:cs typeface="Arial" panose="020B0604020202020204" pitchFamily="34" charset="0"/>
            </a:endParaRPr>
          </a:p>
          <a:p>
            <a:pPr algn="just"/>
            <a:endParaRPr lang="es-CL" dirty="0">
              <a:latin typeface="Arial" panose="020B0604020202020204" pitchFamily="34" charset="0"/>
              <a:cs typeface="Arial" panose="020B0604020202020204" pitchFamily="34" charset="0"/>
            </a:endParaRPr>
          </a:p>
          <a:p>
            <a:pPr algn="just"/>
            <a:r>
              <a:rPr lang="es-CL" dirty="0">
                <a:latin typeface="Arial" panose="020B0604020202020204" pitchFamily="34" charset="0"/>
                <a:cs typeface="Arial" panose="020B0604020202020204" pitchFamily="34" charset="0"/>
              </a:rPr>
              <a:t>		</a:t>
            </a:r>
          </a:p>
          <a:p>
            <a:pPr marL="2114550" lvl="4" indent="-285750" algn="just">
              <a:buFontTx/>
              <a:buChar char="-"/>
            </a:pPr>
            <a:endParaRPr lang="es-CL" dirty="0">
              <a:latin typeface="Arial" panose="020B0604020202020204" pitchFamily="34" charset="0"/>
              <a:cs typeface="Arial" panose="020B0604020202020204" pitchFamily="34" charset="0"/>
            </a:endParaRPr>
          </a:p>
          <a:p>
            <a:pPr algn="just"/>
            <a:endParaRPr lang="es-CL" dirty="0">
              <a:latin typeface="Arial" panose="020B0604020202020204" pitchFamily="34" charset="0"/>
              <a:cs typeface="Arial" panose="020B0604020202020204" pitchFamily="34" charset="0"/>
            </a:endParaRPr>
          </a:p>
          <a:p>
            <a:pPr algn="just"/>
            <a:endParaRPr lang="es-C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9298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E2A43B5-9774-34A0-B1C5-C15C0A4749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86" r="7274" b="12944"/>
          <a:stretch/>
        </p:blipFill>
        <p:spPr bwMode="auto">
          <a:xfrm>
            <a:off x="230764" y="382384"/>
            <a:ext cx="2246430" cy="172904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redondeado 4">
            <a:extLst>
              <a:ext uri="{FF2B5EF4-FFF2-40B4-BE49-F238E27FC236}">
                <a16:creationId xmlns:a16="http://schemas.microsoft.com/office/drawing/2014/main" id="{F96CCE35-8EB5-8325-2303-BC294C8D3D30}"/>
              </a:ext>
            </a:extLst>
          </p:cNvPr>
          <p:cNvSpPr/>
          <p:nvPr/>
        </p:nvSpPr>
        <p:spPr>
          <a:xfrm>
            <a:off x="2617552" y="532833"/>
            <a:ext cx="9343684" cy="1192938"/>
          </a:xfrm>
          <a:prstGeom prst="roundRect">
            <a:avLst/>
          </a:prstGeom>
          <a:solidFill>
            <a:srgbClr val="D9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6" name="Título 1">
            <a:extLst>
              <a:ext uri="{FF2B5EF4-FFF2-40B4-BE49-F238E27FC236}">
                <a16:creationId xmlns:a16="http://schemas.microsoft.com/office/drawing/2014/main" id="{1A4F7091-636D-5B63-8D5C-FD20A73E8B26}"/>
              </a:ext>
            </a:extLst>
          </p:cNvPr>
          <p:cNvSpPr txBox="1">
            <a:spLocks/>
          </p:cNvSpPr>
          <p:nvPr/>
        </p:nvSpPr>
        <p:spPr>
          <a:xfrm>
            <a:off x="3797959" y="532833"/>
            <a:ext cx="9484043" cy="11887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5400" dirty="0">
                <a:ln w="0"/>
                <a:solidFill>
                  <a:srgbClr val="FF5B71"/>
                </a:solidFill>
                <a:effectLst>
                  <a:outerShdw blurRad="38100" dist="19050" dir="2700000" algn="tl" rotWithShape="0">
                    <a:schemeClr val="dk1">
                      <a:alpha val="40000"/>
                    </a:schemeClr>
                  </a:outerShdw>
                </a:effectLst>
                <a:latin typeface="Trade Gothic Inline" panose="020F0502020204030204" pitchFamily="34" charset="0"/>
                <a:ea typeface="Tahoma" panose="020B0604030504040204" pitchFamily="34" charset="0"/>
                <a:cs typeface="Trade Gothic Inline" panose="020F0502020204030204" pitchFamily="34" charset="0"/>
              </a:rPr>
              <a:t>características</a:t>
            </a:r>
          </a:p>
        </p:txBody>
      </p:sp>
      <p:pic>
        <p:nvPicPr>
          <p:cNvPr id="3" name="Imagen 2">
            <a:extLst>
              <a:ext uri="{FF2B5EF4-FFF2-40B4-BE49-F238E27FC236}">
                <a16:creationId xmlns:a16="http://schemas.microsoft.com/office/drawing/2014/main" id="{A9A612F5-0250-4A1D-D5BD-47DA9FD8FA8E}"/>
              </a:ext>
            </a:extLst>
          </p:cNvPr>
          <p:cNvPicPr>
            <a:picLocks noChangeAspect="1"/>
          </p:cNvPicPr>
          <p:nvPr/>
        </p:nvPicPr>
        <p:blipFill>
          <a:blip r:embed="rId3"/>
          <a:stretch>
            <a:fillRect/>
          </a:stretch>
        </p:blipFill>
        <p:spPr>
          <a:xfrm>
            <a:off x="3467943" y="2021261"/>
            <a:ext cx="5072037" cy="4118078"/>
          </a:xfrm>
          <a:prstGeom prst="rect">
            <a:avLst/>
          </a:prstGeom>
          <a:ln>
            <a:solidFill>
              <a:schemeClr val="tx1"/>
            </a:solidFill>
          </a:ln>
        </p:spPr>
      </p:pic>
    </p:spTree>
    <p:extLst>
      <p:ext uri="{BB962C8B-B14F-4D97-AF65-F5344CB8AC3E}">
        <p14:creationId xmlns:p14="http://schemas.microsoft.com/office/powerpoint/2010/main" val="36877562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868</Words>
  <Application>Microsoft Macintosh PowerPoint</Application>
  <PresentationFormat>Panorámica</PresentationFormat>
  <Paragraphs>90</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Trade Gothic Inline</vt:lpstr>
      <vt:lpstr>Tema de Office</vt:lpstr>
      <vt:lpstr>BUDDIES STORE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BUDDIES STORE</dc:title>
  <dc:creator>Christian Alonso Fuentes Torres</dc:creator>
  <cp:lastModifiedBy>Christian Alonso Fuentes Torres</cp:lastModifiedBy>
  <cp:revision>10</cp:revision>
  <dcterms:created xsi:type="dcterms:W3CDTF">2022-07-12T17:45:44Z</dcterms:created>
  <dcterms:modified xsi:type="dcterms:W3CDTF">2022-07-12T23:13:55Z</dcterms:modified>
</cp:coreProperties>
</file>