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72" r:id="rId6"/>
    <p:sldId id="257" r:id="rId7"/>
    <p:sldId id="258" r:id="rId8"/>
    <p:sldId id="260" r:id="rId9"/>
    <p:sldId id="261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08C5E4-5FA8-8E8E-6E90-6F7D30796C5B}" v="1" dt="2024-08-29T11:19:49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BRAVO WELKE" userId="S::gustavo.welke@fatec.sp.gov.br::e92b8baf-18b6-4768-bbe0-cd0672b4a1c1" providerId="AD" clId="Web-{3408C5E4-5FA8-8E8E-6E90-6F7D30796C5B}"/>
    <pc:docChg chg="modSld">
      <pc:chgData name="GUSTAVO BRAVO WELKE" userId="S::gustavo.welke@fatec.sp.gov.br::e92b8baf-18b6-4768-bbe0-cd0672b4a1c1" providerId="AD" clId="Web-{3408C5E4-5FA8-8E8E-6E90-6F7D30796C5B}" dt="2024-08-29T11:19:49.211" v="3" actId="20577"/>
      <pc:docMkLst>
        <pc:docMk/>
      </pc:docMkLst>
      <pc:sldChg chg="modSp">
        <pc:chgData name="GUSTAVO BRAVO WELKE" userId="S::gustavo.welke@fatec.sp.gov.br::e92b8baf-18b6-4768-bbe0-cd0672b4a1c1" providerId="AD" clId="Web-{3408C5E4-5FA8-8E8E-6E90-6F7D30796C5B}" dt="2024-08-29T11:19:49.211" v="3" actId="20577"/>
        <pc:sldMkLst>
          <pc:docMk/>
          <pc:sldMk cId="0" sldId="259"/>
        </pc:sldMkLst>
        <pc:spChg chg="mod">
          <ac:chgData name="GUSTAVO BRAVO WELKE" userId="S::gustavo.welke@fatec.sp.gov.br::e92b8baf-18b6-4768-bbe0-cd0672b4a1c1" providerId="AD" clId="Web-{3408C5E4-5FA8-8E8E-6E90-6F7D30796C5B}" dt="2024-08-29T11:19:49.211" v="3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  <pc:docChgLst>
    <pc:chgData name="LUCAS GERMANO DE MEDEIROS" userId="S::lucas.medeiros9@fatec.sp.gov.br::d4c0db45-cf46-4baf-aa60-38850c13fce7" providerId="AD" clId="Web-{3DDEB16E-5870-6291-22AC-06D7E35C1881}"/>
    <pc:docChg chg="modSld">
      <pc:chgData name="LUCAS GERMANO DE MEDEIROS" userId="S::lucas.medeiros9@fatec.sp.gov.br::d4c0db45-cf46-4baf-aa60-38850c13fce7" providerId="AD" clId="Web-{3DDEB16E-5870-6291-22AC-06D7E35C1881}" dt="2024-08-13T15:26:58.379" v="1" actId="1076"/>
      <pc:docMkLst>
        <pc:docMk/>
      </pc:docMkLst>
      <pc:sldChg chg="modSp">
        <pc:chgData name="LUCAS GERMANO DE MEDEIROS" userId="S::lucas.medeiros9@fatec.sp.gov.br::d4c0db45-cf46-4baf-aa60-38850c13fce7" providerId="AD" clId="Web-{3DDEB16E-5870-6291-22AC-06D7E35C1881}" dt="2024-08-13T15:22:31.354" v="0" actId="1076"/>
        <pc:sldMkLst>
          <pc:docMk/>
          <pc:sldMk cId="0" sldId="265"/>
        </pc:sldMkLst>
        <pc:spChg chg="mod">
          <ac:chgData name="LUCAS GERMANO DE MEDEIROS" userId="S::lucas.medeiros9@fatec.sp.gov.br::d4c0db45-cf46-4baf-aa60-38850c13fce7" providerId="AD" clId="Web-{3DDEB16E-5870-6291-22AC-06D7E35C1881}" dt="2024-08-13T15:22:31.354" v="0" actId="107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LUCAS GERMANO DE MEDEIROS" userId="S::lucas.medeiros9@fatec.sp.gov.br::d4c0db45-cf46-4baf-aa60-38850c13fce7" providerId="AD" clId="Web-{3DDEB16E-5870-6291-22AC-06D7E35C1881}" dt="2024-08-13T15:26:58.379" v="1" actId="1076"/>
        <pc:sldMkLst>
          <pc:docMk/>
          <pc:sldMk cId="0" sldId="267"/>
        </pc:sldMkLst>
        <pc:spChg chg="mod">
          <ac:chgData name="LUCAS GERMANO DE MEDEIROS" userId="S::lucas.medeiros9@fatec.sp.gov.br::d4c0db45-cf46-4baf-aa60-38850c13fce7" providerId="AD" clId="Web-{3DDEB16E-5870-6291-22AC-06D7E35C1881}" dt="2024-08-13T15:26:58.379" v="1" actId="1076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78B6E39-FDA2-4E98-84F6-03293B600597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26370F-B457-4D07-8759-E99339A17DA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Usabilidade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6237312"/>
            <a:ext cx="7854696" cy="1752600"/>
          </a:xfrm>
        </p:spPr>
        <p:txBody>
          <a:bodyPr/>
          <a:lstStyle/>
          <a:p>
            <a:r>
              <a:rPr lang="pt-BR" dirty="0"/>
              <a:t>Prof. Giovana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3) Saídas claramente demarcadas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3600" dirty="0"/>
              <a:t>O usuário controla o sistema, ele pode, a qualquer momento, abortar uma tarefa, ou desfazer uma operação e retornar ao estado anterior. </a:t>
            </a:r>
          </a:p>
          <a:p>
            <a:pPr marL="0" indent="0" algn="just">
              <a:buNone/>
            </a:pPr>
            <a:r>
              <a:rPr lang="pt-BR" sz="3600" dirty="0"/>
              <a:t>Exemplo: caminho do site com links, menu a disposição</a:t>
            </a:r>
          </a:p>
          <a:p>
            <a:pPr marL="0" indent="0" algn="just">
              <a:buNone/>
            </a:pPr>
            <a:r>
              <a:rPr lang="pt-BR" sz="3600" dirty="0"/>
              <a:t>Home&gt;noticia&gt;agua, ou seja se ele apagar a palavra agua, automaticamente voltaria para a página com a exibição das notícias.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4) Consistência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1010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Um mesmo comando ou ação deve ter sempre o mesmo efeito. </a:t>
            </a:r>
          </a:p>
          <a:p>
            <a:pPr marL="0" indent="0" algn="just">
              <a:buNone/>
            </a:pPr>
            <a:r>
              <a:rPr lang="pt-BR" dirty="0"/>
              <a:t>A mesma operação deve ser apresentada na mesma localização e deve ser formatada/apresentada da mesma maneira para facilitar o reconhecimento.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Não se usa uma imagem com X para salvar um cadastro, até porque o </a:t>
            </a:r>
            <a:r>
              <a:rPr lang="pt-BR" dirty="0" err="1"/>
              <a:t>X</a:t>
            </a:r>
            <a:r>
              <a:rPr lang="pt-BR" dirty="0"/>
              <a:t> sempre indica a ação de fechar algo.</a:t>
            </a:r>
          </a:p>
          <a:p>
            <a:pPr marL="0" indent="0" algn="just">
              <a:buNone/>
            </a:pPr>
            <a:r>
              <a:rPr lang="pt-BR" dirty="0"/>
              <a:t>Neste caso para salvar, o desenho mais indicado seria um “disquete”!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5) Prevenir erros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Evitar situações de erro. </a:t>
            </a:r>
          </a:p>
          <a:p>
            <a:pPr marL="0" indent="0" algn="just">
              <a:buNone/>
            </a:pPr>
            <a:r>
              <a:rPr lang="pt-BR" sz="3600" dirty="0"/>
              <a:t>Conhecer as situações que mais provocam erros e modificar a interface para que estes erros não ocorram. </a:t>
            </a:r>
          </a:p>
          <a:p>
            <a:pPr marL="0" indent="0" algn="just">
              <a:buNone/>
            </a:pPr>
            <a:r>
              <a:rPr lang="pt-BR" sz="3600" dirty="0"/>
              <a:t>Antes de publicar o site, o ideal é forçar possíveis erros.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6) Minimizar a sobrecarga de memória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63245"/>
            <a:ext cx="8229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pt-BR" sz="2800" dirty="0"/>
              <a:t>O sistema deve mostrar os elementos de diálogo e permitir que o usuário faça suas escolhas, sem a necessidade de lembrar um comando específico. 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800" dirty="0"/>
              <a:t>Quanto menos operações em execução, melhor.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7) Atalhos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Para usuários experientes executarem as operações mais rapidamente. </a:t>
            </a:r>
          </a:p>
          <a:p>
            <a:pPr marL="0" indent="0" algn="just">
              <a:buNone/>
            </a:pPr>
            <a:r>
              <a:rPr lang="pt-BR" dirty="0"/>
              <a:t>Abreviações, teclas de função, duplo clique no mouse, função de volta em sistemas hipertexto. </a:t>
            </a:r>
          </a:p>
          <a:p>
            <a:pPr marL="0" indent="0" algn="just">
              <a:buNone/>
            </a:pPr>
            <a:r>
              <a:rPr lang="pt-BR" dirty="0"/>
              <a:t>Atalhos também servem para recuperar informações que estão numa profundidade na árvore navegacional a partir da interface principal.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Em sistemas desktop são imprescindíveis, já na web podemos colocar links no logo (por exemplo).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8) Diálogos simples e naturais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600" dirty="0"/>
              <a:t>Deve-se apresentar exatamente a informação que o usuário precisa no momento, nem mais nem menos. </a:t>
            </a:r>
          </a:p>
          <a:p>
            <a:pPr marL="0" indent="0" algn="just">
              <a:buNone/>
            </a:pPr>
            <a:r>
              <a:rPr lang="pt-BR" sz="3600" dirty="0"/>
              <a:t>A seqüência da interação e o acesso aos objetos e operações devem ser compatíveis com o modo pelo qual o usuário realiza suas tarefas.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9) Boas mensagens de erro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sz="3200" dirty="0"/>
              <a:t>Linguagem clara e sem códigos. </a:t>
            </a:r>
          </a:p>
          <a:p>
            <a:pPr marL="0" indent="0" algn="just">
              <a:buNone/>
            </a:pPr>
            <a:r>
              <a:rPr lang="pt-BR" sz="3200" dirty="0"/>
              <a:t>Devem ajudar o usuário a entender e resolver o problema. </a:t>
            </a:r>
          </a:p>
          <a:p>
            <a:pPr marL="0" indent="0" algn="just">
              <a:buNone/>
            </a:pPr>
            <a:r>
              <a:rPr lang="pt-BR" sz="3200" dirty="0"/>
              <a:t>Não devem culpar ou intimidar o usuário.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10) Ajuda e documentação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200" dirty="0"/>
              <a:t>O ideal é que um software seja tão fácil de usar (intuitivo) que não necessite de ajuda ou documentação. </a:t>
            </a:r>
          </a:p>
          <a:p>
            <a:pPr marL="0" indent="0" algn="just">
              <a:buNone/>
            </a:pPr>
            <a:r>
              <a:rPr lang="pt-BR" sz="3200" dirty="0"/>
              <a:t>Se for necessária a ajuda deve estar facilmente acessível on-line. </a:t>
            </a:r>
          </a:p>
          <a:p>
            <a:pPr marL="0" indent="0" algn="just">
              <a:buNone/>
            </a:pPr>
            <a:r>
              <a:rPr lang="pt-BR" sz="3200" dirty="0"/>
              <a:t>No caso de sites, a construção de bons menus, mapa de site, links no logo, ajudarão muito ao usuário.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8F4CD-A222-3947-8FA8-EB2A61BF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E67BF-5778-7544-AC10-26DCE945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pt-BR" dirty="0"/>
              <a:t>Vimos então as heurísticas de Nielsen, que são boas práticas que devem ser seguidas ao desenvolver um software, </a:t>
            </a:r>
            <a:r>
              <a:rPr lang="pt-BR" dirty="0" err="1"/>
              <a:t>App</a:t>
            </a:r>
            <a:r>
              <a:rPr lang="pt-BR" dirty="0"/>
              <a:t>, site, etc.</a:t>
            </a:r>
          </a:p>
          <a:p>
            <a:pPr marL="0" indent="0" algn="just">
              <a:buNone/>
            </a:pPr>
            <a:r>
              <a:rPr lang="pt-BR" dirty="0"/>
              <a:t>Lembrando que são boas práticas de desenvolvimento, mas que nem sempre os desenvolvedores conseguem seguir, por vários motivos, dentre eles, o desconhecimento dessas práticas, atrasos nos projetos que fazem com que o desenvolvedor não tenha tempo ”para se preocupar” com a usabilidade, dentre outros pontos.</a:t>
            </a:r>
          </a:p>
          <a:p>
            <a:pPr marL="0" indent="0" algn="just">
              <a:buNone/>
            </a:pPr>
            <a:r>
              <a:rPr lang="pt-BR" dirty="0"/>
              <a:t>Cabe lembrar aqui que uma boa usabilidade faz com que o software fique muito mais amigável e tenha muito mais usuários! Pensem nisso!!!</a:t>
            </a:r>
          </a:p>
          <a:p>
            <a:pPr marL="0" indent="0" algn="just">
              <a:buNone/>
            </a:pPr>
            <a:r>
              <a:rPr lang="pt-BR" dirty="0"/>
              <a:t>Gostaram do conteúdo? Conseguem pensar em alguma software que não tenha usabilidade? E algum que tenha? Vale a pena a reflexão! Obrigada e Até a próxima!</a:t>
            </a:r>
          </a:p>
        </p:txBody>
      </p:sp>
    </p:spTree>
    <p:extLst>
      <p:ext uri="{BB962C8B-B14F-4D97-AF65-F5344CB8AC3E}">
        <p14:creationId xmlns:p14="http://schemas.microsoft.com/office/powerpoint/2010/main" val="152086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35013-F993-1A45-AE80-38E28C099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Usabilidade!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1718B-4C9F-774D-9931-7FFA45BDD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Olá pessoal! Tudo bem com vocês?</a:t>
            </a:r>
          </a:p>
          <a:p>
            <a:pPr marL="0" indent="0" algn="just">
              <a:buNone/>
            </a:pPr>
            <a:r>
              <a:rPr lang="pt-BR" dirty="0"/>
              <a:t>Na aula de hoje vamos aprender o que é usabilidade!</a:t>
            </a:r>
          </a:p>
          <a:p>
            <a:pPr marL="0" indent="0" algn="just">
              <a:buNone/>
            </a:pPr>
            <a:r>
              <a:rPr lang="pt-BR" dirty="0"/>
              <a:t>Na usabilidade como o próprio nome diz ao desenvolver um software o mesmo deve ter USABILIDADE! Deve ser “USÁVEL”, ”INTUITIVO”, “FÁCIL”,  é o que veremos á seguir! Bons estudos!!!!</a:t>
            </a:r>
          </a:p>
        </p:txBody>
      </p:sp>
    </p:spTree>
    <p:extLst>
      <p:ext uri="{BB962C8B-B14F-4D97-AF65-F5344CB8AC3E}">
        <p14:creationId xmlns:p14="http://schemas.microsoft.com/office/powerpoint/2010/main" val="400360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i="1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4000" b="1" dirty="0">
                <a:solidFill>
                  <a:srgbClr val="FF0000"/>
                </a:solidFill>
              </a:rPr>
              <a:t>Segundo o WIKIPEDIA:</a:t>
            </a:r>
          </a:p>
          <a:p>
            <a:pPr marL="0" indent="0" algn="just">
              <a:buNone/>
            </a:pPr>
            <a:r>
              <a:rPr lang="pt-BR" sz="4000" dirty="0"/>
              <a:t>É um termo usado para definir a facilidade com que as pessoas podem empregar uma ferramenta ou objeto a fim de realizar uma tarefa específica e importante.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i="1" dirty="0"/>
              <a:t>Usabilidade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4000" b="1" dirty="0">
                <a:solidFill>
                  <a:srgbClr val="FF0000"/>
                </a:solidFill>
              </a:rPr>
              <a:t>Segundo o ISO (</a:t>
            </a:r>
            <a:r>
              <a:rPr lang="pt-BR" sz="4000" b="1" dirty="0" err="1">
                <a:solidFill>
                  <a:srgbClr val="FF0000"/>
                </a:solidFill>
              </a:rPr>
              <a:t>International</a:t>
            </a:r>
            <a:r>
              <a:rPr lang="pt-BR" sz="4000" b="1" dirty="0">
                <a:solidFill>
                  <a:srgbClr val="FF0000"/>
                </a:solidFill>
              </a:rPr>
              <a:t> Standards </a:t>
            </a:r>
            <a:r>
              <a:rPr lang="pt-BR" sz="4000" b="1" dirty="0" err="1">
                <a:solidFill>
                  <a:srgbClr val="FF0000"/>
                </a:solidFill>
              </a:rPr>
              <a:t>Organization</a:t>
            </a:r>
            <a:r>
              <a:rPr lang="pt-BR" sz="4000" b="1" dirty="0">
                <a:solidFill>
                  <a:srgbClr val="FF0000"/>
                </a:solidFill>
              </a:rPr>
              <a:t>):</a:t>
            </a:r>
          </a:p>
          <a:p>
            <a:pPr marL="0" indent="0" algn="just">
              <a:buNone/>
            </a:pPr>
            <a:r>
              <a:rPr lang="pt-BR" sz="4000" dirty="0"/>
              <a:t>é a capacidade de um produto ser usado por usuários específicos para atingir objetivos específicos com eficácia, eficiência e satisfação em um contexto específico de uso.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i="1" dirty="0">
                <a:solidFill>
                  <a:srgbClr val="FF0000"/>
                </a:solidFill>
              </a:rPr>
              <a:t>Jakob Nielsen</a:t>
            </a:r>
            <a:endParaRPr lang="pt-BR" sz="6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4000" dirty="0"/>
              <a:t>Há vários pesquisadores que falam sobre usabilidade, um deles é Jakob Nielsen, que é um cientista da computação com Ph.D. em Interface Humano-Computador (IHC). </a:t>
            </a:r>
          </a:p>
          <a:p>
            <a:pPr marL="0" indent="0">
              <a:buNone/>
            </a:pPr>
            <a:r>
              <a:rPr lang="pt-BR" sz="4000" dirty="0"/>
              <a:t>Nascimento: 5 de outubro de 1957 (56 anos), Dinamarca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i="1" dirty="0">
                <a:solidFill>
                  <a:srgbClr val="FF0000"/>
                </a:solidFill>
              </a:rPr>
              <a:t>Jakob Nielsen</a:t>
            </a:r>
            <a:endParaRPr lang="pt-BR" sz="6000" dirty="0"/>
          </a:p>
        </p:txBody>
      </p:sp>
      <p:pic>
        <p:nvPicPr>
          <p:cNvPr id="4" name="Espaço Reservado para Conteúdo 3" descr="jakob-nielsen_cropped.jpg.400x400_q95_crop_upsc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224881"/>
            <a:ext cx="3810000" cy="3810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i="1" dirty="0">
                <a:solidFill>
                  <a:srgbClr val="FF0000"/>
                </a:solidFill>
              </a:rPr>
              <a:t>Jakob Nielsen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0" indent="0" algn="just">
              <a:buNone/>
            </a:pPr>
            <a:r>
              <a:rPr lang="pt-BR" sz="4400" dirty="0"/>
              <a:t>Considerado o pai da usabilidade. Nielsen é muito conhecido por ter sintetizado suas “leis” de usabilidade nas famosas “</a:t>
            </a:r>
            <a:r>
              <a:rPr lang="pt-BR" sz="4400" dirty="0">
                <a:ea typeface="+mn-lt"/>
                <a:cs typeface="+mn-lt"/>
              </a:rPr>
              <a:t>10 heurísticas de Nielsen”.</a:t>
            </a:r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pt-BR" sz="3100" b="1" dirty="0"/>
            </a:br>
            <a:br>
              <a:rPr lang="pt-BR" sz="3100" b="1" dirty="0"/>
            </a:br>
            <a:br>
              <a:rPr lang="pt-BR" sz="3100" b="1" dirty="0"/>
            </a:br>
            <a:br>
              <a:rPr lang="pt-BR" sz="3100" b="1" dirty="0"/>
            </a:br>
            <a:r>
              <a:rPr lang="pt-BR" sz="3100" b="1" dirty="0"/>
              <a:t>A seguir, vamos conhecer as 10 heurísticas de Nielsen, lembrando que heurísticas são dicas e boas práticas para se manter uma boa usabilidade!</a:t>
            </a:r>
            <a:br>
              <a:rPr lang="pt-BR" sz="3100" b="1" dirty="0"/>
            </a:br>
            <a:r>
              <a:rPr lang="pt-BR" sz="3100" b="1" dirty="0"/>
              <a:t>1-) Feedback</a:t>
            </a:r>
            <a:br>
              <a:rPr lang="pt-BR" sz="4900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 sistema deve informar continuamente ao usuário sobre o que ele está fazendo. </a:t>
            </a:r>
          </a:p>
          <a:p>
            <a:pPr marL="0" indent="0">
              <a:buNone/>
            </a:pPr>
            <a:r>
              <a:rPr lang="pt-BR" dirty="0"/>
              <a:t>10 segundos é o limite para manter a atenção do usuário focalizada no diálogo. </a:t>
            </a:r>
          </a:p>
          <a:p>
            <a:pPr marL="0" indent="0">
              <a:buNone/>
            </a:pPr>
            <a:r>
              <a:rPr lang="pt-BR" dirty="0"/>
              <a:t>Exemplo: sites que mostram o caminho do link, que possuem URL amigável.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Não amigável: </a:t>
            </a:r>
            <a:r>
              <a:rPr lang="pt-BR" dirty="0"/>
              <a:t>www.teste.com?noticia=</a:t>
            </a:r>
            <a:r>
              <a:rPr lang="pt-BR" dirty="0" err="1"/>
              <a:t>agua&amp;assunto</a:t>
            </a:r>
            <a:r>
              <a:rPr lang="pt-BR" dirty="0"/>
              <a:t>=faltou</a:t>
            </a:r>
          </a:p>
          <a:p>
            <a:pPr>
              <a:buNone/>
            </a:pPr>
            <a:r>
              <a:rPr lang="pt-BR" dirty="0">
                <a:solidFill>
                  <a:srgbClr val="FF0000"/>
                </a:solidFill>
              </a:rPr>
              <a:t>Amigável:</a:t>
            </a:r>
          </a:p>
          <a:p>
            <a:pPr>
              <a:buNone/>
            </a:pPr>
            <a:r>
              <a:rPr lang="pt-BR" dirty="0"/>
              <a:t>www.teste.com/noticia/agua/faltou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2) Falar a linguagem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sz="4000" dirty="0"/>
              <a:t>terminologia deve ser baseada na linguagem do usuário e não orientada ao sistema (linguagem não técnica). As informações devem ser organizadas conforme o modelo mental do usuário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AEDDDB42FAC4CB2AA3BB5FB4458FC" ma:contentTypeVersion="4" ma:contentTypeDescription="Crie um novo documento." ma:contentTypeScope="" ma:versionID="68152243023225b3a2a4de5ad4550a86">
  <xsd:schema xmlns:xsd="http://www.w3.org/2001/XMLSchema" xmlns:xs="http://www.w3.org/2001/XMLSchema" xmlns:p="http://schemas.microsoft.com/office/2006/metadata/properties" xmlns:ns2="c04719d7-b6a3-44e5-bd84-c0db24dc4344" targetNamespace="http://schemas.microsoft.com/office/2006/metadata/properties" ma:root="true" ma:fieldsID="4a545be84b86e4cb0bfa219f488316ce" ns2:_="">
    <xsd:import namespace="c04719d7-b6a3-44e5-bd84-c0db24dc4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19d7-b6a3-44e5-bd84-c0db24dc43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F27135-E60E-440B-88D0-0DEA4B0FC7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19d7-b6a3-44e5-bd84-c0db24dc43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6D1140-9566-4A89-8178-5B6A3C5E44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1227D0-A288-42F2-AC0E-A0529B584E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</TotalTime>
  <Words>929</Words>
  <Application>Microsoft Office PowerPoint</Application>
  <PresentationFormat>Apresentação na tela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Fluxo</vt:lpstr>
      <vt:lpstr>Usabilidade</vt:lpstr>
      <vt:lpstr>Usabilidade!</vt:lpstr>
      <vt:lpstr>Usabilidade</vt:lpstr>
      <vt:lpstr>Usabilidade</vt:lpstr>
      <vt:lpstr>Jakob Nielsen</vt:lpstr>
      <vt:lpstr>Jakob Nielsen</vt:lpstr>
      <vt:lpstr>Jakob Nielsen</vt:lpstr>
      <vt:lpstr>    A seguir, vamos conhecer as 10 heurísticas de Nielsen, lembrando que heurísticas são dicas e boas práticas para se manter uma boa usabilidade! 1-) Feedback </vt:lpstr>
      <vt:lpstr>2) Falar a linguagem do usuário</vt:lpstr>
      <vt:lpstr>3) Saídas claramente demarcadas</vt:lpstr>
      <vt:lpstr>4) Consistência</vt:lpstr>
      <vt:lpstr>5) Prevenir erros</vt:lpstr>
      <vt:lpstr>6) Minimizar a sobrecarga de memória do usuário</vt:lpstr>
      <vt:lpstr>7) Atalhos</vt:lpstr>
      <vt:lpstr>8) Diálogos simples e naturais</vt:lpstr>
      <vt:lpstr>9) Boas mensagens de erro</vt:lpstr>
      <vt:lpstr>10) Ajuda e documentação</vt:lpstr>
      <vt:lpstr>USABILIDADE!</vt:lpstr>
    </vt:vector>
  </TitlesOfParts>
  <Company>FIEC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Teste de usabilidade</dc:title>
  <dc:creator>fic</dc:creator>
  <cp:lastModifiedBy>Giovana Fadini</cp:lastModifiedBy>
  <cp:revision>20</cp:revision>
  <dcterms:created xsi:type="dcterms:W3CDTF">2014-07-16T21:27:27Z</dcterms:created>
  <dcterms:modified xsi:type="dcterms:W3CDTF">2024-08-29T11:19:53Z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0x010100839AEDDDB42FAC4CB2AA3BB5FB4458FC</vt:lpwstr>
  </property>
</Properties>
</file>