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C5C2DF5-D5E3-456B-92E9-EEA0530D960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042240" y="9493560"/>
            <a:ext cx="169560" cy="184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651ED9A-B663-4D1B-B4D7-9AEBB0DF1D07}" type="slidenum">
              <a:rPr b="0" lang="en-AU" sz="18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ldImg"/>
          </p:nvPr>
        </p:nvSpPr>
        <p:spPr>
          <a:xfrm>
            <a:off x="-2319480" y="1265400"/>
            <a:ext cx="11201040" cy="8400600"/>
          </a:xfrm>
          <a:prstGeom prst="rect">
            <a:avLst/>
          </a:prstGeom>
        </p:spPr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789480" y="605160"/>
            <a:ext cx="5470560" cy="24588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Hypothesis: </a:t>
            </a:r>
            <a:r>
              <a:rPr b="0" i="1" lang="en-AU" sz="1200" spc="-1" strike="noStrike">
                <a:solidFill>
                  <a:srgbClr val="000000"/>
                </a:solidFill>
                <a:latin typeface="Arial"/>
                <a:ea typeface="Arial"/>
              </a:rPr>
              <a:t>Create a Hypothesis with an emphasis on SMART principles. </a:t>
            </a:r>
            <a:r>
              <a:rPr b="1" i="1" lang="en-AU" sz="12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1" i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S – Specific, M – Measurable, A – Achievable, R – Realistic, T – Timebound).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If you cannot do this, you </a:t>
            </a: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do not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 have a good grasp on the business problem.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Context: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With context, we have </a:t>
            </a:r>
            <a:r>
              <a:rPr b="1" lang="en-AU" sz="12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clearly identified the problem at hand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and have elucidated on how our initiative may solve this problem, alongside the commercial implications this will have on the business.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Criteria for Success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Scope of Solution Space: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Constraints within Solution Space: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Looking forward, what are the foreseeable problems we are likely to encounter? Could this be stakeholder resistance? Could this be we don’t have access to the right data?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Stakeholders to provide key insight: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Who are the people I need to speak to, to get the answers I need for my data analysis?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What key data sources are required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?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74960" y="234720"/>
            <a:ext cx="8793720" cy="138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298360" y="37080"/>
            <a:ext cx="670320" cy="12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94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9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37880" y="1576080"/>
            <a:ext cx="4343760" cy="4680720"/>
          </a:xfrm>
          <a:prstGeom prst="rect">
            <a:avLst/>
          </a:prstGeom>
          <a:solidFill>
            <a:schemeClr val="lt1"/>
          </a:solidFill>
          <a:ln w="19080">
            <a:solidFill>
              <a:schemeClr val="accent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4587480" y="1576080"/>
            <a:ext cx="4343760" cy="4680720"/>
          </a:xfrm>
          <a:prstGeom prst="rect">
            <a:avLst/>
          </a:prstGeom>
          <a:solidFill>
            <a:schemeClr val="lt1"/>
          </a:solidFill>
          <a:ln w="19080">
            <a:solidFill>
              <a:schemeClr val="accent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>
            <a:off x="218880" y="1618200"/>
            <a:ext cx="288000" cy="2880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ffffff"/>
                </a:solidFill>
                <a:latin typeface="Arial"/>
                <a:ea typeface="Arial"/>
              </a:rPr>
              <a:t>1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4668480" y="1618200"/>
            <a:ext cx="288000" cy="2880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ffffff"/>
                </a:solidFill>
                <a:latin typeface="Arial"/>
                <a:ea typeface="Arial"/>
              </a:rPr>
              <a:t>4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601200" y="1650240"/>
            <a:ext cx="3597120" cy="2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002c46"/>
                </a:solidFill>
                <a:latin typeface="Arial"/>
                <a:ea typeface="Arial"/>
              </a:rPr>
              <a:t>Context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0" name="CustomShape 6"/>
          <p:cNvSpPr/>
          <p:nvPr/>
        </p:nvSpPr>
        <p:spPr>
          <a:xfrm>
            <a:off x="5050800" y="1650240"/>
            <a:ext cx="3597120" cy="2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002c46"/>
                </a:solidFill>
                <a:latin typeface="Arial"/>
                <a:ea typeface="Arial"/>
              </a:rPr>
              <a:t>Constraints within solution space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1" name="CustomShape 7"/>
          <p:cNvSpPr/>
          <p:nvPr/>
        </p:nvSpPr>
        <p:spPr>
          <a:xfrm>
            <a:off x="4668480" y="3207240"/>
            <a:ext cx="288000" cy="2880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ffffff"/>
                </a:solidFill>
                <a:latin typeface="Arial"/>
                <a:ea typeface="Arial"/>
              </a:rPr>
              <a:t>5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2" name="CustomShape 8"/>
          <p:cNvSpPr/>
          <p:nvPr/>
        </p:nvSpPr>
        <p:spPr>
          <a:xfrm>
            <a:off x="218880" y="3207240"/>
            <a:ext cx="288000" cy="2880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ffffff"/>
                </a:solidFill>
                <a:latin typeface="Arial"/>
                <a:ea typeface="Arial"/>
              </a:rPr>
              <a:t>2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3" name="CustomShape 9"/>
          <p:cNvSpPr/>
          <p:nvPr/>
        </p:nvSpPr>
        <p:spPr>
          <a:xfrm>
            <a:off x="601200" y="3239280"/>
            <a:ext cx="3597120" cy="2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002c46"/>
                </a:solidFill>
                <a:latin typeface="Arial"/>
                <a:ea typeface="Arial"/>
              </a:rPr>
              <a:t>Criteria for success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4" name="CustomShape 10"/>
          <p:cNvSpPr/>
          <p:nvPr/>
        </p:nvSpPr>
        <p:spPr>
          <a:xfrm>
            <a:off x="5050800" y="3239280"/>
            <a:ext cx="3597120" cy="2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002c46"/>
                </a:solidFill>
                <a:latin typeface="Arial"/>
                <a:ea typeface="Arial"/>
              </a:rPr>
              <a:t>Stakeholders to provide key insight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5" name="CustomShape 11"/>
          <p:cNvSpPr/>
          <p:nvPr/>
        </p:nvSpPr>
        <p:spPr>
          <a:xfrm>
            <a:off x="218880" y="4797720"/>
            <a:ext cx="288000" cy="2880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ffffff"/>
                </a:solidFill>
                <a:latin typeface="Arial"/>
                <a:ea typeface="Arial"/>
              </a:rPr>
              <a:t>3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6" name="CustomShape 12"/>
          <p:cNvSpPr/>
          <p:nvPr/>
        </p:nvSpPr>
        <p:spPr>
          <a:xfrm>
            <a:off x="4668480" y="4797720"/>
            <a:ext cx="288000" cy="2880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ffffff"/>
                </a:solidFill>
                <a:latin typeface="Arial"/>
                <a:ea typeface="Arial"/>
              </a:rPr>
              <a:t>6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7" name="CustomShape 13"/>
          <p:cNvSpPr/>
          <p:nvPr/>
        </p:nvSpPr>
        <p:spPr>
          <a:xfrm>
            <a:off x="601200" y="4831920"/>
            <a:ext cx="359712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002c46"/>
                </a:solidFill>
                <a:latin typeface="Arial"/>
                <a:ea typeface="Arial"/>
              </a:rPr>
              <a:t>Scope of solution space 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8" name="CustomShape 14"/>
          <p:cNvSpPr/>
          <p:nvPr/>
        </p:nvSpPr>
        <p:spPr>
          <a:xfrm>
            <a:off x="5050800" y="4829760"/>
            <a:ext cx="3597120" cy="2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002c46"/>
                </a:solidFill>
                <a:latin typeface="Arial"/>
                <a:ea typeface="Arial"/>
              </a:rPr>
              <a:t>Key data sources 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9" name="CustomShape 15"/>
          <p:cNvSpPr/>
          <p:nvPr/>
        </p:nvSpPr>
        <p:spPr>
          <a:xfrm>
            <a:off x="143280" y="1964880"/>
            <a:ext cx="4323960" cy="12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We need to improve profits for Big Mountain by cutting costs and optimising ticket prices.</a:t>
            </a:r>
            <a:endParaRPr b="0" lang="en-US" sz="1070" spc="-1" strike="noStrike">
              <a:latin typeface="Arial"/>
            </a:endParaRPr>
          </a:p>
        </p:txBody>
      </p:sp>
      <p:sp>
        <p:nvSpPr>
          <p:cNvPr id="60" name="CustomShape 16"/>
          <p:cNvSpPr/>
          <p:nvPr/>
        </p:nvSpPr>
        <p:spPr>
          <a:xfrm>
            <a:off x="143280" y="3538800"/>
            <a:ext cx="4323960" cy="141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Identifying where to cut costs and having a better idea of how to price tickets to turn a higher profit.</a:t>
            </a:r>
            <a:endParaRPr b="0" lang="en-US" sz="1070" spc="-1" strike="noStrike">
              <a:latin typeface="Arial"/>
            </a:endParaRPr>
          </a:p>
        </p:txBody>
      </p:sp>
      <p:sp>
        <p:nvSpPr>
          <p:cNvPr id="61" name="CustomShape 17"/>
          <p:cNvSpPr/>
          <p:nvPr/>
        </p:nvSpPr>
        <p:spPr>
          <a:xfrm>
            <a:off x="186840" y="5184720"/>
            <a:ext cx="4323960" cy="7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Knowing that implementing a extra chair causes in increase of $1.5 million we can check if that justifies higher prices. We can also compare the prices of other resorts to other variables as well to try to optimise prices.</a:t>
            </a:r>
            <a:endParaRPr b="0" lang="en-US" sz="1070" spc="-1" strike="noStrike">
              <a:latin typeface="Arial"/>
            </a:endParaRPr>
          </a:p>
        </p:txBody>
      </p:sp>
      <p:sp>
        <p:nvSpPr>
          <p:cNvPr id="62" name="CustomShape 18"/>
          <p:cNvSpPr/>
          <p:nvPr/>
        </p:nvSpPr>
        <p:spPr>
          <a:xfrm>
            <a:off x="4558320" y="1963800"/>
            <a:ext cx="4323960" cy="108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Lack of information on variables such as profits, volume of customers, and operation costs of other resorts may limit the usefulness of the results of this project.</a:t>
            </a:r>
            <a:endParaRPr b="0" lang="en-US" sz="1070" spc="-1" strike="noStrike">
              <a:latin typeface="Arial"/>
            </a:endParaRPr>
          </a:p>
        </p:txBody>
      </p:sp>
      <p:sp>
        <p:nvSpPr>
          <p:cNvPr id="63" name="CustomShape 19"/>
          <p:cNvSpPr/>
          <p:nvPr/>
        </p:nvSpPr>
        <p:spPr>
          <a:xfrm>
            <a:off x="4591080" y="5085000"/>
            <a:ext cx="4323960" cy="108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The main data source will be the spreadsheet provided by Alesha.</a:t>
            </a:r>
            <a:endParaRPr b="0" lang="en-US" sz="1070" spc="-1" strike="noStrike">
              <a:latin typeface="Arial"/>
            </a:endParaRPr>
          </a:p>
        </p:txBody>
      </p:sp>
      <p:sp>
        <p:nvSpPr>
          <p:cNvPr id="64" name="CustomShape 20"/>
          <p:cNvSpPr/>
          <p:nvPr/>
        </p:nvSpPr>
        <p:spPr>
          <a:xfrm>
            <a:off x="6633360" y="6524280"/>
            <a:ext cx="431640" cy="20484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5" name="CustomShape 21"/>
          <p:cNvSpPr/>
          <p:nvPr/>
        </p:nvSpPr>
        <p:spPr>
          <a:xfrm>
            <a:off x="7028640" y="6513840"/>
            <a:ext cx="431640" cy="21564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6" name="CustomShape 22"/>
          <p:cNvSpPr/>
          <p:nvPr/>
        </p:nvSpPr>
        <p:spPr>
          <a:xfrm>
            <a:off x="7452360" y="6503040"/>
            <a:ext cx="431640" cy="21564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" name="CustomShape 23"/>
          <p:cNvSpPr/>
          <p:nvPr/>
        </p:nvSpPr>
        <p:spPr>
          <a:xfrm>
            <a:off x="7846560" y="6508080"/>
            <a:ext cx="431640" cy="21564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CustomShape 24"/>
          <p:cNvSpPr/>
          <p:nvPr/>
        </p:nvSpPr>
        <p:spPr>
          <a:xfrm>
            <a:off x="8245800" y="6503040"/>
            <a:ext cx="431640" cy="21564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" name="CustomShape 25"/>
          <p:cNvSpPr/>
          <p:nvPr/>
        </p:nvSpPr>
        <p:spPr>
          <a:xfrm>
            <a:off x="8099280" y="707040"/>
            <a:ext cx="431640" cy="20484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0" name="CustomShape 26"/>
          <p:cNvSpPr/>
          <p:nvPr/>
        </p:nvSpPr>
        <p:spPr>
          <a:xfrm>
            <a:off x="121680" y="116640"/>
            <a:ext cx="7724520" cy="1136880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TextShape 27"/>
          <p:cNvSpPr txBox="1"/>
          <p:nvPr/>
        </p:nvSpPr>
        <p:spPr>
          <a:xfrm>
            <a:off x="184320" y="189720"/>
            <a:ext cx="8793360" cy="307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AU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Problem Statement Worksheet (Hypothesis Formation)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CustomShape 28"/>
          <p:cNvSpPr/>
          <p:nvPr/>
        </p:nvSpPr>
        <p:spPr>
          <a:xfrm>
            <a:off x="4607280" y="3547440"/>
            <a:ext cx="4323960" cy="108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Director of Operations – Jimmy Blackburn</a:t>
            </a:r>
            <a:endParaRPr b="0" lang="en-US" sz="107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Database Manager – Alesha Eisen</a:t>
            </a:r>
            <a:endParaRPr b="0" lang="en-US" sz="1070" spc="-1" strike="noStrike">
              <a:latin typeface="Arial"/>
            </a:endParaRPr>
          </a:p>
        </p:txBody>
      </p:sp>
      <p:sp>
        <p:nvSpPr>
          <p:cNvPr id="73" name="CustomShape 29"/>
          <p:cNvSpPr/>
          <p:nvPr/>
        </p:nvSpPr>
        <p:spPr>
          <a:xfrm>
            <a:off x="184320" y="541080"/>
            <a:ext cx="858420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AU" sz="1400" spc="-1" strike="noStrike">
                <a:solidFill>
                  <a:srgbClr val="000000"/>
                </a:solidFill>
                <a:latin typeface="Arial"/>
                <a:ea typeface="Arial"/>
              </a:rPr>
              <a:t>&lt;What is the business problem you are investigating? (Use SMART principles)&gt;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</dc:creator>
  <dc:description/>
  <dc:language>en-US</dc:language>
  <cp:lastModifiedBy/>
  <dcterms:modified xsi:type="dcterms:W3CDTF">2020-08-02T17:15:22Z</dcterms:modified>
  <cp:revision>2</cp:revision>
  <dc:subject/>
  <dc:title/>
</cp:coreProperties>
</file>