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fKG7Nes/KSuMo88go1WI2E2bj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252506" y="1003006"/>
            <a:ext cx="6638986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34274" y="126402"/>
            <a:ext cx="8275451" cy="314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434274" y="126402"/>
            <a:ext cx="8275451" cy="314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434274" y="126402"/>
            <a:ext cx="8275451" cy="314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34274" y="126402"/>
            <a:ext cx="8275451" cy="314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252499" y="1003000"/>
            <a:ext cx="77931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8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Mountain Resort Analysis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2581554" y="1799041"/>
            <a:ext cx="41331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latin typeface="Arial"/>
                <a:ea typeface="Arial"/>
                <a:cs typeface="Arial"/>
                <a:sym typeface="Arial"/>
              </a:rPr>
              <a:t>Guided Capstone Project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2" y="4609240"/>
            <a:ext cx="2046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Mohammed Abdin</a:t>
            </a: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/>
              <a:t>01</a:t>
            </a: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500"/>
              <a:t>2</a:t>
            </a: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0/202</a:t>
            </a:r>
            <a:r>
              <a:rPr lang="en-US" sz="1500"/>
              <a:t>2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434274" y="132488"/>
            <a:ext cx="11601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Context:</a:t>
            </a:r>
            <a:endParaRPr sz="2400"/>
          </a:p>
        </p:txBody>
      </p:sp>
      <p:sp>
        <p:nvSpPr>
          <p:cNvPr id="51" name="Google Shape;51;p2"/>
          <p:cNvSpPr txBox="1"/>
          <p:nvPr/>
        </p:nvSpPr>
        <p:spPr>
          <a:xfrm>
            <a:off x="538824" y="605595"/>
            <a:ext cx="7846059" cy="3942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469265" marR="6692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Big Mountain has recently installed an additional chair lift. This addition will  increases operating costs by $1,540,000 this season.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~350,000 people ski or snowboard visit yearly and buy on average 5 daily passes.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030" lvl="0" marL="469265" marR="103504" rtl="0" algn="l">
              <a:lnSpc>
                <a:spcPct val="102499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It is assumed that current ticket prices are not capitalizing as much as the market  would allow.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Objectives: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What are the most important facilities Big Mountain is providing?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How much could Big Mountain charge based on competitors prices?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What options exist to reduce costs?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434274" y="132488"/>
            <a:ext cx="50850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Recommendations and Key Findings:</a:t>
            </a:r>
            <a:endParaRPr sz="2400"/>
          </a:p>
        </p:txBody>
      </p:sp>
      <p:sp>
        <p:nvSpPr>
          <p:cNvPr id="57" name="Google Shape;57;p3"/>
          <p:cNvSpPr txBox="1"/>
          <p:nvPr/>
        </p:nvSpPr>
        <p:spPr>
          <a:xfrm>
            <a:off x="382623" y="704329"/>
            <a:ext cx="8079740" cy="397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1408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The modeled price that Big Mountain could reasonably charge  (based on competitors data) is: $95.87 +/- $10.39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Ticket prices could be raised by at least ~$5 to ~$86 and potentially by ~$25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The 4 most important facilities that Big Mountain provides are: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930" lvl="1" marL="836294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i="0" lang="en-US" sz="1300" u="none" cap="none" strike="noStrike">
                <a:latin typeface="Arial"/>
                <a:ea typeface="Arial"/>
                <a:cs typeface="Arial"/>
                <a:sym typeface="Arial"/>
              </a:rPr>
              <a:t>No of Fast Quads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9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i="0" lang="en-US" sz="1300" u="none" cap="none" strike="noStrike">
                <a:latin typeface="Arial"/>
                <a:ea typeface="Arial"/>
                <a:cs typeface="Arial"/>
                <a:sym typeface="Arial"/>
              </a:rPr>
              <a:t>No. Runs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9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i="0" lang="en-US" sz="1300" u="none" cap="none" strike="noStrike">
                <a:latin typeface="Arial"/>
                <a:ea typeface="Arial"/>
                <a:cs typeface="Arial"/>
                <a:sym typeface="Arial"/>
              </a:rPr>
              <a:t>Acreage of artificial snow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9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i="0" lang="en-US" sz="1300" u="none" cap="none" strike="noStrike">
                <a:latin typeface="Arial"/>
                <a:ea typeface="Arial"/>
                <a:cs typeface="Arial"/>
                <a:sym typeface="Arial"/>
              </a:rPr>
              <a:t>Maximum vertical drop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Proposed Scenarios to improve facilities and save costs are: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930" lvl="1" marL="83629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Close at least 1 run, closing a single run will not require to lower the ticket price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9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1 chair and 150ft vertical drop (scenario 2), this would justify increasing ticket price by ~$2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9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Potentially drop 5 runs (scenario 1.3), this would justify dropping ticket price by ~$1.2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930" lvl="1" marL="8362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 8 runs (scenario 1.4), this would justify dropping ticket price by ~$2.2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/>
        </p:nvSpPr>
        <p:spPr>
          <a:xfrm>
            <a:off x="434274" y="126377"/>
            <a:ext cx="3989704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latin typeface="Arial"/>
                <a:ea typeface="Arial"/>
                <a:cs typeface="Arial"/>
                <a:sym typeface="Arial"/>
              </a:rPr>
              <a:t>Modeling Results: facilities and price: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398205" y="606173"/>
            <a:ext cx="4249943" cy="3362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 txBox="1"/>
          <p:nvPr/>
        </p:nvSpPr>
        <p:spPr>
          <a:xfrm>
            <a:off x="1399092" y="793610"/>
            <a:ext cx="30708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Relative importance of facilities offered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718548" y="727698"/>
            <a:ext cx="520065" cy="3409315"/>
          </a:xfrm>
          <a:custGeom>
            <a:rect b="b" l="l" r="r" t="t"/>
            <a:pathLst>
              <a:path extrusionOk="0" h="3409315" w="520065">
                <a:moveTo>
                  <a:pt x="0" y="0"/>
                </a:moveTo>
                <a:lnTo>
                  <a:pt x="519598" y="0"/>
                </a:lnTo>
                <a:lnTo>
                  <a:pt x="519598" y="3409193"/>
                </a:lnTo>
                <a:lnTo>
                  <a:pt x="0" y="3409193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 txBox="1"/>
          <p:nvPr/>
        </p:nvSpPr>
        <p:spPr>
          <a:xfrm>
            <a:off x="614302" y="4203818"/>
            <a:ext cx="72707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634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Most  Important  factors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4899415" y="342904"/>
            <a:ext cx="1942871" cy="25051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6942111" y="342904"/>
            <a:ext cx="1939703" cy="250518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5009239" y="3074793"/>
            <a:ext cx="3764667" cy="20686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6853235" y="3952866"/>
            <a:ext cx="0" cy="1010285"/>
          </a:xfrm>
          <a:custGeom>
            <a:rect b="b" l="l" r="r" t="t"/>
            <a:pathLst>
              <a:path extrusionOk="0" h="1010285" w="120000">
                <a:moveTo>
                  <a:pt x="0" y="0"/>
                </a:moveTo>
                <a:lnTo>
                  <a:pt x="0" y="1009797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 txBox="1"/>
          <p:nvPr/>
        </p:nvSpPr>
        <p:spPr>
          <a:xfrm rot="-5400000">
            <a:off x="6168051" y="3682290"/>
            <a:ext cx="1172845" cy="386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46164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current ticket price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4622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$81.00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403225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modeled ticket price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40259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$95.87</a:t>
            </a: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 rot="-5400000">
            <a:off x="5273811" y="772325"/>
            <a:ext cx="476884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 Mountain  Resort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/>
        </p:nvSpPr>
        <p:spPr>
          <a:xfrm rot="-5400000">
            <a:off x="7457432" y="777431"/>
            <a:ext cx="476884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 Mountain  Resort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 rot="-5400000">
            <a:off x="6189657" y="1979218"/>
            <a:ext cx="476884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 Mountain  Resort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 rot="-5400000">
            <a:off x="7702034" y="1904942"/>
            <a:ext cx="476884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  Mountain  Resort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434274" y="126377"/>
            <a:ext cx="308038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 Results Scenarios: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504919" y="654123"/>
            <a:ext cx="2585978" cy="2154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5"/>
          <p:cNvSpPr txBox="1"/>
          <p:nvPr/>
        </p:nvSpPr>
        <p:spPr>
          <a:xfrm>
            <a:off x="2949568" y="3075806"/>
            <a:ext cx="5567680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 total 8 scenarios were modeled: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Dropping 1 run has no impact on ticket price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Dropping 2 or 3 runs leads to a successively lower modeled price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Dropping 5 runs has the same result than dropping 5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Dropping 6 runs has the same result than dropping 8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Dropping 9 or 10 runs successively reduces modeled prices further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Adding 2 acres of snowmaking does not support an increase in ticket prices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Adding 1 chair and 150 ft of vertical drop will support a raise in ticket prices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3389893" y="695323"/>
            <a:ext cx="5491938" cy="2240253"/>
            <a:chOff x="3389893" y="695323"/>
            <a:chExt cx="5491938" cy="2240253"/>
          </a:xfrm>
        </p:grpSpPr>
        <p:sp>
          <p:nvSpPr>
            <p:cNvPr id="84" name="Google Shape;84;p5"/>
            <p:cNvSpPr/>
            <p:nvPr/>
          </p:nvSpPr>
          <p:spPr>
            <a:xfrm>
              <a:off x="3444250" y="695323"/>
              <a:ext cx="5437581" cy="21423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389893" y="704186"/>
              <a:ext cx="5483860" cy="2231390"/>
            </a:xfrm>
            <a:custGeom>
              <a:rect b="b" l="l" r="r" t="t"/>
              <a:pathLst>
                <a:path extrusionOk="0" h="2231390" w="5483859">
                  <a:moveTo>
                    <a:pt x="0" y="0"/>
                  </a:moveTo>
                  <a:lnTo>
                    <a:pt x="5483388" y="0"/>
                  </a:lnTo>
                  <a:lnTo>
                    <a:pt x="5483388" y="2231383"/>
                  </a:lnTo>
                  <a:lnTo>
                    <a:pt x="0" y="223138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6" name="Google Shape;86;p5"/>
          <p:cNvSpPr/>
          <p:nvPr/>
        </p:nvSpPr>
        <p:spPr>
          <a:xfrm>
            <a:off x="791260" y="2935594"/>
            <a:ext cx="1914533" cy="198207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434274" y="126377"/>
            <a:ext cx="247650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Model:</a:t>
            </a:r>
            <a:endParaRPr/>
          </a:p>
        </p:txBody>
      </p:sp>
      <p:sp>
        <p:nvSpPr>
          <p:cNvPr id="92" name="Google Shape;92;p6"/>
          <p:cNvSpPr txBox="1"/>
          <p:nvPr/>
        </p:nvSpPr>
        <p:spPr>
          <a:xfrm>
            <a:off x="473074" y="696720"/>
            <a:ext cx="3690620" cy="2337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2384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For the Random Forest model using the median value  to impute missing values and not scaling the data  yielded the best model.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57809" rtl="0" algn="l">
              <a:lnSpc>
                <a:spcPct val="114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Imputing missing price data with the median vs the  average value results in a better model score.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Scaling the data does not improve the model score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mean absolute cross-validation error (MAE) of the  linear model is $9.64 with a standard deviation of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$1.35.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473074" y="3175758"/>
            <a:ext cx="298640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MAE for the models prediction is $9.54.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473074" y="3498331"/>
            <a:ext cx="3739515" cy="446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most important features are in descending order of  their relative importance: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609623" y="4058658"/>
            <a:ext cx="2367915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-320675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No. of Fast Quads 0.26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33274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No. Runs 0.25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33274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Acreage of artificial snow 0.11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33274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Maximum vertical drop 0.09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6"/>
          <p:cNvGrpSpPr/>
          <p:nvPr/>
        </p:nvGrpSpPr>
        <p:grpSpPr>
          <a:xfrm>
            <a:off x="4467140" y="657223"/>
            <a:ext cx="4524440" cy="2406770"/>
            <a:chOff x="4467140" y="657223"/>
            <a:chExt cx="4524440" cy="2406770"/>
          </a:xfrm>
        </p:grpSpPr>
        <p:sp>
          <p:nvSpPr>
            <p:cNvPr id="97" name="Google Shape;97;p6"/>
            <p:cNvSpPr/>
            <p:nvPr/>
          </p:nvSpPr>
          <p:spPr>
            <a:xfrm>
              <a:off x="4467140" y="657223"/>
              <a:ext cx="4524440" cy="240677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5333014" y="940810"/>
              <a:ext cx="302895" cy="1840230"/>
            </a:xfrm>
            <a:custGeom>
              <a:rect b="b" l="l" r="r" t="t"/>
              <a:pathLst>
                <a:path extrusionOk="0" h="1840230" w="302895">
                  <a:moveTo>
                    <a:pt x="0" y="1839608"/>
                  </a:moveTo>
                  <a:lnTo>
                    <a:pt x="0" y="0"/>
                  </a:lnTo>
                </a:path>
                <a:path extrusionOk="0" h="1840230" w="302895">
                  <a:moveTo>
                    <a:pt x="302874" y="1839608"/>
                  </a:moveTo>
                  <a:lnTo>
                    <a:pt x="302874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9" name="Google Shape;99;p6"/>
          <p:cNvSpPr txBox="1"/>
          <p:nvPr/>
        </p:nvSpPr>
        <p:spPr>
          <a:xfrm>
            <a:off x="4921240" y="3219697"/>
            <a:ext cx="379730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plot above shows that the data available is more  than enough to fully characteriize the model. There's an  initial rapid improvement in model scores. It levels off by  around a sample size of ~50.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34274" y="126377"/>
            <a:ext cx="148717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Model: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473074" y="591945"/>
            <a:ext cx="3690620" cy="2618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8953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8 parameters(features) yielded the most stable  (cross-verification) model. Using more parameter will  likely overfit the model and reduce cross-validation. It  was also established that imputing missing data with  the median produced statistically indistinguishable  results than using the mean value to replace missing 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mean absolute cross-validation error (MAE) of the  linear model is $10.5 with a standard deviation of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$1.62.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MAE for the models prediction is $11.79.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473074" y="3324472"/>
            <a:ext cx="3739515" cy="446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The most important features are in descending order of  the correlation coefficients: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609623" y="3884798"/>
            <a:ext cx="2421255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-320675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Maximum Vertical Dropf 10.77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33274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Acreage of artificial snow 6.29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33274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Total No. of chairs 5.79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33274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No. of fast Quads 5.75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20675" lvl="0" marL="332740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No. of Runs 5.37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7"/>
          <p:cNvGrpSpPr/>
          <p:nvPr/>
        </p:nvGrpSpPr>
        <p:grpSpPr>
          <a:xfrm>
            <a:off x="4571990" y="657223"/>
            <a:ext cx="4400541" cy="2874061"/>
            <a:chOff x="4571990" y="657223"/>
            <a:chExt cx="4400541" cy="2874061"/>
          </a:xfrm>
        </p:grpSpPr>
        <p:sp>
          <p:nvSpPr>
            <p:cNvPr id="109" name="Google Shape;109;p7"/>
            <p:cNvSpPr/>
            <p:nvPr/>
          </p:nvSpPr>
          <p:spPr>
            <a:xfrm>
              <a:off x="4571990" y="657223"/>
              <a:ext cx="4400541" cy="23827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788613" y="2906444"/>
              <a:ext cx="136525" cy="624840"/>
            </a:xfrm>
            <a:custGeom>
              <a:rect b="b" l="l" r="r" t="t"/>
              <a:pathLst>
                <a:path extrusionOk="0" h="624839" w="136525">
                  <a:moveTo>
                    <a:pt x="0" y="624248"/>
                  </a:moveTo>
                  <a:lnTo>
                    <a:pt x="136024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5909262" y="2864194"/>
              <a:ext cx="31115" cy="45720"/>
            </a:xfrm>
            <a:custGeom>
              <a:rect b="b" l="l" r="r" t="t"/>
              <a:pathLst>
                <a:path extrusionOk="0" h="45719" w="31114">
                  <a:moveTo>
                    <a:pt x="30749" y="45599"/>
                  </a:moveTo>
                  <a:lnTo>
                    <a:pt x="0" y="38899"/>
                  </a:lnTo>
                  <a:lnTo>
                    <a:pt x="24574" y="0"/>
                  </a:lnTo>
                  <a:lnTo>
                    <a:pt x="30749" y="4559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5909262" y="2864194"/>
              <a:ext cx="31115" cy="45720"/>
            </a:xfrm>
            <a:custGeom>
              <a:rect b="b" l="l" r="r" t="t"/>
              <a:pathLst>
                <a:path extrusionOk="0" h="45719" w="31114">
                  <a:moveTo>
                    <a:pt x="30749" y="45599"/>
                  </a:moveTo>
                  <a:lnTo>
                    <a:pt x="24574" y="0"/>
                  </a:lnTo>
                  <a:lnTo>
                    <a:pt x="0" y="38899"/>
                  </a:lnTo>
                  <a:lnTo>
                    <a:pt x="30749" y="45599"/>
                  </a:lnTo>
                  <a:close/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" name="Google Shape;113;p7"/>
          <p:cNvSpPr txBox="1"/>
          <p:nvPr/>
        </p:nvSpPr>
        <p:spPr>
          <a:xfrm>
            <a:off x="4808892" y="3520404"/>
            <a:ext cx="193992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 featurers (parameters)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434274" y="126402"/>
            <a:ext cx="140652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Conclusions:</a:t>
            </a:r>
            <a:endParaRPr/>
          </a:p>
        </p:txBody>
      </p:sp>
      <p:sp>
        <p:nvSpPr>
          <p:cNvPr id="119" name="Google Shape;119;p8"/>
          <p:cNvSpPr txBox="1"/>
          <p:nvPr/>
        </p:nvSpPr>
        <p:spPr>
          <a:xfrm>
            <a:off x="551142" y="570736"/>
            <a:ext cx="8025765" cy="407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348615" marR="28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 linear as well as a Random Forest model were built. Both of these models yield reasonable and  consistent results. The Random Forest model was chosen as the final model because it had a  smaller mean absolute error and a smaller cross validation error.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48615" marR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most important 4 parameters of the Random Forest model are among the most important 5  parameters of the linear model indicating that both models are consistent with each other.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48615" marR="977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This model only looks at ticket prices and costs for a new additional lift. No maintenance costs of  runs, snow making and runs were available.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48615" marR="3105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model indicates that at least 1 run should be closed but it is difficult to make a clear  recommendation with the available data alone. Having a better understanding of maintenance  costs for lifts and runs would help to optimize recommendations on how many runs should be  closed.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48615" marR="64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 general the current ticket price is relatively low given the amenities Big Mountain Resort offers.  The modeled competitors data suggests that the ticket price can be raised by ~$5-$25.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0" marL="3486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Simply offsetting the increased operating costs due to the newly installed lift can be achieved by a  relatively modest increase of &lt;$1.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2023-01-29T08:28:21Z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2023-01-29T00:00:00Z</vt:filetime>
  </property>
</Properties>
</file>