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7" r:id="rId3"/>
    <p:sldId id="258" r:id="rId4"/>
    <p:sldId id="269" r:id="rId5"/>
    <p:sldId id="268" r:id="rId6"/>
    <p:sldId id="278" r:id="rId7"/>
    <p:sldId id="279" r:id="rId8"/>
    <p:sldId id="271" r:id="rId9"/>
    <p:sldId id="275" r:id="rId10"/>
    <p:sldId id="272" r:id="rId11"/>
    <p:sldId id="273" r:id="rId12"/>
    <p:sldId id="274" r:id="rId13"/>
    <p:sldId id="280" r:id="rId14"/>
    <p:sldId id="270" r:id="rId15"/>
    <p:sldId id="277" r:id="rId16"/>
    <p:sldId id="259"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906" y="73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18872565"/>
      </p:ext>
    </p:extLst>
  </p:cSld>
  <p:clrMap bg1="lt1" tx1="dk1" bg2="lt2" tx2="dk2" accent1="accent1" accent2="accent2" accent3="accent3" accent4="accent4" accent5="accent5" accent6="accent6" hlink="hlink" folHlink="folHlink"/>
  <p:notesStyle>
    <a:lvl1pPr algn="r" defTabSz="457200" rtl="1" latinLnBrk="0">
      <a:lnSpc>
        <a:spcPct val="117999"/>
      </a:lnSpc>
      <a:defRPr sz="2200">
        <a:latin typeface="Helvetica Neue"/>
        <a:ea typeface="Helvetica Neue"/>
        <a:cs typeface="Helvetica Neue"/>
        <a:sym typeface="Helvetica Neue"/>
      </a:defRPr>
    </a:lvl1pPr>
    <a:lvl2pPr indent="228600" algn="r" defTabSz="457200" rtl="1" latinLnBrk="0">
      <a:lnSpc>
        <a:spcPct val="117999"/>
      </a:lnSpc>
      <a:defRPr sz="2200">
        <a:latin typeface="Helvetica Neue"/>
        <a:ea typeface="Helvetica Neue"/>
        <a:cs typeface="Helvetica Neue"/>
        <a:sym typeface="Helvetica Neue"/>
      </a:defRPr>
    </a:lvl2pPr>
    <a:lvl3pPr indent="457200" algn="r" defTabSz="457200" rtl="1" latinLnBrk="0">
      <a:lnSpc>
        <a:spcPct val="117999"/>
      </a:lnSpc>
      <a:defRPr sz="2200">
        <a:latin typeface="Helvetica Neue"/>
        <a:ea typeface="Helvetica Neue"/>
        <a:cs typeface="Helvetica Neue"/>
        <a:sym typeface="Helvetica Neue"/>
      </a:defRPr>
    </a:lvl3pPr>
    <a:lvl4pPr indent="685800" algn="r" defTabSz="457200" rtl="1" latinLnBrk="0">
      <a:lnSpc>
        <a:spcPct val="117999"/>
      </a:lnSpc>
      <a:defRPr sz="2200">
        <a:latin typeface="Helvetica Neue"/>
        <a:ea typeface="Helvetica Neue"/>
        <a:cs typeface="Helvetica Neue"/>
        <a:sym typeface="Helvetica Neue"/>
      </a:defRPr>
    </a:lvl4pPr>
    <a:lvl5pPr indent="914400" algn="r" defTabSz="457200" rtl="1" latinLnBrk="0">
      <a:lnSpc>
        <a:spcPct val="117999"/>
      </a:lnSpc>
      <a:defRPr sz="2200">
        <a:latin typeface="Helvetica Neue"/>
        <a:ea typeface="Helvetica Neue"/>
        <a:cs typeface="Helvetica Neue"/>
        <a:sym typeface="Helvetica Neue"/>
      </a:defRPr>
    </a:lvl5pPr>
    <a:lvl6pPr indent="1143000" algn="r" defTabSz="457200" rtl="1" latinLnBrk="0">
      <a:lnSpc>
        <a:spcPct val="117999"/>
      </a:lnSpc>
      <a:defRPr sz="2200">
        <a:latin typeface="Helvetica Neue"/>
        <a:ea typeface="Helvetica Neue"/>
        <a:cs typeface="Helvetica Neue"/>
        <a:sym typeface="Helvetica Neue"/>
      </a:defRPr>
    </a:lvl6pPr>
    <a:lvl7pPr indent="1371600" algn="r" defTabSz="457200" rtl="1" latinLnBrk="0">
      <a:lnSpc>
        <a:spcPct val="117999"/>
      </a:lnSpc>
      <a:defRPr sz="2200">
        <a:latin typeface="Helvetica Neue"/>
        <a:ea typeface="Helvetica Neue"/>
        <a:cs typeface="Helvetica Neue"/>
        <a:sym typeface="Helvetica Neue"/>
      </a:defRPr>
    </a:lvl7pPr>
    <a:lvl8pPr indent="1600200" algn="r" defTabSz="457200" rtl="1" latinLnBrk="0">
      <a:lnSpc>
        <a:spcPct val="117999"/>
      </a:lnSpc>
      <a:defRPr sz="2200">
        <a:latin typeface="Helvetica Neue"/>
        <a:ea typeface="Helvetica Neue"/>
        <a:cs typeface="Helvetica Neue"/>
        <a:sym typeface="Helvetica Neue"/>
      </a:defRPr>
    </a:lvl8pPr>
    <a:lvl9pPr indent="1828800" algn="r" defTabSz="457200" rtl="1"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صورة - أفقية">
    <p:spTree>
      <p:nvGrpSpPr>
        <p:cNvPr id="1" name=""/>
        <p:cNvGrpSpPr/>
        <p:nvPr/>
      </p:nvGrpSpPr>
      <p:grpSpPr>
        <a:xfrm>
          <a:off x="0" y="0"/>
          <a:ext cx="0" cy="0"/>
          <a:chOff x="0" y="0"/>
          <a:chExt cx="0" cy="0"/>
        </a:xfrm>
      </p:grpSpPr>
      <p:sp>
        <p:nvSpPr>
          <p:cNvPr id="21" name="صورة"/>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2" name="نص العنوان"/>
          <p:cNvSpPr txBox="1">
            <a:spLocks noGrp="1"/>
          </p:cNvSpPr>
          <p:nvPr>
            <p:ph type="title"/>
          </p:nvPr>
        </p:nvSpPr>
        <p:spPr>
          <a:xfrm>
            <a:off x="4833937" y="9447609"/>
            <a:ext cx="14716126" cy="2000251"/>
          </a:xfrm>
          <a:prstGeom prst="rect">
            <a:avLst/>
          </a:prstGeom>
        </p:spPr>
        <p:txBody>
          <a:bodyPr anchor="b"/>
          <a:lstStyle/>
          <a:p>
            <a:r>
              <a:t>نص العنوان</a:t>
            </a:r>
          </a:p>
        </p:txBody>
      </p:sp>
      <p:sp>
        <p:nvSpPr>
          <p:cNvPr id="23" name="مستوى النص الأول…"/>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24"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فارغ">
    <p:spTree>
      <p:nvGrpSpPr>
        <p:cNvPr id="1" name=""/>
        <p:cNvGrpSpPr/>
        <p:nvPr/>
      </p:nvGrpSpPr>
      <p:grpSpPr>
        <a:xfrm>
          <a:off x="0" y="0"/>
          <a:ext cx="0" cy="0"/>
          <a:chOff x="0" y="0"/>
          <a:chExt cx="0" cy="0"/>
        </a:xfrm>
      </p:grpSpPr>
      <p:sp>
        <p:nvSpPr>
          <p:cNvPr id="111"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العنوان - الوسط">
    <p:spTree>
      <p:nvGrpSpPr>
        <p:cNvPr id="1" name=""/>
        <p:cNvGrpSpPr/>
        <p:nvPr/>
      </p:nvGrpSpPr>
      <p:grpSpPr>
        <a:xfrm>
          <a:off x="0" y="0"/>
          <a:ext cx="0" cy="0"/>
          <a:chOff x="0" y="0"/>
          <a:chExt cx="0" cy="0"/>
        </a:xfrm>
      </p:grpSpPr>
      <p:sp>
        <p:nvSpPr>
          <p:cNvPr id="31" name="نص العنوان"/>
          <p:cNvSpPr txBox="1">
            <a:spLocks noGrp="1"/>
          </p:cNvSpPr>
          <p:nvPr>
            <p:ph type="title"/>
          </p:nvPr>
        </p:nvSpPr>
        <p:spPr>
          <a:xfrm>
            <a:off x="4833937" y="4536281"/>
            <a:ext cx="14716126" cy="4643438"/>
          </a:xfrm>
          <a:prstGeom prst="rect">
            <a:avLst/>
          </a:prstGeom>
        </p:spPr>
        <p:txBody>
          <a:bodyPr/>
          <a:lstStyle>
            <a:lvl1pPr>
              <a:defRPr>
                <a:solidFill>
                  <a:schemeClr val="accent1">
                    <a:hueOff val="114395"/>
                    <a:lumOff val="-24975"/>
                  </a:schemeClr>
                </a:solidFill>
                <a:latin typeface="DIN Next LT Arabic Bold"/>
                <a:ea typeface="DIN Next LT Arabic Bold"/>
                <a:cs typeface="DIN Next LT Arabic Bold"/>
                <a:sym typeface="DIN Next LT Arabic Bold"/>
              </a:defRPr>
            </a:lvl1pPr>
          </a:lstStyle>
          <a:p>
            <a:pPr rtl="0">
              <a:defRPr/>
            </a:pPr>
            <a:r>
              <a:t>نص العنوان</a:t>
            </a:r>
          </a:p>
        </p:txBody>
      </p:sp>
      <p:sp>
        <p:nvSpPr>
          <p:cNvPr id="32"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صورة - رأسية">
    <p:spTree>
      <p:nvGrpSpPr>
        <p:cNvPr id="1" name=""/>
        <p:cNvGrpSpPr/>
        <p:nvPr/>
      </p:nvGrpSpPr>
      <p:grpSpPr>
        <a:xfrm>
          <a:off x="0" y="0"/>
          <a:ext cx="0" cy="0"/>
          <a:chOff x="0" y="0"/>
          <a:chExt cx="0" cy="0"/>
        </a:xfrm>
      </p:grpSpPr>
      <p:sp>
        <p:nvSpPr>
          <p:cNvPr id="39" name="صورة"/>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40" name="نص العنوان"/>
          <p:cNvSpPr txBox="1">
            <a:spLocks noGrp="1"/>
          </p:cNvSpPr>
          <p:nvPr>
            <p:ph type="title"/>
          </p:nvPr>
        </p:nvSpPr>
        <p:spPr>
          <a:xfrm>
            <a:off x="4387453" y="892968"/>
            <a:ext cx="7500938" cy="5607845"/>
          </a:xfrm>
          <a:prstGeom prst="rect">
            <a:avLst/>
          </a:prstGeom>
        </p:spPr>
        <p:txBody>
          <a:bodyPr anchor="b"/>
          <a:lstStyle>
            <a:lvl1pPr>
              <a:defRPr sz="8400"/>
            </a:lvl1pPr>
          </a:lstStyle>
          <a:p>
            <a:r>
              <a:t>نص العنوان</a:t>
            </a:r>
          </a:p>
        </p:txBody>
      </p:sp>
      <p:sp>
        <p:nvSpPr>
          <p:cNvPr id="41" name="مستوى النص الأول…"/>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2"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العنوان - أعلى">
    <p:spTree>
      <p:nvGrpSpPr>
        <p:cNvPr id="1" name=""/>
        <p:cNvGrpSpPr/>
        <p:nvPr/>
      </p:nvGrpSpPr>
      <p:grpSpPr>
        <a:xfrm>
          <a:off x="0" y="0"/>
          <a:ext cx="0" cy="0"/>
          <a:chOff x="0" y="0"/>
          <a:chExt cx="0" cy="0"/>
        </a:xfrm>
      </p:grpSpPr>
      <p:sp>
        <p:nvSpPr>
          <p:cNvPr id="49" name="نص العنوان"/>
          <p:cNvSpPr txBox="1">
            <a:spLocks noGrp="1"/>
          </p:cNvSpPr>
          <p:nvPr>
            <p:ph type="title"/>
          </p:nvPr>
        </p:nvSpPr>
        <p:spPr>
          <a:prstGeom prst="rect">
            <a:avLst/>
          </a:prstGeom>
        </p:spPr>
        <p:txBody>
          <a:bodyPr/>
          <a:lstStyle/>
          <a:p>
            <a:r>
              <a:t>نص العنوان</a:t>
            </a:r>
          </a:p>
        </p:txBody>
      </p:sp>
      <p:sp>
        <p:nvSpPr>
          <p:cNvPr id="50"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العنوان والتعداد النقطي">
    <p:spTree>
      <p:nvGrpSpPr>
        <p:cNvPr id="1" name=""/>
        <p:cNvGrpSpPr/>
        <p:nvPr/>
      </p:nvGrpSpPr>
      <p:grpSpPr>
        <a:xfrm>
          <a:off x="0" y="0"/>
          <a:ext cx="0" cy="0"/>
          <a:chOff x="0" y="0"/>
          <a:chExt cx="0" cy="0"/>
        </a:xfrm>
      </p:grpSpPr>
      <p:sp>
        <p:nvSpPr>
          <p:cNvPr id="57" name="نص العنوان"/>
          <p:cNvSpPr txBox="1">
            <a:spLocks noGrp="1"/>
          </p:cNvSpPr>
          <p:nvPr>
            <p:ph type="title"/>
          </p:nvPr>
        </p:nvSpPr>
        <p:spPr>
          <a:prstGeom prst="rect">
            <a:avLst/>
          </a:prstGeom>
        </p:spPr>
        <p:txBody>
          <a:bodyPr/>
          <a:lstStyle/>
          <a:p>
            <a:r>
              <a:t>نص العنوان</a:t>
            </a:r>
          </a:p>
        </p:txBody>
      </p:sp>
      <p:sp>
        <p:nvSpPr>
          <p:cNvPr id="58" name="مستوى النص الأول…"/>
          <p:cNvSpPr txBox="1">
            <a:spLocks noGrp="1"/>
          </p:cNvSpPr>
          <p:nvPr>
            <p:ph type="body" idx="1"/>
          </p:nvPr>
        </p:nvSpPr>
        <p:spPr>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59"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العنوان، التعداد النقطي والصورة">
    <p:spTree>
      <p:nvGrpSpPr>
        <p:cNvPr id="1" name=""/>
        <p:cNvGrpSpPr/>
        <p:nvPr/>
      </p:nvGrpSpPr>
      <p:grpSpPr>
        <a:xfrm>
          <a:off x="0" y="0"/>
          <a:ext cx="0" cy="0"/>
          <a:chOff x="0" y="0"/>
          <a:chExt cx="0" cy="0"/>
        </a:xfrm>
      </p:grpSpPr>
      <p:sp>
        <p:nvSpPr>
          <p:cNvPr id="66" name="صورة"/>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7" name="نص العنوان"/>
          <p:cNvSpPr txBox="1">
            <a:spLocks noGrp="1"/>
          </p:cNvSpPr>
          <p:nvPr>
            <p:ph type="title"/>
          </p:nvPr>
        </p:nvSpPr>
        <p:spPr>
          <a:prstGeom prst="rect">
            <a:avLst/>
          </a:prstGeom>
        </p:spPr>
        <p:txBody>
          <a:bodyPr/>
          <a:lstStyle/>
          <a:p>
            <a:r>
              <a:t>نص العنوان</a:t>
            </a:r>
          </a:p>
        </p:txBody>
      </p:sp>
      <p:sp>
        <p:nvSpPr>
          <p:cNvPr id="68" name="مستوى النص الأول…"/>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69" name="رقم الشريحة"/>
          <p:cNvSpPr txBox="1">
            <a:spLocks noGrp="1"/>
          </p:cNvSpPr>
          <p:nvPr>
            <p:ph type="sldNum" sz="quarter" idx="2"/>
          </p:nvPr>
        </p:nvSpPr>
        <p:spPr>
          <a:prstGeom prst="rect">
            <a:avLst/>
          </a:prstGeom>
        </p:spPr>
        <p:txBody>
          <a:bodyPr/>
          <a:lstStyle>
            <a:lvl1pPr>
              <a:defRPr>
                <a:latin typeface="Helvetica Light"/>
                <a:ea typeface="Helvetica Light"/>
                <a:cs typeface="Helvetica Light"/>
                <a:sym typeface="Helvetica Light"/>
              </a:defRPr>
            </a:lvl1pPr>
          </a:lstStyle>
          <a:p>
            <a:pPr rtl="0">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تعداد نقطي">
    <p:spTree>
      <p:nvGrpSpPr>
        <p:cNvPr id="1" name=""/>
        <p:cNvGrpSpPr/>
        <p:nvPr/>
      </p:nvGrpSpPr>
      <p:grpSpPr>
        <a:xfrm>
          <a:off x="0" y="0"/>
          <a:ext cx="0" cy="0"/>
          <a:chOff x="0" y="0"/>
          <a:chExt cx="0" cy="0"/>
        </a:xfrm>
      </p:grpSpPr>
      <p:sp>
        <p:nvSpPr>
          <p:cNvPr id="76" name="مستوى النص الأول…"/>
          <p:cNvSpPr txBox="1">
            <a:spLocks noGrp="1"/>
          </p:cNvSpPr>
          <p:nvPr>
            <p:ph type="body" idx="1"/>
          </p:nvPr>
        </p:nvSpPr>
        <p:spPr>
          <a:xfrm>
            <a:off x="4387453" y="1785937"/>
            <a:ext cx="15609094" cy="10144126"/>
          </a:xfrm>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77"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صورة - ٣ أعلى">
    <p:spTree>
      <p:nvGrpSpPr>
        <p:cNvPr id="1" name=""/>
        <p:cNvGrpSpPr/>
        <p:nvPr/>
      </p:nvGrpSpPr>
      <p:grpSpPr>
        <a:xfrm>
          <a:off x="0" y="0"/>
          <a:ext cx="0" cy="0"/>
          <a:chOff x="0" y="0"/>
          <a:chExt cx="0" cy="0"/>
        </a:xfrm>
      </p:grpSpPr>
      <p:sp>
        <p:nvSpPr>
          <p:cNvPr id="84" name="صورة"/>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5" name="صورة"/>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6" name="صورة"/>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7"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اقتباس">
    <p:spTree>
      <p:nvGrpSpPr>
        <p:cNvPr id="1" name=""/>
        <p:cNvGrpSpPr/>
        <p:nvPr/>
      </p:nvGrpSpPr>
      <p:grpSpPr>
        <a:xfrm>
          <a:off x="0" y="0"/>
          <a:ext cx="0" cy="0"/>
          <a:chOff x="0" y="0"/>
          <a:chExt cx="0" cy="0"/>
        </a:xfrm>
      </p:grpSpPr>
      <p:sp>
        <p:nvSpPr>
          <p:cNvPr id="94" name="– باسل أسعد"/>
          <p:cNvSpPr txBox="1">
            <a:spLocks noGrp="1"/>
          </p:cNvSpPr>
          <p:nvPr>
            <p:ph type="body" sz="quarter" idx="13"/>
          </p:nvPr>
        </p:nvSpPr>
        <p:spPr>
          <a:xfrm>
            <a:off x="4833937" y="8947546"/>
            <a:ext cx="14716126" cy="674720"/>
          </a:xfrm>
          <a:prstGeom prst="rect">
            <a:avLst/>
          </a:prstGeom>
        </p:spPr>
        <p:txBody>
          <a:bodyPr anchor="t">
            <a:spAutoFit/>
          </a:bodyPr>
          <a:lstStyle>
            <a:lvl1pPr marL="0" indent="0" algn="ctr">
              <a:spcBef>
                <a:spcPts val="0"/>
              </a:spcBef>
              <a:buSzTx/>
              <a:buNone/>
              <a:defRPr sz="3200" i="1"/>
            </a:lvl1pPr>
          </a:lstStyle>
          <a:p>
            <a:r>
              <a:t>– باسل أسعد</a:t>
            </a:r>
          </a:p>
        </p:txBody>
      </p:sp>
      <p:sp>
        <p:nvSpPr>
          <p:cNvPr id="95" name="&quot;قم بكتابة اقتباس هنا.&quot;"/>
          <p:cNvSpPr txBox="1">
            <a:spLocks noGrp="1"/>
          </p:cNvSpPr>
          <p:nvPr>
            <p:ph type="body" sz="quarter" idx="14"/>
          </p:nvPr>
        </p:nvSpPr>
        <p:spPr>
          <a:xfrm>
            <a:off x="4833937" y="5977533"/>
            <a:ext cx="14716126" cy="903684"/>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"قم بكتابة اقتباس هنا."</a:t>
            </a:r>
          </a:p>
        </p:txBody>
      </p:sp>
      <p:sp>
        <p:nvSpPr>
          <p:cNvPr id="96"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نص العنوان"/>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نص العنوان</a:t>
            </a:r>
          </a:p>
        </p:txBody>
      </p:sp>
      <p:sp>
        <p:nvSpPr>
          <p:cNvPr id="3" name="مستوى النص الأول…"/>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 name="رقم الشريحة"/>
          <p:cNvSpPr txBox="1">
            <a:spLocks noGrp="1"/>
          </p:cNvSpPr>
          <p:nvPr>
            <p:ph type="sldNum" sz="quarter" idx="2"/>
          </p:nvPr>
        </p:nvSpPr>
        <p:spPr>
          <a:xfrm>
            <a:off x="11962676" y="13073062"/>
            <a:ext cx="449123" cy="485984"/>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transition spd="med"/>
  <p:txStyles>
    <p:titleStyle>
      <a:lvl1pPr marL="0" marR="0" indent="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1"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العنوان"/>
          <p:cNvSpPr txBox="1">
            <a:spLocks noGrp="1"/>
          </p:cNvSpPr>
          <p:nvPr>
            <p:ph type="title"/>
          </p:nvPr>
        </p:nvSpPr>
        <p:spPr>
          <a:xfrm>
            <a:off x="1282788" y="6065912"/>
            <a:ext cx="21818424" cy="4032448"/>
          </a:xfrm>
          <a:prstGeom prst="rect">
            <a:avLst/>
          </a:prstGeom>
        </p:spPr>
        <p:txBody>
          <a:bodyPr>
            <a:normAutofit fontScale="90000"/>
          </a:bodyPr>
          <a:lstStyle/>
          <a:p>
            <a:pPr rtl="0"/>
            <a:r>
              <a:rPr lang="en-US" sz="6000" b="1" dirty="0"/>
              <a:t>CIS 2202-System Analysis and Design</a:t>
            </a:r>
            <a:br>
              <a:rPr lang="en-US" sz="6000" b="1" dirty="0"/>
            </a:br>
            <a:br>
              <a:rPr lang="en-US" sz="6000" b="1" dirty="0"/>
            </a:br>
            <a:r>
              <a:rPr lang="en-US" sz="6000" b="1" dirty="0"/>
              <a:t>Accident Assistance Service Project</a:t>
            </a:r>
            <a:br>
              <a:rPr lang="en-US" sz="6000" b="1" dirty="0"/>
            </a:br>
            <a:br>
              <a:rPr lang="en-US" sz="6000" b="1" dirty="0"/>
            </a:br>
            <a:r>
              <a:rPr lang="en-US" sz="6000" b="1" dirty="0"/>
              <a:t> Lecturer: Dr. Abdullah </a:t>
            </a:r>
            <a:r>
              <a:rPr lang="en-US" sz="6000" b="1" dirty="0" err="1"/>
              <a:t>Alshanqiti</a:t>
            </a:r>
            <a:br>
              <a:rPr lang="en-US" sz="6000" dirty="0"/>
            </a:br>
            <a:br>
              <a:rPr lang="en-US" sz="6000" dirty="0"/>
            </a:br>
            <a:r>
              <a:rPr lang="en-US" sz="6000" dirty="0"/>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Operational feasibility</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4387453" y="4250170"/>
            <a:ext cx="15609094" cy="8840392"/>
          </a:xfrm>
        </p:spPr>
        <p:txBody>
          <a:bodyPr>
            <a:normAutofit lnSpcReduction="10000"/>
          </a:bodyPr>
          <a:lstStyle/>
          <a:p>
            <a:pPr marL="0" indent="0" algn="just" rtl="0">
              <a:buNone/>
            </a:pPr>
            <a:r>
              <a:rPr lang="en-US" dirty="0">
                <a:solidFill>
                  <a:srgbClr val="004D80"/>
                </a:solidFill>
                <a:latin typeface="DIN Next LT Arabic Bold"/>
              </a:rPr>
              <a:t>We discuss the operational feasibility int terms of two aspects:</a:t>
            </a:r>
          </a:p>
          <a:p>
            <a:pPr algn="just" rtl="0"/>
            <a:r>
              <a:rPr lang="en-US" dirty="0">
                <a:solidFill>
                  <a:srgbClr val="004D80"/>
                </a:solidFill>
                <a:latin typeface="DIN Next LT Arabic Bold"/>
              </a:rPr>
              <a:t>The degree to which the system fulfills customer requirement:</a:t>
            </a:r>
          </a:p>
          <a:p>
            <a:pPr marL="0" indent="0" algn="just" rtl="0">
              <a:buNone/>
            </a:pPr>
            <a:r>
              <a:rPr lang="en-US" dirty="0">
                <a:solidFill>
                  <a:srgbClr val="004D80"/>
                </a:solidFill>
                <a:latin typeface="DIN Next LT Arabic Bold"/>
              </a:rPr>
              <a:t>The overall requirement of the system is to alert emergency services about car accidents, the system easily can fulfill this requirement.</a:t>
            </a:r>
          </a:p>
          <a:p>
            <a:pPr algn="just" rtl="0"/>
            <a:r>
              <a:rPr lang="en-US" dirty="0">
                <a:solidFill>
                  <a:srgbClr val="004D80"/>
                </a:solidFill>
                <a:latin typeface="DIN Next LT Arabic Bold"/>
              </a:rPr>
              <a:t>Users' feelings about the system:</a:t>
            </a:r>
          </a:p>
          <a:p>
            <a:pPr marL="0" indent="0" algn="just" rtl="0">
              <a:buNone/>
            </a:pPr>
            <a:r>
              <a:rPr lang="en-US" dirty="0">
                <a:solidFill>
                  <a:srgbClr val="004D80"/>
                </a:solidFill>
                <a:latin typeface="DIN Next LT Arabic Bold"/>
              </a:rPr>
              <a:t>According to our questionnaire results, we found that many users see the system is important and provide a service that helps to save the drivers lives.</a:t>
            </a:r>
          </a:p>
          <a:p>
            <a:pPr marL="0" indent="0" algn="l" rtl="0">
              <a:buNone/>
            </a:pPr>
            <a:endParaRPr lang="en-US" dirty="0">
              <a:solidFill>
                <a:srgbClr val="004D80"/>
              </a:solidFill>
              <a:latin typeface="DIN Next LT Arabic Bold"/>
            </a:endParaRPr>
          </a:p>
        </p:txBody>
      </p:sp>
    </p:spTree>
    <p:extLst>
      <p:ext uri="{BB962C8B-B14F-4D97-AF65-F5344CB8AC3E}">
        <p14:creationId xmlns:p14="http://schemas.microsoft.com/office/powerpoint/2010/main" val="28361008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Economical feasibility</a:t>
            </a:r>
          </a:p>
        </p:txBody>
      </p:sp>
      <p:graphicFrame>
        <p:nvGraphicFramePr>
          <p:cNvPr id="4" name="جدول 3">
            <a:extLst>
              <a:ext uri="{FF2B5EF4-FFF2-40B4-BE49-F238E27FC236}">
                <a16:creationId xmlns:a16="http://schemas.microsoft.com/office/drawing/2014/main" id="{99E1ABA0-D4F0-4BF3-81E8-80C8F69E35CC}"/>
              </a:ext>
            </a:extLst>
          </p:cNvPr>
          <p:cNvGraphicFramePr>
            <a:graphicFrameLocks noGrp="1"/>
          </p:cNvGraphicFramePr>
          <p:nvPr>
            <p:extLst>
              <p:ext uri="{D42A27DB-BD31-4B8C-83A1-F6EECF244321}">
                <p14:modId xmlns:p14="http://schemas.microsoft.com/office/powerpoint/2010/main" val="1043974293"/>
              </p:ext>
            </p:extLst>
          </p:nvPr>
        </p:nvGraphicFramePr>
        <p:xfrm>
          <a:off x="5387244" y="4277471"/>
          <a:ext cx="12889432" cy="6840756"/>
        </p:xfrm>
        <a:graphic>
          <a:graphicData uri="http://schemas.openxmlformats.org/drawingml/2006/table">
            <a:tbl>
              <a:tblPr firstRow="1" firstCol="1" bandRow="1">
                <a:tableStyleId>{5940675A-B579-460E-94D1-54222C63F5DA}</a:tableStyleId>
              </a:tblPr>
              <a:tblGrid>
                <a:gridCol w="5169436">
                  <a:extLst>
                    <a:ext uri="{9D8B030D-6E8A-4147-A177-3AD203B41FA5}">
                      <a16:colId xmlns:a16="http://schemas.microsoft.com/office/drawing/2014/main" val="4055992836"/>
                    </a:ext>
                  </a:extLst>
                </a:gridCol>
                <a:gridCol w="2573332">
                  <a:extLst>
                    <a:ext uri="{9D8B030D-6E8A-4147-A177-3AD203B41FA5}">
                      <a16:colId xmlns:a16="http://schemas.microsoft.com/office/drawing/2014/main" val="1185929783"/>
                    </a:ext>
                  </a:extLst>
                </a:gridCol>
                <a:gridCol w="2573332">
                  <a:extLst>
                    <a:ext uri="{9D8B030D-6E8A-4147-A177-3AD203B41FA5}">
                      <a16:colId xmlns:a16="http://schemas.microsoft.com/office/drawing/2014/main" val="3900027825"/>
                    </a:ext>
                  </a:extLst>
                </a:gridCol>
                <a:gridCol w="2573332">
                  <a:extLst>
                    <a:ext uri="{9D8B030D-6E8A-4147-A177-3AD203B41FA5}">
                      <a16:colId xmlns:a16="http://schemas.microsoft.com/office/drawing/2014/main" val="277787778"/>
                    </a:ext>
                  </a:extLst>
                </a:gridCol>
              </a:tblGrid>
              <a:tr h="570063">
                <a:tc rowSpan="2">
                  <a:txBody>
                    <a:bodyPr/>
                    <a:lstStyle/>
                    <a:p>
                      <a:pPr algn="ctr" rtl="0">
                        <a:lnSpc>
                          <a:spcPct val="107000"/>
                        </a:lnSpc>
                        <a:spcAft>
                          <a:spcPts val="0"/>
                        </a:spcAft>
                      </a:pPr>
                      <a:r>
                        <a:rPr lang="en-US" sz="2800" dirty="0">
                          <a:solidFill>
                            <a:srgbClr val="004D80"/>
                          </a:solidFill>
                          <a:effectLst/>
                        </a:rPr>
                        <a:t> </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3">
                  <a:txBody>
                    <a:bodyPr/>
                    <a:lstStyle/>
                    <a:p>
                      <a:pPr algn="ctr" rtl="0">
                        <a:lnSpc>
                          <a:spcPct val="107000"/>
                        </a:lnSpc>
                        <a:spcAft>
                          <a:spcPts val="0"/>
                        </a:spcAft>
                      </a:pPr>
                      <a:r>
                        <a:rPr lang="en-US" sz="2800" dirty="0">
                          <a:solidFill>
                            <a:srgbClr val="004D80"/>
                          </a:solidFill>
                          <a:effectLst/>
                        </a:rPr>
                        <a:t>Year</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338761"/>
                  </a:ext>
                </a:extLst>
              </a:tr>
              <a:tr h="570063">
                <a:tc vMerge="1">
                  <a:txBody>
                    <a:bodyPr/>
                    <a:lstStyle/>
                    <a:p>
                      <a:endParaRPr lang="en-US"/>
                    </a:p>
                  </a:txBody>
                  <a:tcPr/>
                </a:tc>
                <a:tc>
                  <a:txBody>
                    <a:bodyPr/>
                    <a:lstStyle/>
                    <a:p>
                      <a:pPr algn="ctr" rtl="0">
                        <a:lnSpc>
                          <a:spcPct val="107000"/>
                        </a:lnSpc>
                        <a:spcAft>
                          <a:spcPts val="0"/>
                        </a:spcAft>
                      </a:pPr>
                      <a:r>
                        <a:rPr lang="en-US" sz="2800">
                          <a:solidFill>
                            <a:srgbClr val="004D80"/>
                          </a:solidFill>
                          <a:effectLst/>
                        </a:rPr>
                        <a:t>2019</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2020</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2021</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2803451"/>
                  </a:ext>
                </a:extLst>
              </a:tr>
              <a:tr h="570063">
                <a:tc>
                  <a:txBody>
                    <a:bodyPr/>
                    <a:lstStyle/>
                    <a:p>
                      <a:pPr algn="ctr" rtl="0">
                        <a:lnSpc>
                          <a:spcPct val="107000"/>
                        </a:lnSpc>
                        <a:spcAft>
                          <a:spcPts val="0"/>
                        </a:spcAft>
                      </a:pPr>
                      <a:r>
                        <a:rPr lang="en-US" sz="2800">
                          <a:solidFill>
                            <a:srgbClr val="004D80"/>
                          </a:solidFill>
                          <a:effectLst/>
                        </a:rPr>
                        <a:t>Development costs</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dirty="0">
                          <a:solidFill>
                            <a:srgbClr val="004D80"/>
                          </a:solidFill>
                          <a:effectLst/>
                        </a:rPr>
                        <a:t> </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 </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 </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5277188"/>
                  </a:ext>
                </a:extLst>
              </a:tr>
              <a:tr h="570063">
                <a:tc>
                  <a:txBody>
                    <a:bodyPr/>
                    <a:lstStyle/>
                    <a:p>
                      <a:pPr algn="ctr" rtl="0">
                        <a:lnSpc>
                          <a:spcPct val="107000"/>
                        </a:lnSpc>
                        <a:spcAft>
                          <a:spcPts val="0"/>
                        </a:spcAft>
                      </a:pPr>
                      <a:r>
                        <a:rPr lang="en-US" sz="2800">
                          <a:solidFill>
                            <a:srgbClr val="004D80"/>
                          </a:solidFill>
                          <a:effectLst/>
                        </a:rPr>
                        <a:t>Development team salaries</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16,000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42926817"/>
                  </a:ext>
                </a:extLst>
              </a:tr>
              <a:tr h="570063">
                <a:tc>
                  <a:txBody>
                    <a:bodyPr/>
                    <a:lstStyle/>
                    <a:p>
                      <a:pPr algn="ctr" rtl="0">
                        <a:lnSpc>
                          <a:spcPct val="107000"/>
                        </a:lnSpc>
                        <a:spcAft>
                          <a:spcPts val="0"/>
                        </a:spcAft>
                      </a:pPr>
                      <a:r>
                        <a:rPr lang="en-US" sz="2800">
                          <a:solidFill>
                            <a:srgbClr val="004D80"/>
                          </a:solidFill>
                          <a:effectLst/>
                        </a:rPr>
                        <a:t>Development team training</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3,000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1841433"/>
                  </a:ext>
                </a:extLst>
              </a:tr>
              <a:tr h="570063">
                <a:tc>
                  <a:txBody>
                    <a:bodyPr/>
                    <a:lstStyle/>
                    <a:p>
                      <a:pPr algn="ctr" rtl="0">
                        <a:lnSpc>
                          <a:spcPct val="107000"/>
                        </a:lnSpc>
                        <a:spcAft>
                          <a:spcPts val="0"/>
                        </a:spcAft>
                      </a:pPr>
                      <a:r>
                        <a:rPr lang="en-US" sz="2800">
                          <a:solidFill>
                            <a:srgbClr val="004D80"/>
                          </a:solidFill>
                          <a:effectLst/>
                        </a:rPr>
                        <a:t>IaaS subscription</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4,000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4,000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4,000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35392595"/>
                  </a:ext>
                </a:extLst>
              </a:tr>
              <a:tr h="570063">
                <a:tc>
                  <a:txBody>
                    <a:bodyPr/>
                    <a:lstStyle/>
                    <a:p>
                      <a:pPr algn="ctr" rtl="0">
                        <a:lnSpc>
                          <a:spcPct val="107000"/>
                        </a:lnSpc>
                        <a:spcAft>
                          <a:spcPts val="0"/>
                        </a:spcAft>
                      </a:pPr>
                      <a:r>
                        <a:rPr lang="en-US" sz="2800">
                          <a:solidFill>
                            <a:srgbClr val="004D80"/>
                          </a:solidFill>
                          <a:effectLst/>
                        </a:rPr>
                        <a:t>Call center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4,000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58495738"/>
                  </a:ext>
                </a:extLst>
              </a:tr>
              <a:tr h="570063">
                <a:tc>
                  <a:txBody>
                    <a:bodyPr/>
                    <a:lstStyle/>
                    <a:p>
                      <a:pPr algn="ctr" rtl="0">
                        <a:lnSpc>
                          <a:spcPct val="107000"/>
                        </a:lnSpc>
                        <a:spcAft>
                          <a:spcPts val="0"/>
                        </a:spcAft>
                      </a:pPr>
                      <a:r>
                        <a:rPr lang="en-US" sz="2800">
                          <a:solidFill>
                            <a:srgbClr val="004D80"/>
                          </a:solidFill>
                          <a:effectLst/>
                        </a:rPr>
                        <a:t>Operation costs</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 </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 </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 </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49952145"/>
                  </a:ext>
                </a:extLst>
              </a:tr>
              <a:tr h="570063">
                <a:tc>
                  <a:txBody>
                    <a:bodyPr/>
                    <a:lstStyle/>
                    <a:p>
                      <a:pPr algn="ctr" rtl="0">
                        <a:lnSpc>
                          <a:spcPct val="107000"/>
                        </a:lnSpc>
                        <a:spcAft>
                          <a:spcPts val="0"/>
                        </a:spcAft>
                      </a:pPr>
                      <a:r>
                        <a:rPr lang="en-US" sz="2800">
                          <a:solidFill>
                            <a:srgbClr val="004D80"/>
                          </a:solidFill>
                          <a:effectLst/>
                        </a:rPr>
                        <a:t>Communication charges</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96688199"/>
                  </a:ext>
                </a:extLst>
              </a:tr>
              <a:tr h="570063">
                <a:tc>
                  <a:txBody>
                    <a:bodyPr/>
                    <a:lstStyle/>
                    <a:p>
                      <a:pPr algn="ctr" rtl="0">
                        <a:lnSpc>
                          <a:spcPct val="107000"/>
                        </a:lnSpc>
                        <a:spcAft>
                          <a:spcPts val="0"/>
                        </a:spcAft>
                      </a:pPr>
                      <a:r>
                        <a:rPr lang="en-US" sz="2800">
                          <a:solidFill>
                            <a:srgbClr val="004D80"/>
                          </a:solidFill>
                          <a:effectLst/>
                        </a:rPr>
                        <a:t>Call center maintenance</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46913852"/>
                  </a:ext>
                </a:extLst>
              </a:tr>
              <a:tr h="570063">
                <a:tc>
                  <a:txBody>
                    <a:bodyPr/>
                    <a:lstStyle/>
                    <a:p>
                      <a:pPr algn="ctr" rtl="0">
                        <a:lnSpc>
                          <a:spcPct val="107000"/>
                        </a:lnSpc>
                        <a:spcAft>
                          <a:spcPts val="0"/>
                        </a:spcAft>
                      </a:pPr>
                      <a:r>
                        <a:rPr lang="en-US" sz="2800">
                          <a:solidFill>
                            <a:srgbClr val="004D80"/>
                          </a:solidFill>
                          <a:effectLst/>
                        </a:rPr>
                        <a:t>Total costs per year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29.000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dirty="0">
                          <a:solidFill>
                            <a:srgbClr val="004D80"/>
                          </a:solidFill>
                          <a:effectLst/>
                        </a:rPr>
                        <a:t>8,000 SR</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800">
                          <a:solidFill>
                            <a:srgbClr val="004D80"/>
                          </a:solidFill>
                          <a:effectLst/>
                        </a:rPr>
                        <a:t>8,000 SR</a:t>
                      </a:r>
                      <a:endParaRPr lang="en-US" sz="240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8513155"/>
                  </a:ext>
                </a:extLst>
              </a:tr>
              <a:tr h="570063">
                <a:tc>
                  <a:txBody>
                    <a:bodyPr/>
                    <a:lstStyle/>
                    <a:p>
                      <a:pPr algn="ctr" rtl="0">
                        <a:lnSpc>
                          <a:spcPct val="107000"/>
                        </a:lnSpc>
                        <a:spcAft>
                          <a:spcPts val="0"/>
                        </a:spcAft>
                      </a:pPr>
                      <a:r>
                        <a:rPr lang="en-US" sz="2800" dirty="0">
                          <a:solidFill>
                            <a:srgbClr val="004D80"/>
                          </a:solidFill>
                          <a:effectLst/>
                        </a:rPr>
                        <a:t>Total</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3">
                  <a:txBody>
                    <a:bodyPr/>
                    <a:lstStyle/>
                    <a:p>
                      <a:pPr algn="ctr" rtl="0">
                        <a:lnSpc>
                          <a:spcPct val="107000"/>
                        </a:lnSpc>
                        <a:spcAft>
                          <a:spcPts val="0"/>
                        </a:spcAft>
                      </a:pPr>
                      <a:r>
                        <a:rPr lang="en-US" sz="2800" dirty="0">
                          <a:solidFill>
                            <a:srgbClr val="004D80"/>
                          </a:solidFill>
                          <a:effectLst/>
                        </a:rPr>
                        <a:t>45,000 SR</a:t>
                      </a:r>
                      <a:endParaRPr lang="en-US" sz="2400" dirty="0">
                        <a:solidFill>
                          <a:srgbClr val="004D8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535051"/>
                  </a:ext>
                </a:extLst>
              </a:tr>
            </a:tbl>
          </a:graphicData>
        </a:graphic>
      </p:graphicFrame>
      <p:sp>
        <p:nvSpPr>
          <p:cNvPr id="3" name="مستطيل 2">
            <a:extLst>
              <a:ext uri="{FF2B5EF4-FFF2-40B4-BE49-F238E27FC236}">
                <a16:creationId xmlns:a16="http://schemas.microsoft.com/office/drawing/2014/main" id="{078D4ABD-824A-4E97-947B-0A10461CA1D6}"/>
              </a:ext>
            </a:extLst>
          </p:cNvPr>
          <p:cNvSpPr/>
          <p:nvPr/>
        </p:nvSpPr>
        <p:spPr>
          <a:xfrm>
            <a:off x="5387244" y="11390509"/>
            <a:ext cx="12192000" cy="1077218"/>
          </a:xfrm>
          <a:prstGeom prst="rect">
            <a:avLst/>
          </a:prstGeom>
        </p:spPr>
        <p:txBody>
          <a:bodyPr>
            <a:spAutoFit/>
          </a:bodyPr>
          <a:lstStyle/>
          <a:p>
            <a:r>
              <a:rPr lang="en-US" dirty="0"/>
              <a:t>Economic feasibility is shown in the table below (All costs are estimated): </a:t>
            </a:r>
          </a:p>
        </p:txBody>
      </p:sp>
    </p:spTree>
    <p:extLst>
      <p:ext uri="{BB962C8B-B14F-4D97-AF65-F5344CB8AC3E}">
        <p14:creationId xmlns:p14="http://schemas.microsoft.com/office/powerpoint/2010/main" val="31844632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Scheduling feasibility</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4387453" y="3643312"/>
            <a:ext cx="15609094" cy="2638624"/>
          </a:xfrm>
        </p:spPr>
        <p:txBody>
          <a:bodyPr>
            <a:noAutofit/>
          </a:bodyPr>
          <a:lstStyle/>
          <a:p>
            <a:pPr marL="0" indent="0" algn="just" rtl="0">
              <a:lnSpc>
                <a:spcPct val="200000"/>
              </a:lnSpc>
              <a:buNone/>
            </a:pPr>
            <a:endParaRPr lang="en-US" sz="6000" dirty="0">
              <a:solidFill>
                <a:srgbClr val="004D80"/>
              </a:solidFill>
              <a:latin typeface="DIN Next LT Arabic Bold"/>
            </a:endParaRPr>
          </a:p>
          <a:p>
            <a:pPr marL="0" indent="0" algn="just" rtl="0">
              <a:lnSpc>
                <a:spcPct val="200000"/>
              </a:lnSpc>
              <a:buNone/>
            </a:pPr>
            <a:r>
              <a:rPr lang="en-US" sz="6000" dirty="0">
                <a:solidFill>
                  <a:srgbClr val="004D80"/>
                </a:solidFill>
                <a:latin typeface="DIN Next LT Arabic Bold"/>
              </a:rPr>
              <a:t>Based on our planning, our team can complete the project within the deadline (4th of July) as we show in the project plan in the next slide.</a:t>
            </a:r>
          </a:p>
        </p:txBody>
      </p:sp>
    </p:spTree>
    <p:extLst>
      <p:ext uri="{BB962C8B-B14F-4D97-AF65-F5344CB8AC3E}">
        <p14:creationId xmlns:p14="http://schemas.microsoft.com/office/powerpoint/2010/main" val="22163399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a:extLst>
              <a:ext uri="{FF2B5EF4-FFF2-40B4-BE49-F238E27FC236}">
                <a16:creationId xmlns:a16="http://schemas.microsoft.com/office/drawing/2014/main" id="{1A013AF9-9670-42FB-A13C-8039AE030C09}"/>
              </a:ext>
            </a:extLst>
          </p:cNvPr>
          <p:cNvSpPr>
            <a:spLocks noGrp="1"/>
          </p:cNvSpPr>
          <p:nvPr>
            <p:ph type="body" idx="1"/>
          </p:nvPr>
        </p:nvSpPr>
        <p:spPr>
          <a:xfrm>
            <a:off x="4387452" y="3643312"/>
            <a:ext cx="16877555" cy="8840392"/>
          </a:xfrm>
        </p:spPr>
        <p:txBody>
          <a:bodyPr>
            <a:normAutofit/>
          </a:bodyPr>
          <a:lstStyle/>
          <a:p>
            <a:pPr algn="l" rtl="0"/>
            <a:r>
              <a:rPr lang="en-US" dirty="0"/>
              <a:t>After studying the system and its requirements, we proposed potential methodology is the waterfall methodology .but the main drawback is it takes long time. To avoid this drawback</a:t>
            </a:r>
          </a:p>
          <a:p>
            <a:pPr algn="l" rtl="0"/>
            <a:r>
              <a:rPr lang="en-US" dirty="0"/>
              <a:t>we use parallel methodology which divides the project into a series of subprojects that can be designed and implemented in parallel, then integrate them into final project. </a:t>
            </a:r>
          </a:p>
          <a:p>
            <a:pPr algn="l" rtl="0"/>
            <a:r>
              <a:rPr lang="en-US" dirty="0"/>
              <a:t>The main advantage of parallel methodology is reducing the time required to deliver a system</a:t>
            </a:r>
          </a:p>
        </p:txBody>
      </p:sp>
    </p:spTree>
    <p:extLst>
      <p:ext uri="{BB962C8B-B14F-4D97-AF65-F5344CB8AC3E}">
        <p14:creationId xmlns:p14="http://schemas.microsoft.com/office/powerpoint/2010/main" val="36783705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r>
              <a:rPr lang="en-US" dirty="0">
                <a:solidFill>
                  <a:srgbClr val="004D80"/>
                </a:solidFill>
                <a:latin typeface="DIN Next LT Arabic Bold"/>
              </a:rPr>
              <a:t>Time plan</a:t>
            </a:r>
          </a:p>
        </p:txBody>
      </p:sp>
      <p:pic>
        <p:nvPicPr>
          <p:cNvPr id="4" name="صورة 3">
            <a:extLst>
              <a:ext uri="{FF2B5EF4-FFF2-40B4-BE49-F238E27FC236}">
                <a16:creationId xmlns:a16="http://schemas.microsoft.com/office/drawing/2014/main" id="{532513BC-CCED-476B-95B0-FA39C8D340BB}"/>
              </a:ext>
            </a:extLst>
          </p:cNvPr>
          <p:cNvPicPr>
            <a:picLocks noChangeAspect="1"/>
          </p:cNvPicPr>
          <p:nvPr/>
        </p:nvPicPr>
        <p:blipFill>
          <a:blip r:embed="rId2"/>
          <a:stretch>
            <a:fillRect/>
          </a:stretch>
        </p:blipFill>
        <p:spPr>
          <a:xfrm>
            <a:off x="11707552" y="2897560"/>
            <a:ext cx="11972204" cy="8162324"/>
          </a:xfrm>
          <a:prstGeom prst="rect">
            <a:avLst/>
          </a:prstGeom>
          <a:ln>
            <a:solidFill>
              <a:schemeClr val="tx1"/>
            </a:solidFill>
          </a:ln>
        </p:spPr>
      </p:pic>
      <p:sp>
        <p:nvSpPr>
          <p:cNvPr id="3" name="مستطيل 2">
            <a:extLst>
              <a:ext uri="{FF2B5EF4-FFF2-40B4-BE49-F238E27FC236}">
                <a16:creationId xmlns:a16="http://schemas.microsoft.com/office/drawing/2014/main" id="{571B6148-05AD-4DA3-A8E6-133CE34EF51C}"/>
              </a:ext>
            </a:extLst>
          </p:cNvPr>
          <p:cNvSpPr/>
          <p:nvPr/>
        </p:nvSpPr>
        <p:spPr>
          <a:xfrm>
            <a:off x="275199" y="11443572"/>
            <a:ext cx="11356828" cy="2062103"/>
          </a:xfrm>
          <a:prstGeom prst="rect">
            <a:avLst/>
          </a:prstGeom>
        </p:spPr>
        <p:txBody>
          <a:bodyPr wrap="square">
            <a:spAutoFit/>
          </a:bodyPr>
          <a:lstStyle/>
          <a:p>
            <a:pPr algn="just"/>
            <a:r>
              <a:rPr lang="en-US" dirty="0"/>
              <a:t>Because of the short available time, we used the reverse scheduling strategy, we established scheduling from the project deadline and then scheduled backward from that date. Project time plan is shown in the Gantt chart : </a:t>
            </a:r>
          </a:p>
        </p:txBody>
      </p:sp>
      <p:sp>
        <p:nvSpPr>
          <p:cNvPr id="6" name="مستطيل 5">
            <a:extLst>
              <a:ext uri="{FF2B5EF4-FFF2-40B4-BE49-F238E27FC236}">
                <a16:creationId xmlns:a16="http://schemas.microsoft.com/office/drawing/2014/main" id="{0802E01F-EA84-4279-990E-AFB2072E2E1E}"/>
              </a:ext>
            </a:extLst>
          </p:cNvPr>
          <p:cNvSpPr/>
          <p:nvPr/>
        </p:nvSpPr>
        <p:spPr>
          <a:xfrm>
            <a:off x="0" y="3179055"/>
            <a:ext cx="10823848" cy="3539430"/>
          </a:xfrm>
          <a:prstGeom prst="rect">
            <a:avLst/>
          </a:prstGeom>
        </p:spPr>
        <p:txBody>
          <a:bodyPr wrap="square">
            <a:spAutoFit/>
          </a:bodyPr>
          <a:lstStyle/>
          <a:p>
            <a:r>
              <a:rPr lang="en-US" dirty="0"/>
              <a:t> There three tasks critical path:</a:t>
            </a:r>
          </a:p>
          <a:p>
            <a:r>
              <a:rPr lang="en-US" dirty="0"/>
              <a:t> 1- System owner interview It’s the first task in the project because it determines whether the team continue the project or leave it, also it states the main aspects of the work plan. </a:t>
            </a:r>
          </a:p>
          <a:p>
            <a:r>
              <a:rPr lang="en-US" dirty="0"/>
              <a:t>2- Develop workplan</a:t>
            </a:r>
          </a:p>
          <a:p>
            <a:r>
              <a:rPr lang="en-US" dirty="0"/>
              <a:t>3- Determine business requirements </a:t>
            </a:r>
          </a:p>
        </p:txBody>
      </p:sp>
    </p:spTree>
    <p:extLst>
      <p:ext uri="{BB962C8B-B14F-4D97-AF65-F5344CB8AC3E}">
        <p14:creationId xmlns:p14="http://schemas.microsoft.com/office/powerpoint/2010/main" val="3881433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r>
              <a:rPr lang="en-US" dirty="0">
                <a:solidFill>
                  <a:srgbClr val="004D80"/>
                </a:solidFill>
                <a:latin typeface="DIN Next LT Arabic Bold"/>
              </a:rPr>
              <a:t>System process</a:t>
            </a:r>
          </a:p>
        </p:txBody>
      </p:sp>
      <p:pic>
        <p:nvPicPr>
          <p:cNvPr id="3" name="صورة 2">
            <a:extLst>
              <a:ext uri="{FF2B5EF4-FFF2-40B4-BE49-F238E27FC236}">
                <a16:creationId xmlns:a16="http://schemas.microsoft.com/office/drawing/2014/main" id="{182798B8-73FE-4490-84C0-6E346C5981A4}"/>
              </a:ext>
            </a:extLst>
          </p:cNvPr>
          <p:cNvPicPr>
            <a:picLocks noChangeAspect="1"/>
          </p:cNvPicPr>
          <p:nvPr/>
        </p:nvPicPr>
        <p:blipFill>
          <a:blip r:embed="rId2"/>
          <a:stretch>
            <a:fillRect/>
          </a:stretch>
        </p:blipFill>
        <p:spPr>
          <a:xfrm>
            <a:off x="6503939" y="2622300"/>
            <a:ext cx="11376122" cy="10748180"/>
          </a:xfrm>
          <a:prstGeom prst="rect">
            <a:avLst/>
          </a:prstGeom>
        </p:spPr>
      </p:pic>
      <p:sp>
        <p:nvSpPr>
          <p:cNvPr id="4" name="مستطيل 3">
            <a:extLst>
              <a:ext uri="{FF2B5EF4-FFF2-40B4-BE49-F238E27FC236}">
                <a16:creationId xmlns:a16="http://schemas.microsoft.com/office/drawing/2014/main" id="{5077A69A-93B8-451E-8D6F-23B34054D46C}"/>
              </a:ext>
            </a:extLst>
          </p:cNvPr>
          <p:cNvSpPr/>
          <p:nvPr/>
        </p:nvSpPr>
        <p:spPr>
          <a:xfrm>
            <a:off x="17421963" y="1347063"/>
            <a:ext cx="6723365" cy="584775"/>
          </a:xfrm>
          <a:prstGeom prst="rect">
            <a:avLst/>
          </a:prstGeom>
        </p:spPr>
        <p:txBody>
          <a:bodyPr wrap="square">
            <a:spAutoFit/>
          </a:bodyPr>
          <a:lstStyle/>
          <a:p>
            <a:r>
              <a:rPr lang="en-US" dirty="0"/>
              <a:t>How the system will work</a:t>
            </a:r>
          </a:p>
        </p:txBody>
      </p:sp>
    </p:spTree>
    <p:extLst>
      <p:ext uri="{BB962C8B-B14F-4D97-AF65-F5344CB8AC3E}">
        <p14:creationId xmlns:p14="http://schemas.microsoft.com/office/powerpoint/2010/main" val="33491647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العنوان">
            <a:extLst>
              <a:ext uri="{FF2B5EF4-FFF2-40B4-BE49-F238E27FC236}">
                <a16:creationId xmlns:a16="http://schemas.microsoft.com/office/drawing/2014/main" id="{CBA4A2A7-9F7D-4311-A430-1923AB348BEC}"/>
              </a:ext>
            </a:extLst>
          </p:cNvPr>
          <p:cNvSpPr txBox="1">
            <a:spLocks noGrp="1"/>
          </p:cNvSpPr>
          <p:nvPr>
            <p:ph type="title"/>
          </p:nvPr>
        </p:nvSpPr>
        <p:spPr>
          <a:xfrm>
            <a:off x="1696834" y="5489848"/>
            <a:ext cx="20990332" cy="4032448"/>
          </a:xfrm>
          <a:prstGeom prst="rect">
            <a:avLst/>
          </a:prstGeom>
        </p:spPr>
        <p:txBody>
          <a:bodyPr>
            <a:normAutofit/>
          </a:bodyPr>
          <a:lstStyle/>
          <a:p>
            <a:pPr rtl="0"/>
            <a:r>
              <a:rPr lang="en-US" sz="8000" b="1" dirty="0">
                <a:solidFill>
                  <a:srgbClr val="00A2FF">
                    <a:hueOff val="114395"/>
                    <a:lumOff val="-24975"/>
                  </a:srgbClr>
                </a:solidFill>
                <a:effectLst>
                  <a:outerShdw blurRad="60007" dist="200025" dir="15000000" sy="30000" kx="-1800000" algn="bl" rotWithShape="0">
                    <a:prstClr val="black">
                      <a:alpha val="32000"/>
                    </a:prstClr>
                  </a:outerShdw>
                </a:effectLst>
                <a:latin typeface="DIN Next LT Arabic Bold"/>
                <a:sym typeface="DIN Next LT Arabic Bold"/>
              </a:rPr>
              <a:t>Thank You</a:t>
            </a:r>
            <a:br>
              <a:rPr lang="en-US" sz="6000" dirty="0"/>
            </a:br>
            <a:br>
              <a:rPr lang="en-US" sz="6000" dirty="0"/>
            </a:br>
            <a:r>
              <a:rPr lang="en-US" sz="6000" dirty="0"/>
              <a:t>                   </a:t>
            </a:r>
          </a:p>
        </p:txBody>
      </p:sp>
    </p:spTree>
    <p:extLst>
      <p:ext uri="{BB962C8B-B14F-4D97-AF65-F5344CB8AC3E}">
        <p14:creationId xmlns:p14="http://schemas.microsoft.com/office/powerpoint/2010/main" val="34009231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4EA09649-9D0F-4AE4-B6E4-12D9F0F7095E}"/>
              </a:ext>
            </a:extLst>
          </p:cNvPr>
          <p:cNvSpPr>
            <a:spLocks noGrp="1"/>
          </p:cNvSpPr>
          <p:nvPr>
            <p:ph type="title"/>
          </p:nvPr>
        </p:nvSpPr>
        <p:spPr>
          <a:xfrm>
            <a:off x="4083844" y="4121696"/>
            <a:ext cx="15609094" cy="1719858"/>
          </a:xfrm>
        </p:spPr>
        <p:txBody>
          <a:bodyPr>
            <a:normAutofit fontScale="90000"/>
          </a:bodyPr>
          <a:lstStyle/>
          <a:p>
            <a:r>
              <a:rPr lang="en-US" dirty="0">
                <a:solidFill>
                  <a:srgbClr val="004D80"/>
                </a:solidFill>
                <a:latin typeface="DIN Next LT Arabic Bold"/>
              </a:rPr>
              <a:t>Work team</a:t>
            </a:r>
          </a:p>
        </p:txBody>
      </p:sp>
      <p:sp>
        <p:nvSpPr>
          <p:cNvPr id="4" name="عنصر نائب للنص 3">
            <a:extLst>
              <a:ext uri="{FF2B5EF4-FFF2-40B4-BE49-F238E27FC236}">
                <a16:creationId xmlns:a16="http://schemas.microsoft.com/office/drawing/2014/main" id="{F49C60AA-7A25-42C6-8BE2-A710226795A6}"/>
              </a:ext>
            </a:extLst>
          </p:cNvPr>
          <p:cNvSpPr>
            <a:spLocks noGrp="1"/>
          </p:cNvSpPr>
          <p:nvPr>
            <p:ph type="body" sz="quarter" idx="1"/>
          </p:nvPr>
        </p:nvSpPr>
        <p:spPr>
          <a:xfrm>
            <a:off x="4387453" y="5222247"/>
            <a:ext cx="7500938" cy="6489800"/>
          </a:xfrm>
        </p:spPr>
        <p:txBody>
          <a:bodyPr>
            <a:normAutofit/>
          </a:bodyPr>
          <a:lstStyle/>
          <a:p>
            <a:pPr marL="0" indent="0" algn="ctr" rtl="0">
              <a:buNone/>
            </a:pPr>
            <a:r>
              <a:rPr lang="en-US" sz="5400" dirty="0">
                <a:solidFill>
                  <a:srgbClr val="004D80"/>
                </a:solidFill>
                <a:latin typeface="DIN Next LT Arabic Bold"/>
              </a:rPr>
              <a:t>Ali Habib</a:t>
            </a:r>
          </a:p>
          <a:p>
            <a:pPr marL="0" indent="0" algn="ctr" rtl="0">
              <a:buNone/>
            </a:pPr>
            <a:r>
              <a:rPr lang="en-US" sz="5400" dirty="0">
                <a:solidFill>
                  <a:srgbClr val="004D80"/>
                </a:solidFill>
                <a:latin typeface="DIN Next LT Arabic Bold"/>
              </a:rPr>
              <a:t>Abdulrahman </a:t>
            </a:r>
            <a:r>
              <a:rPr lang="en-US" sz="5400" dirty="0" err="1">
                <a:solidFill>
                  <a:srgbClr val="004D80"/>
                </a:solidFill>
                <a:latin typeface="DIN Next LT Arabic Bold"/>
              </a:rPr>
              <a:t>Shahata</a:t>
            </a:r>
            <a:endParaRPr lang="en-US" sz="5400" dirty="0">
              <a:solidFill>
                <a:srgbClr val="004D80"/>
              </a:solidFill>
              <a:latin typeface="DIN Next LT Arabic Bold"/>
            </a:endParaRPr>
          </a:p>
        </p:txBody>
      </p:sp>
      <p:sp>
        <p:nvSpPr>
          <p:cNvPr id="5" name="عنصر نائب للنص 3">
            <a:extLst>
              <a:ext uri="{FF2B5EF4-FFF2-40B4-BE49-F238E27FC236}">
                <a16:creationId xmlns:a16="http://schemas.microsoft.com/office/drawing/2014/main" id="{2A91AD3E-574A-41C7-97EB-99B6D977139A}"/>
              </a:ext>
            </a:extLst>
          </p:cNvPr>
          <p:cNvSpPr txBox="1">
            <a:spLocks/>
          </p:cNvSpPr>
          <p:nvPr/>
        </p:nvSpPr>
        <p:spPr>
          <a:xfrm>
            <a:off x="12495609" y="5193482"/>
            <a:ext cx="7500938" cy="6489800"/>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lvl1pPr marL="465364" marR="0" indent="-465364" algn="r" defTabSz="821531" rtl="1" latinLnBrk="0">
              <a:lnSpc>
                <a:spcPct val="100000"/>
              </a:lnSpc>
              <a:spcBef>
                <a:spcPts val="4500"/>
              </a:spcBef>
              <a:spcAft>
                <a:spcPts val="0"/>
              </a:spcAft>
              <a:buClrTx/>
              <a:buSzPct val="145000"/>
              <a:buFontTx/>
              <a:buChar char="•"/>
              <a:tabLst/>
              <a:defRPr sz="3800" b="0" i="0" u="none" strike="noStrike" cap="none" spc="0" baseline="0">
                <a:ln>
                  <a:noFill/>
                </a:ln>
                <a:solidFill>
                  <a:srgbClr val="000000"/>
                </a:solidFill>
                <a:uFillTx/>
                <a:latin typeface="Helvetica Neue"/>
                <a:ea typeface="Helvetica Neue"/>
                <a:cs typeface="Helvetica Neue"/>
                <a:sym typeface="Helvetica Neue"/>
              </a:defRPr>
            </a:lvl1pPr>
            <a:lvl2pPr marL="808264" marR="0" indent="-465364" algn="r" defTabSz="821531" rtl="1" latinLnBrk="0">
              <a:lnSpc>
                <a:spcPct val="100000"/>
              </a:lnSpc>
              <a:spcBef>
                <a:spcPts val="4500"/>
              </a:spcBef>
              <a:spcAft>
                <a:spcPts val="0"/>
              </a:spcAft>
              <a:buClrTx/>
              <a:buSzPct val="145000"/>
              <a:buFontTx/>
              <a:buChar char="•"/>
              <a:tabLst/>
              <a:defRPr sz="3800" b="0" i="0" u="none" strike="noStrike" cap="none" spc="0" baseline="0">
                <a:ln>
                  <a:noFill/>
                </a:ln>
                <a:solidFill>
                  <a:srgbClr val="000000"/>
                </a:solidFill>
                <a:uFillTx/>
                <a:latin typeface="Helvetica Neue"/>
                <a:ea typeface="Helvetica Neue"/>
                <a:cs typeface="Helvetica Neue"/>
                <a:sym typeface="Helvetica Neue"/>
              </a:defRPr>
            </a:lvl2pPr>
            <a:lvl3pPr marL="1151164" marR="0" indent="-465364" algn="r" defTabSz="821531" rtl="1" latinLnBrk="0">
              <a:lnSpc>
                <a:spcPct val="100000"/>
              </a:lnSpc>
              <a:spcBef>
                <a:spcPts val="4500"/>
              </a:spcBef>
              <a:spcAft>
                <a:spcPts val="0"/>
              </a:spcAft>
              <a:buClrTx/>
              <a:buSzPct val="145000"/>
              <a:buFontTx/>
              <a:buChar char="•"/>
              <a:tabLst/>
              <a:defRPr sz="3800" b="0" i="0" u="none" strike="noStrike" cap="none" spc="0" baseline="0">
                <a:ln>
                  <a:noFill/>
                </a:ln>
                <a:solidFill>
                  <a:srgbClr val="000000"/>
                </a:solidFill>
                <a:uFillTx/>
                <a:latin typeface="Helvetica Neue"/>
                <a:ea typeface="Helvetica Neue"/>
                <a:cs typeface="Helvetica Neue"/>
                <a:sym typeface="Helvetica Neue"/>
              </a:defRPr>
            </a:lvl3pPr>
            <a:lvl4pPr marL="1494064" marR="0" indent="-465364" algn="r" defTabSz="821531" rtl="1" latinLnBrk="0">
              <a:lnSpc>
                <a:spcPct val="100000"/>
              </a:lnSpc>
              <a:spcBef>
                <a:spcPts val="4500"/>
              </a:spcBef>
              <a:spcAft>
                <a:spcPts val="0"/>
              </a:spcAft>
              <a:buClrTx/>
              <a:buSzPct val="145000"/>
              <a:buFontTx/>
              <a:buChar char="•"/>
              <a:tabLst/>
              <a:defRPr sz="3800" b="0" i="0" u="none" strike="noStrike" cap="none" spc="0" baseline="0">
                <a:ln>
                  <a:noFill/>
                </a:ln>
                <a:solidFill>
                  <a:srgbClr val="000000"/>
                </a:solidFill>
                <a:uFillTx/>
                <a:latin typeface="Helvetica Neue"/>
                <a:ea typeface="Helvetica Neue"/>
                <a:cs typeface="Helvetica Neue"/>
                <a:sym typeface="Helvetica Neue"/>
              </a:defRPr>
            </a:lvl4pPr>
            <a:lvl5pPr marL="1836964" marR="0" indent="-465364" algn="r" defTabSz="821531" rtl="1" latinLnBrk="0">
              <a:lnSpc>
                <a:spcPct val="100000"/>
              </a:lnSpc>
              <a:spcBef>
                <a:spcPts val="4500"/>
              </a:spcBef>
              <a:spcAft>
                <a:spcPts val="0"/>
              </a:spcAft>
              <a:buClrTx/>
              <a:buSzPct val="145000"/>
              <a:buFontTx/>
              <a:buChar char="•"/>
              <a:tabLst/>
              <a:defRPr sz="38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r" defTabSz="821531" rtl="1"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algn="ctr" rtl="0" hangingPunct="1">
              <a:buNone/>
            </a:pPr>
            <a:r>
              <a:rPr lang="en-US" sz="5400" dirty="0">
                <a:solidFill>
                  <a:srgbClr val="004D80"/>
                </a:solidFill>
                <a:latin typeface="DIN Next LT Arabic Bold"/>
              </a:rPr>
              <a:t>Mohammed Gamal</a:t>
            </a:r>
          </a:p>
          <a:p>
            <a:pPr marL="0" indent="0" algn="ctr" rtl="0" hangingPunct="1">
              <a:buNone/>
            </a:pPr>
            <a:r>
              <a:rPr lang="en-US" sz="5400" dirty="0">
                <a:solidFill>
                  <a:srgbClr val="004D80"/>
                </a:solidFill>
                <a:latin typeface="DIN Next LT Arabic Bold"/>
              </a:rPr>
              <a:t>Ali </a:t>
            </a:r>
            <a:r>
              <a:rPr lang="en-US" sz="5400" dirty="0" err="1">
                <a:solidFill>
                  <a:srgbClr val="004D80"/>
                </a:solidFill>
                <a:latin typeface="DIN Next LT Arabic Bold"/>
              </a:rPr>
              <a:t>Domlo</a:t>
            </a:r>
            <a:endParaRPr lang="en-US" sz="5400" dirty="0">
              <a:solidFill>
                <a:srgbClr val="004D80"/>
              </a:solidFill>
              <a:latin typeface="DIN Next LT Arabic Bold"/>
            </a:endParaRPr>
          </a:p>
        </p:txBody>
      </p:sp>
    </p:spTree>
    <p:extLst>
      <p:ext uri="{BB962C8B-B14F-4D97-AF65-F5344CB8AC3E}">
        <p14:creationId xmlns:p14="http://schemas.microsoft.com/office/powerpoint/2010/main" val="20995855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r>
              <a:rPr lang="en-US" dirty="0">
                <a:solidFill>
                  <a:srgbClr val="004D80"/>
                </a:solidFill>
                <a:latin typeface="DIN Next LT Arabic Bold"/>
              </a:rPr>
              <a:t>Outlines</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4387453" y="5273824"/>
            <a:ext cx="15609094" cy="8840392"/>
          </a:xfrm>
        </p:spPr>
        <p:txBody>
          <a:bodyPr/>
          <a:lstStyle/>
          <a:p>
            <a:pPr algn="l" rtl="0"/>
            <a:r>
              <a:rPr lang="en-US" dirty="0">
                <a:solidFill>
                  <a:srgbClr val="004D80"/>
                </a:solidFill>
                <a:latin typeface="DIN Next LT Arabic Bold"/>
              </a:rPr>
              <a:t>Problem description</a:t>
            </a:r>
          </a:p>
          <a:p>
            <a:pPr algn="l" rtl="0"/>
            <a:r>
              <a:rPr lang="en-US" dirty="0">
                <a:solidFill>
                  <a:srgbClr val="004D80"/>
                </a:solidFill>
                <a:latin typeface="DIN Next LT Arabic Bold"/>
              </a:rPr>
              <a:t>System description</a:t>
            </a:r>
          </a:p>
          <a:p>
            <a:pPr algn="l" rtl="0"/>
            <a:r>
              <a:rPr lang="en-US" dirty="0">
                <a:solidFill>
                  <a:srgbClr val="004D80"/>
                </a:solidFill>
                <a:latin typeface="DIN Next LT Arabic Bold"/>
              </a:rPr>
              <a:t>System functionalities</a:t>
            </a:r>
          </a:p>
          <a:p>
            <a:pPr algn="l" rtl="0"/>
            <a:r>
              <a:rPr lang="en-US" dirty="0">
                <a:solidFill>
                  <a:srgbClr val="004D80"/>
                </a:solidFill>
                <a:latin typeface="DIN Next LT Arabic Bold"/>
              </a:rPr>
              <a:t>Feasibility study</a:t>
            </a:r>
          </a:p>
          <a:p>
            <a:pPr algn="l" rtl="0"/>
            <a:r>
              <a:rPr lang="en-US" dirty="0">
                <a:solidFill>
                  <a:srgbClr val="004D80"/>
                </a:solidFill>
                <a:latin typeface="DIN Next LT Arabic Bold"/>
              </a:rPr>
              <a:t>Time Plan</a:t>
            </a:r>
          </a:p>
          <a:p>
            <a:pPr algn="l" rtl="0"/>
            <a:r>
              <a:rPr lang="en-US" dirty="0">
                <a:solidFill>
                  <a:srgbClr val="004D80"/>
                </a:solidFill>
                <a:latin typeface="DIN Next LT Arabic Bold"/>
              </a:rPr>
              <a:t>System process</a:t>
            </a:r>
          </a:p>
          <a:p>
            <a:pPr algn="l" rtl="0"/>
            <a:endParaRPr lang="en-US" dirty="0">
              <a:solidFill>
                <a:srgbClr val="004D80"/>
              </a:solidFill>
              <a:latin typeface="DIN Next LT Arabic Bold"/>
            </a:endParaRPr>
          </a:p>
          <a:p>
            <a:pPr algn="l" rtl="0"/>
            <a:endParaRPr lang="en-US" dirty="0">
              <a:solidFill>
                <a:srgbClr val="004D80"/>
              </a:solidFill>
              <a:latin typeface="DIN Next LT Arabic Bold"/>
            </a:endParaRPr>
          </a:p>
          <a:p>
            <a:pPr algn="l" rtl="0"/>
            <a:endParaRPr lang="en-US" dirty="0">
              <a:solidFill>
                <a:srgbClr val="004D80"/>
              </a:solidFill>
              <a:latin typeface="DIN Next LT Arabic Bo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Problem description</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p:txBody>
          <a:bodyPr>
            <a:normAutofit/>
          </a:bodyPr>
          <a:lstStyle/>
          <a:p>
            <a:pPr marL="0" indent="0" algn="just" rtl="0">
              <a:lnSpc>
                <a:spcPct val="150000"/>
              </a:lnSpc>
              <a:buNone/>
            </a:pPr>
            <a:r>
              <a:rPr lang="en-US" sz="6000" dirty="0">
                <a:solidFill>
                  <a:srgbClr val="004D80"/>
                </a:solidFill>
                <a:latin typeface="DIN Next LT Arabic Bold"/>
              </a:rPr>
              <a:t>Some car manufacturers sell cars with a built-in Accident Assistance Service, this service is activated only for the high trim levels which have higher prices. Some drivers want to activate this service in their cars but they want not to pay for high trim level.</a:t>
            </a:r>
          </a:p>
        </p:txBody>
      </p:sp>
    </p:spTree>
    <p:extLst>
      <p:ext uri="{BB962C8B-B14F-4D97-AF65-F5344CB8AC3E}">
        <p14:creationId xmlns:p14="http://schemas.microsoft.com/office/powerpoint/2010/main" val="4562310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System description</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p:txBody>
          <a:bodyPr>
            <a:normAutofit fontScale="92500" lnSpcReduction="20000"/>
          </a:bodyPr>
          <a:lstStyle/>
          <a:p>
            <a:pPr marL="0" indent="0" algn="just" rtl="0">
              <a:lnSpc>
                <a:spcPct val="160000"/>
              </a:lnSpc>
              <a:buNone/>
            </a:pPr>
            <a:r>
              <a:rPr lang="en-US" sz="6000" dirty="0">
                <a:solidFill>
                  <a:srgbClr val="004D80"/>
                </a:solidFill>
                <a:latin typeface="DIN Next LT Arabic Bold"/>
              </a:rPr>
              <a:t>Accident Assistance Service is a subscription-based service that makes drivers receive a call from an automated call center when they have accidents, this call aims to make sure the driver has not injured. If the driver was injured the call center will alert emergency services and provides them car location and information.</a:t>
            </a:r>
          </a:p>
        </p:txBody>
      </p:sp>
    </p:spTree>
    <p:extLst>
      <p:ext uri="{BB962C8B-B14F-4D97-AF65-F5344CB8AC3E}">
        <p14:creationId xmlns:p14="http://schemas.microsoft.com/office/powerpoint/2010/main" val="11872464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normAutofit fontScale="90000"/>
          </a:bodyPr>
          <a:lstStyle/>
          <a:p>
            <a:r>
              <a:rPr lang="en-US" dirty="0">
                <a:solidFill>
                  <a:srgbClr val="004D80"/>
                </a:solidFill>
                <a:latin typeface="DIN Next LT Arabic Bold"/>
              </a:rPr>
              <a:t>System functionalities(1/2)</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2614936" y="3484464"/>
            <a:ext cx="19154128" cy="8840392"/>
          </a:xfrm>
        </p:spPr>
        <p:txBody>
          <a:bodyPr>
            <a:noAutofit/>
          </a:bodyPr>
          <a:lstStyle/>
          <a:p>
            <a:pPr marL="0" indent="0" algn="just" rtl="0">
              <a:spcBef>
                <a:spcPts val="1200"/>
              </a:spcBef>
              <a:buNone/>
            </a:pPr>
            <a:r>
              <a:rPr lang="en-US" sz="6000" dirty="0">
                <a:solidFill>
                  <a:srgbClr val="004D80"/>
                </a:solidFill>
                <a:latin typeface="DIN Next LT Arabic Bold"/>
              </a:rPr>
              <a:t>Our proposed system provides these functionalities:</a:t>
            </a:r>
          </a:p>
          <a:p>
            <a:pPr marL="0" lvl="0" indent="0" algn="just" rtl="0">
              <a:spcBef>
                <a:spcPts val="1200"/>
              </a:spcBef>
              <a:buNone/>
            </a:pPr>
            <a:r>
              <a:rPr lang="en-US" sz="6000" dirty="0">
                <a:solidFill>
                  <a:srgbClr val="004D80"/>
                </a:solidFill>
                <a:latin typeface="DIN Next LT Arabic Bold"/>
              </a:rPr>
              <a:t>1. Send an automated message to the system.</a:t>
            </a:r>
          </a:p>
          <a:p>
            <a:pPr marL="0" indent="0" algn="just" rtl="0">
              <a:spcBef>
                <a:spcPts val="1200"/>
              </a:spcBef>
              <a:buNone/>
            </a:pPr>
            <a:r>
              <a:rPr lang="en-US" sz="6000" dirty="0">
                <a:solidFill>
                  <a:srgbClr val="004D80"/>
                </a:solidFill>
                <a:latin typeface="DIN Next LT Arabic Bold"/>
              </a:rPr>
              <a:t>The accident triggers the device to send a message to Accident Assistance Server. The message includes the car’s location (GPS) and identification number. </a:t>
            </a:r>
          </a:p>
          <a:p>
            <a:pPr marL="0" lvl="0" indent="0" algn="just" rtl="0">
              <a:spcBef>
                <a:spcPts val="1200"/>
              </a:spcBef>
              <a:buNone/>
            </a:pPr>
            <a:r>
              <a:rPr lang="en-US" sz="6000" dirty="0">
                <a:solidFill>
                  <a:srgbClr val="004D80"/>
                </a:solidFill>
                <a:latin typeface="DIN Next LT Arabic Bold"/>
              </a:rPr>
              <a:t>2. Place a call to the driver's phone.</a:t>
            </a:r>
          </a:p>
          <a:p>
            <a:pPr marL="0" indent="0" algn="just" rtl="0">
              <a:spcBef>
                <a:spcPts val="1200"/>
              </a:spcBef>
              <a:buNone/>
            </a:pPr>
            <a:r>
              <a:rPr lang="en-US" sz="6000" dirty="0">
                <a:solidFill>
                  <a:srgbClr val="004D80"/>
                </a:solidFill>
                <a:latin typeface="DIN Next LT Arabic Bold"/>
              </a:rPr>
              <a:t>Using an automated call center, the system will place a call to the driver’s phone.</a:t>
            </a:r>
          </a:p>
        </p:txBody>
      </p:sp>
    </p:spTree>
    <p:extLst>
      <p:ext uri="{BB962C8B-B14F-4D97-AF65-F5344CB8AC3E}">
        <p14:creationId xmlns:p14="http://schemas.microsoft.com/office/powerpoint/2010/main" val="13373894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normAutofit fontScale="90000"/>
          </a:bodyPr>
          <a:lstStyle/>
          <a:p>
            <a:r>
              <a:rPr lang="en-US" dirty="0">
                <a:solidFill>
                  <a:srgbClr val="004D80"/>
                </a:solidFill>
                <a:latin typeface="DIN Next LT Arabic Bold"/>
              </a:rPr>
              <a:t>System functionalities(2/2)</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2614936" y="3332114"/>
            <a:ext cx="19154128" cy="8840392"/>
          </a:xfrm>
        </p:spPr>
        <p:txBody>
          <a:bodyPr>
            <a:noAutofit/>
          </a:bodyPr>
          <a:lstStyle/>
          <a:p>
            <a:pPr marL="0" indent="0" algn="just" rtl="0">
              <a:spcBef>
                <a:spcPts val="1200"/>
              </a:spcBef>
              <a:buNone/>
            </a:pPr>
            <a:r>
              <a:rPr lang="en-US" sz="6000" dirty="0">
                <a:solidFill>
                  <a:srgbClr val="004D80"/>
                </a:solidFill>
                <a:latin typeface="DIN Next LT Arabic Bold"/>
              </a:rPr>
              <a:t>Our proposed system provides these functionalities:</a:t>
            </a:r>
          </a:p>
          <a:p>
            <a:pPr marL="0" lvl="0" indent="0" algn="just" rtl="0">
              <a:spcBef>
                <a:spcPts val="1200"/>
              </a:spcBef>
              <a:buNone/>
            </a:pPr>
            <a:r>
              <a:rPr lang="en-US" sz="6000" dirty="0">
                <a:solidFill>
                  <a:srgbClr val="004D80"/>
                </a:solidFill>
                <a:latin typeface="DIN Next LT Arabic Bold"/>
              </a:rPr>
              <a:t>3. Alert emergency services</a:t>
            </a:r>
          </a:p>
          <a:p>
            <a:pPr marL="0" lvl="0" indent="0" algn="just" rtl="0">
              <a:spcBef>
                <a:spcPts val="1200"/>
              </a:spcBef>
              <a:buNone/>
            </a:pPr>
            <a:r>
              <a:rPr lang="en-US" sz="6000" dirty="0">
                <a:solidFill>
                  <a:srgbClr val="004D80"/>
                </a:solidFill>
                <a:latin typeface="DIN Next LT Arabic Bold"/>
              </a:rPr>
              <a:t>If the driver doesn’t answer the call, the system will alert emergency services (police, ambulance), and provide them the accident’s details.</a:t>
            </a:r>
          </a:p>
          <a:p>
            <a:pPr marL="0" lvl="0" indent="0" algn="just" rtl="0">
              <a:spcBef>
                <a:spcPts val="1200"/>
              </a:spcBef>
              <a:buNone/>
            </a:pPr>
            <a:r>
              <a:rPr lang="en-US" sz="6000" dirty="0">
                <a:solidFill>
                  <a:srgbClr val="004D80"/>
                </a:solidFill>
                <a:latin typeface="DIN Next LT Arabic Bold"/>
              </a:rPr>
              <a:t>4. Store customer information</a:t>
            </a:r>
          </a:p>
          <a:p>
            <a:pPr marL="0" lvl="0" indent="0" algn="just" rtl="0">
              <a:spcBef>
                <a:spcPts val="1200"/>
              </a:spcBef>
              <a:buNone/>
            </a:pPr>
            <a:r>
              <a:rPr lang="en-US" sz="6000" dirty="0">
                <a:solidFill>
                  <a:srgbClr val="004D80"/>
                </a:solidFill>
                <a:latin typeface="DIN Next LT Arabic Bold"/>
              </a:rPr>
              <a:t>Store some information about customers e.g. phone numbers, also store some information about customers’ cars e.g. VIN number, plate number, model, color, etc.</a:t>
            </a:r>
          </a:p>
        </p:txBody>
      </p:sp>
    </p:spTree>
    <p:extLst>
      <p:ext uri="{BB962C8B-B14F-4D97-AF65-F5344CB8AC3E}">
        <p14:creationId xmlns:p14="http://schemas.microsoft.com/office/powerpoint/2010/main" val="40322756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r>
              <a:rPr lang="en-US" dirty="0">
                <a:solidFill>
                  <a:srgbClr val="004D80"/>
                </a:solidFill>
                <a:latin typeface="DIN Next LT Arabic Bold"/>
              </a:rPr>
              <a:t>Feasibility study</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p:txBody>
          <a:bodyPr/>
          <a:lstStyle/>
          <a:p>
            <a:pPr marL="0" indent="0" algn="l" rtl="0">
              <a:buNone/>
            </a:pPr>
            <a:r>
              <a:rPr lang="en-US" dirty="0">
                <a:solidFill>
                  <a:srgbClr val="004D80"/>
                </a:solidFill>
                <a:latin typeface="DIN Next LT Arabic Bold"/>
              </a:rPr>
              <a:t>We studied the project feasibility in terms of four aspects:</a:t>
            </a:r>
          </a:p>
          <a:p>
            <a:pPr algn="l" rtl="0"/>
            <a:r>
              <a:rPr lang="en-US" dirty="0">
                <a:solidFill>
                  <a:srgbClr val="004D80"/>
                </a:solidFill>
                <a:latin typeface="DIN Next LT Arabic Bold"/>
              </a:rPr>
              <a:t> Technical feasibility</a:t>
            </a:r>
          </a:p>
          <a:p>
            <a:pPr algn="l" rtl="0"/>
            <a:r>
              <a:rPr lang="en-US" dirty="0">
                <a:solidFill>
                  <a:srgbClr val="004D80"/>
                </a:solidFill>
                <a:latin typeface="DIN Next LT Arabic Bold"/>
              </a:rPr>
              <a:t>Operational feasibility</a:t>
            </a:r>
          </a:p>
          <a:p>
            <a:pPr algn="l" rtl="0"/>
            <a:r>
              <a:rPr lang="en-US" dirty="0">
                <a:solidFill>
                  <a:srgbClr val="004D80"/>
                </a:solidFill>
                <a:latin typeface="DIN Next LT Arabic Bold"/>
              </a:rPr>
              <a:t>Economical feasibility</a:t>
            </a:r>
          </a:p>
          <a:p>
            <a:pPr algn="l" rtl="0"/>
            <a:r>
              <a:rPr lang="en-US" dirty="0">
                <a:solidFill>
                  <a:srgbClr val="004D80"/>
                </a:solidFill>
                <a:latin typeface="DIN Next LT Arabic Bold"/>
              </a:rPr>
              <a:t>Scheduling feasibility</a:t>
            </a:r>
          </a:p>
        </p:txBody>
      </p:sp>
    </p:spTree>
    <p:extLst>
      <p:ext uri="{BB962C8B-B14F-4D97-AF65-F5344CB8AC3E}">
        <p14:creationId xmlns:p14="http://schemas.microsoft.com/office/powerpoint/2010/main" val="36811436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D14378CC-EECD-4673-90C3-F26EAEEC528D}"/>
              </a:ext>
            </a:extLst>
          </p:cNvPr>
          <p:cNvSpPr/>
          <p:nvPr/>
        </p:nvSpPr>
        <p:spPr>
          <a:xfrm>
            <a:off x="7799512" y="1241376"/>
            <a:ext cx="8064896" cy="230425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1"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عنوان 1">
            <a:extLst>
              <a:ext uri="{FF2B5EF4-FFF2-40B4-BE49-F238E27FC236}">
                <a16:creationId xmlns:a16="http://schemas.microsoft.com/office/drawing/2014/main" id="{07EF6F7A-D4E6-45A9-9646-6D30350FFBD0}"/>
              </a:ext>
            </a:extLst>
          </p:cNvPr>
          <p:cNvSpPr>
            <a:spLocks noGrp="1"/>
          </p:cNvSpPr>
          <p:nvPr>
            <p:ph type="title"/>
          </p:nvPr>
        </p:nvSpPr>
        <p:spPr/>
        <p:txBody>
          <a:bodyPr/>
          <a:lstStyle/>
          <a:p>
            <a:pPr rtl="0"/>
            <a:r>
              <a:rPr lang="en-US" dirty="0">
                <a:solidFill>
                  <a:srgbClr val="004D80"/>
                </a:solidFill>
                <a:latin typeface="DIN Next LT Arabic Bold"/>
              </a:rPr>
              <a:t>Technical feasibility</a:t>
            </a:r>
          </a:p>
        </p:txBody>
      </p:sp>
      <p:sp>
        <p:nvSpPr>
          <p:cNvPr id="3" name="عنصر نائب للنص 2">
            <a:extLst>
              <a:ext uri="{FF2B5EF4-FFF2-40B4-BE49-F238E27FC236}">
                <a16:creationId xmlns:a16="http://schemas.microsoft.com/office/drawing/2014/main" id="{B64FB2D7-EAF1-4FB4-81A5-7B0F569CEC8D}"/>
              </a:ext>
            </a:extLst>
          </p:cNvPr>
          <p:cNvSpPr>
            <a:spLocks noGrp="1"/>
          </p:cNvSpPr>
          <p:nvPr>
            <p:ph type="body" idx="1"/>
          </p:nvPr>
        </p:nvSpPr>
        <p:spPr>
          <a:xfrm>
            <a:off x="3154996" y="3365981"/>
            <a:ext cx="18074008" cy="8840392"/>
          </a:xfrm>
        </p:spPr>
        <p:txBody>
          <a:bodyPr>
            <a:noAutofit/>
          </a:bodyPr>
          <a:lstStyle/>
          <a:p>
            <a:pPr algn="l" rtl="0">
              <a:spcBef>
                <a:spcPts val="1200"/>
              </a:spcBef>
            </a:pPr>
            <a:r>
              <a:rPr lang="en-US" dirty="0">
                <a:solidFill>
                  <a:srgbClr val="004D80"/>
                </a:solidFill>
                <a:latin typeface="DIN Next LT Arabic Bold"/>
              </a:rPr>
              <a:t>Is the solution technically practical? </a:t>
            </a:r>
            <a:br>
              <a:rPr lang="en-US" dirty="0">
                <a:solidFill>
                  <a:srgbClr val="004D80"/>
                </a:solidFill>
                <a:latin typeface="DIN Next LT Arabic Bold"/>
              </a:rPr>
            </a:br>
            <a:r>
              <a:rPr lang="en-US" dirty="0">
                <a:solidFill>
                  <a:srgbClr val="004D80"/>
                </a:solidFill>
                <a:latin typeface="DIN Next LT Arabic Bold"/>
              </a:rPr>
              <a:t>The implementation of the main operation of the system does not require a lot of specifications.</a:t>
            </a:r>
          </a:p>
          <a:p>
            <a:pPr algn="just" rtl="0">
              <a:spcBef>
                <a:spcPts val="1200"/>
              </a:spcBef>
            </a:pPr>
            <a:r>
              <a:rPr lang="en-US" dirty="0">
                <a:solidFill>
                  <a:srgbClr val="004D80"/>
                </a:solidFill>
                <a:latin typeface="DIN Next LT Arabic Bold"/>
              </a:rPr>
              <a:t>Does our staff have the ability to build this system?</a:t>
            </a:r>
          </a:p>
          <a:p>
            <a:pPr marL="444500" lvl="1" indent="0" algn="just" rtl="0">
              <a:spcBef>
                <a:spcPts val="1200"/>
              </a:spcBef>
              <a:buNone/>
            </a:pPr>
            <a:r>
              <a:rPr lang="en-US" dirty="0">
                <a:solidFill>
                  <a:srgbClr val="004D80"/>
                </a:solidFill>
                <a:latin typeface="DIN Next LT Arabic Bold"/>
              </a:rPr>
              <a:t>a- Familiarity with the application:</a:t>
            </a:r>
          </a:p>
          <a:p>
            <a:pPr marL="444500" lvl="1" indent="0" algn="just" rtl="0">
              <a:spcBef>
                <a:spcPts val="1200"/>
              </a:spcBef>
              <a:buNone/>
            </a:pPr>
            <a:r>
              <a:rPr lang="en-US" dirty="0">
                <a:solidFill>
                  <a:srgbClr val="004D80"/>
                </a:solidFill>
                <a:latin typeface="DIN Next LT Arabic Bold"/>
              </a:rPr>
              <a:t>Some of the team members are familiar with this type of applications because they worked on some similar projects. </a:t>
            </a:r>
          </a:p>
          <a:p>
            <a:pPr marL="444500" lvl="1" indent="0" algn="just" rtl="0">
              <a:spcBef>
                <a:spcPts val="1200"/>
              </a:spcBef>
              <a:buNone/>
            </a:pPr>
            <a:r>
              <a:rPr lang="en-US" dirty="0">
                <a:solidFill>
                  <a:srgbClr val="004D80"/>
                </a:solidFill>
                <a:latin typeface="DIN Next LT Arabic Bold"/>
              </a:rPr>
              <a:t>b- Familiarity with the technology:</a:t>
            </a:r>
          </a:p>
          <a:p>
            <a:pPr marL="444500" lvl="1" indent="0" algn="just" rtl="0">
              <a:spcBef>
                <a:spcPts val="1200"/>
              </a:spcBef>
              <a:buNone/>
            </a:pPr>
            <a:r>
              <a:rPr lang="en-US" dirty="0">
                <a:solidFill>
                  <a:srgbClr val="004D80"/>
                </a:solidFill>
                <a:latin typeface="DIN Next LT Arabic Bold"/>
              </a:rPr>
              <a:t>Our team members have some experience with automated messages and call centers, and they fully trained to use database servers.</a:t>
            </a:r>
          </a:p>
          <a:p>
            <a:pPr marL="444500" lvl="1" indent="0" algn="just" rtl="0">
              <a:spcBef>
                <a:spcPts val="1200"/>
              </a:spcBef>
              <a:buNone/>
            </a:pPr>
            <a:r>
              <a:rPr lang="en-US" dirty="0">
                <a:solidFill>
                  <a:srgbClr val="004D80"/>
                </a:solidFill>
                <a:latin typeface="DIN Next LT Arabic Bold"/>
              </a:rPr>
              <a:t>c- Project size:</a:t>
            </a:r>
          </a:p>
          <a:p>
            <a:pPr marL="444500" lvl="1" indent="0" algn="just" rtl="0">
              <a:spcBef>
                <a:spcPts val="1200"/>
              </a:spcBef>
              <a:buNone/>
            </a:pPr>
            <a:r>
              <a:rPr lang="en-US" dirty="0">
                <a:solidFill>
                  <a:srgbClr val="004D80"/>
                </a:solidFill>
                <a:latin typeface="DIN Next LT Arabic Bold"/>
              </a:rPr>
              <a:t>The size of the system is suitable for the size of our team.</a:t>
            </a:r>
          </a:p>
        </p:txBody>
      </p:sp>
    </p:spTree>
    <p:extLst>
      <p:ext uri="{BB962C8B-B14F-4D97-AF65-F5344CB8AC3E}">
        <p14:creationId xmlns:p14="http://schemas.microsoft.com/office/powerpoint/2010/main" val="364718521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1"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1"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1"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TotalTime>
  <Words>695</Words>
  <Application>Microsoft Office PowerPoint</Application>
  <PresentationFormat>مخصص</PresentationFormat>
  <Paragraphs>111</Paragraphs>
  <Slides>16</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16</vt:i4>
      </vt:variant>
    </vt:vector>
  </HeadingPairs>
  <TitlesOfParts>
    <vt:vector size="24" baseType="lpstr">
      <vt:lpstr>Arial</vt:lpstr>
      <vt:lpstr>Calibri</vt:lpstr>
      <vt:lpstr>DIN Next LT Arabic Bold</vt:lpstr>
      <vt:lpstr>Helvetica Light</vt:lpstr>
      <vt:lpstr>Helvetica Neue</vt:lpstr>
      <vt:lpstr>Helvetica Neue Light</vt:lpstr>
      <vt:lpstr>Helvetica Neue Medium</vt:lpstr>
      <vt:lpstr>White</vt:lpstr>
      <vt:lpstr>CIS 2202-System Analysis and Design  Accident Assistance Service Project   Lecturer: Dr. Abdullah Alshanqiti                     </vt:lpstr>
      <vt:lpstr>Work team</vt:lpstr>
      <vt:lpstr>Outlines</vt:lpstr>
      <vt:lpstr>Problem description</vt:lpstr>
      <vt:lpstr>System description</vt:lpstr>
      <vt:lpstr>System functionalities(1/2)</vt:lpstr>
      <vt:lpstr>System functionalities(2/2)</vt:lpstr>
      <vt:lpstr>Feasibility study</vt:lpstr>
      <vt:lpstr>Technical feasibility</vt:lpstr>
      <vt:lpstr>Operational feasibility</vt:lpstr>
      <vt:lpstr>Economical feasibility</vt:lpstr>
      <vt:lpstr>Scheduling feasibility</vt:lpstr>
      <vt:lpstr>عرض تقديمي في PowerPoint</vt:lpstr>
      <vt:lpstr>Time plan</vt:lpstr>
      <vt:lpstr>System process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العنوان</dc:title>
  <cp:lastModifiedBy>محمد جمال</cp:lastModifiedBy>
  <cp:revision>37</cp:revision>
  <dcterms:modified xsi:type="dcterms:W3CDTF">2019-04-03T07:38:30Z</dcterms:modified>
</cp:coreProperties>
</file>