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removePersonalInfoOnSave="1" saveSubsetFonts="1">
  <p:sldMasterIdLst>
    <p:sldMasterId id="2147483660" r:id="rId4"/>
  </p:sldMasterIdLst>
  <p:notesMasterIdLst>
    <p:notesMasterId r:id="rId32"/>
  </p:notesMasterIdLst>
  <p:handoutMasterIdLst>
    <p:handoutMasterId r:id="rId33"/>
  </p:handoutMasterIdLst>
  <p:sldIdLst>
    <p:sldId id="264" r:id="rId5"/>
    <p:sldId id="265" r:id="rId6"/>
    <p:sldId id="269" r:id="rId7"/>
    <p:sldId id="270" r:id="rId8"/>
    <p:sldId id="301" r:id="rId9"/>
    <p:sldId id="27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288" r:id="rId30"/>
    <p:sldId id="300" r:id="rId31"/>
  </p:sldIdLst>
  <p:sldSz cx="12188825" cy="6858000"/>
  <p:notesSz cx="6858000" cy="9144000"/>
  <p:defaultTextStyle>
    <a:defPPr algn="r" rtl="1">
      <a:defRPr lang="ar-sa"/>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985" autoAdjust="0"/>
    <p:restoredTop sz="94660"/>
  </p:normalViewPr>
  <p:slideViewPr>
    <p:cSldViewPr showGuides="1">
      <p:cViewPr varScale="1">
        <p:scale>
          <a:sx n="86" d="100"/>
          <a:sy n="86" d="100"/>
        </p:scale>
        <p:origin x="422" y="53"/>
      </p:cViewPr>
      <p:guideLst>
        <p:guide pos="3839"/>
        <p:guide orient="horz" pos="2160"/>
      </p:guideLst>
    </p:cSldViewPr>
  </p:slideViewPr>
  <p:notesTextViewPr>
    <p:cViewPr>
      <p:scale>
        <a:sx n="1" d="1"/>
        <a:sy n="1" d="1"/>
      </p:scale>
      <p:origin x="0" y="0"/>
    </p:cViewPr>
  </p:notesTextViewPr>
  <p:notesViewPr>
    <p:cSldViewPr>
      <p:cViewPr varScale="1">
        <p:scale>
          <a:sx n="49" d="100"/>
          <a:sy n="49" d="100"/>
        </p:scale>
        <p:origin x="2910"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vl1pPr>
          </a:lstStyle>
          <a:p>
            <a:pPr rtl="1"/>
            <a:endParaRPr lang="ar-SA" dirty="0">
              <a:solidFill>
                <a:schemeClr val="tx2"/>
              </a:solidFill>
            </a:endParaRPr>
          </a:p>
        </p:txBody>
      </p:sp>
      <p:sp>
        <p:nvSpPr>
          <p:cNvPr id="3" name="عنصر نائب للتاريخ 2"/>
          <p:cNvSpPr>
            <a:spLocks noGrp="1"/>
          </p:cNvSpPr>
          <p:nvPr>
            <p:ph type="dt" sz="quarter" idx="1"/>
          </p:nvPr>
        </p:nvSpPr>
        <p:spPr>
          <a:xfrm>
            <a:off x="0" y="0"/>
            <a:ext cx="2971800" cy="457200"/>
          </a:xfrm>
          <a:prstGeom prst="rect">
            <a:avLst/>
          </a:prstGeom>
        </p:spPr>
        <p:txBody>
          <a:bodyPr vert="horz" lIns="91440" tIns="45720" rIns="91440" bIns="45720" rtlCol="1"/>
          <a:lstStyle>
            <a:lvl1pPr algn="r" rtl="1">
              <a:defRPr sz="1200"/>
            </a:lvl1pPr>
          </a:lstStyle>
          <a:p>
            <a:pPr algn="l" rtl="1"/>
            <a:fld id="{6B699901-2CE7-416D-8206-63C5DB0C7A5C}" type="uaqdatetime1">
              <a:rPr lang="ar-SA" smtClean="0">
                <a:solidFill>
                  <a:schemeClr val="tx2"/>
                </a:solidFill>
              </a:rPr>
              <a:pPr algn="l" rtl="1"/>
              <a:t>16/10/1441</a:t>
            </a:fld>
            <a:endParaRPr lang="ar-SA" dirty="0">
              <a:solidFill>
                <a:schemeClr val="tx2"/>
              </a:solidFill>
            </a:endParaRPr>
          </a:p>
        </p:txBody>
      </p:sp>
      <p:sp>
        <p:nvSpPr>
          <p:cNvPr id="4" name="عنصر نائب للتذييل 3"/>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lvl1pPr>
          </a:lstStyle>
          <a:p>
            <a:pPr rtl="1"/>
            <a:endParaRPr lang="ar-SA" dirty="0">
              <a:solidFill>
                <a:schemeClr val="tx2"/>
              </a:solidFill>
            </a:endParaRPr>
          </a:p>
        </p:txBody>
      </p:sp>
      <p:sp>
        <p:nvSpPr>
          <p:cNvPr id="5" name="عنصر نائب لرقم الشريحة 4"/>
          <p:cNvSpPr>
            <a:spLocks noGrp="1"/>
          </p:cNvSpPr>
          <p:nvPr>
            <p:ph type="sldNum" sz="quarter" idx="3"/>
          </p:nvPr>
        </p:nvSpPr>
        <p:spPr>
          <a:xfrm>
            <a:off x="0" y="8685213"/>
            <a:ext cx="2971800" cy="457200"/>
          </a:xfrm>
          <a:prstGeom prst="rect">
            <a:avLst/>
          </a:prstGeom>
        </p:spPr>
        <p:txBody>
          <a:bodyPr vert="horz" lIns="91440" tIns="45720" rIns="91440" bIns="45720" rtlCol="1" anchor="b"/>
          <a:lstStyle>
            <a:lvl1pPr algn="r" rtl="1">
              <a:defRPr sz="1200"/>
            </a:lvl1pPr>
          </a:lstStyle>
          <a:p>
            <a:pPr algn="l" rtl="1"/>
            <a:fld id="{CFD77566-CD65-4859-9FA1-43956DC85B8C}" type="slidenum">
              <a:rPr lang="ar-SA">
                <a:solidFill>
                  <a:schemeClr val="tx2"/>
                </a:solidFill>
              </a:rPr>
              <a:pPr algn="l" rtl="1"/>
              <a:t>‹#›</a:t>
            </a:fld>
            <a:endParaRPr lang="ar-SA"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solidFill>
                  <a:schemeClr val="tx2"/>
                </a:solidFill>
                <a:cs typeface="+mj-cs"/>
              </a:defRPr>
            </a:lvl1pPr>
          </a:lstStyle>
          <a:p>
            <a:endParaRPr lang="ar-SA" dirty="0"/>
          </a:p>
        </p:txBody>
      </p:sp>
      <p:sp>
        <p:nvSpPr>
          <p:cNvPr id="3" name="عنصر نائب للتاريخ 2"/>
          <p:cNvSpPr>
            <a:spLocks noGrp="1"/>
          </p:cNvSpPr>
          <p:nvPr>
            <p:ph type="dt" idx="1"/>
          </p:nvPr>
        </p:nvSpPr>
        <p:spPr>
          <a:xfrm>
            <a:off x="0" y="0"/>
            <a:ext cx="2971800" cy="457200"/>
          </a:xfrm>
          <a:prstGeom prst="rect">
            <a:avLst/>
          </a:prstGeom>
        </p:spPr>
        <p:txBody>
          <a:bodyPr vert="horz" lIns="91440" tIns="45720" rIns="91440" bIns="45720" rtlCol="1"/>
          <a:lstStyle>
            <a:lvl1pPr algn="l" rtl="1">
              <a:defRPr sz="1200">
                <a:solidFill>
                  <a:schemeClr val="tx2"/>
                </a:solidFill>
                <a:cs typeface="+mj-cs"/>
              </a:defRPr>
            </a:lvl1pPr>
          </a:lstStyle>
          <a:p>
            <a:fld id="{EC066CEA-DECD-4792-B49D-CD7D13D53218}" type="uaqdatetime1">
              <a:rPr lang="ar-SA" smtClean="0"/>
              <a:pPr/>
              <a:t>16/10/1441</a:t>
            </a:fld>
            <a:endParaRPr lang="ar-SA" dirty="0"/>
          </a:p>
        </p:txBody>
      </p:sp>
      <p:sp>
        <p:nvSpPr>
          <p:cNvPr id="4" name="عنصر نائب لصورة الشريحة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ar-SA" noProof="0" dirty="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ar-SA" noProof="0" dirty="0"/>
              <a:t>انقر لتحرير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6" name="عنصر نائب للتذييل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solidFill>
                  <a:schemeClr val="tx2"/>
                </a:solidFill>
                <a:cs typeface="+mj-cs"/>
              </a:defRPr>
            </a:lvl1pPr>
          </a:lstStyle>
          <a:p>
            <a:endParaRPr lang="ar-SA" dirty="0"/>
          </a:p>
        </p:txBody>
      </p:sp>
      <p:sp>
        <p:nvSpPr>
          <p:cNvPr id="7" name="عنصر نائب لرقم الشريحة 6"/>
          <p:cNvSpPr>
            <a:spLocks noGrp="1"/>
          </p:cNvSpPr>
          <p:nvPr>
            <p:ph type="sldNum" sz="quarter" idx="5"/>
          </p:nvPr>
        </p:nvSpPr>
        <p:spPr>
          <a:xfrm>
            <a:off x="0" y="8685213"/>
            <a:ext cx="2971800" cy="457200"/>
          </a:xfrm>
          <a:prstGeom prst="rect">
            <a:avLst/>
          </a:prstGeom>
        </p:spPr>
        <p:txBody>
          <a:bodyPr vert="horz" lIns="91440" tIns="45720" rIns="91440" bIns="45720" rtlCol="1" anchor="b"/>
          <a:lstStyle>
            <a:lvl1pPr algn="l" rtl="1">
              <a:defRPr sz="1200">
                <a:solidFill>
                  <a:schemeClr val="tx2"/>
                </a:solidFill>
                <a:cs typeface="+mj-cs"/>
              </a:defRPr>
            </a:lvl1pPr>
          </a:lstStyle>
          <a:p>
            <a:fld id="{B8796F01-7154-41E0-B48B-A6921757531A}" type="slidenum">
              <a:rPr lang="ar-SA" smtClean="0"/>
              <a:pPr/>
              <a:t>‹#›</a:t>
            </a:fld>
            <a:endParaRPr lang="ar-SA"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2"/>
        </a:solidFill>
        <a:latin typeface="+mn-lt"/>
        <a:ea typeface="+mn-ea"/>
        <a:cs typeface="+mj-cs"/>
      </a:defRPr>
    </a:lvl1pPr>
    <a:lvl2pPr marL="609493" algn="r" defTabSz="1218987" rtl="1" eaLnBrk="1" latinLnBrk="0" hangingPunct="1">
      <a:defRPr sz="1600" kern="1200">
        <a:solidFill>
          <a:schemeClr val="tx2"/>
        </a:solidFill>
        <a:latin typeface="+mn-lt"/>
        <a:ea typeface="+mn-ea"/>
        <a:cs typeface="+mn-cs"/>
      </a:defRPr>
    </a:lvl2pPr>
    <a:lvl3pPr marL="1218987" algn="r" defTabSz="1218987" rtl="1" eaLnBrk="1" latinLnBrk="0" hangingPunct="1">
      <a:defRPr sz="1600" kern="1200">
        <a:solidFill>
          <a:schemeClr val="tx2"/>
        </a:solidFill>
        <a:latin typeface="+mn-lt"/>
        <a:ea typeface="+mn-ea"/>
        <a:cs typeface="+mn-cs"/>
      </a:defRPr>
    </a:lvl3pPr>
    <a:lvl4pPr marL="1828480" algn="r" defTabSz="1218987" rtl="1" eaLnBrk="1" latinLnBrk="0" hangingPunct="1">
      <a:defRPr sz="1600" kern="1200">
        <a:solidFill>
          <a:schemeClr val="tx2"/>
        </a:solidFill>
        <a:latin typeface="+mn-lt"/>
        <a:ea typeface="+mn-ea"/>
        <a:cs typeface="+mn-cs"/>
      </a:defRPr>
    </a:lvl4pPr>
    <a:lvl5pPr marL="2437973" algn="r" defTabSz="1218987" rtl="1" eaLnBrk="1" latinLnBrk="0" hangingPunct="1">
      <a:defRPr sz="1600" kern="1200">
        <a:solidFill>
          <a:schemeClr val="tx2"/>
        </a:solidFill>
        <a:latin typeface="+mn-lt"/>
        <a:ea typeface="+mn-ea"/>
        <a:cs typeface="+mn-cs"/>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B8796F01-7154-41E0-B48B-A6921757531A}" type="slidenum">
              <a:rPr lang="ar-SA" smtClean="0"/>
              <a:pPr/>
              <a:t>1</a:t>
            </a:fld>
            <a:endParaRPr lang="ar-SA" dirty="0"/>
          </a:p>
        </p:txBody>
      </p:sp>
    </p:spTree>
    <p:extLst>
      <p:ext uri="{BB962C8B-B14F-4D97-AF65-F5344CB8AC3E}">
        <p14:creationId xmlns:p14="http://schemas.microsoft.com/office/powerpoint/2010/main" val="2095376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العنوان">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العنوان 1"/>
          <p:cNvSpPr>
            <a:spLocks noGrp="1"/>
          </p:cNvSpPr>
          <p:nvPr>
            <p:ph type="ctrTitle" hasCustomPrompt="1"/>
          </p:nvPr>
        </p:nvSpPr>
        <p:spPr>
          <a:xfrm>
            <a:off x="531812" y="1498601"/>
            <a:ext cx="7008574" cy="3298825"/>
          </a:xfrm>
        </p:spPr>
        <p:txBody>
          <a:bodyPr rtlCol="1">
            <a:normAutofit/>
          </a:bodyPr>
          <a:lstStyle>
            <a:lvl1pPr algn="ctr" rtl="0">
              <a:lnSpc>
                <a:spcPct val="90000"/>
              </a:lnSpc>
              <a:defRPr lang="en-US" sz="1200">
                <a:effectLst/>
                <a:latin typeface="+mj-lt"/>
              </a:defRPr>
            </a:lvl1pPr>
          </a:lstStyle>
          <a:p>
            <a:r>
              <a:rPr lang="en-US" sz="1100" b="1" dirty="0">
                <a:effectLst/>
                <a:latin typeface="Calibri" panose="020F0502020204030204" pitchFamily="34" charset="0"/>
                <a:ea typeface="Times New Roman" panose="02020603050405020304" pitchFamily="18" charset="0"/>
              </a:rPr>
              <a:t>Group Project</a:t>
            </a:r>
            <a:br>
              <a:rPr lang="en-US" sz="1100" dirty="0">
                <a:effectLst/>
                <a:latin typeface="Times New Roman" panose="02020603050405020304" pitchFamily="18" charset="0"/>
                <a:ea typeface="Times New Roman" panose="02020603050405020304" pitchFamily="18" charset="0"/>
              </a:rPr>
            </a:br>
            <a:r>
              <a:rPr lang="en-US" sz="1100" b="1" dirty="0">
                <a:effectLst/>
                <a:latin typeface="Calibri" panose="020F0502020204030204" pitchFamily="34" charset="0"/>
                <a:ea typeface="Times New Roman" panose="02020603050405020304" pitchFamily="18" charset="0"/>
              </a:rPr>
              <a:t>CPIS-350</a:t>
            </a:r>
            <a:br>
              <a:rPr lang="en-US" sz="1100" dirty="0">
                <a:effectLst/>
                <a:latin typeface="Times New Roman" panose="02020603050405020304" pitchFamily="18" charset="0"/>
                <a:ea typeface="Times New Roman" panose="02020603050405020304" pitchFamily="18" charset="0"/>
              </a:rPr>
            </a:br>
            <a:r>
              <a:rPr lang="en-US" sz="1100" b="1" dirty="0">
                <a:effectLst/>
                <a:latin typeface="Calibri" panose="020F0502020204030204" pitchFamily="34" charset="0"/>
                <a:ea typeface="Times New Roman" panose="02020603050405020304" pitchFamily="18" charset="0"/>
              </a:rPr>
              <a:t>System Analysis and Design</a:t>
            </a:r>
            <a:endParaRPr lang="en-US" sz="1100" dirty="0">
              <a:effectLst/>
              <a:latin typeface="Times New Roman" panose="02020603050405020304" pitchFamily="18" charset="0"/>
              <a:ea typeface="Times New Roman" panose="02020603050405020304" pitchFamily="18" charset="0"/>
            </a:endParaRPr>
          </a:p>
        </p:txBody>
      </p:sp>
      <p:sp>
        <p:nvSpPr>
          <p:cNvPr id="3" name="العنوان الفرعي 2"/>
          <p:cNvSpPr>
            <a:spLocks noGrp="1"/>
          </p:cNvSpPr>
          <p:nvPr>
            <p:ph type="subTitle" idx="1"/>
          </p:nvPr>
        </p:nvSpPr>
        <p:spPr>
          <a:xfrm>
            <a:off x="531812" y="4927600"/>
            <a:ext cx="7008574" cy="1244600"/>
          </a:xfrm>
        </p:spPr>
        <p:txBody>
          <a:bodyPr rtlCol="1">
            <a:normAutofit/>
          </a:bodyPr>
          <a:lstStyle>
            <a:lvl1pPr marL="0" indent="0" algn="r" rtl="1">
              <a:spcBef>
                <a:spcPts val="0"/>
              </a:spcBef>
              <a:buNone/>
              <a:defRPr sz="2800" b="0">
                <a:solidFill>
                  <a:schemeClr val="tx1"/>
                </a:solidFill>
                <a:cs typeface="+mj-cs"/>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pPr rtl="1"/>
            <a:r>
              <a:rPr lang="ar-SA" noProof="0"/>
              <a:t>انقر لتحرير نمط العنوان الفرعي للشكل الرئيسي</a:t>
            </a:r>
            <a:endParaRPr lang="ar-SA" noProof="0" dirty="0"/>
          </a:p>
        </p:txBody>
      </p:sp>
      <p:sp>
        <p:nvSpPr>
          <p:cNvPr id="4" name="Text Box 2">
            <a:extLst>
              <a:ext uri="{FF2B5EF4-FFF2-40B4-BE49-F238E27FC236}">
                <a16:creationId xmlns:a16="http://schemas.microsoft.com/office/drawing/2014/main" id="{2F4BEDCA-FD56-4D34-9327-8A9BFD43403E}"/>
              </a:ext>
            </a:extLst>
          </p:cNvPr>
          <p:cNvSpPr txBox="1">
            <a:spLocks noChangeArrowheads="1"/>
          </p:cNvSpPr>
          <p:nvPr userDrawn="1"/>
        </p:nvSpPr>
        <p:spPr bwMode="auto">
          <a:xfrm>
            <a:off x="537598" y="499747"/>
            <a:ext cx="175196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0" algn="ctr">
              <a:spcBef>
                <a:spcPts val="0"/>
              </a:spcBef>
              <a:spcAft>
                <a:spcPts val="0"/>
              </a:spcAft>
            </a:pPr>
            <a:r>
              <a:rPr lang="en-US" sz="1000" b="1">
                <a:effectLst/>
                <a:latin typeface="Times New Roman" panose="02020603050405020304" pitchFamily="18" charset="0"/>
                <a:ea typeface="Times New Roman" panose="02020603050405020304" pitchFamily="18" charset="0"/>
              </a:rPr>
              <a:t>Kingdom of Saudi Arabia Ministry of Education</a:t>
            </a:r>
            <a:endParaRPr lang="en-US" sz="1100">
              <a:effectLst/>
              <a:latin typeface="Times New Roman" panose="02020603050405020304" pitchFamily="18" charset="0"/>
              <a:ea typeface="Times New Roman" panose="02020603050405020304" pitchFamily="18" charset="0"/>
            </a:endParaRPr>
          </a:p>
          <a:p>
            <a:pPr marL="12700" marR="0" algn="ctr">
              <a:spcBef>
                <a:spcPts val="0"/>
              </a:spcBef>
              <a:spcAft>
                <a:spcPts val="0"/>
              </a:spcAft>
            </a:pPr>
            <a:r>
              <a:rPr lang="en-US" sz="1000" b="1">
                <a:effectLst/>
                <a:latin typeface="Times New Roman" panose="02020603050405020304" pitchFamily="18" charset="0"/>
                <a:ea typeface="Times New Roman" panose="02020603050405020304" pitchFamily="18" charset="0"/>
              </a:rPr>
              <a:t>Islamic University of Madinah Faculty of Computer and Information Systems</a:t>
            </a:r>
            <a:endParaRPr lang="en-US" sz="1100">
              <a:effectLst/>
              <a:latin typeface="Times New Roman" panose="02020603050405020304" pitchFamily="18" charset="0"/>
              <a:ea typeface="Times New Roman" panose="02020603050405020304" pitchFamily="18" charset="0"/>
            </a:endParaRPr>
          </a:p>
        </p:txBody>
      </p:sp>
      <p:pic>
        <p:nvPicPr>
          <p:cNvPr id="5" name="image1.png">
            <a:extLst>
              <a:ext uri="{FF2B5EF4-FFF2-40B4-BE49-F238E27FC236}">
                <a16:creationId xmlns:a16="http://schemas.microsoft.com/office/drawing/2014/main" id="{882F9B41-92B0-4358-9FE3-3051EF749B7F}"/>
              </a:ext>
            </a:extLst>
          </p:cNvPr>
          <p:cNvPicPr/>
          <p:nvPr userDrawn="1"/>
        </p:nvPicPr>
        <p:blipFill>
          <a:blip r:embed="rId3" cstate="print"/>
          <a:stretch>
            <a:fillRect/>
          </a:stretch>
        </p:blipFill>
        <p:spPr>
          <a:xfrm>
            <a:off x="4348197" y="453392"/>
            <a:ext cx="906780" cy="843915"/>
          </a:xfrm>
          <a:prstGeom prst="rect">
            <a:avLst/>
          </a:prstGeom>
        </p:spPr>
      </p:pic>
      <p:sp>
        <p:nvSpPr>
          <p:cNvPr id="6" name="Text Box 8">
            <a:extLst>
              <a:ext uri="{FF2B5EF4-FFF2-40B4-BE49-F238E27FC236}">
                <a16:creationId xmlns:a16="http://schemas.microsoft.com/office/drawing/2014/main" id="{63491A99-6FD7-4B2D-B169-D53112A1F197}"/>
              </a:ext>
            </a:extLst>
          </p:cNvPr>
          <p:cNvSpPr txBox="1">
            <a:spLocks noChangeArrowheads="1"/>
          </p:cNvSpPr>
          <p:nvPr userDrawn="1"/>
        </p:nvSpPr>
        <p:spPr bwMode="auto">
          <a:xfrm>
            <a:off x="7313612" y="553087"/>
            <a:ext cx="1521460" cy="81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1430" marR="12700" algn="ctr" rtl="1">
              <a:lnSpc>
                <a:spcPct val="115000"/>
              </a:lnSpc>
              <a:spcBef>
                <a:spcPts val="0"/>
              </a:spcBef>
              <a:spcAft>
                <a:spcPts val="0"/>
              </a:spcAft>
            </a:pPr>
            <a:r>
              <a:rPr lang="ar-SA" sz="1000" b="1" dirty="0">
                <a:effectLst/>
                <a:latin typeface="Times New Roman" panose="02020603050405020304" pitchFamily="18" charset="0"/>
                <a:ea typeface="Times New Roman" panose="02020603050405020304" pitchFamily="18" charset="0"/>
                <a:cs typeface="Arial" panose="020B0604020202020204" pitchFamily="34" charset="0"/>
              </a:rPr>
              <a:t>المملكة العربية السعودية</a:t>
            </a:r>
            <a:endParaRPr lang="en-US" sz="1100" dirty="0">
              <a:effectLst/>
              <a:latin typeface="Times New Roman" panose="02020603050405020304" pitchFamily="18" charset="0"/>
              <a:ea typeface="Times New Roman" panose="02020603050405020304" pitchFamily="18" charset="0"/>
            </a:endParaRPr>
          </a:p>
          <a:p>
            <a:pPr marL="0" marR="12700" algn="ctr" rtl="1">
              <a:lnSpc>
                <a:spcPct val="115000"/>
              </a:lnSpc>
              <a:spcBef>
                <a:spcPts val="0"/>
              </a:spcBef>
              <a:spcAft>
                <a:spcPts val="0"/>
              </a:spcAft>
            </a:pPr>
            <a:r>
              <a:rPr lang="ar-SA" sz="1000" b="1" dirty="0">
                <a:effectLst/>
                <a:latin typeface="Times New Roman" panose="02020603050405020304" pitchFamily="18" charset="0"/>
                <a:ea typeface="Times New Roman" panose="02020603050405020304" pitchFamily="18" charset="0"/>
                <a:cs typeface="Arial" panose="020B0604020202020204" pitchFamily="34" charset="0"/>
              </a:rPr>
              <a:t>وزارة التعليم</a:t>
            </a:r>
            <a:endParaRPr lang="en-US" sz="1100" dirty="0">
              <a:effectLst/>
              <a:latin typeface="Times New Roman" panose="02020603050405020304" pitchFamily="18" charset="0"/>
              <a:ea typeface="Times New Roman" panose="02020603050405020304" pitchFamily="18" charset="0"/>
            </a:endParaRPr>
          </a:p>
          <a:p>
            <a:pPr marL="11430" marR="12700" algn="ctr" rtl="1">
              <a:lnSpc>
                <a:spcPct val="115000"/>
              </a:lnSpc>
              <a:spcBef>
                <a:spcPts val="0"/>
              </a:spcBef>
              <a:spcAft>
                <a:spcPts val="0"/>
              </a:spcAft>
            </a:pPr>
            <a:r>
              <a:rPr lang="ar-SA" sz="1000" b="1" dirty="0">
                <a:effectLst/>
                <a:latin typeface="Times New Roman" panose="02020603050405020304" pitchFamily="18" charset="0"/>
                <a:ea typeface="Times New Roman" panose="02020603050405020304" pitchFamily="18" charset="0"/>
                <a:cs typeface="Arial" panose="020B0604020202020204" pitchFamily="34" charset="0"/>
              </a:rPr>
              <a:t>الجامعة الإسلامية بالمدينة المنورة</a:t>
            </a:r>
            <a:endParaRPr lang="en-US" sz="1100" dirty="0">
              <a:effectLst/>
              <a:latin typeface="Times New Roman" panose="02020603050405020304" pitchFamily="18" charset="0"/>
              <a:ea typeface="Times New Roman" panose="02020603050405020304" pitchFamily="18" charset="0"/>
            </a:endParaRPr>
          </a:p>
          <a:p>
            <a:pPr marL="0" marR="12700" algn="ctr" rtl="1">
              <a:lnSpc>
                <a:spcPct val="115000"/>
              </a:lnSpc>
              <a:spcBef>
                <a:spcPts val="0"/>
              </a:spcBef>
              <a:spcAft>
                <a:spcPts val="0"/>
              </a:spcAft>
            </a:pPr>
            <a:r>
              <a:rPr lang="ar-SA" sz="1000" b="1" dirty="0">
                <a:effectLst/>
                <a:latin typeface="Times New Roman" panose="02020603050405020304" pitchFamily="18" charset="0"/>
                <a:ea typeface="Times New Roman" panose="02020603050405020304" pitchFamily="18" charset="0"/>
                <a:cs typeface="Arial" panose="020B0604020202020204" pitchFamily="34" charset="0"/>
              </a:rPr>
              <a:t>كلية الحاسب الآلي ونظم المعلومات</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p:nvPr>
        </p:nvSpPr>
        <p:spPr>
          <a:xfrm>
            <a:off x="888709" y="136798"/>
            <a:ext cx="10157354" cy="930002"/>
          </a:xfrm>
          <a:prstGeom prst="round2SameRect">
            <a:avLst>
              <a:gd name="adj1" fmla="val 50000"/>
              <a:gd name="adj2" fmla="val 0"/>
            </a:avLst>
          </a:prstGeom>
          <a:solidFill>
            <a:schemeClr val="tx1"/>
          </a:solidFill>
        </p:spPr>
        <p:txBody>
          <a:bodyPr rtlCol="1"/>
          <a:lstStyle>
            <a:lvl1pPr algn="ctr" rtl="0">
              <a:defRPr>
                <a:solidFill>
                  <a:schemeClr val="bg1"/>
                </a:solidFill>
                <a:latin typeface="29LT Bukra Bold" panose="000B0903020204020204" pitchFamily="34" charset="-78"/>
                <a:cs typeface="29LT Bukra Bold" panose="000B0903020204020204" pitchFamily="34" charset="-78"/>
              </a:defRPr>
            </a:lvl1pPr>
          </a:lstStyle>
          <a:p>
            <a:pPr rtl="1"/>
            <a:r>
              <a:rPr lang="ar-SA" noProof="0" dirty="0"/>
              <a:t>انقر لتحرير نمط عنوان الشكل الرئيسي</a:t>
            </a:r>
          </a:p>
        </p:txBody>
      </p:sp>
      <p:sp>
        <p:nvSpPr>
          <p:cNvPr id="3" name="عنصر نائب للمحتوى 2"/>
          <p:cNvSpPr>
            <a:spLocks noGrp="1"/>
          </p:cNvSpPr>
          <p:nvPr>
            <p:ph idx="1"/>
          </p:nvPr>
        </p:nvSpPr>
        <p:spPr>
          <a:xfrm>
            <a:off x="888709" y="1371600"/>
            <a:ext cx="10157354" cy="4800600"/>
          </a:xfrm>
        </p:spPr>
        <p:txBody>
          <a:bodyPr rtlCol="1"/>
          <a:lstStyle>
            <a:lvl1pPr algn="l" rtl="0">
              <a:lnSpc>
                <a:spcPct val="100000"/>
              </a:lnSpc>
              <a:defRPr>
                <a:solidFill>
                  <a:srgbClr val="CC6600"/>
                </a:solidFill>
                <a:cs typeface="+mj-cs"/>
              </a:defRPr>
            </a:lvl1pPr>
            <a:lvl2pPr algn="l" rtl="0">
              <a:lnSpc>
                <a:spcPct val="100000"/>
              </a:lnSpc>
              <a:defRPr>
                <a:cs typeface="+mj-cs"/>
              </a:defRPr>
            </a:lvl2pPr>
            <a:lvl3pPr algn="l" rtl="0">
              <a:lnSpc>
                <a:spcPct val="100000"/>
              </a:lnSpc>
              <a:defRPr>
                <a:cs typeface="+mj-cs"/>
              </a:defRPr>
            </a:lvl3pPr>
            <a:lvl4pPr algn="l" rtl="0">
              <a:lnSpc>
                <a:spcPct val="100000"/>
              </a:lnSpc>
              <a:defRPr>
                <a:cs typeface="+mj-cs"/>
              </a:defRPr>
            </a:lvl4pPr>
            <a:lvl5pPr algn="l" rtl="0">
              <a:lnSpc>
                <a:spcPct val="100000"/>
              </a:lnSpc>
              <a:defRPr>
                <a:cs typeface="+mj-cs"/>
              </a:defRPr>
            </a:lvl5pPr>
            <a:lvl6pPr algn="r" rtl="1">
              <a:defRPr/>
            </a:lvl6pPr>
            <a:lvl7pPr algn="r" rtl="1">
              <a:defRPr baseline="0"/>
            </a:lvl7pPr>
            <a:lvl8pPr algn="r" rtl="1">
              <a:defRPr baseline="0"/>
            </a:lvl8pPr>
            <a:lvl9pPr algn="r" rtl="1">
              <a:defRPr baseline="0"/>
            </a:lvl9pPr>
          </a:lstStyle>
          <a:p>
            <a:pPr lvl="0" rtl="1"/>
            <a:r>
              <a:rPr lang="ar-SA" noProof="0" dirty="0"/>
              <a:t>حرر أنماط نص الشكل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10"/>
          </p:nvPr>
        </p:nvSpPr>
        <p:spPr/>
        <p:txBody>
          <a:bodyPr rtlCol="1"/>
          <a:lstStyle>
            <a:lvl1pPr>
              <a:defRPr>
                <a:cs typeface="+mj-cs"/>
              </a:defRPr>
            </a:lvl1pPr>
          </a:lstStyle>
          <a:p>
            <a:fld id="{F2EF7917-0B58-4BAE-B2E3-5831FD93E456}" type="uaqdatetime1">
              <a:rPr lang="ar-SA" smtClean="0"/>
              <a:pPr/>
              <a:t>16/10/1441</a:t>
            </a:fld>
            <a:endParaRPr lang="ar-SA" dirty="0"/>
          </a:p>
        </p:txBody>
      </p:sp>
      <p:sp>
        <p:nvSpPr>
          <p:cNvPr id="5" name="عنصر نائب للتذييل 4"/>
          <p:cNvSpPr>
            <a:spLocks noGrp="1"/>
          </p:cNvSpPr>
          <p:nvPr>
            <p:ph type="ftr" sz="quarter" idx="11"/>
          </p:nvPr>
        </p:nvSpPr>
        <p:spPr/>
        <p:txBody>
          <a:bodyPr rtlCol="1"/>
          <a:lstStyle>
            <a:lvl1pPr>
              <a:defRPr>
                <a:cs typeface="+mj-cs"/>
              </a:defRPr>
            </a:lvl1pPr>
          </a:lstStyle>
          <a:p>
            <a:endParaRPr lang="ar-SA" dirty="0"/>
          </a:p>
        </p:txBody>
      </p:sp>
      <p:sp>
        <p:nvSpPr>
          <p:cNvPr id="6" name="عنصر نائب لرقم الشريحة 5"/>
          <p:cNvSpPr>
            <a:spLocks noGrp="1"/>
          </p:cNvSpPr>
          <p:nvPr>
            <p:ph type="sldNum" sz="quarter" idx="12"/>
          </p:nvPr>
        </p:nvSpPr>
        <p:spPr/>
        <p:txBody>
          <a:bodyPr rtlCol="1"/>
          <a:lstStyle>
            <a:lvl1pPr>
              <a:defRPr>
                <a:cs typeface="+mj-cs"/>
              </a:defRPr>
            </a:lvl1pPr>
          </a:lstStyle>
          <a:p>
            <a:fld id="{DA60BA0E-20D0-4E7C-B286-26C960A6788F}" type="slidenum">
              <a:rPr lang="ar-SA" smtClean="0"/>
              <a:pPr/>
              <a:t>‹#›</a:t>
            </a:fld>
            <a:endParaRPr lang="ar-SA"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رأس المقط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العنوان 1"/>
          <p:cNvSpPr>
            <a:spLocks noGrp="1"/>
          </p:cNvSpPr>
          <p:nvPr>
            <p:ph type="title"/>
          </p:nvPr>
        </p:nvSpPr>
        <p:spPr>
          <a:xfrm>
            <a:off x="4570412" y="4445000"/>
            <a:ext cx="7008574" cy="1930400"/>
          </a:xfrm>
        </p:spPr>
        <p:txBody>
          <a:bodyPr rtlCol="1" anchor="t">
            <a:normAutofit/>
          </a:bodyPr>
          <a:lstStyle>
            <a:lvl1pPr algn="r" rtl="1">
              <a:defRPr sz="5400" b="0" cap="none" baseline="0">
                <a:cs typeface="+mj-cs"/>
              </a:defRPr>
            </a:lvl1pPr>
          </a:lstStyle>
          <a:p>
            <a:pPr rtl="1"/>
            <a:r>
              <a:rPr lang="ar-SA" noProof="0"/>
              <a:t>انقر لتحرير نمط عنوان الشكل الرئيسي</a:t>
            </a:r>
            <a:endParaRPr lang="ar-SA" noProof="0" dirty="0"/>
          </a:p>
        </p:txBody>
      </p:sp>
      <p:sp>
        <p:nvSpPr>
          <p:cNvPr id="3" name="عنصر نائب للنص 2"/>
          <p:cNvSpPr>
            <a:spLocks noGrp="1"/>
          </p:cNvSpPr>
          <p:nvPr>
            <p:ph type="body" idx="1"/>
          </p:nvPr>
        </p:nvSpPr>
        <p:spPr>
          <a:xfrm>
            <a:off x="4570412" y="3124200"/>
            <a:ext cx="7008574" cy="1296987"/>
          </a:xfrm>
        </p:spPr>
        <p:txBody>
          <a:bodyPr rtlCol="1" anchor="b">
            <a:normAutofit/>
          </a:bodyPr>
          <a:lstStyle>
            <a:lvl1pPr marL="0" indent="0" algn="r" rtl="1">
              <a:spcBef>
                <a:spcPts val="0"/>
              </a:spcBef>
              <a:buNone/>
              <a:defRPr sz="2800">
                <a:solidFill>
                  <a:schemeClr val="tx1"/>
                </a:solidFill>
                <a:cs typeface="+mj-cs"/>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ar-SA" noProof="0"/>
              <a:t>حرر أنماط نص الشكل الرئيسي</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العنوان 1"/>
          <p:cNvSpPr>
            <a:spLocks noGrp="1"/>
          </p:cNvSpPr>
          <p:nvPr>
            <p:ph type="title"/>
          </p:nvPr>
        </p:nvSpPr>
        <p:spPr/>
        <p:txBody>
          <a:bodyPr rtlCol="1"/>
          <a:lstStyle>
            <a:lvl1pPr>
              <a:defRPr>
                <a:cs typeface="+mj-cs"/>
              </a:defRPr>
            </a:lvl1pPr>
          </a:lstStyle>
          <a:p>
            <a:pPr rtl="1"/>
            <a:r>
              <a:rPr lang="ar-SA" noProof="0"/>
              <a:t>انقر لتحرير نمط عنوان الشكل الرئيسي</a:t>
            </a:r>
            <a:endParaRPr lang="ar-SA" noProof="0" dirty="0"/>
          </a:p>
        </p:txBody>
      </p:sp>
      <p:sp>
        <p:nvSpPr>
          <p:cNvPr id="3" name="عنصر نائب للمحتوى 2"/>
          <p:cNvSpPr>
            <a:spLocks noGrp="1"/>
          </p:cNvSpPr>
          <p:nvPr>
            <p:ph sz="half" idx="1"/>
          </p:nvPr>
        </p:nvSpPr>
        <p:spPr>
          <a:xfrm>
            <a:off x="922980" y="1701800"/>
            <a:ext cx="4977104" cy="4470400"/>
          </a:xfrm>
        </p:spPr>
        <p:txBody>
          <a:bodyPr rtlCol="1">
            <a:normAutofit/>
          </a:bodyPr>
          <a:lstStyle>
            <a:lvl1pPr algn="r" rtl="1">
              <a:defRPr sz="2400">
                <a:cs typeface="+mj-cs"/>
              </a:defRPr>
            </a:lvl1pPr>
            <a:lvl2pPr algn="r" rtl="1">
              <a:defRPr sz="2000">
                <a:cs typeface="+mj-cs"/>
              </a:defRPr>
            </a:lvl2pPr>
            <a:lvl3pPr algn="r" rtl="1">
              <a:defRPr sz="1800">
                <a:cs typeface="+mj-cs"/>
              </a:defRPr>
            </a:lvl3pPr>
            <a:lvl4pPr algn="r" rtl="1">
              <a:defRPr sz="1800">
                <a:cs typeface="+mj-cs"/>
              </a:defRPr>
            </a:lvl4pPr>
            <a:lvl5pPr marL="2011328" algn="r" rtl="1">
              <a:defRPr sz="1800">
                <a:cs typeface="+mj-cs"/>
              </a:defRPr>
            </a:lvl5pPr>
            <a:lvl6pPr marL="2011328" algn="r" rtl="1">
              <a:defRPr sz="1800"/>
            </a:lvl6pPr>
            <a:lvl7pPr marL="2011328" algn="r" rtl="1">
              <a:defRPr sz="1800"/>
            </a:lvl7pPr>
            <a:lvl8pPr marL="2011328" algn="r" rtl="1">
              <a:defRPr sz="1800"/>
            </a:lvl8pPr>
            <a:lvl9pPr marL="2011328" algn="r" rtl="1">
              <a:defRPr sz="1800"/>
            </a:lvl9pPr>
          </a:lstStyle>
          <a:p>
            <a:pPr lvl="0" rtl="1"/>
            <a:r>
              <a:rPr lang="ar-SA" noProof="0"/>
              <a:t>حرر أنماط نص الشكل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endParaRPr lang="ar-SA" noProof="0" dirty="0"/>
          </a:p>
        </p:txBody>
      </p:sp>
      <p:sp>
        <p:nvSpPr>
          <p:cNvPr id="4" name="عنصر نائب للمحتوى 3"/>
          <p:cNvSpPr>
            <a:spLocks noGrp="1"/>
          </p:cNvSpPr>
          <p:nvPr>
            <p:ph sz="half" idx="2"/>
          </p:nvPr>
        </p:nvSpPr>
        <p:spPr>
          <a:xfrm>
            <a:off x="6103230" y="1701800"/>
            <a:ext cx="4977104" cy="4470400"/>
          </a:xfrm>
        </p:spPr>
        <p:txBody>
          <a:bodyPr rtlCol="1">
            <a:normAutofit/>
          </a:bodyPr>
          <a:lstStyle>
            <a:lvl1pPr algn="r" rtl="1">
              <a:defRPr sz="2400">
                <a:cs typeface="+mj-cs"/>
              </a:defRPr>
            </a:lvl1pPr>
            <a:lvl2pPr algn="r" rtl="1">
              <a:defRPr sz="2000">
                <a:cs typeface="+mj-cs"/>
              </a:defRPr>
            </a:lvl2pPr>
            <a:lvl3pPr algn="r" rtl="1">
              <a:defRPr sz="1800">
                <a:cs typeface="+mj-cs"/>
              </a:defRPr>
            </a:lvl3pPr>
            <a:lvl4pPr algn="r" rtl="1">
              <a:defRPr sz="1800">
                <a:cs typeface="+mj-cs"/>
              </a:defRPr>
            </a:lvl4pPr>
            <a:lvl5pPr marL="2011328" algn="r" rtl="1">
              <a:defRPr sz="1800">
                <a:cs typeface="+mj-cs"/>
              </a:defRPr>
            </a:lvl5pPr>
            <a:lvl6pPr marL="2011328" algn="r" rtl="1">
              <a:defRPr sz="1800"/>
            </a:lvl6pPr>
            <a:lvl7pPr marL="2011328" algn="r" rtl="1">
              <a:defRPr sz="1800"/>
            </a:lvl7pPr>
            <a:lvl8pPr marL="2011328" algn="r" rtl="1">
              <a:defRPr sz="1800"/>
            </a:lvl8pPr>
            <a:lvl9pPr marL="2011328" algn="r" rtl="1">
              <a:defRPr sz="1800"/>
            </a:lvl9pPr>
          </a:lstStyle>
          <a:p>
            <a:pPr lvl="0" rtl="1"/>
            <a:r>
              <a:rPr lang="ar-SA" noProof="0"/>
              <a:t>حرر أنماط نص الشكل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endParaRPr lang="ar-SA" noProof="0" dirty="0"/>
          </a:p>
        </p:txBody>
      </p:sp>
      <p:sp>
        <p:nvSpPr>
          <p:cNvPr id="5" name="عنصر نائب للتاريخ 4"/>
          <p:cNvSpPr>
            <a:spLocks noGrp="1"/>
          </p:cNvSpPr>
          <p:nvPr>
            <p:ph type="dt" sz="half" idx="10"/>
          </p:nvPr>
        </p:nvSpPr>
        <p:spPr/>
        <p:txBody>
          <a:bodyPr rtlCol="1"/>
          <a:lstStyle>
            <a:lvl1pPr>
              <a:defRPr>
                <a:cs typeface="+mj-cs"/>
              </a:defRPr>
            </a:lvl1pPr>
          </a:lstStyle>
          <a:p>
            <a:fld id="{1881C704-D1C4-4654-B3E9-4242C729857D}" type="uaqdatetime1">
              <a:rPr lang="ar-SA" smtClean="0"/>
              <a:pPr/>
              <a:t>16/10/1441</a:t>
            </a:fld>
            <a:endParaRPr lang="ar-SA" dirty="0"/>
          </a:p>
        </p:txBody>
      </p:sp>
      <p:sp>
        <p:nvSpPr>
          <p:cNvPr id="6" name="عنصر نائب للتذييل 5"/>
          <p:cNvSpPr>
            <a:spLocks noGrp="1"/>
          </p:cNvSpPr>
          <p:nvPr>
            <p:ph type="ftr" sz="quarter" idx="11"/>
          </p:nvPr>
        </p:nvSpPr>
        <p:spPr/>
        <p:txBody>
          <a:bodyPr rtlCol="1"/>
          <a:lstStyle>
            <a:lvl1pPr>
              <a:defRPr>
                <a:cs typeface="+mj-cs"/>
              </a:defRPr>
            </a:lvl1pPr>
          </a:lstStyle>
          <a:p>
            <a:endParaRPr lang="ar-SA" dirty="0"/>
          </a:p>
        </p:txBody>
      </p:sp>
      <p:sp>
        <p:nvSpPr>
          <p:cNvPr id="7" name="عنصر نائب لرقم الشريحة 6"/>
          <p:cNvSpPr>
            <a:spLocks noGrp="1"/>
          </p:cNvSpPr>
          <p:nvPr>
            <p:ph type="sldNum" sz="quarter" idx="12"/>
          </p:nvPr>
        </p:nvSpPr>
        <p:spPr/>
        <p:txBody>
          <a:bodyPr rtlCol="1"/>
          <a:lstStyle>
            <a:lvl1pPr>
              <a:defRPr>
                <a:cs typeface="+mj-cs"/>
              </a:defRPr>
            </a:lvl1p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العنوان 1"/>
          <p:cNvSpPr>
            <a:spLocks noGrp="1"/>
          </p:cNvSpPr>
          <p:nvPr>
            <p:ph type="title"/>
          </p:nvPr>
        </p:nvSpPr>
        <p:spPr/>
        <p:txBody>
          <a:bodyPr rtlCol="1"/>
          <a:lstStyle>
            <a:lvl1pPr algn="r" rtl="1">
              <a:defRPr>
                <a:cs typeface="+mj-cs"/>
              </a:defRPr>
            </a:lvl1pPr>
          </a:lstStyle>
          <a:p>
            <a:pPr rtl="1"/>
            <a:r>
              <a:rPr lang="ar-SA" noProof="0"/>
              <a:t>انقر لتحرير نمط عنوان الشكل الرئيسي</a:t>
            </a:r>
            <a:endParaRPr lang="ar-SA" noProof="0" dirty="0"/>
          </a:p>
        </p:txBody>
      </p:sp>
      <p:sp>
        <p:nvSpPr>
          <p:cNvPr id="3" name="عنصر نائب للنص 2"/>
          <p:cNvSpPr>
            <a:spLocks noGrp="1"/>
          </p:cNvSpPr>
          <p:nvPr>
            <p:ph type="body" idx="1"/>
          </p:nvPr>
        </p:nvSpPr>
        <p:spPr>
          <a:xfrm>
            <a:off x="892772" y="1608836"/>
            <a:ext cx="4973041" cy="512064"/>
          </a:xfrm>
        </p:spPr>
        <p:txBody>
          <a:bodyPr rtlCol="1" anchor="b">
            <a:noAutofit/>
          </a:bodyPr>
          <a:lstStyle>
            <a:lvl1pPr marL="0" indent="0" algn="r" rtl="1">
              <a:spcBef>
                <a:spcPts val="0"/>
              </a:spcBef>
              <a:buNone/>
              <a:defRPr sz="2400" b="1">
                <a:cs typeface="+mj-cs"/>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ar-SA" noProof="0"/>
              <a:t>حرر أنماط نص الشكل الرئيسي</a:t>
            </a:r>
          </a:p>
        </p:txBody>
      </p:sp>
      <p:sp>
        <p:nvSpPr>
          <p:cNvPr id="4" name="عنصر نائب للمحتوى 3"/>
          <p:cNvSpPr>
            <a:spLocks noGrp="1"/>
          </p:cNvSpPr>
          <p:nvPr>
            <p:ph sz="half" idx="2"/>
          </p:nvPr>
        </p:nvSpPr>
        <p:spPr>
          <a:xfrm>
            <a:off x="888709" y="2209800"/>
            <a:ext cx="4977104" cy="3962400"/>
          </a:xfrm>
        </p:spPr>
        <p:txBody>
          <a:bodyPr rtlCol="1">
            <a:normAutofit/>
          </a:bodyPr>
          <a:lstStyle>
            <a:lvl1pPr algn="r" rtl="1">
              <a:defRPr sz="2000">
                <a:cs typeface="+mj-cs"/>
              </a:defRPr>
            </a:lvl1pPr>
            <a:lvl2pPr algn="r" rtl="1">
              <a:defRPr sz="1800">
                <a:cs typeface="+mj-cs"/>
              </a:defRPr>
            </a:lvl2pPr>
            <a:lvl3pPr algn="r" rtl="1">
              <a:defRPr sz="1800">
                <a:cs typeface="+mj-cs"/>
              </a:defRPr>
            </a:lvl3pPr>
            <a:lvl4pPr algn="r" rtl="1">
              <a:defRPr sz="1800">
                <a:cs typeface="+mj-cs"/>
              </a:defRPr>
            </a:lvl4pPr>
            <a:lvl5pPr marL="2011328" algn="r" rtl="1">
              <a:defRPr sz="1800">
                <a:cs typeface="+mj-cs"/>
              </a:defRPr>
            </a:lvl5pPr>
            <a:lvl6pPr marL="2011328" algn="r" rtl="1">
              <a:defRPr sz="1800"/>
            </a:lvl6pPr>
            <a:lvl7pPr marL="2011328" algn="r" rtl="1">
              <a:defRPr sz="1800"/>
            </a:lvl7pPr>
            <a:lvl8pPr marL="2011328" algn="r" rtl="1">
              <a:defRPr sz="1800"/>
            </a:lvl8pPr>
            <a:lvl9pPr marL="2011328" algn="r" rtl="1">
              <a:defRPr sz="1800"/>
            </a:lvl9pPr>
          </a:lstStyle>
          <a:p>
            <a:pPr lvl="0" rtl="1"/>
            <a:r>
              <a:rPr lang="ar-SA" noProof="0"/>
              <a:t>حرر أنماط نص الشكل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endParaRPr lang="ar-SA" noProof="0" dirty="0"/>
          </a:p>
        </p:txBody>
      </p:sp>
      <p:sp>
        <p:nvSpPr>
          <p:cNvPr id="5" name="عنصر نائب للنص 4"/>
          <p:cNvSpPr>
            <a:spLocks noGrp="1"/>
          </p:cNvSpPr>
          <p:nvPr>
            <p:ph type="body" sz="quarter" idx="3"/>
          </p:nvPr>
        </p:nvSpPr>
        <p:spPr>
          <a:xfrm>
            <a:off x="6073022" y="1608836"/>
            <a:ext cx="4973041" cy="512064"/>
          </a:xfrm>
        </p:spPr>
        <p:txBody>
          <a:bodyPr rtlCol="1" anchor="b">
            <a:noAutofit/>
          </a:bodyPr>
          <a:lstStyle>
            <a:lvl1pPr marL="0" indent="0" algn="r" rtl="1">
              <a:spcBef>
                <a:spcPts val="0"/>
              </a:spcBef>
              <a:buNone/>
              <a:defRPr sz="2400" b="1">
                <a:cs typeface="+mj-cs"/>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ar-SA" noProof="0"/>
              <a:t>حرر أنماط نص الشكل الرئيسي</a:t>
            </a:r>
          </a:p>
        </p:txBody>
      </p:sp>
      <p:sp>
        <p:nvSpPr>
          <p:cNvPr id="6" name="عنصر نائب للمحتوى 5"/>
          <p:cNvSpPr>
            <a:spLocks noGrp="1"/>
          </p:cNvSpPr>
          <p:nvPr>
            <p:ph sz="quarter" idx="4"/>
          </p:nvPr>
        </p:nvSpPr>
        <p:spPr>
          <a:xfrm>
            <a:off x="6068959" y="2209800"/>
            <a:ext cx="4977104" cy="3962400"/>
          </a:xfrm>
        </p:spPr>
        <p:txBody>
          <a:bodyPr rtlCol="1">
            <a:normAutofit/>
          </a:bodyPr>
          <a:lstStyle>
            <a:lvl1pPr algn="r" rtl="1">
              <a:defRPr sz="2000">
                <a:cs typeface="+mj-cs"/>
              </a:defRPr>
            </a:lvl1pPr>
            <a:lvl2pPr algn="r" rtl="1">
              <a:defRPr sz="1800">
                <a:cs typeface="+mj-cs"/>
              </a:defRPr>
            </a:lvl2pPr>
            <a:lvl3pPr algn="r" rtl="1">
              <a:defRPr sz="1800">
                <a:cs typeface="+mj-cs"/>
              </a:defRPr>
            </a:lvl3pPr>
            <a:lvl4pPr algn="r" rtl="1">
              <a:defRPr sz="1800">
                <a:cs typeface="+mj-cs"/>
              </a:defRPr>
            </a:lvl4pPr>
            <a:lvl5pPr marL="2011328" algn="r" rtl="1">
              <a:defRPr sz="1800">
                <a:cs typeface="+mj-cs"/>
              </a:defRPr>
            </a:lvl5pPr>
            <a:lvl6pPr marL="2011328" algn="r" rtl="1">
              <a:defRPr sz="1800"/>
            </a:lvl6pPr>
            <a:lvl7pPr marL="2011328" algn="r" rtl="1">
              <a:defRPr sz="1800"/>
            </a:lvl7pPr>
            <a:lvl8pPr marL="2011328" algn="r" rtl="1">
              <a:defRPr sz="1800"/>
            </a:lvl8pPr>
            <a:lvl9pPr marL="2011328" algn="r" rtl="1">
              <a:defRPr sz="1800"/>
            </a:lvl9pPr>
          </a:lstStyle>
          <a:p>
            <a:pPr lvl="0" rtl="1"/>
            <a:r>
              <a:rPr lang="ar-SA" noProof="0"/>
              <a:t>حرر أنماط نص الشكل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endParaRPr lang="ar-SA" noProof="0" dirty="0"/>
          </a:p>
        </p:txBody>
      </p:sp>
      <p:sp>
        <p:nvSpPr>
          <p:cNvPr id="7" name="عنصر نائب للتاريخ 6"/>
          <p:cNvSpPr>
            <a:spLocks noGrp="1"/>
          </p:cNvSpPr>
          <p:nvPr>
            <p:ph type="dt" sz="half" idx="10"/>
          </p:nvPr>
        </p:nvSpPr>
        <p:spPr/>
        <p:txBody>
          <a:bodyPr rtlCol="1"/>
          <a:lstStyle>
            <a:lvl1pPr>
              <a:defRPr>
                <a:cs typeface="+mj-cs"/>
              </a:defRPr>
            </a:lvl1pPr>
          </a:lstStyle>
          <a:p>
            <a:fld id="{B5972420-B283-4006-BBE5-ABE280773C07}" type="uaqdatetime1">
              <a:rPr lang="ar-SA" smtClean="0"/>
              <a:pPr/>
              <a:t>16/10/1441</a:t>
            </a:fld>
            <a:endParaRPr lang="ar-SA" dirty="0"/>
          </a:p>
        </p:txBody>
      </p:sp>
      <p:sp>
        <p:nvSpPr>
          <p:cNvPr id="8" name="عنصر نائب للتذييل 7"/>
          <p:cNvSpPr>
            <a:spLocks noGrp="1"/>
          </p:cNvSpPr>
          <p:nvPr>
            <p:ph type="ftr" sz="quarter" idx="11"/>
          </p:nvPr>
        </p:nvSpPr>
        <p:spPr/>
        <p:txBody>
          <a:bodyPr rtlCol="1"/>
          <a:lstStyle>
            <a:lvl1pPr>
              <a:defRPr>
                <a:cs typeface="+mj-cs"/>
              </a:defRPr>
            </a:lvl1pPr>
          </a:lstStyle>
          <a:p>
            <a:endParaRPr lang="ar-SA" dirty="0"/>
          </a:p>
        </p:txBody>
      </p:sp>
      <p:sp>
        <p:nvSpPr>
          <p:cNvPr id="9" name="عنصر نائب لرقم الشريحة 8"/>
          <p:cNvSpPr>
            <a:spLocks noGrp="1"/>
          </p:cNvSpPr>
          <p:nvPr>
            <p:ph type="sldNum" sz="quarter" idx="12"/>
          </p:nvPr>
        </p:nvSpPr>
        <p:spPr/>
        <p:txBody>
          <a:bodyPr rtlCol="1"/>
          <a:lstStyle>
            <a:lvl1pPr>
              <a:defRPr>
                <a:cs typeface="+mj-cs"/>
              </a:defRPr>
            </a:lvl1p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2" name="العنوان 1"/>
          <p:cNvSpPr>
            <a:spLocks noGrp="1"/>
          </p:cNvSpPr>
          <p:nvPr>
            <p:ph type="title"/>
          </p:nvPr>
        </p:nvSpPr>
        <p:spPr/>
        <p:txBody>
          <a:bodyPr rtlCol="1"/>
          <a:lstStyle>
            <a:lvl1pPr>
              <a:defRPr>
                <a:cs typeface="+mj-cs"/>
              </a:defRPr>
            </a:lvl1pPr>
          </a:lstStyle>
          <a:p>
            <a:pPr rtl="1"/>
            <a:r>
              <a:rPr lang="ar-SA" noProof="0"/>
              <a:t>انقر لتحرير نمط عنوان الشكل الرئيسي</a:t>
            </a:r>
            <a:endParaRPr lang="ar-SA" noProof="0" dirty="0"/>
          </a:p>
        </p:txBody>
      </p:sp>
      <p:sp>
        <p:nvSpPr>
          <p:cNvPr id="3" name="عنصر نائب للتاريخ 2"/>
          <p:cNvSpPr>
            <a:spLocks noGrp="1"/>
          </p:cNvSpPr>
          <p:nvPr>
            <p:ph type="dt" sz="half" idx="10"/>
          </p:nvPr>
        </p:nvSpPr>
        <p:spPr/>
        <p:txBody>
          <a:bodyPr rtlCol="1"/>
          <a:lstStyle>
            <a:lvl1pPr>
              <a:defRPr>
                <a:cs typeface="+mj-cs"/>
              </a:defRPr>
            </a:lvl1pPr>
          </a:lstStyle>
          <a:p>
            <a:fld id="{458C9227-8B9E-4DC3-A5AF-0FB78C79B4D9}" type="uaqdatetime1">
              <a:rPr lang="ar-SA" smtClean="0"/>
              <a:pPr/>
              <a:t>16/10/1441</a:t>
            </a:fld>
            <a:endParaRPr lang="ar-SA" dirty="0"/>
          </a:p>
        </p:txBody>
      </p:sp>
      <p:sp>
        <p:nvSpPr>
          <p:cNvPr id="4" name="عنصر نائب للتذييل 3"/>
          <p:cNvSpPr>
            <a:spLocks noGrp="1"/>
          </p:cNvSpPr>
          <p:nvPr>
            <p:ph type="ftr" sz="quarter" idx="11"/>
          </p:nvPr>
        </p:nvSpPr>
        <p:spPr/>
        <p:txBody>
          <a:bodyPr rtlCol="1"/>
          <a:lstStyle>
            <a:lvl1pPr>
              <a:defRPr>
                <a:cs typeface="+mj-cs"/>
              </a:defRPr>
            </a:lvl1pPr>
          </a:lstStyle>
          <a:p>
            <a:endParaRPr lang="ar-SA" dirty="0"/>
          </a:p>
        </p:txBody>
      </p:sp>
      <p:sp>
        <p:nvSpPr>
          <p:cNvPr id="5" name="عنصر نائب لرقم الشريحة 4"/>
          <p:cNvSpPr>
            <a:spLocks noGrp="1"/>
          </p:cNvSpPr>
          <p:nvPr>
            <p:ph type="sldNum" sz="quarter" idx="12"/>
          </p:nvPr>
        </p:nvSpPr>
        <p:spPr/>
        <p:txBody>
          <a:bodyPr rtlCol="1"/>
          <a:lstStyle>
            <a:lvl1pPr>
              <a:defRPr>
                <a:cs typeface="+mj-cs"/>
              </a:defRPr>
            </a:lvl1p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rtlCol="1"/>
          <a:lstStyle>
            <a:lvl1pPr>
              <a:defRPr>
                <a:cs typeface="+mj-cs"/>
              </a:defRPr>
            </a:lvl1pPr>
          </a:lstStyle>
          <a:p>
            <a:fld id="{FE629D34-8038-4F57-8266-D803A0D64E35}" type="uaqdatetime1">
              <a:rPr lang="ar-SA" smtClean="0"/>
              <a:pPr/>
              <a:t>16/10/1441</a:t>
            </a:fld>
            <a:endParaRPr lang="ar-SA" dirty="0"/>
          </a:p>
        </p:txBody>
      </p:sp>
      <p:sp>
        <p:nvSpPr>
          <p:cNvPr id="3" name="عنصر نائب للتذييل 2"/>
          <p:cNvSpPr>
            <a:spLocks noGrp="1"/>
          </p:cNvSpPr>
          <p:nvPr>
            <p:ph type="ftr" sz="quarter" idx="11"/>
          </p:nvPr>
        </p:nvSpPr>
        <p:spPr/>
        <p:txBody>
          <a:bodyPr rtlCol="1"/>
          <a:lstStyle>
            <a:lvl1pPr>
              <a:defRPr>
                <a:cs typeface="+mj-cs"/>
              </a:defRPr>
            </a:lvl1pPr>
          </a:lstStyle>
          <a:p>
            <a:endParaRPr lang="ar-SA" dirty="0"/>
          </a:p>
        </p:txBody>
      </p:sp>
      <p:sp>
        <p:nvSpPr>
          <p:cNvPr id="4" name="عنصر نائب لرقم الشريحة 3"/>
          <p:cNvSpPr>
            <a:spLocks noGrp="1"/>
          </p:cNvSpPr>
          <p:nvPr>
            <p:ph type="sldNum" sz="quarter" idx="12"/>
          </p:nvPr>
        </p:nvSpPr>
        <p:spPr/>
        <p:txBody>
          <a:bodyPr rtlCol="1"/>
          <a:lstStyle>
            <a:lvl1pPr>
              <a:defRPr>
                <a:cs typeface="+mj-cs"/>
              </a:defRPr>
            </a:lvl1p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المحتوى ذو التسمية التوضيحية">
    <p:spTree>
      <p:nvGrpSpPr>
        <p:cNvPr id="1" name=""/>
        <p:cNvGrpSpPr/>
        <p:nvPr/>
      </p:nvGrpSpPr>
      <p:grpSpPr>
        <a:xfrm>
          <a:off x="0" y="0"/>
          <a:ext cx="0" cy="0"/>
          <a:chOff x="0" y="0"/>
          <a:chExt cx="0" cy="0"/>
        </a:xfrm>
      </p:grpSpPr>
      <p:sp>
        <p:nvSpPr>
          <p:cNvPr id="8" name="المستطيل 7"/>
          <p:cNvSpPr/>
          <p:nvPr/>
        </p:nvSpPr>
        <p:spPr>
          <a:xfrm>
            <a:off x="379412" y="8709"/>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ar-SA" noProof="0" dirty="0">
              <a:cs typeface="+mj-cs"/>
            </a:endParaRPr>
          </a:p>
        </p:txBody>
      </p:sp>
      <p:sp>
        <p:nvSpPr>
          <p:cNvPr id="2" name="العنوان 1"/>
          <p:cNvSpPr>
            <a:spLocks noGrp="1"/>
          </p:cNvSpPr>
          <p:nvPr>
            <p:ph type="title"/>
          </p:nvPr>
        </p:nvSpPr>
        <p:spPr>
          <a:xfrm>
            <a:off x="8520048" y="1701800"/>
            <a:ext cx="3351927" cy="2844800"/>
          </a:xfrm>
        </p:spPr>
        <p:txBody>
          <a:bodyPr rtlCol="1" anchor="b">
            <a:normAutofit/>
          </a:bodyPr>
          <a:lstStyle>
            <a:lvl1pPr algn="r" rtl="1">
              <a:defRPr sz="2000" b="1">
                <a:cs typeface="+mj-cs"/>
              </a:defRPr>
            </a:lvl1pPr>
          </a:lstStyle>
          <a:p>
            <a:pPr rtl="1"/>
            <a:r>
              <a:rPr lang="ar-SA" noProof="0"/>
              <a:t>انقر لتحرير نمط عنوان الشكل الرئيسي</a:t>
            </a:r>
            <a:endParaRPr lang="ar-SA" noProof="0" dirty="0"/>
          </a:p>
        </p:txBody>
      </p:sp>
      <p:sp>
        <p:nvSpPr>
          <p:cNvPr id="3" name="عنصر نائب للمحتوى 2"/>
          <p:cNvSpPr>
            <a:spLocks noGrp="1"/>
          </p:cNvSpPr>
          <p:nvPr>
            <p:ph idx="1"/>
          </p:nvPr>
        </p:nvSpPr>
        <p:spPr>
          <a:xfrm>
            <a:off x="887280" y="491309"/>
            <a:ext cx="6805427" cy="5892800"/>
          </a:xfrm>
        </p:spPr>
        <p:txBody>
          <a:bodyPr rtlCol="1">
            <a:normAutofit/>
          </a:bodyPr>
          <a:lstStyle>
            <a:lvl1pPr algn="r" rtl="1">
              <a:defRPr sz="2400">
                <a:cs typeface="+mj-cs"/>
              </a:defRPr>
            </a:lvl1pPr>
            <a:lvl2pPr algn="r" rtl="1">
              <a:defRPr sz="2000">
                <a:cs typeface="+mj-cs"/>
              </a:defRPr>
            </a:lvl2pPr>
            <a:lvl3pPr algn="r" rtl="1">
              <a:defRPr sz="1800">
                <a:cs typeface="+mj-cs"/>
              </a:defRPr>
            </a:lvl3pPr>
            <a:lvl4pPr algn="r" rtl="1">
              <a:defRPr sz="1800">
                <a:cs typeface="+mj-cs"/>
              </a:defRPr>
            </a:lvl4pPr>
            <a:lvl5pPr algn="r" rtl="1">
              <a:defRPr sz="1800">
                <a:cs typeface="+mj-cs"/>
              </a:defRPr>
            </a:lvl5pPr>
            <a:lvl6pPr algn="r" rtl="1">
              <a:defRPr sz="1800"/>
            </a:lvl6pPr>
            <a:lvl7pPr algn="r" rtl="1">
              <a:defRPr sz="1800"/>
            </a:lvl7pPr>
            <a:lvl8pPr algn="r" rtl="1">
              <a:defRPr sz="1800"/>
            </a:lvl8pPr>
            <a:lvl9pPr algn="r" rtl="1">
              <a:defRPr sz="1800"/>
            </a:lvl9pPr>
          </a:lstStyle>
          <a:p>
            <a:pPr lvl="0" rtl="1"/>
            <a:r>
              <a:rPr lang="ar-SA" noProof="0"/>
              <a:t>حرر أنماط نص الشكل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endParaRPr lang="ar-SA" noProof="0" dirty="0"/>
          </a:p>
        </p:txBody>
      </p:sp>
      <p:sp>
        <p:nvSpPr>
          <p:cNvPr id="4" name="عنصر نائب للنص 3"/>
          <p:cNvSpPr>
            <a:spLocks noGrp="1"/>
          </p:cNvSpPr>
          <p:nvPr>
            <p:ph type="body" sz="half" idx="2"/>
          </p:nvPr>
        </p:nvSpPr>
        <p:spPr>
          <a:xfrm>
            <a:off x="8520048" y="4648200"/>
            <a:ext cx="3351927" cy="1727200"/>
          </a:xfrm>
        </p:spPr>
        <p:txBody>
          <a:bodyPr rtlCol="1">
            <a:normAutofit/>
          </a:bodyPr>
          <a:lstStyle>
            <a:lvl1pPr marL="0" indent="0" algn="r" rtl="1">
              <a:spcBef>
                <a:spcPts val="1200"/>
              </a:spcBef>
              <a:buNone/>
              <a:defRPr sz="1600">
                <a:cs typeface="+mj-cs"/>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ar-SA" noProof="0"/>
              <a:t>حرر أنماط نص الشكل الرئيسي</a:t>
            </a:r>
          </a:p>
        </p:txBody>
      </p:sp>
      <p:sp>
        <p:nvSpPr>
          <p:cNvPr id="5" name="عنصر نائب للتاريخ 4"/>
          <p:cNvSpPr>
            <a:spLocks noGrp="1"/>
          </p:cNvSpPr>
          <p:nvPr>
            <p:ph type="dt" sz="half" idx="10"/>
          </p:nvPr>
        </p:nvSpPr>
        <p:spPr/>
        <p:txBody>
          <a:bodyPr rtlCol="1"/>
          <a:lstStyle>
            <a:lvl1pPr>
              <a:defRPr>
                <a:cs typeface="+mj-cs"/>
              </a:defRPr>
            </a:lvl1pPr>
          </a:lstStyle>
          <a:p>
            <a:fld id="{0B1A2673-7E33-4CA3-93F9-F30F94000BC1}" type="uaqdatetime1">
              <a:rPr lang="ar-SA" smtClean="0"/>
              <a:pPr/>
              <a:t>16/10/1441</a:t>
            </a:fld>
            <a:endParaRPr lang="ar-SA" dirty="0"/>
          </a:p>
        </p:txBody>
      </p:sp>
      <p:sp>
        <p:nvSpPr>
          <p:cNvPr id="6" name="عنصر نائب للتذييل 5"/>
          <p:cNvSpPr>
            <a:spLocks noGrp="1"/>
          </p:cNvSpPr>
          <p:nvPr>
            <p:ph type="ftr" sz="quarter" idx="11"/>
          </p:nvPr>
        </p:nvSpPr>
        <p:spPr/>
        <p:txBody>
          <a:bodyPr rtlCol="1"/>
          <a:lstStyle>
            <a:lvl1pPr>
              <a:defRPr>
                <a:cs typeface="+mj-cs"/>
              </a:defRPr>
            </a:lvl1pPr>
          </a:lstStyle>
          <a:p>
            <a:endParaRPr lang="ar-SA" dirty="0"/>
          </a:p>
        </p:txBody>
      </p:sp>
      <p:sp>
        <p:nvSpPr>
          <p:cNvPr id="7" name="عنصر نائب لرقم الشريحة 6"/>
          <p:cNvSpPr>
            <a:spLocks noGrp="1"/>
          </p:cNvSpPr>
          <p:nvPr>
            <p:ph type="sldNum" sz="quarter" idx="12"/>
          </p:nvPr>
        </p:nvSpPr>
        <p:spPr/>
        <p:txBody>
          <a:bodyPr rtlCol="1"/>
          <a:lstStyle>
            <a:lvl1pPr>
              <a:defRPr>
                <a:cs typeface="+mj-cs"/>
              </a:defRPr>
            </a:lvl1pPr>
          </a:lstStyle>
          <a:p>
            <a:fld id="{2DFBB78A-01B4-41F2-96B0-677A4A282832}" type="slidenum">
              <a:rPr lang="ar-SA" smtClean="0"/>
              <a:pPr/>
              <a:t>‹#›</a:t>
            </a:fld>
            <a:endParaRPr lang="ar-SA"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ات تسمية توضيحية">
    <p:spTree>
      <p:nvGrpSpPr>
        <p:cNvPr id="1" name=""/>
        <p:cNvGrpSpPr/>
        <p:nvPr/>
      </p:nvGrpSpPr>
      <p:grpSpPr>
        <a:xfrm>
          <a:off x="0" y="0"/>
          <a:ext cx="0" cy="0"/>
          <a:chOff x="0" y="0"/>
          <a:chExt cx="0" cy="0"/>
        </a:xfrm>
      </p:grpSpPr>
      <p:sp>
        <p:nvSpPr>
          <p:cNvPr id="8" name="المستطيل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ar-SA" noProof="0" dirty="0">
              <a:cs typeface="+mj-cs"/>
            </a:endParaRPr>
          </a:p>
        </p:txBody>
      </p:sp>
      <p:sp>
        <p:nvSpPr>
          <p:cNvPr id="2" name="العنوان 1"/>
          <p:cNvSpPr>
            <a:spLocks noGrp="1"/>
          </p:cNvSpPr>
          <p:nvPr>
            <p:ph type="title"/>
          </p:nvPr>
        </p:nvSpPr>
        <p:spPr>
          <a:xfrm>
            <a:off x="2437765" y="4800600"/>
            <a:ext cx="7313295" cy="762000"/>
          </a:xfrm>
        </p:spPr>
        <p:txBody>
          <a:bodyPr rtlCol="1" anchor="b">
            <a:normAutofit/>
          </a:bodyPr>
          <a:lstStyle>
            <a:lvl1pPr algn="r" rtl="1">
              <a:defRPr sz="2000" b="1">
                <a:cs typeface="+mj-cs"/>
              </a:defRPr>
            </a:lvl1pPr>
          </a:lstStyle>
          <a:p>
            <a:pPr rtl="1"/>
            <a:r>
              <a:rPr lang="ar-SA" noProof="0"/>
              <a:t>انقر لتحرير نمط عنوان الشكل الرئيسي</a:t>
            </a:r>
            <a:endParaRPr lang="ar-SA" noProof="0" dirty="0"/>
          </a:p>
        </p:txBody>
      </p:sp>
      <p:sp>
        <p:nvSpPr>
          <p:cNvPr id="3" name="عنصر نائب للصورة 2"/>
          <p:cNvSpPr>
            <a:spLocks noGrp="1"/>
          </p:cNvSpPr>
          <p:nvPr>
            <p:ph type="pic" idx="1"/>
          </p:nvPr>
        </p:nvSpPr>
        <p:spPr>
          <a:xfrm>
            <a:off x="2437765" y="279401"/>
            <a:ext cx="7313295" cy="4448175"/>
          </a:xfrm>
        </p:spPr>
        <p:txBody>
          <a:bodyPr rtlCol="1">
            <a:normAutofit/>
          </a:bodyPr>
          <a:lstStyle>
            <a:lvl1pPr marL="0" indent="0" algn="r" rtl="1">
              <a:buNone/>
              <a:defRPr sz="2800">
                <a:cs typeface="+mj-cs"/>
              </a:defRPr>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ar-SA" noProof="0"/>
              <a:t>انقر فوق الأيقونة لإضافة صورة</a:t>
            </a:r>
            <a:endParaRPr lang="ar-SA" noProof="0" dirty="0"/>
          </a:p>
        </p:txBody>
      </p:sp>
      <p:sp>
        <p:nvSpPr>
          <p:cNvPr id="4" name="عنصر نائب للنص 3"/>
          <p:cNvSpPr>
            <a:spLocks noGrp="1"/>
          </p:cNvSpPr>
          <p:nvPr>
            <p:ph type="body" sz="half" idx="2"/>
          </p:nvPr>
        </p:nvSpPr>
        <p:spPr>
          <a:xfrm>
            <a:off x="2437765" y="5562600"/>
            <a:ext cx="7313295" cy="812800"/>
          </a:xfrm>
        </p:spPr>
        <p:txBody>
          <a:bodyPr rtlCol="1">
            <a:normAutofit/>
          </a:bodyPr>
          <a:lstStyle>
            <a:lvl1pPr marL="0" indent="0" algn="r" rtl="1">
              <a:spcBef>
                <a:spcPts val="0"/>
              </a:spcBef>
              <a:buNone/>
              <a:defRPr sz="1600">
                <a:cs typeface="+mj-cs"/>
              </a:defRPr>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ar-SA" noProof="0"/>
              <a:t>حرر أنماط نص الشكل الرئيسي</a:t>
            </a:r>
          </a:p>
        </p:txBody>
      </p:sp>
      <p:sp>
        <p:nvSpPr>
          <p:cNvPr id="5" name="عنصر نائب للتاريخ 4"/>
          <p:cNvSpPr>
            <a:spLocks noGrp="1"/>
          </p:cNvSpPr>
          <p:nvPr>
            <p:ph type="dt" sz="half" idx="10"/>
          </p:nvPr>
        </p:nvSpPr>
        <p:spPr/>
        <p:txBody>
          <a:bodyPr rtlCol="1"/>
          <a:lstStyle>
            <a:lvl1pPr>
              <a:defRPr>
                <a:cs typeface="+mj-cs"/>
              </a:defRPr>
            </a:lvl1pPr>
          </a:lstStyle>
          <a:p>
            <a:fld id="{99D338C5-B780-4CCF-BF87-DE37CB1E9E36}" type="uaqdatetime1">
              <a:rPr lang="ar-SA" smtClean="0"/>
              <a:pPr/>
              <a:t>16/10/1441</a:t>
            </a:fld>
            <a:endParaRPr lang="ar-SA" dirty="0"/>
          </a:p>
        </p:txBody>
      </p:sp>
      <p:sp>
        <p:nvSpPr>
          <p:cNvPr id="6" name="عنصر نائب للتذييل 5"/>
          <p:cNvSpPr>
            <a:spLocks noGrp="1"/>
          </p:cNvSpPr>
          <p:nvPr>
            <p:ph type="ftr" sz="quarter" idx="11"/>
          </p:nvPr>
        </p:nvSpPr>
        <p:spPr/>
        <p:txBody>
          <a:bodyPr rtlCol="1"/>
          <a:lstStyle>
            <a:lvl1pPr>
              <a:defRPr>
                <a:cs typeface="+mj-cs"/>
              </a:defRPr>
            </a:lvl1pPr>
          </a:lstStyle>
          <a:p>
            <a:endParaRPr lang="ar-SA" dirty="0"/>
          </a:p>
        </p:txBody>
      </p:sp>
      <p:sp>
        <p:nvSpPr>
          <p:cNvPr id="7" name="عنصر نائب لرقم الشريحة 6"/>
          <p:cNvSpPr>
            <a:spLocks noGrp="1"/>
          </p:cNvSpPr>
          <p:nvPr>
            <p:ph type="sldNum" sz="quarter" idx="12"/>
          </p:nvPr>
        </p:nvSpPr>
        <p:spPr/>
        <p:txBody>
          <a:bodyPr rtlCol="1"/>
          <a:lstStyle>
            <a:lvl1pPr>
              <a:defRPr>
                <a:cs typeface="+mj-cs"/>
              </a:defRPr>
            </a:lvl1pPr>
          </a:lstStyle>
          <a:p>
            <a:fld id="{2DFBB78A-01B4-41F2-96B0-677A4A282832}" type="slidenum">
              <a:rPr lang="ar-SA" smtClean="0"/>
              <a:pPr/>
              <a:t>‹#›</a:t>
            </a:fld>
            <a:endParaRPr lang="ar-SA"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9" name="المستطيل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1" anchor="ctr"/>
          <a:lstStyle/>
          <a:p>
            <a:pPr algn="ctr" rtl="1"/>
            <a:endParaRPr lang="ar-SA" noProof="0" dirty="0">
              <a:cs typeface="+mj-cs"/>
            </a:endParaRPr>
          </a:p>
        </p:txBody>
      </p:sp>
      <p:sp>
        <p:nvSpPr>
          <p:cNvPr id="2" name="عنصر نائب للعنوان 1"/>
          <p:cNvSpPr>
            <a:spLocks noGrp="1"/>
          </p:cNvSpPr>
          <p:nvPr>
            <p:ph type="title"/>
          </p:nvPr>
        </p:nvSpPr>
        <p:spPr>
          <a:xfrm>
            <a:off x="888709" y="76200"/>
            <a:ext cx="10157354" cy="1397000"/>
          </a:xfrm>
          <a:prstGeom prst="rect">
            <a:avLst/>
          </a:prstGeom>
        </p:spPr>
        <p:txBody>
          <a:bodyPr vert="horz" lIns="121899" tIns="60949" rIns="121899" bIns="60949" rtlCol="1" anchor="b">
            <a:normAutofit/>
          </a:bodyPr>
          <a:lstStyle/>
          <a:p>
            <a:pPr rtl="1"/>
            <a:r>
              <a:rPr lang="ar-SA" noProof="0" dirty="0"/>
              <a:t>انقر لتحرير نمط العنوان الرئيسي</a:t>
            </a:r>
          </a:p>
        </p:txBody>
      </p:sp>
      <p:sp>
        <p:nvSpPr>
          <p:cNvPr id="3" name="عنصر نائب للنص 2"/>
          <p:cNvSpPr>
            <a:spLocks noGrp="1"/>
          </p:cNvSpPr>
          <p:nvPr>
            <p:ph type="body" idx="1"/>
          </p:nvPr>
        </p:nvSpPr>
        <p:spPr>
          <a:xfrm>
            <a:off x="888709" y="1701800"/>
            <a:ext cx="10157354" cy="4470400"/>
          </a:xfrm>
          <a:prstGeom prst="rect">
            <a:avLst/>
          </a:prstGeom>
        </p:spPr>
        <p:txBody>
          <a:bodyPr vert="horz" lIns="121899" tIns="60949" rIns="121899" bIns="60949" rtlCol="1">
            <a:normAutofit/>
          </a:bodyPr>
          <a:lstStyle/>
          <a:p>
            <a:pPr lvl="0" rtl="1"/>
            <a:r>
              <a:rPr lang="ar-SA" noProof="0" dirty="0"/>
              <a:t>انقر لتحرير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2"/>
          </p:nvPr>
        </p:nvSpPr>
        <p:spPr>
          <a:xfrm>
            <a:off x="8887412" y="6400801"/>
            <a:ext cx="2160000" cy="320400"/>
          </a:xfrm>
          <a:prstGeom prst="rect">
            <a:avLst/>
          </a:prstGeom>
        </p:spPr>
        <p:txBody>
          <a:bodyPr vert="horz" lIns="121899" tIns="60949" rIns="121899" bIns="60949" rtlCol="1" anchor="b"/>
          <a:lstStyle>
            <a:lvl1pPr algn="r" rtl="1">
              <a:defRPr sz="1200">
                <a:solidFill>
                  <a:schemeClr val="tx2">
                    <a:lumMod val="50000"/>
                    <a:lumOff val="50000"/>
                  </a:schemeClr>
                </a:solidFill>
                <a:cs typeface="+mj-cs"/>
              </a:defRPr>
            </a:lvl1pPr>
          </a:lstStyle>
          <a:p>
            <a:fld id="{2874827F-20C8-4ECF-B903-2772EACB8ACD}" type="uaqdatetime1">
              <a:rPr lang="ar-SA" smtClean="0"/>
              <a:pPr/>
              <a:t>16/10/1441</a:t>
            </a:fld>
            <a:endParaRPr lang="ar-SA" dirty="0"/>
          </a:p>
        </p:txBody>
      </p:sp>
      <p:sp>
        <p:nvSpPr>
          <p:cNvPr id="5" name="عنصر نائب للتذييل 4"/>
          <p:cNvSpPr>
            <a:spLocks noGrp="1"/>
          </p:cNvSpPr>
          <p:nvPr>
            <p:ph type="ftr" sz="quarter" idx="3"/>
          </p:nvPr>
        </p:nvSpPr>
        <p:spPr>
          <a:xfrm>
            <a:off x="2249612" y="6400802"/>
            <a:ext cx="6588000" cy="320400"/>
          </a:xfrm>
          <a:prstGeom prst="rect">
            <a:avLst/>
          </a:prstGeom>
        </p:spPr>
        <p:txBody>
          <a:bodyPr vert="horz" lIns="121899" tIns="60949" rIns="121899" bIns="60949" rtlCol="1" anchor="b"/>
          <a:lstStyle>
            <a:lvl1pPr algn="ctr" rtl="1">
              <a:defRPr sz="1200">
                <a:solidFill>
                  <a:schemeClr val="tx2">
                    <a:lumMod val="50000"/>
                    <a:lumOff val="50000"/>
                  </a:schemeClr>
                </a:solidFill>
                <a:cs typeface="+mj-cs"/>
              </a:defRPr>
            </a:lvl1pPr>
          </a:lstStyle>
          <a:p>
            <a:endParaRPr lang="ar-SA" dirty="0"/>
          </a:p>
        </p:txBody>
      </p:sp>
      <p:sp>
        <p:nvSpPr>
          <p:cNvPr id="6" name="عنصر نائب لرقم الشريحة 5"/>
          <p:cNvSpPr>
            <a:spLocks noGrp="1"/>
          </p:cNvSpPr>
          <p:nvPr>
            <p:ph type="sldNum" sz="quarter" idx="4"/>
          </p:nvPr>
        </p:nvSpPr>
        <p:spPr>
          <a:xfrm>
            <a:off x="887398" y="6400802"/>
            <a:ext cx="1320813" cy="320400"/>
          </a:xfrm>
          <a:prstGeom prst="rect">
            <a:avLst/>
          </a:prstGeom>
        </p:spPr>
        <p:txBody>
          <a:bodyPr vert="horz" lIns="121899" tIns="60949" rIns="121899" bIns="60949" rtlCol="1" anchor="b"/>
          <a:lstStyle>
            <a:lvl1pPr algn="l" rtl="1">
              <a:defRPr sz="1200">
                <a:solidFill>
                  <a:schemeClr val="tx2">
                    <a:lumMod val="50000"/>
                    <a:lumOff val="50000"/>
                  </a:schemeClr>
                </a:solidFill>
                <a:cs typeface="+mj-cs"/>
              </a:defRPr>
            </a:lvl1pPr>
          </a:lstStyle>
          <a:p>
            <a:fld id="{EB37DED6-D4C7-42EE-AB49-D2E39E64FDE4}" type="slidenum">
              <a:rPr lang="ar-SA" smtClean="0"/>
              <a:pPr/>
              <a:t>‹#›</a:t>
            </a:fld>
            <a:endParaRPr lang="ar-SA"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r" defTabSz="1218987" rtl="1"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j-cs"/>
        </a:defRPr>
      </a:lvl1pPr>
      <a:lvl2pPr marL="731392" indent="-304747" algn="r" defTabSz="1218987" rtl="1"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j-cs"/>
        </a:defRPr>
      </a:lvl2pPr>
      <a:lvl3pPr marL="1158037"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j-cs"/>
        </a:defRPr>
      </a:lvl3pPr>
      <a:lvl4pPr marL="1584683"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j-cs"/>
        </a:defRPr>
      </a:lvl4pPr>
      <a:lvl5pPr marL="2011328" indent="-304747" algn="r" defTabSz="1218987" rtl="1"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j-cs"/>
        </a:defRPr>
      </a:lvl5pPr>
      <a:lvl6pPr marL="2437973"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momra.gov.sa/generalserv/Specs/guid0015.asp" TargetMode="External"/><Relationship Id="rId3" Type="http://schemas.openxmlformats.org/officeDocument/2006/relationships/hyperlink" Target="https://www.irrigationaustralia.com.au/about-us/types-of-irrigation/types-of-irrigation" TargetMode="External"/><Relationship Id="rId7" Type="http://schemas.openxmlformats.org/officeDocument/2006/relationships/hyperlink" Target="http://www.un.org/arabic/waterforlifedecade/factsheet.html" TargetMode="External"/><Relationship Id="rId2" Type="http://schemas.openxmlformats.org/officeDocument/2006/relationships/hyperlink" Target="http://www.paversearch.com/irrigation-systems-types.htm" TargetMode="External"/><Relationship Id="rId1" Type="http://schemas.openxmlformats.org/officeDocument/2006/relationships/slideLayout" Target="../slideLayouts/slideLayout2.xml"/><Relationship Id="rId6" Type="http://schemas.openxmlformats.org/officeDocument/2006/relationships/hyperlink" Target="http://geeksvalley.com/tutorial/temp-humidity-display/?view=all" TargetMode="External"/><Relationship Id="rId5" Type="http://schemas.openxmlformats.org/officeDocument/2006/relationships/hyperlink" Target="https://www.arabsmakers.com/" TargetMode="External"/><Relationship Id="rId10" Type="http://schemas.openxmlformats.org/officeDocument/2006/relationships/hyperlink" Target="https://ar.hostingdean.com/best-hosting/" TargetMode="External"/><Relationship Id="rId4" Type="http://schemas.openxmlformats.org/officeDocument/2006/relationships/hyperlink" Target="https://twinschip.com/index.php?route=pavblog/blog&amp;id=34" TargetMode="External"/><Relationship Id="rId9" Type="http://schemas.openxmlformats.org/officeDocument/2006/relationships/hyperlink" Target="https://bestwebhostingaustralia.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ctrTitle"/>
          </p:nvPr>
        </p:nvSpPr>
        <p:spPr>
          <a:xfrm>
            <a:off x="0" y="1524000"/>
            <a:ext cx="8913812" cy="2133600"/>
          </a:xfrm>
        </p:spPr>
        <p:txBody>
          <a:bodyPr rtlCol="1">
            <a:normAutofit/>
          </a:bodyPr>
          <a:lstStyle/>
          <a:p>
            <a:pPr>
              <a:lnSpc>
                <a:spcPct val="150000"/>
              </a:lnSpc>
            </a:pPr>
            <a:r>
              <a:rPr lang="en-US" sz="4000" dirty="0">
                <a:latin typeface="29LT Bukra Bold" panose="000B0903020204020204" pitchFamily="34" charset="-78"/>
                <a:cs typeface="29LT Bukra Bold" panose="000B0903020204020204" pitchFamily="34" charset="-78"/>
              </a:rPr>
              <a:t>CPCS-352</a:t>
            </a:r>
            <a:br>
              <a:rPr lang="en-US" sz="4000" dirty="0">
                <a:latin typeface="29LT Bukra Bold" panose="000B0903020204020204" pitchFamily="34" charset="-78"/>
                <a:cs typeface="29LT Bukra Bold" panose="000B0903020204020204" pitchFamily="34" charset="-78"/>
              </a:rPr>
            </a:br>
            <a:r>
              <a:rPr lang="en-US" sz="4000" dirty="0">
                <a:solidFill>
                  <a:srgbClr val="CC6600"/>
                </a:solidFill>
                <a:latin typeface="29LT Bukra Bold" panose="000B0903020204020204" pitchFamily="34" charset="-78"/>
                <a:cs typeface="29LT Bukra Bold" panose="000B0903020204020204" pitchFamily="34" charset="-78"/>
              </a:rPr>
              <a:t>Research Methodology</a:t>
            </a:r>
            <a:endParaRPr lang="en-US" sz="4000" dirty="0">
              <a:latin typeface="29LT Bukra Bold" panose="000B0903020204020204" pitchFamily="34" charset="-78"/>
              <a:cs typeface="29LT Bukra Bold" panose="000B0903020204020204" pitchFamily="34" charset="-78"/>
            </a:endParaRPr>
          </a:p>
        </p:txBody>
      </p:sp>
      <p:sp>
        <p:nvSpPr>
          <p:cNvPr id="3" name="العنوان الفرعي 2"/>
          <p:cNvSpPr>
            <a:spLocks noGrp="1"/>
          </p:cNvSpPr>
          <p:nvPr>
            <p:ph type="subTitle" idx="1"/>
          </p:nvPr>
        </p:nvSpPr>
        <p:spPr>
          <a:xfrm>
            <a:off x="952619" y="3860800"/>
            <a:ext cx="7008574" cy="1244600"/>
          </a:xfrm>
        </p:spPr>
        <p:txBody>
          <a:bodyPr rtlCol="1"/>
          <a:lstStyle/>
          <a:p>
            <a:pPr algn="ctr"/>
            <a:r>
              <a:rPr lang="en-US" b="1" dirty="0">
                <a:solidFill>
                  <a:srgbClr val="CC6600"/>
                </a:solidFill>
              </a:rPr>
              <a:t>Advised by:</a:t>
            </a:r>
            <a:endParaRPr lang="en-US" dirty="0">
              <a:solidFill>
                <a:srgbClr val="CC6600"/>
              </a:solidFill>
            </a:endParaRPr>
          </a:p>
          <a:p>
            <a:pPr algn="ctr"/>
            <a:r>
              <a:rPr lang="en-US" dirty="0"/>
              <a:t>Dr. </a:t>
            </a:r>
            <a:r>
              <a:rPr lang="en-US" dirty="0" err="1"/>
              <a:t>Safiullah</a:t>
            </a:r>
            <a:r>
              <a:rPr lang="en-US" dirty="0"/>
              <a:t> </a:t>
            </a:r>
            <a:r>
              <a:rPr lang="en-US" dirty="0" err="1"/>
              <a:t>Faizullah</a:t>
            </a:r>
            <a:endParaRPr lang="en-US" dirty="0"/>
          </a:p>
        </p:txBody>
      </p:sp>
      <p:sp>
        <p:nvSpPr>
          <p:cNvPr id="4" name="العنوان الفرعي 2">
            <a:extLst>
              <a:ext uri="{FF2B5EF4-FFF2-40B4-BE49-F238E27FC236}">
                <a16:creationId xmlns:a16="http://schemas.microsoft.com/office/drawing/2014/main" id="{F8EF407C-68E4-415C-88DB-223D69947015}"/>
              </a:ext>
            </a:extLst>
          </p:cNvPr>
          <p:cNvSpPr txBox="1">
            <a:spLocks/>
          </p:cNvSpPr>
          <p:nvPr/>
        </p:nvSpPr>
        <p:spPr>
          <a:xfrm>
            <a:off x="952619" y="5080000"/>
            <a:ext cx="7008574" cy="1549400"/>
          </a:xfrm>
          <a:prstGeom prst="rect">
            <a:avLst/>
          </a:prstGeom>
        </p:spPr>
        <p:txBody>
          <a:bodyPr vert="horz" lIns="121899" tIns="60949" rIns="121899" bIns="60949" rtlCol="1">
            <a:normAutofit/>
          </a:bodyPr>
          <a:lstStyle>
            <a:lvl1pPr marL="0" indent="0" algn="r" defTabSz="1218987" rtl="1" eaLnBrk="1" latinLnBrk="0" hangingPunct="1">
              <a:lnSpc>
                <a:spcPct val="95000"/>
              </a:lnSpc>
              <a:spcBef>
                <a:spcPts val="0"/>
              </a:spcBef>
              <a:buSzPct val="100000"/>
              <a:buFont typeface="Arial" pitchFamily="34" charset="0"/>
              <a:buNone/>
              <a:defRPr sz="2800" b="0" kern="1200">
                <a:solidFill>
                  <a:schemeClr val="tx1"/>
                </a:solidFill>
                <a:latin typeface="+mn-lt"/>
                <a:ea typeface="+mn-ea"/>
                <a:cs typeface="+mj-cs"/>
              </a:defRPr>
            </a:lvl1pPr>
            <a:lvl2pPr marL="609493" indent="0" algn="ctr" defTabSz="1218987" rtl="1" eaLnBrk="1" latinLnBrk="0" hangingPunct="1">
              <a:lnSpc>
                <a:spcPct val="95000"/>
              </a:lnSpc>
              <a:spcBef>
                <a:spcPts val="1066"/>
              </a:spcBef>
              <a:buSzPct val="100000"/>
              <a:buFont typeface="Century Gothic" pitchFamily="34" charset="0"/>
              <a:buNone/>
              <a:defRPr sz="2000" kern="1200">
                <a:solidFill>
                  <a:schemeClr val="tx1">
                    <a:tint val="75000"/>
                  </a:schemeClr>
                </a:solidFill>
                <a:latin typeface="+mn-lt"/>
                <a:ea typeface="+mn-ea"/>
                <a:cs typeface="+mj-cs"/>
              </a:defRPr>
            </a:lvl2pPr>
            <a:lvl3pPr marL="1218987" indent="0" algn="ctr" defTabSz="1218987" rtl="1"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j-cs"/>
              </a:defRPr>
            </a:lvl3pPr>
            <a:lvl4pPr marL="1828480" indent="0" algn="ctr" defTabSz="1218987" rtl="1"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j-cs"/>
              </a:defRPr>
            </a:lvl4pPr>
            <a:lvl5pPr marL="2437973" indent="0" algn="ctr" defTabSz="1218987" rtl="1" eaLnBrk="1" latinLnBrk="0" hangingPunct="1">
              <a:lnSpc>
                <a:spcPct val="95000"/>
              </a:lnSpc>
              <a:spcBef>
                <a:spcPts val="1066"/>
              </a:spcBef>
              <a:buSzPct val="100000"/>
              <a:buFont typeface="Century Gothic" pitchFamily="34" charset="0"/>
              <a:buNone/>
              <a:defRPr sz="1800" kern="1200">
                <a:solidFill>
                  <a:schemeClr val="tx1">
                    <a:tint val="75000"/>
                  </a:schemeClr>
                </a:solidFill>
                <a:latin typeface="+mn-lt"/>
                <a:ea typeface="+mn-ea"/>
                <a:cs typeface="+mj-cs"/>
              </a:defRPr>
            </a:lvl5pPr>
            <a:lvl6pPr marL="3047467"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6pPr>
            <a:lvl7pPr marL="3656960"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7pPr>
            <a:lvl8pPr marL="4266453"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8pPr>
            <a:lvl9pPr marL="4875947" indent="0" algn="ctr" defTabSz="1218987" rtl="1" eaLnBrk="1" latinLnBrk="0" hangingPunct="1">
              <a:lnSpc>
                <a:spcPct val="95000"/>
              </a:lnSpc>
              <a:spcBef>
                <a:spcPts val="1066"/>
              </a:spcBef>
              <a:buSzPct val="90000"/>
              <a:buFont typeface="Century Gothic" pitchFamily="34" charset="0"/>
              <a:buNone/>
              <a:defRPr sz="1800" kern="1200">
                <a:solidFill>
                  <a:schemeClr val="tx1">
                    <a:tint val="75000"/>
                  </a:schemeClr>
                </a:solidFill>
                <a:latin typeface="+mn-lt"/>
                <a:ea typeface="+mn-ea"/>
                <a:cs typeface="+mn-cs"/>
              </a:defRPr>
            </a:lvl9pPr>
          </a:lstStyle>
          <a:p>
            <a:pPr algn="ctr">
              <a:lnSpc>
                <a:spcPct val="120000"/>
              </a:lnSpc>
            </a:pPr>
            <a:r>
              <a:rPr lang="en-US" b="1" dirty="0">
                <a:solidFill>
                  <a:srgbClr val="CC6600"/>
                </a:solidFill>
              </a:rPr>
              <a:t>Group members:</a:t>
            </a:r>
            <a:endParaRPr lang="en-US" dirty="0">
              <a:solidFill>
                <a:srgbClr val="CC6600"/>
              </a:solidFill>
            </a:endParaRPr>
          </a:p>
          <a:p>
            <a:pPr algn="ctr">
              <a:lnSpc>
                <a:spcPct val="120000"/>
              </a:lnSpc>
            </a:pPr>
            <a:r>
              <a:rPr lang="en-US" dirty="0"/>
              <a:t>Mohammed Jamal (362049583)</a:t>
            </a:r>
          </a:p>
          <a:p>
            <a:pPr algn="ctr">
              <a:lnSpc>
                <a:spcPct val="120000"/>
              </a:lnSpc>
            </a:pP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b="1" dirty="0"/>
              <a:t>Literature Analysis</a:t>
            </a:r>
            <a:endParaRPr lang="en-US" dirty="0"/>
          </a:p>
        </p:txBody>
      </p:sp>
      <p:graphicFrame>
        <p:nvGraphicFramePr>
          <p:cNvPr id="4" name="Content Placeholder 3">
            <a:extLst>
              <a:ext uri="{FF2B5EF4-FFF2-40B4-BE49-F238E27FC236}">
                <a16:creationId xmlns:a16="http://schemas.microsoft.com/office/drawing/2014/main" id="{D35C3D3C-8203-41BB-821F-6C5AFF6CF1DD}"/>
              </a:ext>
            </a:extLst>
          </p:cNvPr>
          <p:cNvGraphicFramePr>
            <a:graphicFrameLocks noGrp="1"/>
          </p:cNvGraphicFramePr>
          <p:nvPr>
            <p:ph idx="1"/>
            <p:extLst>
              <p:ext uri="{D42A27DB-BD31-4B8C-83A1-F6EECF244321}">
                <p14:modId xmlns:p14="http://schemas.microsoft.com/office/powerpoint/2010/main" val="3829487840"/>
              </p:ext>
            </p:extLst>
          </p:nvPr>
        </p:nvGraphicFramePr>
        <p:xfrm>
          <a:off x="379412" y="1125147"/>
          <a:ext cx="11506200" cy="5588186"/>
        </p:xfrm>
        <a:graphic>
          <a:graphicData uri="http://schemas.openxmlformats.org/drawingml/2006/table">
            <a:tbl>
              <a:tblPr firstRow="1" firstCol="1" bandRow="1">
                <a:tableStyleId>{69012ECD-51FC-41F1-AA8D-1B2483CD663E}</a:tableStyleId>
              </a:tblPr>
              <a:tblGrid>
                <a:gridCol w="2057400">
                  <a:extLst>
                    <a:ext uri="{9D8B030D-6E8A-4147-A177-3AD203B41FA5}">
                      <a16:colId xmlns:a16="http://schemas.microsoft.com/office/drawing/2014/main" val="1877687439"/>
                    </a:ext>
                  </a:extLst>
                </a:gridCol>
                <a:gridCol w="3352800">
                  <a:extLst>
                    <a:ext uri="{9D8B030D-6E8A-4147-A177-3AD203B41FA5}">
                      <a16:colId xmlns:a16="http://schemas.microsoft.com/office/drawing/2014/main" val="563574618"/>
                    </a:ext>
                  </a:extLst>
                </a:gridCol>
                <a:gridCol w="2514600">
                  <a:extLst>
                    <a:ext uri="{9D8B030D-6E8A-4147-A177-3AD203B41FA5}">
                      <a16:colId xmlns:a16="http://schemas.microsoft.com/office/drawing/2014/main" val="647709539"/>
                    </a:ext>
                  </a:extLst>
                </a:gridCol>
                <a:gridCol w="3581400">
                  <a:extLst>
                    <a:ext uri="{9D8B030D-6E8A-4147-A177-3AD203B41FA5}">
                      <a16:colId xmlns:a16="http://schemas.microsoft.com/office/drawing/2014/main" val="292718303"/>
                    </a:ext>
                  </a:extLst>
                </a:gridCol>
              </a:tblGrid>
              <a:tr h="647844">
                <a:tc>
                  <a:txBody>
                    <a:bodyPr/>
                    <a:lstStyle/>
                    <a:p>
                      <a:pPr marL="0" marR="0" algn="ctr">
                        <a:lnSpc>
                          <a:spcPct val="115000"/>
                        </a:lnSpc>
                        <a:spcBef>
                          <a:spcPts val="0"/>
                        </a:spcBef>
                        <a:spcAft>
                          <a:spcPts val="0"/>
                        </a:spcAft>
                      </a:pPr>
                      <a:r>
                        <a:rPr lang="en-US" sz="2400" dirty="0">
                          <a:effectLst/>
                        </a:rPr>
                        <a:t>SYSTEM</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225202"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marL="0" marR="0" algn="ctr">
                        <a:lnSpc>
                          <a:spcPct val="115000"/>
                        </a:lnSpc>
                        <a:spcBef>
                          <a:spcPts val="0"/>
                        </a:spcBef>
                        <a:spcAft>
                          <a:spcPts val="0"/>
                        </a:spcAft>
                      </a:pPr>
                      <a:r>
                        <a:rPr lang="en-US" sz="2400">
                          <a:effectLst/>
                        </a:rPr>
                        <a:t>APPLICATION</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marL="0" marR="0" algn="ctr">
                        <a:lnSpc>
                          <a:spcPct val="115000"/>
                        </a:lnSpc>
                        <a:spcBef>
                          <a:spcPts val="0"/>
                        </a:spcBef>
                        <a:spcAft>
                          <a:spcPts val="0"/>
                        </a:spcAft>
                      </a:pPr>
                      <a:r>
                        <a:rPr lang="en-US" sz="2400">
                          <a:effectLst/>
                        </a:rPr>
                        <a:t>ADVANTAGES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marL="0" marR="0" algn="ctr">
                        <a:lnSpc>
                          <a:spcPct val="115000"/>
                        </a:lnSpc>
                        <a:spcBef>
                          <a:spcPts val="0"/>
                        </a:spcBef>
                        <a:spcAft>
                          <a:spcPts val="0"/>
                        </a:spcAft>
                      </a:pPr>
                      <a:r>
                        <a:rPr lang="en-US" sz="2400" dirty="0">
                          <a:effectLst/>
                        </a:rPr>
                        <a:t>LIMITATIONS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extLst>
                  <a:ext uri="{0D108BD9-81ED-4DB2-BD59-A6C34878D82A}">
                    <a16:rowId xmlns:a16="http://schemas.microsoft.com/office/drawing/2014/main" val="1304649434"/>
                  </a:ext>
                </a:extLst>
              </a:tr>
              <a:tr h="959457">
                <a:tc>
                  <a:txBody>
                    <a:bodyPr/>
                    <a:lstStyle/>
                    <a:p>
                      <a:pPr marL="0" marR="0" algn="l">
                        <a:lnSpc>
                          <a:spcPct val="115000"/>
                        </a:lnSpc>
                        <a:spcBef>
                          <a:spcPts val="0"/>
                        </a:spcBef>
                        <a:spcAft>
                          <a:spcPts val="0"/>
                        </a:spcAft>
                      </a:pPr>
                      <a:r>
                        <a:rPr lang="en-US" sz="1400" dirty="0">
                          <a:effectLst/>
                        </a:rPr>
                        <a:t>Pop-Up Sprinklers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187668"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rPr>
                        <a:t>Lawns, bowling, greens, golf courses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effectLst/>
                        </a:rPr>
                        <a:t>Easily Automated,</a:t>
                      </a:r>
                      <a:endParaRPr lang="en-US" sz="2400" dirty="0">
                        <a:effectLst/>
                      </a:endParaRPr>
                    </a:p>
                    <a:p>
                      <a:pPr marL="0" marR="0" algn="l">
                        <a:lnSpc>
                          <a:spcPct val="115000"/>
                        </a:lnSpc>
                        <a:spcBef>
                          <a:spcPts val="0"/>
                        </a:spcBef>
                        <a:spcAft>
                          <a:spcPts val="0"/>
                        </a:spcAft>
                      </a:pPr>
                      <a:r>
                        <a:rPr lang="en-US" sz="1400" dirty="0">
                          <a:effectLst/>
                        </a:rPr>
                        <a:t>Retract below ground level for mowing</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effectLst/>
                        </a:rPr>
                        <a:t>High pressure and discharge may limit the number that can operate at one time</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2100886"/>
                  </a:ext>
                </a:extLst>
              </a:tr>
              <a:tr h="1362355">
                <a:tc>
                  <a:txBody>
                    <a:bodyPr/>
                    <a:lstStyle/>
                    <a:p>
                      <a:pPr marL="0" marR="0" algn="l">
                        <a:lnSpc>
                          <a:spcPct val="115000"/>
                        </a:lnSpc>
                        <a:spcBef>
                          <a:spcPts val="0"/>
                        </a:spcBef>
                        <a:spcAft>
                          <a:spcPts val="0"/>
                        </a:spcAft>
                      </a:pPr>
                      <a:r>
                        <a:rPr lang="en-US" sz="1400">
                          <a:effectLst/>
                        </a:rPr>
                        <a:t>Mini-sprinklers and micro-jets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187668"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rPr>
                        <a:t>Shrubs, perennials, trees orchards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effectLst/>
                        </a:rPr>
                        <a:t>Water applied to the specified area with little wastage and low-run-off</a:t>
                      </a:r>
                      <a:endParaRPr lang="en-US" sz="2400" dirty="0">
                        <a:effectLst/>
                      </a:endParaRPr>
                    </a:p>
                    <a:p>
                      <a:pPr marL="0" marR="0" algn="l">
                        <a:lnSpc>
                          <a:spcPct val="115000"/>
                        </a:lnSpc>
                        <a:spcBef>
                          <a:spcPts val="0"/>
                        </a:spcBef>
                        <a:spcAft>
                          <a:spcPts val="0"/>
                        </a:spcAft>
                      </a:pPr>
                      <a:r>
                        <a:rPr lang="en-US" sz="1400" dirty="0">
                          <a:effectLst/>
                        </a:rPr>
                        <a:t>Operate at low pressure</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effectLst/>
                        </a:rPr>
                        <a:t>Easily damaged so use in public is limited</a:t>
                      </a:r>
                      <a:endParaRPr lang="en-US" sz="2400" dirty="0">
                        <a:effectLst/>
                      </a:endParaRPr>
                    </a:p>
                    <a:p>
                      <a:pPr marL="0" marR="0" algn="l">
                        <a:lnSpc>
                          <a:spcPct val="115000"/>
                        </a:lnSpc>
                        <a:spcBef>
                          <a:spcPts val="0"/>
                        </a:spcBef>
                        <a:spcAft>
                          <a:spcPts val="0"/>
                        </a:spcAft>
                      </a:pPr>
                      <a:r>
                        <a:rPr lang="en-US" sz="1400" dirty="0">
                          <a:effectLst/>
                        </a:rPr>
                        <a:t>Low application rate means that they need to operate for long periods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929462"/>
                  </a:ext>
                </a:extLst>
              </a:tr>
              <a:tr h="959457">
                <a:tc>
                  <a:txBody>
                    <a:bodyPr/>
                    <a:lstStyle/>
                    <a:p>
                      <a:pPr marL="0" marR="0" algn="l">
                        <a:lnSpc>
                          <a:spcPct val="115000"/>
                        </a:lnSpc>
                        <a:spcBef>
                          <a:spcPts val="0"/>
                        </a:spcBef>
                        <a:spcAft>
                          <a:spcPts val="0"/>
                        </a:spcAft>
                      </a:pPr>
                      <a:r>
                        <a:rPr lang="en-US" sz="1400">
                          <a:effectLst/>
                        </a:rPr>
                        <a:t>Drip Tube</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187668"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rPr>
                        <a:t>Row crops such as cut flowers, vegetables, in ground nursery plants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effectLst/>
                        </a:rPr>
                        <a:t>Inexpensive</a:t>
                      </a:r>
                      <a:endParaRPr lang="en-US" sz="2400">
                        <a:effectLst/>
                      </a:endParaRPr>
                    </a:p>
                    <a:p>
                      <a:pPr marL="0" marR="0" algn="l">
                        <a:lnSpc>
                          <a:spcPct val="115000"/>
                        </a:lnSpc>
                        <a:spcBef>
                          <a:spcPts val="0"/>
                        </a:spcBef>
                        <a:spcAft>
                          <a:spcPts val="0"/>
                        </a:spcAft>
                      </a:pPr>
                      <a:r>
                        <a:rPr lang="en-US" sz="1400">
                          <a:effectLst/>
                        </a:rPr>
                        <a:t>Efficient (water only applied to the root zone)</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a:effectLst/>
                        </a:rPr>
                        <a:t>Need good filters</a:t>
                      </a:r>
                      <a:endParaRPr lang="en-US" sz="2400">
                        <a:effectLst/>
                      </a:endParaRPr>
                    </a:p>
                    <a:p>
                      <a:pPr marL="0" marR="0" algn="l">
                        <a:lnSpc>
                          <a:spcPct val="115000"/>
                        </a:lnSpc>
                        <a:spcBef>
                          <a:spcPts val="0"/>
                        </a:spcBef>
                        <a:spcAft>
                          <a:spcPts val="0"/>
                        </a:spcAft>
                      </a:pPr>
                      <a:r>
                        <a:rPr lang="en-US" sz="1400">
                          <a:effectLst/>
                        </a:rPr>
                        <a:t>Not satisfactory for germinating rows of seedlings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375682"/>
                  </a:ext>
                </a:extLst>
              </a:tr>
              <a:tr h="1422741">
                <a:tc>
                  <a:txBody>
                    <a:bodyPr/>
                    <a:lstStyle/>
                    <a:p>
                      <a:pPr marL="0" marR="0" algn="l">
                        <a:lnSpc>
                          <a:spcPct val="115000"/>
                        </a:lnSpc>
                        <a:spcBef>
                          <a:spcPts val="0"/>
                        </a:spcBef>
                        <a:spcAft>
                          <a:spcPts val="0"/>
                        </a:spcAft>
                      </a:pPr>
                      <a:r>
                        <a:rPr lang="en-US" sz="1400">
                          <a:effectLst/>
                        </a:rPr>
                        <a:t>External drippers on low density poly pipes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187668"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rPr>
                        <a:t>Vineyards, orchards, gardens</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effectLst/>
                        </a:rPr>
                        <a:t>Self-compensating types given uniform discharge despite variations in elevation</a:t>
                      </a:r>
                      <a:endParaRPr lang="en-US" sz="2400" dirty="0">
                        <a:effectLst/>
                      </a:endParaRPr>
                    </a:p>
                    <a:p>
                      <a:pPr marL="0" marR="0" algn="l">
                        <a:lnSpc>
                          <a:spcPct val="115000"/>
                        </a:lnSpc>
                        <a:spcBef>
                          <a:spcPts val="0"/>
                        </a:spcBef>
                        <a:spcAft>
                          <a:spcPts val="0"/>
                        </a:spcAft>
                      </a:pPr>
                      <a:r>
                        <a:rPr lang="en-US" sz="1400" dirty="0">
                          <a:effectLst/>
                        </a:rPr>
                        <a:t>Inexpensive</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effectLst/>
                        </a:rPr>
                        <a:t>Need good filters</a:t>
                      </a:r>
                      <a:endParaRPr lang="en-US" sz="2400" dirty="0">
                        <a:effectLst/>
                      </a:endParaRPr>
                    </a:p>
                    <a:p>
                      <a:pPr marL="0" marR="0" algn="l">
                        <a:lnSpc>
                          <a:spcPct val="115000"/>
                        </a:lnSpc>
                        <a:spcBef>
                          <a:spcPts val="0"/>
                        </a:spcBef>
                        <a:spcAft>
                          <a:spcPts val="0"/>
                        </a:spcAft>
                      </a:pPr>
                      <a:r>
                        <a:rPr lang="en-US" sz="1400" dirty="0">
                          <a:effectLst/>
                        </a:rPr>
                        <a:t>May not wet a big enough percentage of root zone in some situations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0" marR="150134" marT="150134" marB="150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365311"/>
                  </a:ext>
                </a:extLst>
              </a:tr>
            </a:tbl>
          </a:graphicData>
        </a:graphic>
      </p:graphicFrame>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54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dirty="0"/>
              <a:t>Design of the main work</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ADCE461B-A9E7-468A-A7CE-51B280F415A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D3882FC-D550-4CAB-91AD-35702EBE91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212" y="1371600"/>
            <a:ext cx="11885613" cy="5349602"/>
          </a:xfrm>
          <a:prstGeom prst="rect">
            <a:avLst/>
          </a:prstGeom>
          <a:noFill/>
          <a:ln w="12700">
            <a:solidFill>
              <a:schemeClr val="tx1"/>
            </a:solidFill>
          </a:ln>
        </p:spPr>
      </p:pic>
    </p:spTree>
    <p:extLst>
      <p:ext uri="{BB962C8B-B14F-4D97-AF65-F5344CB8AC3E}">
        <p14:creationId xmlns:p14="http://schemas.microsoft.com/office/powerpoint/2010/main" val="12967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b="1" dirty="0"/>
              <a:t>Financial feasibility study</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ADCE461B-A9E7-468A-A7CE-51B280F415A2}"/>
              </a:ext>
            </a:extLst>
          </p:cNvPr>
          <p:cNvSpPr>
            <a:spLocks noGrp="1"/>
          </p:cNvSpPr>
          <p:nvPr>
            <p:ph idx="1"/>
          </p:nvPr>
        </p:nvSpPr>
        <p:spPr/>
        <p:txBody>
          <a:bodyPr/>
          <a:lstStyle/>
          <a:p>
            <a:r>
              <a:rPr lang="en-US" dirty="0">
                <a:solidFill>
                  <a:schemeClr val="tx1"/>
                </a:solidFill>
              </a:rPr>
              <a:t>Globally, the plantation is the largest consumer of water and also consumes 85 percent of the water withdrawn in the Middle East and often the use of water by irrigation is very inefficient</a:t>
            </a:r>
          </a:p>
          <a:p>
            <a:r>
              <a:rPr lang="en-US" dirty="0">
                <a:solidFill>
                  <a:schemeClr val="tx1"/>
                </a:solidFill>
              </a:rPr>
              <a:t>a large quantity of water is consumed without interest, so the cost is very large, on the one hand, and on the other, irrigation by flooding requires large generators. These generators do not have safety standards</a:t>
            </a:r>
          </a:p>
          <a:p>
            <a:r>
              <a:rPr lang="en-US" dirty="0">
                <a:solidFill>
                  <a:schemeClr val="tx1"/>
                </a:solidFill>
              </a:rPr>
              <a:t>Irrigation by flooding also needs workers who supervise it and thus increase the cost in terms of salaries, housing insurance, medical insurance and so on.</a:t>
            </a:r>
          </a:p>
        </p:txBody>
      </p:sp>
    </p:spTree>
    <p:extLst>
      <p:ext uri="{BB962C8B-B14F-4D97-AF65-F5344CB8AC3E}">
        <p14:creationId xmlns:p14="http://schemas.microsoft.com/office/powerpoint/2010/main" val="24197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sz="3600" dirty="0"/>
              <a:t>World Water Consumption Statistics</a:t>
            </a:r>
            <a:endParaRPr lang="en-US" sz="3600"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ADCE461B-A9E7-468A-A7CE-51B280F415A2}"/>
              </a:ext>
            </a:extLst>
          </p:cNvPr>
          <p:cNvSpPr>
            <a:spLocks noGrp="1"/>
          </p:cNvSpPr>
          <p:nvPr>
            <p:ph idx="1"/>
          </p:nvPr>
        </p:nvSpPr>
        <p:spPr>
          <a:xfrm>
            <a:off x="888710" y="1371600"/>
            <a:ext cx="7452016" cy="4800600"/>
          </a:xfrm>
        </p:spPr>
        <p:txBody>
          <a:bodyPr>
            <a:normAutofit lnSpcReduction="10000"/>
          </a:bodyPr>
          <a:lstStyle/>
          <a:p>
            <a:pPr lvl="0"/>
            <a:r>
              <a:rPr lang="en-US" dirty="0">
                <a:solidFill>
                  <a:schemeClr val="tx1"/>
                </a:solidFill>
              </a:rPr>
              <a:t>The amount of water withdrawn for irrigation has increased by more than 60 % since 1960.</a:t>
            </a:r>
          </a:p>
          <a:p>
            <a:pPr lvl="0"/>
            <a:r>
              <a:rPr lang="en-US" dirty="0">
                <a:solidFill>
                  <a:schemeClr val="tx1"/>
                </a:solidFill>
              </a:rPr>
              <a:t>all available fresh water is used for irrigation in agriculture (70%).</a:t>
            </a:r>
          </a:p>
          <a:p>
            <a:pPr lvl="0"/>
            <a:r>
              <a:rPr lang="en-US" dirty="0">
                <a:solidFill>
                  <a:schemeClr val="tx1"/>
                </a:solidFill>
              </a:rPr>
              <a:t>Because of inefficiency in irrigation systems, particularly in developing countries, 60 % of this water is lost in evaporation or returns to rivers and groundwater </a:t>
            </a:r>
            <a:r>
              <a:rPr lang="en-US" dirty="0"/>
              <a:t>(United Nations - World Water Assessment Program, 2006: 173)</a:t>
            </a:r>
          </a:p>
          <a:p>
            <a:pPr lvl="0"/>
            <a:r>
              <a:rPr lang="en-US" dirty="0">
                <a:solidFill>
                  <a:schemeClr val="tx1"/>
                </a:solidFill>
              </a:rPr>
              <a:t>Water consumption in industrialized countries is up to 380 liters per capita per day in the United States </a:t>
            </a:r>
            <a:r>
              <a:rPr lang="en-US" dirty="0"/>
              <a:t>(US Geological Survey, 2004)</a:t>
            </a:r>
          </a:p>
        </p:txBody>
      </p:sp>
      <p:pic>
        <p:nvPicPr>
          <p:cNvPr id="5" name="صورة 2" descr="ÙØªÙØ¬Ø© Ø¨Ø­Ø« Ø§ÙØµÙØ± Ø¹Ù âªwater consumption in world statisticsâ¬â">
            <a:extLst>
              <a:ext uri="{FF2B5EF4-FFF2-40B4-BE49-F238E27FC236}">
                <a16:creationId xmlns:a16="http://schemas.microsoft.com/office/drawing/2014/main" id="{DFA71B19-B74B-4A78-80F0-AEF1C3286C2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612" y="1371600"/>
            <a:ext cx="4113213" cy="2667000"/>
          </a:xfrm>
          <a:prstGeom prst="rect">
            <a:avLst/>
          </a:prstGeom>
          <a:noFill/>
          <a:ln>
            <a:noFill/>
          </a:ln>
        </p:spPr>
      </p:pic>
    </p:spTree>
    <p:extLst>
      <p:ext uri="{BB962C8B-B14F-4D97-AF65-F5344CB8AC3E}">
        <p14:creationId xmlns:p14="http://schemas.microsoft.com/office/powerpoint/2010/main" val="326773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sz="3600" dirty="0"/>
              <a:t>World Water Consumption Statistics</a:t>
            </a:r>
            <a:endParaRPr lang="en-US" sz="3600"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A645B6EE-E7BA-4DB5-BFB3-18C98208EDC7}"/>
              </a:ext>
            </a:extLst>
          </p:cNvPr>
          <p:cNvGraphicFramePr>
            <a:graphicFrameLocks noGrp="1"/>
          </p:cNvGraphicFramePr>
          <p:nvPr>
            <p:ph idx="1"/>
            <p:extLst>
              <p:ext uri="{D42A27DB-BD31-4B8C-83A1-F6EECF244321}">
                <p14:modId xmlns:p14="http://schemas.microsoft.com/office/powerpoint/2010/main" val="509268590"/>
              </p:ext>
            </p:extLst>
          </p:nvPr>
        </p:nvGraphicFramePr>
        <p:xfrm>
          <a:off x="888709" y="1203598"/>
          <a:ext cx="10157356" cy="5349603"/>
        </p:xfrm>
        <a:graphic>
          <a:graphicData uri="http://schemas.openxmlformats.org/drawingml/2006/table">
            <a:tbl>
              <a:tblPr firstRow="1" firstCol="1" bandRow="1">
                <a:tableStyleId>{69012ECD-51FC-41F1-AA8D-1B2483CD663E}</a:tableStyleId>
              </a:tblPr>
              <a:tblGrid>
                <a:gridCol w="2539339">
                  <a:extLst>
                    <a:ext uri="{9D8B030D-6E8A-4147-A177-3AD203B41FA5}">
                      <a16:colId xmlns:a16="http://schemas.microsoft.com/office/drawing/2014/main" val="131488649"/>
                    </a:ext>
                  </a:extLst>
                </a:gridCol>
                <a:gridCol w="2539339">
                  <a:extLst>
                    <a:ext uri="{9D8B030D-6E8A-4147-A177-3AD203B41FA5}">
                      <a16:colId xmlns:a16="http://schemas.microsoft.com/office/drawing/2014/main" val="1004760558"/>
                    </a:ext>
                  </a:extLst>
                </a:gridCol>
                <a:gridCol w="2539339">
                  <a:extLst>
                    <a:ext uri="{9D8B030D-6E8A-4147-A177-3AD203B41FA5}">
                      <a16:colId xmlns:a16="http://schemas.microsoft.com/office/drawing/2014/main" val="2714281544"/>
                    </a:ext>
                  </a:extLst>
                </a:gridCol>
                <a:gridCol w="2539339">
                  <a:extLst>
                    <a:ext uri="{9D8B030D-6E8A-4147-A177-3AD203B41FA5}">
                      <a16:colId xmlns:a16="http://schemas.microsoft.com/office/drawing/2014/main" val="2907573671"/>
                    </a:ext>
                  </a:extLst>
                </a:gridCol>
              </a:tblGrid>
              <a:tr h="891600">
                <a:tc>
                  <a:txBody>
                    <a:bodyPr/>
                    <a:lstStyle/>
                    <a:p>
                      <a:pPr marL="0" marR="0" algn="ctr">
                        <a:spcBef>
                          <a:spcPts val="0"/>
                        </a:spcBef>
                        <a:spcAft>
                          <a:spcPts val="0"/>
                        </a:spcAft>
                      </a:pPr>
                      <a:r>
                        <a:rPr lang="en-US" sz="1800">
                          <a:effectLst/>
                        </a:rPr>
                        <a:t>Climate/soil</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marL="0" marR="0" algn="ctr">
                        <a:spcBef>
                          <a:spcPts val="0"/>
                        </a:spcBef>
                        <a:spcAft>
                          <a:spcPts val="0"/>
                        </a:spcAft>
                      </a:pPr>
                      <a:r>
                        <a:rPr lang="en-US" sz="1800">
                          <a:effectLst/>
                        </a:rPr>
                        <a:t>Very rough soil - does not have the power to save water</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marL="0" marR="0" algn="ctr">
                        <a:spcBef>
                          <a:spcPts val="0"/>
                        </a:spcBef>
                        <a:spcAft>
                          <a:spcPts val="0"/>
                        </a:spcAft>
                      </a:pPr>
                      <a:r>
                        <a:rPr lang="en-US" sz="1800">
                          <a:effectLst/>
                        </a:rPr>
                        <a:t>Sandy soil</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tc>
                  <a:txBody>
                    <a:bodyPr/>
                    <a:lstStyle/>
                    <a:p>
                      <a:pPr marL="0" marR="0" algn="ctr">
                        <a:spcBef>
                          <a:spcPts val="0"/>
                        </a:spcBef>
                        <a:spcAft>
                          <a:spcPts val="0"/>
                        </a:spcAft>
                      </a:pPr>
                      <a:r>
                        <a:rPr lang="en-US" sz="1800" dirty="0">
                          <a:effectLst/>
                        </a:rPr>
                        <a:t>Parasitic soil</a:t>
                      </a:r>
                      <a:endParaRPr lang="en-US"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00"/>
                    </a:solidFill>
                  </a:tcPr>
                </a:tc>
                <a:extLst>
                  <a:ext uri="{0D108BD9-81ED-4DB2-BD59-A6C34878D82A}">
                    <a16:rowId xmlns:a16="http://schemas.microsoft.com/office/drawing/2014/main" val="2596757123"/>
                  </a:ext>
                </a:extLst>
              </a:tr>
              <a:tr h="1486001">
                <a:tc>
                  <a:txBody>
                    <a:bodyPr/>
                    <a:lstStyle/>
                    <a:p>
                      <a:pPr marL="0" marR="0" algn="ctr">
                        <a:spcBef>
                          <a:spcPts val="0"/>
                        </a:spcBef>
                        <a:spcAft>
                          <a:spcPts val="0"/>
                        </a:spcAft>
                      </a:pPr>
                      <a:r>
                        <a:rPr lang="en-US" sz="1800">
                          <a:effectLst/>
                        </a:rPr>
                        <a:t>Hot – dry</a:t>
                      </a:r>
                      <a:endParaRPr lang="en-US" sz="2000">
                        <a:effectLst/>
                      </a:endParaRPr>
                    </a:p>
                    <a:p>
                      <a:pPr marL="0" marR="0" algn="ctr">
                        <a:spcBef>
                          <a:spcPts val="0"/>
                        </a:spcBef>
                        <a:spcAft>
                          <a:spcPts val="0"/>
                        </a:spcAft>
                      </a:pPr>
                      <a:r>
                        <a:rPr lang="en-US" sz="1800">
                          <a:effectLst/>
                        </a:rPr>
                        <a:t>high evaporation rate in summer</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a:effectLst/>
                        </a:rPr>
                        <a:t>Irrigation is preferred in batches daily. Or once a day while the plant consumes most irrigation water</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rPr>
                        <a:t>1-2 days</a:t>
                      </a:r>
                      <a:endParaRPr lang="en-US"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rtl="0">
                        <a:spcBef>
                          <a:spcPts val="0"/>
                        </a:spcBef>
                        <a:spcAft>
                          <a:spcPts val="0"/>
                        </a:spcAft>
                      </a:pPr>
                      <a:r>
                        <a:rPr lang="en-US" sz="1800">
                          <a:effectLst/>
                        </a:rPr>
                        <a:t>2-3 days</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8763649"/>
                  </a:ext>
                </a:extLst>
              </a:tr>
              <a:tr h="1486001">
                <a:tc>
                  <a:txBody>
                    <a:bodyPr/>
                    <a:lstStyle/>
                    <a:p>
                      <a:pPr marL="0" marR="0" algn="ctr">
                        <a:spcBef>
                          <a:spcPts val="0"/>
                        </a:spcBef>
                        <a:spcAft>
                          <a:spcPts val="0"/>
                        </a:spcAft>
                      </a:pPr>
                      <a:r>
                        <a:rPr lang="en-US" sz="1800">
                          <a:effectLst/>
                        </a:rPr>
                        <a:t>Moderate</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a:effectLst/>
                        </a:rPr>
                        <a:t>Irrigation is preferred in batches daily. Or once a day while the plant consumes most irrigation water</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a:effectLst/>
                        </a:rPr>
                        <a:t>2-3 days</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a:effectLst/>
                        </a:rPr>
                        <a:t>3-4 days</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4555938"/>
                  </a:ext>
                </a:extLst>
              </a:tr>
              <a:tr h="1486001">
                <a:tc>
                  <a:txBody>
                    <a:bodyPr/>
                    <a:lstStyle/>
                    <a:p>
                      <a:pPr marL="0" marR="0" algn="ctr">
                        <a:spcBef>
                          <a:spcPts val="0"/>
                        </a:spcBef>
                        <a:spcAft>
                          <a:spcPts val="0"/>
                        </a:spcAft>
                      </a:pPr>
                      <a:r>
                        <a:rPr lang="en-US" sz="1800">
                          <a:effectLst/>
                        </a:rPr>
                        <a:t>cool</a:t>
                      </a:r>
                      <a:endParaRPr lang="en-US" sz="2000">
                        <a:effectLst/>
                      </a:endParaRPr>
                    </a:p>
                    <a:p>
                      <a:pPr marL="0" marR="0" algn="ctr">
                        <a:spcBef>
                          <a:spcPts val="0"/>
                        </a:spcBef>
                        <a:spcAft>
                          <a:spcPts val="0"/>
                        </a:spcAft>
                      </a:pPr>
                      <a:r>
                        <a:rPr lang="en-US" sz="1800">
                          <a:effectLst/>
                        </a:rPr>
                        <a:t>Low  evaporation  rate of winter</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a:effectLst/>
                        </a:rPr>
                        <a:t>Irrigation is preferred in batches daily. Or once a day while the plant consumes most irrigation water</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a:effectLst/>
                        </a:rPr>
                        <a:t>3-4 days (Irrigation twice a week)</a:t>
                      </a:r>
                      <a:endParaRPr lang="en-US" sz="20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rPr>
                        <a:t>6-8 days (irrigation ones a weak)</a:t>
                      </a:r>
                      <a:endParaRPr lang="en-US" sz="20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710106"/>
                  </a:ext>
                </a:extLst>
              </a:tr>
            </a:tbl>
          </a:graphicData>
        </a:graphic>
      </p:graphicFrame>
    </p:spTree>
    <p:extLst>
      <p:ext uri="{BB962C8B-B14F-4D97-AF65-F5344CB8AC3E}">
        <p14:creationId xmlns:p14="http://schemas.microsoft.com/office/powerpoint/2010/main" val="75823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b="1" dirty="0"/>
              <a:t>Design the System</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E8EA59A7-CF56-4B11-A183-DD1A80C7A8C0}"/>
              </a:ext>
            </a:extLst>
          </p:cNvPr>
          <p:cNvSpPr>
            <a:spLocks noGrp="1"/>
          </p:cNvSpPr>
          <p:nvPr>
            <p:ph idx="1"/>
          </p:nvPr>
        </p:nvSpPr>
        <p:spPr>
          <a:xfrm>
            <a:off x="888709" y="1371600"/>
            <a:ext cx="5205703" cy="4800600"/>
          </a:xfrm>
        </p:spPr>
        <p:txBody>
          <a:bodyPr/>
          <a:lstStyle/>
          <a:p>
            <a:r>
              <a:rPr lang="en-US" dirty="0"/>
              <a:t>After the completion of the planning process is going to the design process.</a:t>
            </a:r>
          </a:p>
          <a:p>
            <a:r>
              <a:rPr lang="en-US" dirty="0"/>
              <a:t>The following diagrams describe all behaviors and control flow of proposed system</a:t>
            </a:r>
          </a:p>
        </p:txBody>
      </p:sp>
      <p:pic>
        <p:nvPicPr>
          <p:cNvPr id="7" name="Picture 6">
            <a:extLst>
              <a:ext uri="{FF2B5EF4-FFF2-40B4-BE49-F238E27FC236}">
                <a16:creationId xmlns:a16="http://schemas.microsoft.com/office/drawing/2014/main" id="{CB15CEE2-FA0D-43FA-AADA-3A5BA58005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6812" y="1217044"/>
            <a:ext cx="5886545" cy="5640955"/>
          </a:xfrm>
          <a:prstGeom prst="rect">
            <a:avLst/>
          </a:prstGeom>
          <a:noFill/>
          <a:ln w="19050">
            <a:solidFill>
              <a:schemeClr val="tx1"/>
            </a:solidFill>
          </a:ln>
        </p:spPr>
      </p:pic>
    </p:spTree>
    <p:extLst>
      <p:ext uri="{BB962C8B-B14F-4D97-AF65-F5344CB8AC3E}">
        <p14:creationId xmlns:p14="http://schemas.microsoft.com/office/powerpoint/2010/main" val="425171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b="1" dirty="0"/>
              <a:t>Design the System</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E8EA59A7-CF56-4B11-A183-DD1A80C7A8C0}"/>
              </a:ext>
            </a:extLst>
          </p:cNvPr>
          <p:cNvSpPr>
            <a:spLocks noGrp="1"/>
          </p:cNvSpPr>
          <p:nvPr>
            <p:ph idx="1"/>
          </p:nvPr>
        </p:nvSpPr>
        <p:spPr>
          <a:xfrm>
            <a:off x="888709" y="1371600"/>
            <a:ext cx="5815303" cy="5349602"/>
          </a:xfrm>
        </p:spPr>
        <p:txBody>
          <a:bodyPr>
            <a:normAutofit fontScale="92500"/>
          </a:bodyPr>
          <a:lstStyle/>
          <a:p>
            <a:r>
              <a:rPr lang="en-US" dirty="0"/>
              <a:t>This diagram is used to t describes how-and in what order-a group of objects works together.</a:t>
            </a:r>
          </a:p>
          <a:p>
            <a:r>
              <a:rPr lang="en-US" dirty="0"/>
              <a:t>The user can log into the application and get the measurements of water temperature and soil moisture.</a:t>
            </a:r>
          </a:p>
          <a:p>
            <a:r>
              <a:rPr lang="en-US" dirty="0"/>
              <a:t>Depending on these measurements, the user sends the order to the circuit to open the water source, and when the humidity reaches the required limit, the sensor sends an alert to the user, then the user sends another order to the circuit to close the water source</a:t>
            </a:r>
          </a:p>
        </p:txBody>
      </p:sp>
      <p:pic>
        <p:nvPicPr>
          <p:cNvPr id="8" name="Content Placeholder 4">
            <a:extLst>
              <a:ext uri="{FF2B5EF4-FFF2-40B4-BE49-F238E27FC236}">
                <a16:creationId xmlns:a16="http://schemas.microsoft.com/office/drawing/2014/main" id="{AF02CBEF-3875-4C3A-8306-C7C5826B2DAA}"/>
              </a:ext>
            </a:extLst>
          </p:cNvPr>
          <p:cNvPicPr>
            <a:picLocks/>
          </p:cNvPicPr>
          <p:nvPr/>
        </p:nvPicPr>
        <p:blipFill rotWithShape="1">
          <a:blip r:embed="rId2">
            <a:extLst>
              <a:ext uri="{28A0092B-C50C-407E-A947-70E740481C1C}">
                <a14:useLocalDpi xmlns:a14="http://schemas.microsoft.com/office/drawing/2010/main" val="0"/>
              </a:ext>
            </a:extLst>
          </a:blip>
          <a:srcRect t="1" b="6561"/>
          <a:stretch/>
        </p:blipFill>
        <p:spPr bwMode="auto">
          <a:xfrm>
            <a:off x="6704012" y="1212563"/>
            <a:ext cx="5405622" cy="5349602"/>
          </a:xfrm>
          <a:prstGeom prst="rect">
            <a:avLst/>
          </a:prstGeom>
          <a:noFill/>
          <a:ln w="19050"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716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b="1" dirty="0"/>
              <a:t>Design the System</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80138CD2-E777-433F-98E8-C8E6138E08A9}"/>
              </a:ext>
            </a:extLst>
          </p:cNvPr>
          <p:cNvSpPr>
            <a:spLocks noGrp="1"/>
          </p:cNvSpPr>
          <p:nvPr>
            <p:ph idx="1"/>
          </p:nvPr>
        </p:nvSpPr>
        <p:spPr>
          <a:xfrm>
            <a:off x="888709" y="1371600"/>
            <a:ext cx="6577303" cy="4800600"/>
          </a:xfrm>
        </p:spPr>
        <p:txBody>
          <a:bodyPr/>
          <a:lstStyle/>
          <a:p>
            <a:r>
              <a:rPr lang="en-US" dirty="0"/>
              <a:t>The system's main interface contains a screen to show the measurements and four buttons to send commands</a:t>
            </a:r>
          </a:p>
          <a:p>
            <a:r>
              <a:rPr lang="en-US" dirty="0"/>
              <a:t>The user can also switch the system from manual mode to automatic mode.</a:t>
            </a:r>
          </a:p>
          <a:p>
            <a:endParaRPr lang="en-US" dirty="0"/>
          </a:p>
        </p:txBody>
      </p:sp>
      <p:pic>
        <p:nvPicPr>
          <p:cNvPr id="7" name="Picture 6">
            <a:extLst>
              <a:ext uri="{FF2B5EF4-FFF2-40B4-BE49-F238E27FC236}">
                <a16:creationId xmlns:a16="http://schemas.microsoft.com/office/drawing/2014/main" id="{D2958877-7D6A-42C1-B20E-A04395D7CD0B}"/>
              </a:ext>
            </a:extLst>
          </p:cNvPr>
          <p:cNvPicPr/>
          <p:nvPr/>
        </p:nvPicPr>
        <p:blipFill>
          <a:blip r:embed="rId2">
            <a:extLst>
              <a:ext uri="{28A0092B-C50C-407E-A947-70E740481C1C}">
                <a14:useLocalDpi xmlns:a14="http://schemas.microsoft.com/office/drawing/2010/main" val="0"/>
              </a:ext>
            </a:extLst>
          </a:blip>
          <a:stretch>
            <a:fillRect/>
          </a:stretch>
        </p:blipFill>
        <p:spPr>
          <a:xfrm>
            <a:off x="7711191" y="1150844"/>
            <a:ext cx="3351213" cy="5707156"/>
          </a:xfrm>
          <a:prstGeom prst="rect">
            <a:avLst/>
          </a:prstGeom>
        </p:spPr>
      </p:pic>
    </p:spTree>
    <p:extLst>
      <p:ext uri="{BB962C8B-B14F-4D97-AF65-F5344CB8AC3E}">
        <p14:creationId xmlns:p14="http://schemas.microsoft.com/office/powerpoint/2010/main" val="142904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dirty="0"/>
              <a:t>Hardware used</a:t>
            </a:r>
            <a:endParaRPr lang="en-US"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80138CD2-E777-433F-98E8-C8E6138E08A9}"/>
              </a:ext>
            </a:extLst>
          </p:cNvPr>
          <p:cNvSpPr>
            <a:spLocks noGrp="1"/>
          </p:cNvSpPr>
          <p:nvPr>
            <p:ph idx="1"/>
          </p:nvPr>
        </p:nvSpPr>
        <p:spPr>
          <a:xfrm>
            <a:off x="888709" y="1371600"/>
            <a:ext cx="6577303" cy="4800600"/>
          </a:xfrm>
        </p:spPr>
        <p:txBody>
          <a:bodyPr/>
          <a:lstStyle/>
          <a:p>
            <a:r>
              <a:rPr lang="en-US" dirty="0"/>
              <a:t>Soil moisture sensors are used for measuring the water content of soil. Multiple soil moisture sensors are combined to form a soil moisture probe</a:t>
            </a:r>
          </a:p>
          <a:p>
            <a:r>
              <a:rPr lang="en-US" dirty="0"/>
              <a:t>DHT11 and DHT22 sensors are very popular because they are cheap and offer great performance</a:t>
            </a:r>
            <a:r>
              <a:rPr lang="ar-SA" dirty="0"/>
              <a:t>.</a:t>
            </a:r>
            <a:endParaRPr lang="en-US" dirty="0"/>
          </a:p>
        </p:txBody>
      </p:sp>
      <p:pic>
        <p:nvPicPr>
          <p:cNvPr id="6" name="Picture 5">
            <a:extLst>
              <a:ext uri="{FF2B5EF4-FFF2-40B4-BE49-F238E27FC236}">
                <a16:creationId xmlns:a16="http://schemas.microsoft.com/office/drawing/2014/main" id="{1DDEC6CE-F696-4359-A027-BE519E5266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65137" y="1371600"/>
            <a:ext cx="4046838" cy="2286000"/>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177847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dirty="0"/>
              <a:t>Hardware used</a:t>
            </a:r>
            <a:endParaRPr lang="en-US"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80138CD2-E777-433F-98E8-C8E6138E08A9}"/>
              </a:ext>
            </a:extLst>
          </p:cNvPr>
          <p:cNvSpPr>
            <a:spLocks noGrp="1"/>
          </p:cNvSpPr>
          <p:nvPr>
            <p:ph idx="1"/>
          </p:nvPr>
        </p:nvSpPr>
        <p:spPr>
          <a:xfrm>
            <a:off x="888709" y="1371600"/>
            <a:ext cx="6577303" cy="4800600"/>
          </a:xfrm>
        </p:spPr>
        <p:txBody>
          <a:bodyPr>
            <a:normAutofit lnSpcReduction="10000"/>
          </a:bodyPr>
          <a:lstStyle/>
          <a:p>
            <a:r>
              <a:rPr lang="en-US" dirty="0"/>
              <a:t>The connection between the sensor and the application will be connected by an electric circuit (Arduino) which will be programmed in C language to do these things so that the sensor sends signals to the (Arduino) which will be processed to send a signal to the application and then the farmer will open the application and press the appropriate command for the operation, To the circuit and then the circuit to be treated and then give the order to the place required</a:t>
            </a:r>
          </a:p>
        </p:txBody>
      </p:sp>
      <p:pic>
        <p:nvPicPr>
          <p:cNvPr id="7" name="Picture 6">
            <a:extLst>
              <a:ext uri="{FF2B5EF4-FFF2-40B4-BE49-F238E27FC236}">
                <a16:creationId xmlns:a16="http://schemas.microsoft.com/office/drawing/2014/main" id="{6A963574-6920-4D65-8DD3-D3AA99C75E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8144" y="1217044"/>
            <a:ext cx="4526044" cy="3583555"/>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249361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0F54BC-F7F4-44E2-A9D1-DEBF64EBEE5A}"/>
              </a:ext>
            </a:extLst>
          </p:cNvPr>
          <p:cNvSpPr>
            <a:spLocks noGrp="1"/>
          </p:cNvSpPr>
          <p:nvPr>
            <p:ph type="title"/>
          </p:nvPr>
        </p:nvSpPr>
        <p:spPr/>
        <p:txBody>
          <a:bodyPr/>
          <a:lstStyle/>
          <a:p>
            <a:r>
              <a:rPr lang="en-US" dirty="0"/>
              <a:t>Abstract</a:t>
            </a:r>
            <a:endParaRPr lang="en-US" dirty="0">
              <a:solidFill>
                <a:schemeClr val="bg1"/>
              </a:solidFill>
            </a:endParaRPr>
          </a:p>
        </p:txBody>
      </p:sp>
      <p:sp>
        <p:nvSpPr>
          <p:cNvPr id="3" name="عنصر نائب للمحتوى 2">
            <a:extLst>
              <a:ext uri="{FF2B5EF4-FFF2-40B4-BE49-F238E27FC236}">
                <a16:creationId xmlns:a16="http://schemas.microsoft.com/office/drawing/2014/main" id="{61E4C343-49B3-45F2-B8ED-B2A33CD66213}"/>
              </a:ext>
            </a:extLst>
          </p:cNvPr>
          <p:cNvSpPr>
            <a:spLocks noGrp="1"/>
          </p:cNvSpPr>
          <p:nvPr>
            <p:ph idx="1"/>
          </p:nvPr>
        </p:nvSpPr>
        <p:spPr>
          <a:xfrm>
            <a:off x="888709" y="1473200"/>
            <a:ext cx="8177503" cy="4699000"/>
          </a:xfrm>
        </p:spPr>
        <p:txBody>
          <a:bodyPr>
            <a:normAutofit fontScale="92500" lnSpcReduction="10000"/>
          </a:bodyPr>
          <a:lstStyle/>
          <a:p>
            <a:r>
              <a:rPr lang="en-US" sz="2800" dirty="0">
                <a:solidFill>
                  <a:schemeClr val="tx1"/>
                </a:solidFill>
              </a:rPr>
              <a:t>We know that people do not pour the water on to the plants in their gardens when they go to vacation or often forget to irrigate plants. As a result, there is a chance to get the plants damaged. Some farmers also irrigate their farms at random way where water consumption significantly. This project is an excellent solution for such kind of problems.</a:t>
            </a:r>
          </a:p>
          <a:p>
            <a:r>
              <a:rPr lang="en-US" sz="2800" dirty="0">
                <a:solidFill>
                  <a:schemeClr val="tx1"/>
                </a:solidFill>
              </a:rPr>
              <a:t>This project aims to help people and farmers to irrigate their plants in a modern and organized manner that helps reduce water consumption and increase plant productivity</a:t>
            </a:r>
          </a:p>
          <a:p>
            <a:pPr marL="0" indent="0" algn="l" rtl="0">
              <a:buNone/>
            </a:pPr>
            <a:endParaRPr lang="en-US" b="1" dirty="0"/>
          </a:p>
          <a:p>
            <a:pPr marL="0" lvl="0" indent="0" algn="l" rtl="0">
              <a:buNone/>
            </a:pPr>
            <a:endParaRPr lang="en-US" dirty="0"/>
          </a:p>
        </p:txBody>
      </p:sp>
      <p:pic>
        <p:nvPicPr>
          <p:cNvPr id="4" name="Picture 3">
            <a:extLst>
              <a:ext uri="{FF2B5EF4-FFF2-40B4-BE49-F238E27FC236}">
                <a16:creationId xmlns:a16="http://schemas.microsoft.com/office/drawing/2014/main" id="{AE7BCC05-E985-456C-B2BC-4BDCC018575B}"/>
              </a:ext>
            </a:extLst>
          </p:cNvPr>
          <p:cNvPicPr>
            <a:picLocks noChangeAspect="1"/>
          </p:cNvPicPr>
          <p:nvPr/>
        </p:nvPicPr>
        <p:blipFill rotWithShape="1">
          <a:blip r:embed="rId2">
            <a:extLst>
              <a:ext uri="{28A0092B-C50C-407E-A947-70E740481C1C}">
                <a14:useLocalDpi xmlns:a14="http://schemas.microsoft.com/office/drawing/2010/main" val="0"/>
              </a:ext>
            </a:extLst>
          </a:blip>
          <a:srcRect r="30879"/>
          <a:stretch/>
        </p:blipFill>
        <p:spPr>
          <a:xfrm>
            <a:off x="8976242" y="1569901"/>
            <a:ext cx="3212583" cy="3718198"/>
          </a:xfrm>
          <a:prstGeom prst="rect">
            <a:avLst/>
          </a:prstGeom>
        </p:spPr>
      </p:pic>
    </p:spTree>
    <p:extLst>
      <p:ext uri="{BB962C8B-B14F-4D97-AF65-F5344CB8AC3E}">
        <p14:creationId xmlns:p14="http://schemas.microsoft.com/office/powerpoint/2010/main" val="331876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dirty="0"/>
              <a:t>Hardware used</a:t>
            </a:r>
            <a:endParaRPr lang="en-US"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Content Placeholder 3">
            <a:extLst>
              <a:ext uri="{FF2B5EF4-FFF2-40B4-BE49-F238E27FC236}">
                <a16:creationId xmlns:a16="http://schemas.microsoft.com/office/drawing/2014/main" id="{80138CD2-E777-433F-98E8-C8E6138E08A9}"/>
              </a:ext>
            </a:extLst>
          </p:cNvPr>
          <p:cNvSpPr>
            <a:spLocks noGrp="1"/>
          </p:cNvSpPr>
          <p:nvPr>
            <p:ph idx="1"/>
          </p:nvPr>
        </p:nvSpPr>
        <p:spPr>
          <a:xfrm>
            <a:off x="888709" y="1371600"/>
            <a:ext cx="7339303" cy="4800600"/>
          </a:xfrm>
        </p:spPr>
        <p:txBody>
          <a:bodyPr>
            <a:normAutofit/>
          </a:bodyPr>
          <a:lstStyle/>
          <a:p>
            <a:r>
              <a:rPr lang="en-US" dirty="0"/>
              <a:t>When the soil becomes dry, the sensor sends a signal to the electric circuit (the Arduino), which in turn sends a signal to the application. The farmer will then open the application and press the appropriate command for the operation, which will then be sent to the circuit. Then the circuit will process it and then give it to the sensor to open the pump then pumps water to irrigate the soil</a:t>
            </a:r>
          </a:p>
        </p:txBody>
      </p:sp>
      <p:pic>
        <p:nvPicPr>
          <p:cNvPr id="6" name="Picture 5">
            <a:extLst>
              <a:ext uri="{FF2B5EF4-FFF2-40B4-BE49-F238E27FC236}">
                <a16:creationId xmlns:a16="http://schemas.microsoft.com/office/drawing/2014/main" id="{D8A0BB9C-CD2F-4E73-91F9-5C74F13424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04212" y="1385047"/>
            <a:ext cx="3733800" cy="4492784"/>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91859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b="1" dirty="0"/>
              <a:t>provide hosting</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Content Placeholder 7">
            <a:extLst>
              <a:ext uri="{FF2B5EF4-FFF2-40B4-BE49-F238E27FC236}">
                <a16:creationId xmlns:a16="http://schemas.microsoft.com/office/drawing/2014/main" id="{33C14E9A-80F3-4310-811A-632724609C2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709" y="1066800"/>
            <a:ext cx="10157354" cy="5257800"/>
          </a:xfrm>
          <a:prstGeom prst="rect">
            <a:avLst/>
          </a:prstGeom>
          <a:noFill/>
        </p:spPr>
      </p:pic>
    </p:spTree>
    <p:extLst>
      <p:ext uri="{BB962C8B-B14F-4D97-AF65-F5344CB8AC3E}">
        <p14:creationId xmlns:p14="http://schemas.microsoft.com/office/powerpoint/2010/main" val="14798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dirty="0"/>
              <a:t>Millstones</a:t>
            </a:r>
            <a:endParaRPr lang="en-US"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Content Placeholder 4">
            <a:extLst>
              <a:ext uri="{FF2B5EF4-FFF2-40B4-BE49-F238E27FC236}">
                <a16:creationId xmlns:a16="http://schemas.microsoft.com/office/drawing/2014/main" id="{D95CCA74-3D15-4C62-9417-103F2210458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E78D899-BDE3-4E99-9311-1267D08A75E1}"/>
              </a:ext>
            </a:extLst>
          </p:cNvPr>
          <p:cNvPicPr/>
          <p:nvPr/>
        </p:nvPicPr>
        <p:blipFill>
          <a:blip r:embed="rId2">
            <a:extLst>
              <a:ext uri="{28A0092B-C50C-407E-A947-70E740481C1C}">
                <a14:useLocalDpi xmlns:a14="http://schemas.microsoft.com/office/drawing/2010/main" val="0"/>
              </a:ext>
            </a:extLst>
          </a:blip>
          <a:stretch>
            <a:fillRect/>
          </a:stretch>
        </p:blipFill>
        <p:spPr>
          <a:xfrm>
            <a:off x="379412" y="1371600"/>
            <a:ext cx="11658600" cy="5349602"/>
          </a:xfrm>
          <a:prstGeom prst="rect">
            <a:avLst/>
          </a:prstGeom>
          <a:ln w="19050">
            <a:solidFill>
              <a:schemeClr val="tx1"/>
            </a:solidFill>
          </a:ln>
        </p:spPr>
      </p:pic>
    </p:spTree>
    <p:extLst>
      <p:ext uri="{BB962C8B-B14F-4D97-AF65-F5344CB8AC3E}">
        <p14:creationId xmlns:p14="http://schemas.microsoft.com/office/powerpoint/2010/main" val="136938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dirty="0"/>
              <a:t>Conclusion</a:t>
            </a:r>
            <a:endParaRPr lang="en-US"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Content Placeholder 4">
            <a:extLst>
              <a:ext uri="{FF2B5EF4-FFF2-40B4-BE49-F238E27FC236}">
                <a16:creationId xmlns:a16="http://schemas.microsoft.com/office/drawing/2014/main" id="{D95CCA74-3D15-4C62-9417-103F22104587}"/>
              </a:ext>
            </a:extLst>
          </p:cNvPr>
          <p:cNvSpPr>
            <a:spLocks noGrp="1"/>
          </p:cNvSpPr>
          <p:nvPr>
            <p:ph idx="1"/>
          </p:nvPr>
        </p:nvSpPr>
        <p:spPr/>
        <p:txBody>
          <a:bodyPr>
            <a:normAutofit/>
          </a:bodyPr>
          <a:lstStyle/>
          <a:p>
            <a:r>
              <a:rPr lang="en-US" sz="3200" dirty="0"/>
              <a:t>We will hope that after we implement this plant irrigation system the percentage of consumption of water definitely will decrease and the productivity of plant will increase.</a:t>
            </a:r>
          </a:p>
        </p:txBody>
      </p:sp>
    </p:spTree>
    <p:extLst>
      <p:ext uri="{BB962C8B-B14F-4D97-AF65-F5344CB8AC3E}">
        <p14:creationId xmlns:p14="http://schemas.microsoft.com/office/powerpoint/2010/main" val="299725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b="1" dirty="0"/>
              <a:t>Future work</a:t>
            </a: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Content Placeholder 4">
            <a:extLst>
              <a:ext uri="{FF2B5EF4-FFF2-40B4-BE49-F238E27FC236}">
                <a16:creationId xmlns:a16="http://schemas.microsoft.com/office/drawing/2014/main" id="{D95CCA74-3D15-4C62-9417-103F22104587}"/>
              </a:ext>
            </a:extLst>
          </p:cNvPr>
          <p:cNvSpPr>
            <a:spLocks noGrp="1"/>
          </p:cNvSpPr>
          <p:nvPr>
            <p:ph idx="1"/>
          </p:nvPr>
        </p:nvSpPr>
        <p:spPr/>
        <p:txBody>
          <a:bodyPr>
            <a:normAutofit/>
          </a:bodyPr>
          <a:lstStyle/>
          <a:p>
            <a:r>
              <a:rPr lang="en-US" sz="3200" dirty="0"/>
              <a:t>In the future we can add more features in our fire detector system and that is: </a:t>
            </a:r>
          </a:p>
          <a:p>
            <a:pPr lvl="1"/>
            <a:r>
              <a:rPr lang="en-US" sz="2800" dirty="0">
                <a:solidFill>
                  <a:schemeClr val="tx1"/>
                </a:solidFill>
              </a:rPr>
              <a:t>The possibility of connecting more than one irrigation site to the application.</a:t>
            </a:r>
          </a:p>
          <a:p>
            <a:pPr lvl="1"/>
            <a:r>
              <a:rPr lang="en-US" sz="2800" dirty="0">
                <a:solidFill>
                  <a:schemeClr val="tx1"/>
                </a:solidFill>
              </a:rPr>
              <a:t>Add a sensor to measure soil salinity ratio.</a:t>
            </a:r>
          </a:p>
          <a:p>
            <a:pPr lvl="1"/>
            <a:r>
              <a:rPr lang="en-US" sz="2800" dirty="0">
                <a:solidFill>
                  <a:schemeClr val="tx1"/>
                </a:solidFill>
              </a:rPr>
              <a:t>Estimating the need for fertilizer and adding it to the water</a:t>
            </a:r>
            <a:r>
              <a:rPr lang="ar-SA" sz="2800" dirty="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4012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Autofit/>
          </a:bodyPr>
          <a:lstStyle/>
          <a:p>
            <a:r>
              <a:rPr lang="en-US" dirty="0"/>
              <a:t>References</a:t>
            </a:r>
            <a:endParaRPr lang="en-US" b="1" dirty="0"/>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Content Placeholder 4">
            <a:extLst>
              <a:ext uri="{FF2B5EF4-FFF2-40B4-BE49-F238E27FC236}">
                <a16:creationId xmlns:a16="http://schemas.microsoft.com/office/drawing/2014/main" id="{D95CCA74-3D15-4C62-9417-103F22104587}"/>
              </a:ext>
            </a:extLst>
          </p:cNvPr>
          <p:cNvSpPr>
            <a:spLocks noGrp="1"/>
          </p:cNvSpPr>
          <p:nvPr>
            <p:ph idx="1"/>
          </p:nvPr>
        </p:nvSpPr>
        <p:spPr>
          <a:xfrm>
            <a:off x="888709" y="1371600"/>
            <a:ext cx="4748503" cy="4800600"/>
          </a:xfrm>
        </p:spPr>
        <p:txBody>
          <a:bodyPr>
            <a:normAutofit fontScale="62500" lnSpcReduction="20000"/>
          </a:bodyPr>
          <a:lstStyle/>
          <a:p>
            <a:pPr lvl="0"/>
            <a:r>
              <a:rPr lang="en-US" dirty="0"/>
              <a:t>Local flow regulation and irrigation raise global human water consumption and footprint. Science (December 2015).</a:t>
            </a:r>
          </a:p>
          <a:p>
            <a:pPr lvl="0"/>
            <a:r>
              <a:rPr lang="en-US" dirty="0"/>
              <a:t>Hoekstra, AY (2012). "The Water Footprint of Humanity". PNAS.</a:t>
            </a:r>
          </a:p>
          <a:p>
            <a:pPr lvl="0"/>
            <a:r>
              <a:rPr lang="en-US" u="sng" dirty="0">
                <a:hlinkClick r:id="rId2"/>
              </a:rPr>
              <a:t>http://www.paversearch.com/irrigation-systems-types.htm</a:t>
            </a:r>
            <a:endParaRPr lang="en-US" dirty="0"/>
          </a:p>
          <a:p>
            <a:pPr lvl="0"/>
            <a:r>
              <a:rPr lang="en-US" u="sng" dirty="0">
                <a:hlinkClick r:id="rId3"/>
              </a:rPr>
              <a:t>https://www.irrigationaustralia.com.au/about-us/types-of-irrigation/types-of-irrigation</a:t>
            </a:r>
            <a:endParaRPr lang="en-US" dirty="0"/>
          </a:p>
          <a:p>
            <a:pPr lvl="0"/>
            <a:r>
              <a:rPr lang="en-US" dirty="0"/>
              <a:t>Damascus University Journal of Agricultural Sciences (2006) Volume (22) Issue 2 Pages: 427.</a:t>
            </a:r>
          </a:p>
          <a:p>
            <a:pPr lvl="0"/>
            <a:r>
              <a:rPr lang="en-US" dirty="0"/>
              <a:t>http://geeksvalley.com/tutorial/temp-humidity-display/?view=all</a:t>
            </a:r>
          </a:p>
          <a:p>
            <a:pPr lvl="0"/>
            <a:r>
              <a:rPr lang="en-US" dirty="0">
                <a:hlinkClick r:id="rId4"/>
              </a:rPr>
              <a:t>https://twinschip.com/index.php?route=pavblog/blog&amp;id=34</a:t>
            </a:r>
            <a:endParaRPr lang="en-US" dirty="0"/>
          </a:p>
          <a:p>
            <a:pPr lvl="0"/>
            <a:endParaRPr lang="en-US" dirty="0"/>
          </a:p>
        </p:txBody>
      </p:sp>
      <p:sp>
        <p:nvSpPr>
          <p:cNvPr id="6" name="Content Placeholder 4">
            <a:extLst>
              <a:ext uri="{FF2B5EF4-FFF2-40B4-BE49-F238E27FC236}">
                <a16:creationId xmlns:a16="http://schemas.microsoft.com/office/drawing/2014/main" id="{7837B9F0-B450-4BF1-8097-90A38B262CD4}"/>
              </a:ext>
            </a:extLst>
          </p:cNvPr>
          <p:cNvSpPr txBox="1">
            <a:spLocks/>
          </p:cNvSpPr>
          <p:nvPr/>
        </p:nvSpPr>
        <p:spPr>
          <a:xfrm>
            <a:off x="6780212" y="1371600"/>
            <a:ext cx="4748503" cy="4800600"/>
          </a:xfrm>
          <a:prstGeom prst="rect">
            <a:avLst/>
          </a:prstGeom>
        </p:spPr>
        <p:txBody>
          <a:bodyPr vert="horz" lIns="121899" tIns="60949" rIns="121899" bIns="60949" rtlCol="1">
            <a:normAutofit fontScale="55000" lnSpcReduction="20000"/>
          </a:bodyPr>
          <a:lstStyle>
            <a:lvl1pPr marL="304747" indent="-304747" algn="l" defTabSz="1218987" rtl="0" eaLnBrk="1" latinLnBrk="0" hangingPunct="1">
              <a:lnSpc>
                <a:spcPct val="100000"/>
              </a:lnSpc>
              <a:spcBef>
                <a:spcPts val="1866"/>
              </a:spcBef>
              <a:buSzPct val="100000"/>
              <a:buFont typeface="Arial" pitchFamily="34" charset="0"/>
              <a:buChar char="•"/>
              <a:defRPr sz="2400" kern="1200">
                <a:solidFill>
                  <a:srgbClr val="CC6600"/>
                </a:solidFill>
                <a:latin typeface="+mn-lt"/>
                <a:ea typeface="+mn-ea"/>
                <a:cs typeface="+mj-cs"/>
              </a:defRPr>
            </a:lvl1pPr>
            <a:lvl2pPr marL="731392" indent="-304747" algn="l" defTabSz="1218987" rtl="0" eaLnBrk="1" latinLnBrk="0" hangingPunct="1">
              <a:lnSpc>
                <a:spcPct val="100000"/>
              </a:lnSpc>
              <a:spcBef>
                <a:spcPts val="1066"/>
              </a:spcBef>
              <a:buSzPct val="100000"/>
              <a:buFont typeface="Century Gothic" pitchFamily="34" charset="0"/>
              <a:buChar char="–"/>
              <a:defRPr sz="2000" kern="1200">
                <a:solidFill>
                  <a:schemeClr val="tx1"/>
                </a:solidFill>
                <a:latin typeface="+mn-lt"/>
                <a:ea typeface="+mn-ea"/>
                <a:cs typeface="+mj-cs"/>
              </a:defRPr>
            </a:lvl2pPr>
            <a:lvl3pPr marL="1158037" indent="-304747" algn="l" defTabSz="1218987" rtl="0" eaLnBrk="1" latinLnBrk="0" hangingPunct="1">
              <a:lnSpc>
                <a:spcPct val="100000"/>
              </a:lnSpc>
              <a:spcBef>
                <a:spcPts val="1066"/>
              </a:spcBef>
              <a:buSzPct val="100000"/>
              <a:buFont typeface="Century Gothic" pitchFamily="34" charset="0"/>
              <a:buChar char="–"/>
              <a:defRPr sz="1800" kern="1200">
                <a:solidFill>
                  <a:schemeClr val="tx1"/>
                </a:solidFill>
                <a:latin typeface="+mn-lt"/>
                <a:ea typeface="+mn-ea"/>
                <a:cs typeface="+mj-cs"/>
              </a:defRPr>
            </a:lvl3pPr>
            <a:lvl4pPr marL="1584683" indent="-304747" algn="l" defTabSz="1218987" rtl="0" eaLnBrk="1" latinLnBrk="0" hangingPunct="1">
              <a:lnSpc>
                <a:spcPct val="100000"/>
              </a:lnSpc>
              <a:spcBef>
                <a:spcPts val="1066"/>
              </a:spcBef>
              <a:buSzPct val="100000"/>
              <a:buFont typeface="Century Gothic" pitchFamily="34" charset="0"/>
              <a:buChar char="–"/>
              <a:defRPr sz="1800" kern="1200">
                <a:solidFill>
                  <a:schemeClr val="tx1"/>
                </a:solidFill>
                <a:latin typeface="+mn-lt"/>
                <a:ea typeface="+mn-ea"/>
                <a:cs typeface="+mj-cs"/>
              </a:defRPr>
            </a:lvl4pPr>
            <a:lvl5pPr marL="2011328" indent="-304747" algn="l" defTabSz="1218987" rtl="0" eaLnBrk="1" latinLnBrk="0" hangingPunct="1">
              <a:lnSpc>
                <a:spcPct val="100000"/>
              </a:lnSpc>
              <a:spcBef>
                <a:spcPts val="1066"/>
              </a:spcBef>
              <a:buSzPct val="100000"/>
              <a:buFont typeface="Century Gothic" pitchFamily="34" charset="0"/>
              <a:buChar char="–"/>
              <a:defRPr sz="1800" kern="1200">
                <a:solidFill>
                  <a:schemeClr val="tx1"/>
                </a:solidFill>
                <a:latin typeface="+mn-lt"/>
                <a:ea typeface="+mn-ea"/>
                <a:cs typeface="+mj-cs"/>
              </a:defRPr>
            </a:lvl5pPr>
            <a:lvl6pPr marL="2437973" indent="-304747" algn="r" defTabSz="1218987" rtl="1"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r" defTabSz="1218987" rtl="1"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r" defTabSz="1218987" rtl="1"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r" defTabSz="1218987" rtl="1"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lvl="0"/>
            <a:r>
              <a:rPr lang="en-US" dirty="0">
                <a:hlinkClick r:id="rId5"/>
              </a:rPr>
              <a:t>https://www.arabsmakers.com</a:t>
            </a:r>
            <a:endParaRPr lang="en-US" dirty="0"/>
          </a:p>
          <a:p>
            <a:pPr lvl="0"/>
            <a:r>
              <a:rPr lang="en-US" dirty="0">
                <a:hlinkClick r:id="rId6"/>
              </a:rPr>
              <a:t>http://geeksvalley.com/tutorial/temp-humidity-display/?view=all</a:t>
            </a:r>
            <a:endParaRPr lang="en-US" dirty="0"/>
          </a:p>
          <a:p>
            <a:pPr lvl="0"/>
            <a:r>
              <a:rPr lang="en-US" dirty="0"/>
              <a:t>(United Nations - World Water Assessment Program, 2006: 173)</a:t>
            </a:r>
          </a:p>
          <a:p>
            <a:pPr lvl="0"/>
            <a:r>
              <a:rPr lang="en-US" dirty="0"/>
              <a:t>(US Geological Survey, 2004)</a:t>
            </a:r>
          </a:p>
          <a:p>
            <a:pPr lvl="0"/>
            <a:r>
              <a:rPr lang="en-US" u="sng" dirty="0">
                <a:hlinkClick r:id="rId7"/>
              </a:rPr>
              <a:t>http://www.un.org/arabic/waterforlifedecade/factsheet.html</a:t>
            </a:r>
            <a:endParaRPr lang="en-US" dirty="0"/>
          </a:p>
          <a:p>
            <a:pPr lvl="0"/>
            <a:r>
              <a:rPr lang="en-US" dirty="0"/>
              <a:t>(</a:t>
            </a:r>
            <a:r>
              <a:rPr lang="en-US" dirty="0" err="1"/>
              <a:t>adwaa</a:t>
            </a:r>
            <a:r>
              <a:rPr lang="en-US" dirty="0"/>
              <a:t> </a:t>
            </a:r>
            <a:r>
              <a:rPr lang="en-US" dirty="0" err="1"/>
              <a:t>kashifa</a:t>
            </a:r>
            <a:r>
              <a:rPr lang="en-US" dirty="0"/>
              <a:t>  journals 2005:7)</a:t>
            </a:r>
          </a:p>
          <a:p>
            <a:pPr lvl="0"/>
            <a:r>
              <a:rPr lang="en-US" dirty="0"/>
              <a:t>(</a:t>
            </a:r>
            <a:r>
              <a:rPr lang="en-US" dirty="0" err="1"/>
              <a:t>Henry:Noth</a:t>
            </a:r>
            <a:r>
              <a:rPr lang="en-US" dirty="0"/>
              <a:t> , Fundamentals of Land Science book ,1986)</a:t>
            </a:r>
          </a:p>
          <a:p>
            <a:pPr lvl="0"/>
            <a:r>
              <a:rPr lang="en-US" u="sng" dirty="0">
                <a:hlinkClick r:id="rId8"/>
              </a:rPr>
              <a:t>https://www.momra.gov.sa/generalserv/Specs/guid0015.asp</a:t>
            </a:r>
            <a:endParaRPr lang="en-US" dirty="0"/>
          </a:p>
          <a:p>
            <a:pPr lvl="0"/>
            <a:r>
              <a:rPr lang="en-US" u="sng" dirty="0">
                <a:hlinkClick r:id="rId9"/>
              </a:rPr>
              <a:t>https://bestwebhostingaustralia.net/</a:t>
            </a:r>
            <a:endParaRPr lang="en-US" dirty="0"/>
          </a:p>
          <a:p>
            <a:pPr lvl="0"/>
            <a:r>
              <a:rPr lang="en-US" u="sng" dirty="0">
                <a:hlinkClick r:id="rId10"/>
              </a:rPr>
              <a:t>https://ar.hostingdean.com/best-hosting/</a:t>
            </a:r>
            <a:endParaRPr lang="en-US" dirty="0"/>
          </a:p>
        </p:txBody>
      </p:sp>
    </p:spTree>
    <p:extLst>
      <p:ext uri="{BB962C8B-B14F-4D97-AF65-F5344CB8AC3E}">
        <p14:creationId xmlns:p14="http://schemas.microsoft.com/office/powerpoint/2010/main" val="15051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4351E34-3DCE-4081-BE6B-05015D6339EC}"/>
              </a:ext>
            </a:extLst>
          </p:cNvPr>
          <p:cNvSpPr>
            <a:spLocks noGrp="1"/>
          </p:cNvSpPr>
          <p:nvPr>
            <p:ph type="title"/>
          </p:nvPr>
        </p:nvSpPr>
        <p:spPr>
          <a:xfrm>
            <a:off x="888709" y="152400"/>
            <a:ext cx="10157354" cy="876300"/>
          </a:xfrm>
        </p:spPr>
        <p:txBody>
          <a:bodyPr>
            <a:normAutofit/>
          </a:bodyPr>
          <a:lstStyle/>
          <a:p>
            <a:r>
              <a:rPr lang="en-AU" b="1" dirty="0"/>
              <a:t>What We have Learned.. </a:t>
            </a:r>
            <a:endParaRPr lang="en-US" dirty="0"/>
          </a:p>
        </p:txBody>
      </p:sp>
      <p:sp>
        <p:nvSpPr>
          <p:cNvPr id="3" name="عنصر نائب للمحتوى 2">
            <a:extLst>
              <a:ext uri="{FF2B5EF4-FFF2-40B4-BE49-F238E27FC236}">
                <a16:creationId xmlns:a16="http://schemas.microsoft.com/office/drawing/2014/main" id="{8EF83123-4652-4FBA-9C6D-39C92DCBD938}"/>
              </a:ext>
            </a:extLst>
          </p:cNvPr>
          <p:cNvSpPr>
            <a:spLocks noGrp="1"/>
          </p:cNvSpPr>
          <p:nvPr>
            <p:ph idx="1"/>
          </p:nvPr>
        </p:nvSpPr>
        <p:spPr/>
        <p:txBody>
          <a:bodyPr>
            <a:normAutofit/>
          </a:bodyPr>
          <a:lstStyle/>
          <a:p>
            <a:pPr marL="0" indent="0" algn="l" rtl="0">
              <a:lnSpc>
                <a:spcPct val="150000"/>
              </a:lnSpc>
              <a:buNone/>
            </a:pPr>
            <a:r>
              <a:rPr lang="en-US" b="1" dirty="0"/>
              <a:t>In otherwise we have learned and improved some individual skills like enhance the techniques of information gathering, improve communication skills, learned how to work in a teamwork.</a:t>
            </a:r>
          </a:p>
          <a:p>
            <a:pPr marL="0" indent="0" algn="l" rtl="0">
              <a:lnSpc>
                <a:spcPct val="150000"/>
              </a:lnSpc>
              <a:buNone/>
            </a:pPr>
            <a:r>
              <a:rPr lang="en-US" b="1" dirty="0"/>
              <a:t>We looking forward to the continuous improvement of what we have learned and work on large projects that contribute to the service of society.</a:t>
            </a:r>
          </a:p>
          <a:p>
            <a:pPr marL="0" indent="0" algn="l" rtl="0">
              <a:lnSpc>
                <a:spcPct val="150000"/>
              </a:lnSpc>
              <a:buNone/>
            </a:pPr>
            <a:endParaRPr lang="en-US" b="1" dirty="0"/>
          </a:p>
        </p:txBody>
      </p:sp>
    </p:spTree>
    <p:extLst>
      <p:ext uri="{BB962C8B-B14F-4D97-AF65-F5344CB8AC3E}">
        <p14:creationId xmlns:p14="http://schemas.microsoft.com/office/powerpoint/2010/main" val="24725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4351E34-3DCE-4081-BE6B-05015D6339EC}"/>
              </a:ext>
            </a:extLst>
          </p:cNvPr>
          <p:cNvSpPr>
            <a:spLocks noGrp="1"/>
          </p:cNvSpPr>
          <p:nvPr>
            <p:ph type="title"/>
          </p:nvPr>
        </p:nvSpPr>
        <p:spPr>
          <a:xfrm>
            <a:off x="1015735" y="642938"/>
            <a:ext cx="10157354" cy="5572125"/>
          </a:xfrm>
          <a:prstGeom prst="round2SameRect">
            <a:avLst>
              <a:gd name="adj1" fmla="val 50000"/>
              <a:gd name="adj2" fmla="val 50000"/>
            </a:avLst>
          </a:prstGeom>
        </p:spPr>
        <p:txBody>
          <a:bodyPr>
            <a:noAutofit/>
          </a:bodyPr>
          <a:lstStyle/>
          <a:p>
            <a:r>
              <a:rPr lang="en-AU" sz="14900" b="1" dirty="0"/>
              <a:t>Thank You</a:t>
            </a:r>
            <a:endParaRPr lang="en-US" sz="14900" dirty="0"/>
          </a:p>
        </p:txBody>
      </p:sp>
    </p:spTree>
    <p:extLst>
      <p:ext uri="{BB962C8B-B14F-4D97-AF65-F5344CB8AC3E}">
        <p14:creationId xmlns:p14="http://schemas.microsoft.com/office/powerpoint/2010/main" val="123638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0450DF-A974-41C1-A825-1885308FAC3A}"/>
              </a:ext>
            </a:extLst>
          </p:cNvPr>
          <p:cNvSpPr>
            <a:spLocks noGrp="1"/>
          </p:cNvSpPr>
          <p:nvPr>
            <p:ph type="title"/>
          </p:nvPr>
        </p:nvSpPr>
        <p:spPr/>
        <p:txBody>
          <a:bodyPr>
            <a:normAutofit/>
          </a:bodyPr>
          <a:lstStyle/>
          <a:p>
            <a:r>
              <a:rPr lang="en-US" b="1" dirty="0"/>
              <a:t>Introductions</a:t>
            </a:r>
            <a:endParaRPr lang="en-US" dirty="0"/>
          </a:p>
        </p:txBody>
      </p:sp>
      <p:sp>
        <p:nvSpPr>
          <p:cNvPr id="3" name="عنصر نائب للمحتوى 2">
            <a:extLst>
              <a:ext uri="{FF2B5EF4-FFF2-40B4-BE49-F238E27FC236}">
                <a16:creationId xmlns:a16="http://schemas.microsoft.com/office/drawing/2014/main" id="{C24603B0-86B4-4ED7-8596-3DB6D60DC0A8}"/>
              </a:ext>
            </a:extLst>
          </p:cNvPr>
          <p:cNvSpPr>
            <a:spLocks noGrp="1"/>
          </p:cNvSpPr>
          <p:nvPr>
            <p:ph idx="1"/>
          </p:nvPr>
        </p:nvSpPr>
        <p:spPr/>
        <p:txBody>
          <a:bodyPr>
            <a:normAutofit/>
          </a:bodyPr>
          <a:lstStyle/>
          <a:p>
            <a:r>
              <a:rPr lang="en-US" dirty="0">
                <a:solidFill>
                  <a:schemeClr val="tx1"/>
                </a:solidFill>
              </a:rPr>
              <a:t>With two thirds of the earth's surface covered by water and the human body consisting of 75 percent of it, it is evidently clear that water is one of the prime elements responsible for life on earth. </a:t>
            </a:r>
          </a:p>
          <a:p>
            <a:r>
              <a:rPr lang="en-US" dirty="0">
                <a:solidFill>
                  <a:schemeClr val="tx1"/>
                </a:solidFill>
              </a:rPr>
              <a:t>Agriculture plays an essential role in the economic and social development of many countries in the world, especially developing countries, most of which are located in dry areas.</a:t>
            </a:r>
          </a:p>
          <a:p>
            <a:r>
              <a:rPr lang="en-US" dirty="0">
                <a:solidFill>
                  <a:schemeClr val="tx1"/>
                </a:solidFill>
              </a:rPr>
              <a:t>Therefore, the development of agriculture in these countries will play a role in providing food and developing the population of these countries economically and socially</a:t>
            </a:r>
          </a:p>
        </p:txBody>
      </p:sp>
    </p:spTree>
    <p:extLst>
      <p:ext uri="{BB962C8B-B14F-4D97-AF65-F5344CB8AC3E}">
        <p14:creationId xmlns:p14="http://schemas.microsoft.com/office/powerpoint/2010/main" val="145173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6817308-B89E-4445-B759-E705D9A5CA1D}"/>
              </a:ext>
            </a:extLst>
          </p:cNvPr>
          <p:cNvSpPr>
            <a:spLocks noGrp="1"/>
          </p:cNvSpPr>
          <p:nvPr>
            <p:ph type="title"/>
          </p:nvPr>
        </p:nvSpPr>
        <p:spPr/>
        <p:txBody>
          <a:bodyPr/>
          <a:lstStyle/>
          <a:p>
            <a:r>
              <a:rPr lang="en-US" b="1" dirty="0"/>
              <a:t>Problem statement</a:t>
            </a:r>
          </a:p>
        </p:txBody>
      </p:sp>
      <p:sp>
        <p:nvSpPr>
          <p:cNvPr id="3" name="عنصر نائب للمحتوى 2">
            <a:extLst>
              <a:ext uri="{FF2B5EF4-FFF2-40B4-BE49-F238E27FC236}">
                <a16:creationId xmlns:a16="http://schemas.microsoft.com/office/drawing/2014/main" id="{49F6BE0D-EF18-4DC4-B111-AD84C2E7E40F}"/>
              </a:ext>
            </a:extLst>
          </p:cNvPr>
          <p:cNvSpPr>
            <a:spLocks noGrp="1"/>
          </p:cNvSpPr>
          <p:nvPr>
            <p:ph idx="1"/>
          </p:nvPr>
        </p:nvSpPr>
        <p:spPr>
          <a:xfrm>
            <a:off x="888709" y="1371600"/>
            <a:ext cx="6311031" cy="4800600"/>
          </a:xfrm>
        </p:spPr>
        <p:txBody>
          <a:bodyPr>
            <a:normAutofit fontScale="92500" lnSpcReduction="20000"/>
          </a:bodyPr>
          <a:lstStyle/>
          <a:p>
            <a:r>
              <a:rPr lang="en-US" sz="3200" dirty="0">
                <a:solidFill>
                  <a:schemeClr val="tx1"/>
                </a:solidFill>
              </a:rPr>
              <a:t>Consumption of a large amount of water when irrigating plants in the traditional way, in addition to the high costs required for irrigation in this manner.</a:t>
            </a:r>
          </a:p>
          <a:p>
            <a:r>
              <a:rPr lang="en-US" sz="3200" dirty="0">
                <a:solidFill>
                  <a:schemeClr val="tx1"/>
                </a:solidFill>
              </a:rPr>
              <a:t>People cannot irrigate their plants and gardens when they are outside the house, which can lead to the death and damage of these plants</a:t>
            </a:r>
            <a:r>
              <a:rPr lang="ar-SA" sz="3200" dirty="0">
                <a:solidFill>
                  <a:schemeClr val="tx1"/>
                </a:solidFill>
              </a:rPr>
              <a:t>.</a:t>
            </a:r>
            <a:endParaRPr lang="en-US" sz="3200" dirty="0">
              <a:solidFill>
                <a:schemeClr val="tx1"/>
              </a:solidFill>
            </a:endParaRPr>
          </a:p>
        </p:txBody>
      </p:sp>
      <p:pic>
        <p:nvPicPr>
          <p:cNvPr id="5" name="Picture 4">
            <a:extLst>
              <a:ext uri="{FF2B5EF4-FFF2-40B4-BE49-F238E27FC236}">
                <a16:creationId xmlns:a16="http://schemas.microsoft.com/office/drawing/2014/main" id="{2F37F0CB-884A-4F2E-9B8D-F63A161A68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212" y="1219200"/>
            <a:ext cx="4818580" cy="5105400"/>
          </a:xfrm>
          <a:prstGeom prst="rect">
            <a:avLst/>
          </a:prstGeom>
        </p:spPr>
      </p:pic>
    </p:spTree>
    <p:extLst>
      <p:ext uri="{BB962C8B-B14F-4D97-AF65-F5344CB8AC3E}">
        <p14:creationId xmlns:p14="http://schemas.microsoft.com/office/powerpoint/2010/main" val="213141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6817308-B89E-4445-B759-E705D9A5CA1D}"/>
              </a:ext>
            </a:extLst>
          </p:cNvPr>
          <p:cNvSpPr>
            <a:spLocks noGrp="1"/>
          </p:cNvSpPr>
          <p:nvPr>
            <p:ph type="title"/>
          </p:nvPr>
        </p:nvSpPr>
        <p:spPr/>
        <p:txBody>
          <a:bodyPr/>
          <a:lstStyle/>
          <a:p>
            <a:r>
              <a:rPr lang="en-US" dirty="0"/>
              <a:t>Arguments</a:t>
            </a:r>
          </a:p>
        </p:txBody>
      </p:sp>
      <p:sp>
        <p:nvSpPr>
          <p:cNvPr id="3" name="عنصر نائب للمحتوى 2">
            <a:extLst>
              <a:ext uri="{FF2B5EF4-FFF2-40B4-BE49-F238E27FC236}">
                <a16:creationId xmlns:a16="http://schemas.microsoft.com/office/drawing/2014/main" id="{49F6BE0D-EF18-4DC4-B111-AD84C2E7E40F}"/>
              </a:ext>
            </a:extLst>
          </p:cNvPr>
          <p:cNvSpPr>
            <a:spLocks noGrp="1"/>
          </p:cNvSpPr>
          <p:nvPr>
            <p:ph idx="1"/>
          </p:nvPr>
        </p:nvSpPr>
        <p:spPr/>
        <p:txBody>
          <a:bodyPr>
            <a:normAutofit/>
          </a:bodyPr>
          <a:lstStyle/>
          <a:p>
            <a:r>
              <a:rPr lang="en-US" dirty="0"/>
              <a:t>There are some important arguments for this project:</a:t>
            </a:r>
          </a:p>
          <a:p>
            <a:pPr lvl="1"/>
            <a:r>
              <a:rPr lang="en-US" sz="2800" dirty="0">
                <a:solidFill>
                  <a:schemeClr val="tx1"/>
                </a:solidFill>
              </a:rPr>
              <a:t>Preserving water through irrigation in a modern and organized manner</a:t>
            </a:r>
            <a:r>
              <a:rPr lang="ar-SA" sz="2800" dirty="0">
                <a:solidFill>
                  <a:schemeClr val="tx1"/>
                </a:solidFill>
              </a:rPr>
              <a:t>.</a:t>
            </a:r>
            <a:endParaRPr lang="en-US" sz="2800" dirty="0">
              <a:solidFill>
                <a:schemeClr val="tx1"/>
              </a:solidFill>
            </a:endParaRPr>
          </a:p>
          <a:p>
            <a:pPr lvl="1"/>
            <a:r>
              <a:rPr lang="en-US" sz="2800" dirty="0">
                <a:solidFill>
                  <a:schemeClr val="tx1"/>
                </a:solidFill>
              </a:rPr>
              <a:t>Ensure that the plant has sufficient water</a:t>
            </a:r>
            <a:r>
              <a:rPr lang="ar-SA" sz="2800" dirty="0">
                <a:solidFill>
                  <a:schemeClr val="tx1"/>
                </a:solidFill>
              </a:rPr>
              <a:t>.</a:t>
            </a:r>
            <a:endParaRPr lang="en-US" sz="2800" dirty="0">
              <a:solidFill>
                <a:schemeClr val="tx1"/>
              </a:solidFill>
            </a:endParaRPr>
          </a:p>
          <a:p>
            <a:pPr lvl="1"/>
            <a:r>
              <a:rPr lang="en-US" sz="2800" dirty="0">
                <a:solidFill>
                  <a:schemeClr val="tx1"/>
                </a:solidFill>
              </a:rPr>
              <a:t>Reduce the costs required for irrigation in the traditional way, such as labor and generator costs</a:t>
            </a:r>
            <a:r>
              <a:rPr lang="ar-SA" sz="2800" dirty="0">
                <a:solidFill>
                  <a:schemeClr val="tx1"/>
                </a:solidFill>
              </a:rPr>
              <a:t>.</a:t>
            </a:r>
            <a:endParaRPr lang="en-US" sz="2800" dirty="0">
              <a:solidFill>
                <a:schemeClr val="tx1"/>
              </a:solidFill>
            </a:endParaRPr>
          </a:p>
          <a:p>
            <a:pPr lvl="1"/>
            <a:r>
              <a:rPr lang="en-US" sz="2800" dirty="0">
                <a:solidFill>
                  <a:schemeClr val="tx1"/>
                </a:solidFill>
              </a:rPr>
              <a:t>the possibility of irrigating the plant when you are outside the house</a:t>
            </a:r>
            <a:r>
              <a:rPr lang="ar-SA" sz="2800" dirty="0">
                <a:solidFill>
                  <a:schemeClr val="tx1"/>
                </a:solidFill>
              </a:rPr>
              <a:t>.</a:t>
            </a:r>
            <a:endParaRPr lang="en-US" sz="2800" dirty="0">
              <a:solidFill>
                <a:schemeClr val="tx1"/>
              </a:solidFill>
            </a:endParaRPr>
          </a:p>
        </p:txBody>
      </p:sp>
    </p:spTree>
    <p:extLst>
      <p:ext uri="{BB962C8B-B14F-4D97-AF65-F5344CB8AC3E}">
        <p14:creationId xmlns:p14="http://schemas.microsoft.com/office/powerpoint/2010/main" val="363121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dirty="0"/>
              <a:t>Aim</a:t>
            </a:r>
          </a:p>
        </p:txBody>
      </p:sp>
      <p:sp>
        <p:nvSpPr>
          <p:cNvPr id="5" name="Content Placeholder 4">
            <a:extLst>
              <a:ext uri="{FF2B5EF4-FFF2-40B4-BE49-F238E27FC236}">
                <a16:creationId xmlns:a16="http://schemas.microsoft.com/office/drawing/2014/main" id="{5EC9283A-9DD0-46A2-B691-1E4BD01A4312}"/>
              </a:ext>
            </a:extLst>
          </p:cNvPr>
          <p:cNvSpPr>
            <a:spLocks noGrp="1"/>
          </p:cNvSpPr>
          <p:nvPr>
            <p:ph idx="1"/>
          </p:nvPr>
        </p:nvSpPr>
        <p:spPr/>
        <p:txBody>
          <a:bodyPr>
            <a:normAutofit/>
          </a:bodyPr>
          <a:lstStyle/>
          <a:p>
            <a:r>
              <a:rPr lang="en-US" sz="3600" dirty="0"/>
              <a:t>Building an application and utilize sensors that helps farmers to irrigate their plants in an easy and economical way that contributes to the preservation of water and to ensure that plants are irrigated in the required quantity.</a:t>
            </a:r>
          </a:p>
        </p:txBody>
      </p:sp>
    </p:spTree>
    <p:extLst>
      <p:ext uri="{BB962C8B-B14F-4D97-AF65-F5344CB8AC3E}">
        <p14:creationId xmlns:p14="http://schemas.microsoft.com/office/powerpoint/2010/main" val="389784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dirty="0"/>
              <a:t>Objectives</a:t>
            </a:r>
          </a:p>
        </p:txBody>
      </p:sp>
      <p:sp>
        <p:nvSpPr>
          <p:cNvPr id="5" name="Content Placeholder 4">
            <a:extLst>
              <a:ext uri="{FF2B5EF4-FFF2-40B4-BE49-F238E27FC236}">
                <a16:creationId xmlns:a16="http://schemas.microsoft.com/office/drawing/2014/main" id="{5EC9283A-9DD0-46A2-B691-1E4BD01A4312}"/>
              </a:ext>
            </a:extLst>
          </p:cNvPr>
          <p:cNvSpPr>
            <a:spLocks noGrp="1"/>
          </p:cNvSpPr>
          <p:nvPr>
            <p:ph idx="1"/>
          </p:nvPr>
        </p:nvSpPr>
        <p:spPr/>
        <p:txBody>
          <a:bodyPr>
            <a:normAutofit fontScale="85000" lnSpcReduction="20000"/>
          </a:bodyPr>
          <a:lstStyle/>
          <a:p>
            <a:pPr lvl="0"/>
            <a:r>
              <a:rPr lang="en-US" dirty="0">
                <a:solidFill>
                  <a:schemeClr val="tx1"/>
                </a:solidFill>
              </a:rPr>
              <a:t>Background </a:t>
            </a:r>
          </a:p>
          <a:p>
            <a:pPr lvl="0"/>
            <a:r>
              <a:rPr lang="en-US" dirty="0">
                <a:solidFill>
                  <a:schemeClr val="tx1"/>
                </a:solidFill>
              </a:rPr>
              <a:t>Determine the type of sensors used to measure water temperature and soil moisture.</a:t>
            </a:r>
          </a:p>
          <a:p>
            <a:pPr lvl="0"/>
            <a:r>
              <a:rPr lang="en-US" dirty="0">
                <a:solidFill>
                  <a:schemeClr val="tx1"/>
                </a:solidFill>
              </a:rPr>
              <a:t>Financial Feasibility Study. Planning and analysis the hardware and software requirements for the application.</a:t>
            </a:r>
          </a:p>
          <a:p>
            <a:pPr lvl="0"/>
            <a:r>
              <a:rPr lang="en-US" dirty="0">
                <a:solidFill>
                  <a:schemeClr val="tx1"/>
                </a:solidFill>
              </a:rPr>
              <a:t>Designing structure and GUI for the application.</a:t>
            </a:r>
          </a:p>
          <a:p>
            <a:pPr lvl="0"/>
            <a:r>
              <a:rPr lang="en-US" dirty="0">
                <a:solidFill>
                  <a:schemeClr val="tx1"/>
                </a:solidFill>
              </a:rPr>
              <a:t>Layout of Sensors</a:t>
            </a:r>
          </a:p>
          <a:p>
            <a:pPr lvl="0"/>
            <a:r>
              <a:rPr lang="en-US" dirty="0">
                <a:solidFill>
                  <a:schemeClr val="tx1"/>
                </a:solidFill>
              </a:rPr>
              <a:t>Electronic circuit for opening and closing.</a:t>
            </a:r>
          </a:p>
          <a:p>
            <a:pPr lvl="0"/>
            <a:r>
              <a:rPr lang="en-US" dirty="0">
                <a:solidFill>
                  <a:schemeClr val="tx1"/>
                </a:solidFill>
              </a:rPr>
              <a:t>Provide hosting for data exchange and remote commands.</a:t>
            </a:r>
          </a:p>
          <a:p>
            <a:pPr lvl="0"/>
            <a:r>
              <a:rPr lang="en-US" dirty="0">
                <a:solidFill>
                  <a:schemeClr val="tx1"/>
                </a:solidFill>
              </a:rPr>
              <a:t>Execute and test the application before publishing.</a:t>
            </a:r>
          </a:p>
          <a:p>
            <a:pPr lvl="0"/>
            <a:r>
              <a:rPr lang="en-US" dirty="0">
                <a:solidFill>
                  <a:schemeClr val="tx1"/>
                </a:solidFill>
              </a:rPr>
              <a:t>Implementation of the entire system on the farm. (future work)</a:t>
            </a:r>
          </a:p>
        </p:txBody>
      </p:sp>
    </p:spTree>
    <p:extLst>
      <p:ext uri="{BB962C8B-B14F-4D97-AF65-F5344CB8AC3E}">
        <p14:creationId xmlns:p14="http://schemas.microsoft.com/office/powerpoint/2010/main" val="310938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dirty="0"/>
              <a:t>Methods</a:t>
            </a:r>
          </a:p>
        </p:txBody>
      </p:sp>
      <p:sp>
        <p:nvSpPr>
          <p:cNvPr id="5" name="Content Placeholder 4">
            <a:extLst>
              <a:ext uri="{FF2B5EF4-FFF2-40B4-BE49-F238E27FC236}">
                <a16:creationId xmlns:a16="http://schemas.microsoft.com/office/drawing/2014/main" id="{5EC9283A-9DD0-46A2-B691-1E4BD01A4312}"/>
              </a:ext>
            </a:extLst>
          </p:cNvPr>
          <p:cNvSpPr>
            <a:spLocks noGrp="1"/>
          </p:cNvSpPr>
          <p:nvPr>
            <p:ph idx="1"/>
          </p:nvPr>
        </p:nvSpPr>
        <p:spPr/>
        <p:txBody>
          <a:bodyPr>
            <a:normAutofit/>
          </a:bodyPr>
          <a:lstStyle/>
          <a:p>
            <a:pPr lvl="0"/>
            <a:r>
              <a:rPr lang="en-US" sz="2800" b="1" dirty="0"/>
              <a:t>Literature Analysis</a:t>
            </a:r>
          </a:p>
          <a:p>
            <a:pPr lvl="0"/>
            <a:r>
              <a:rPr lang="en-US" sz="2800" b="1" dirty="0"/>
              <a:t>Implementation</a:t>
            </a:r>
          </a:p>
          <a:p>
            <a:r>
              <a:rPr lang="en-US" sz="2800" b="1" dirty="0"/>
              <a:t>Gathering information</a:t>
            </a:r>
          </a:p>
        </p:txBody>
      </p:sp>
    </p:spTree>
    <p:extLst>
      <p:ext uri="{BB962C8B-B14F-4D97-AF65-F5344CB8AC3E}">
        <p14:creationId xmlns:p14="http://schemas.microsoft.com/office/powerpoint/2010/main" val="243488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8C87B9E-C1A8-4B96-A40B-A951A00A4D05}"/>
              </a:ext>
            </a:extLst>
          </p:cNvPr>
          <p:cNvSpPr>
            <a:spLocks noGrp="1"/>
          </p:cNvSpPr>
          <p:nvPr>
            <p:ph type="title"/>
          </p:nvPr>
        </p:nvSpPr>
        <p:spPr/>
        <p:txBody>
          <a:bodyPr>
            <a:normAutofit/>
          </a:bodyPr>
          <a:lstStyle/>
          <a:p>
            <a:r>
              <a:rPr lang="en-US" b="1" dirty="0"/>
              <a:t>Literature Analysis</a:t>
            </a:r>
            <a:endParaRPr lang="en-US" dirty="0"/>
          </a:p>
        </p:txBody>
      </p:sp>
      <p:sp>
        <p:nvSpPr>
          <p:cNvPr id="5" name="Content Placeholder 4">
            <a:extLst>
              <a:ext uri="{FF2B5EF4-FFF2-40B4-BE49-F238E27FC236}">
                <a16:creationId xmlns:a16="http://schemas.microsoft.com/office/drawing/2014/main" id="{5EC9283A-9DD0-46A2-B691-1E4BD01A4312}"/>
              </a:ext>
            </a:extLst>
          </p:cNvPr>
          <p:cNvSpPr>
            <a:spLocks noGrp="1"/>
          </p:cNvSpPr>
          <p:nvPr>
            <p:ph idx="1"/>
          </p:nvPr>
        </p:nvSpPr>
        <p:spPr>
          <a:xfrm>
            <a:off x="888709" y="1371600"/>
            <a:ext cx="8177503" cy="4800600"/>
          </a:xfrm>
        </p:spPr>
        <p:txBody>
          <a:bodyPr>
            <a:normAutofit lnSpcReduction="10000"/>
          </a:bodyPr>
          <a:lstStyle/>
          <a:p>
            <a:pPr marL="0" lvl="0" indent="0" algn="justLow" defTabSz="914400" eaLnBrk="0" fontAlgn="base" hangingPunct="0">
              <a:spcBef>
                <a:spcPct val="0"/>
              </a:spcBef>
              <a:spcAft>
                <a:spcPct val="0"/>
              </a:spcAft>
              <a:buSzTx/>
              <a:buNone/>
            </a:pPr>
            <a:r>
              <a:rPr lang="en-US" altLang="zh-CN" sz="2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there are many irrigation systems used in developed countries, but most of them lack a remote control or wireless feature. </a:t>
            </a:r>
            <a:endParaRPr lang="en-US" altLang="zh-CN" sz="1800" dirty="0">
              <a:solidFill>
                <a:schemeClr val="tx1"/>
              </a:solidFill>
            </a:endParaRPr>
          </a:p>
          <a:p>
            <a:pPr marL="0" lvl="0" indent="0" algn="justLow" defTabSz="914400" eaLnBrk="0" fontAlgn="base" hangingPunct="0">
              <a:spcBef>
                <a:spcPct val="0"/>
              </a:spcBef>
              <a:spcAft>
                <a:spcPct val="0"/>
              </a:spcAft>
              <a:buSzTx/>
              <a:buNone/>
            </a:pPr>
            <a:r>
              <a:rPr lang="en-US" altLang="zh-CN" sz="2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many of electronic irrigation systems is a device connected to the water source and controlled manually, either in our system will be provide with a remote control and reading of the data by application where the user (farmer)can know the temperature of water and soil moisture and open and close the water remotely</a:t>
            </a:r>
            <a:endParaRPr lang="en-US" altLang="zh-CN" sz="1800" dirty="0">
              <a:solidFill>
                <a:schemeClr val="tx1"/>
              </a:solidFill>
            </a:endParaRPr>
          </a:p>
          <a:p>
            <a:pPr marL="0" lvl="0" indent="0" algn="justLow" defTabSz="914400" eaLnBrk="0" fontAlgn="base" hangingPunct="0">
              <a:spcBef>
                <a:spcPct val="0"/>
              </a:spcBef>
              <a:spcAft>
                <a:spcPct val="0"/>
              </a:spcAft>
              <a:buSzTx/>
              <a:buNone/>
            </a:pPr>
            <a:r>
              <a:rPr lang="en-US" altLang="zh-CN" sz="2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The system also sends alerts to the user if the soil moisture ratio is reduced to the required limit.</a:t>
            </a:r>
            <a:endParaRPr lang="en-US" altLang="zh-CN" sz="3200" dirty="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AD8EAE17-0FD5-4E37-80B1-31EACEDFFC39}"/>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7">
            <a:extLst>
              <a:ext uri="{FF2B5EF4-FFF2-40B4-BE49-F238E27FC236}">
                <a16:creationId xmlns:a16="http://schemas.microsoft.com/office/drawing/2014/main" id="{4E3CB7C9-DE75-4B70-B925-C66FC2D33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53" r="14384"/>
          <a:stretch>
            <a:fillRect/>
          </a:stretch>
        </p:blipFill>
        <p:spPr bwMode="auto">
          <a:xfrm>
            <a:off x="9218612" y="1447800"/>
            <a:ext cx="2470150" cy="350358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5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الكتب 16×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26128_TF02787940.potx" id="{3119B811-502C-446C-B9E5-3B5275BB6F38}" vid="{A5E53492-BFB8-48A4-91CA-BC06A6061F63}"/>
    </a:ext>
  </a:extLst>
</a:theme>
</file>

<file path=ppt/theme/theme2.xml><?xml version="1.0" encoding="utf-8"?>
<a:theme xmlns:a="http://schemas.openxmlformats.org/drawingml/2006/main" name="نسق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نسق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http://schemas.microsoft.com/office/2006/metadata/properties"/>
    <ds:schemaRef ds:uri="http://purl.org/dc/terms/"/>
    <ds:schemaRef ds:uri="http://purl.org/dc/elements/1.1/"/>
    <ds:schemaRef ds:uri="http://schemas.openxmlformats.org/package/2006/metadata/core-properties"/>
    <ds:schemaRef ds:uri="http://schemas.microsoft.com/office/infopath/2007/PartnerControls"/>
    <ds:schemaRef ds:uri="4873beb7-5857-4685-be1f-d57550cc96cc"/>
    <ds:schemaRef ds:uri="http://www.w3.org/XML/1998/namespac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عرض تقديمي على شكل مجموعة كتب زرقاء اللون (شاشة عريضة)</Template>
  <TotalTime>0</TotalTime>
  <Words>1767</Words>
  <Application>Microsoft Office PowerPoint</Application>
  <PresentationFormat>Custom</PresentationFormat>
  <Paragraphs>147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29LT Bukra Bold</vt:lpstr>
      <vt:lpstr>Arial</vt:lpstr>
      <vt:lpstr>Calibri</vt:lpstr>
      <vt:lpstr>Century Gothic</vt:lpstr>
      <vt:lpstr>Times New Roman</vt:lpstr>
      <vt:lpstr>الكتب 16×9</vt:lpstr>
      <vt:lpstr>CPCS-352 Research Methodology</vt:lpstr>
      <vt:lpstr>Abstract</vt:lpstr>
      <vt:lpstr>Introductions</vt:lpstr>
      <vt:lpstr>Problem statement</vt:lpstr>
      <vt:lpstr>Arguments</vt:lpstr>
      <vt:lpstr>Aim</vt:lpstr>
      <vt:lpstr>Objectives</vt:lpstr>
      <vt:lpstr>Methods</vt:lpstr>
      <vt:lpstr>Literature Analysis</vt:lpstr>
      <vt:lpstr>Literature Analysis</vt:lpstr>
      <vt:lpstr>Design of the main work</vt:lpstr>
      <vt:lpstr>Financial feasibility study</vt:lpstr>
      <vt:lpstr>World Water Consumption Statistics</vt:lpstr>
      <vt:lpstr>World Water Consumption Statistics</vt:lpstr>
      <vt:lpstr>Design the System</vt:lpstr>
      <vt:lpstr>Design the System</vt:lpstr>
      <vt:lpstr>Design the System</vt:lpstr>
      <vt:lpstr>Hardware used</vt:lpstr>
      <vt:lpstr>Hardware used</vt:lpstr>
      <vt:lpstr>Hardware used</vt:lpstr>
      <vt:lpstr>provide hosting</vt:lpstr>
      <vt:lpstr>Millstones</vt:lpstr>
      <vt:lpstr>Conclusion</vt:lpstr>
      <vt:lpstr>Future work</vt:lpstr>
      <vt:lpstr>References</vt:lpstr>
      <vt:lpstr>What We have Learned..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2017-12-20T09:40:42Z</dcterms:created>
  <dcterms:modified xsi:type="dcterms:W3CDTF">2020-06-08T11:51:52Z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