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61" r:id="rId5"/>
    <p:sldId id="262" r:id="rId6"/>
    <p:sldId id="263" r:id="rId7"/>
    <p:sldId id="259"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6" d="100"/>
          <a:sy n="96" d="100"/>
        </p:scale>
        <p:origin x="1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32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706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634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802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283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2114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605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8030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85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8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16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018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95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404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308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4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88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10/11/2023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97489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competitive-data-science-predict-future-sales/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63CC-FAC5-B98B-7BF6-D728050427B1}"/>
              </a:ext>
            </a:extLst>
          </p:cNvPr>
          <p:cNvSpPr>
            <a:spLocks noGrp="1"/>
          </p:cNvSpPr>
          <p:nvPr>
            <p:ph type="ctrTitle"/>
          </p:nvPr>
        </p:nvSpPr>
        <p:spPr/>
        <p:txBody>
          <a:bodyPr/>
          <a:lstStyle/>
          <a:p>
            <a:r>
              <a:rPr lang="en-US" dirty="0"/>
              <a:t>FUTURE  SALES PREDICTION</a:t>
            </a:r>
            <a:endParaRPr lang="en-IN" dirty="0"/>
          </a:p>
        </p:txBody>
      </p:sp>
      <p:sp>
        <p:nvSpPr>
          <p:cNvPr id="3" name="Subtitle 2">
            <a:extLst>
              <a:ext uri="{FF2B5EF4-FFF2-40B4-BE49-F238E27FC236}">
                <a16:creationId xmlns:a16="http://schemas.microsoft.com/office/drawing/2014/main" id="{1FE9F689-6899-B0B5-7B5E-220455262572}"/>
              </a:ext>
            </a:extLst>
          </p:cNvPr>
          <p:cNvSpPr>
            <a:spLocks noGrp="1"/>
          </p:cNvSpPr>
          <p:nvPr>
            <p:ph type="subTitle" idx="1"/>
          </p:nvPr>
        </p:nvSpPr>
        <p:spPr/>
        <p:txBody>
          <a:bodyPr/>
          <a:lstStyle/>
          <a:p>
            <a:r>
              <a:rPr lang="en-US" dirty="0"/>
              <a:t>By Machine Learning Algorithm</a:t>
            </a:r>
            <a:endParaRPr lang="en-IN" dirty="0"/>
          </a:p>
        </p:txBody>
      </p:sp>
    </p:spTree>
    <p:extLst>
      <p:ext uri="{BB962C8B-B14F-4D97-AF65-F5344CB8AC3E}">
        <p14:creationId xmlns:p14="http://schemas.microsoft.com/office/powerpoint/2010/main" val="292557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0F52-F7CB-8877-7AC1-4FC61ED64460}"/>
              </a:ext>
            </a:extLst>
          </p:cNvPr>
          <p:cNvSpPr>
            <a:spLocks noGrp="1"/>
          </p:cNvSpPr>
          <p:nvPr>
            <p:ph type="title"/>
          </p:nvPr>
        </p:nvSpPr>
        <p:spPr>
          <a:xfrm>
            <a:off x="1362356" y="550629"/>
            <a:ext cx="10018713" cy="854242"/>
          </a:xfrm>
        </p:spPr>
        <p:txBody>
          <a:bodyPr/>
          <a:lstStyle/>
          <a:p>
            <a:pPr algn="l"/>
            <a:r>
              <a:rPr lang="en-IN" sz="1800" b="1" i="0" u="none" strike="noStrike" dirty="0">
                <a:solidFill>
                  <a:srgbClr val="000000"/>
                </a:solidFill>
                <a:effectLst/>
                <a:latin typeface="Arial" panose="020B0604020202020204" pitchFamily="34" charset="0"/>
              </a:rPr>
              <a:t>     2.1 PROBLEM DESCRIPTION:</a:t>
            </a:r>
            <a:endParaRPr lang="en-IN" dirty="0"/>
          </a:p>
        </p:txBody>
      </p:sp>
      <p:sp>
        <p:nvSpPr>
          <p:cNvPr id="3" name="Content Placeholder 2">
            <a:extLst>
              <a:ext uri="{FF2B5EF4-FFF2-40B4-BE49-F238E27FC236}">
                <a16:creationId xmlns:a16="http://schemas.microsoft.com/office/drawing/2014/main" id="{AD488C42-B38F-ADE0-7240-B9F3CBAF63A3}"/>
              </a:ext>
            </a:extLst>
          </p:cNvPr>
          <p:cNvSpPr>
            <a:spLocks noGrp="1"/>
          </p:cNvSpPr>
          <p:nvPr>
            <p:ph idx="1"/>
          </p:nvPr>
        </p:nvSpPr>
        <p:spPr>
          <a:xfrm>
            <a:off x="1709529" y="1105230"/>
            <a:ext cx="9737833" cy="4513517"/>
          </a:xfrm>
        </p:spPr>
        <p:txBody>
          <a:bodyPr>
            <a:normAutofit fontScale="70000" lnSpcReduction="20000"/>
          </a:bodyPr>
          <a:lstStyle/>
          <a:p>
            <a:pPr marL="0" indent="0" rtl="0" fontAlgn="base">
              <a:spcBef>
                <a:spcPts val="0"/>
              </a:spcBef>
              <a:spcAft>
                <a:spcPts val="0"/>
              </a:spcAft>
              <a:buNone/>
            </a:pPr>
            <a:r>
              <a:rPr lang="en-US" dirty="0"/>
              <a:t>	</a:t>
            </a:r>
          </a:p>
          <a:p>
            <a:pPr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US" sz="1800" dirty="0">
              <a:solidFill>
                <a:srgbClr val="000000"/>
              </a:solidFill>
              <a:latin typeface="Arial" panose="020B0604020202020204" pitchFamily="34" charset="0"/>
            </a:endParaRPr>
          </a:p>
          <a:p>
            <a:pPr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US" sz="1800" dirty="0">
              <a:solidFill>
                <a:srgbClr val="000000"/>
              </a:solidFill>
              <a:latin typeface="Arial" panose="020B0604020202020204" pitchFamily="34" charset="0"/>
            </a:endParaRPr>
          </a:p>
          <a:p>
            <a:pPr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endParaRPr lang="en-US" sz="1800" dirty="0">
              <a:solidFill>
                <a:srgbClr val="000000"/>
              </a:solidFill>
              <a:latin typeface="Arial" panose="020B0604020202020204" pitchFamily="34" charset="0"/>
            </a:endParaRPr>
          </a:p>
          <a:p>
            <a:pPr marL="0" indent="0" rtl="0" fontAlgn="base">
              <a:spcBef>
                <a:spcPts val="0"/>
              </a:spcBef>
              <a:spcAft>
                <a:spcPts val="0"/>
              </a:spcAft>
              <a:buNone/>
            </a:pPr>
            <a:endParaRPr lang="en-US" sz="2600" b="0" i="0" u="none" strike="noStrike" dirty="0">
              <a:solidFill>
                <a:srgbClr val="000000"/>
              </a:solidFill>
              <a:effectLst/>
              <a:latin typeface="Arial" panose="020B0604020202020204" pitchFamily="34" charset="0"/>
            </a:endParaRPr>
          </a:p>
          <a:p>
            <a:pPr marL="0" indent="0" rtl="0" fontAlgn="base">
              <a:spcBef>
                <a:spcPts val="0"/>
              </a:spcBef>
              <a:spcAft>
                <a:spcPts val="0"/>
              </a:spcAft>
              <a:buNone/>
            </a:pPr>
            <a:r>
              <a:rPr lang="en-US" sz="2600" b="0" i="0" u="none" strike="noStrike" dirty="0">
                <a:solidFill>
                  <a:srgbClr val="000000"/>
                </a:solidFill>
                <a:effectLst/>
                <a:latin typeface="Arial" panose="020B0604020202020204" pitchFamily="34" charset="0"/>
              </a:rPr>
              <a:t>	      The problem is to develop a predictive model that uses historical sales data to forecast future sales for a retail company. The objective is to create a tool that enables the company to optimize inventory management and make informed business decisions based on data driven sales predictions. This project involves data preprocessing, feature engineering, model selection, training, and evaluation.</a:t>
            </a:r>
          </a:p>
          <a:p>
            <a:pPr marL="0" indent="0">
              <a:buNone/>
            </a:pPr>
            <a:br>
              <a:rPr lang="en-US" sz="2600" dirty="0"/>
            </a:br>
            <a:r>
              <a:rPr lang="en-IN" sz="2300" b="1" i="0" u="none" strike="noStrike" dirty="0">
                <a:solidFill>
                  <a:srgbClr val="000000"/>
                </a:solidFill>
                <a:effectLst/>
                <a:latin typeface="Arial" panose="020B0604020202020204" pitchFamily="34" charset="0"/>
              </a:rPr>
              <a:t>2.2  DATASET INFORMATION:</a:t>
            </a:r>
            <a:endParaRPr lang="en-US" sz="2300" dirty="0"/>
          </a:p>
          <a:p>
            <a:pPr marL="0" indent="0" rtl="0">
              <a:spcBef>
                <a:spcPts val="0"/>
              </a:spcBef>
              <a:spcAft>
                <a:spcPts val="0"/>
              </a:spcAft>
              <a:buNone/>
            </a:pPr>
            <a:r>
              <a:rPr lang="en-US" sz="2300" b="0" i="0" u="none" strike="noStrike" dirty="0">
                <a:solidFill>
                  <a:srgbClr val="000000"/>
                </a:solidFill>
                <a:effectLst/>
                <a:latin typeface="Arial" panose="020B0604020202020204" pitchFamily="34" charset="0"/>
              </a:rPr>
              <a:t>	We collected this dataset from Kaggle (</a:t>
            </a:r>
            <a:r>
              <a:rPr lang="en-US" sz="2300" b="0" i="0" u="sng" strike="noStrike" dirty="0">
                <a:solidFill>
                  <a:srgbClr val="1155CC"/>
                </a:solidFill>
                <a:effectLst/>
                <a:latin typeface="Arial" panose="020B0604020202020204" pitchFamily="34" charset="0"/>
                <a:hlinkClick r:id="rId2"/>
              </a:rPr>
              <a:t>https://www.kaggle.com/competitions/competitive-data-science-predict-future-sales/data</a:t>
            </a:r>
            <a:r>
              <a:rPr lang="en-US" sz="2300" b="0" i="0" u="none" strike="noStrike" dirty="0">
                <a:solidFill>
                  <a:srgbClr val="000000"/>
                </a:solidFill>
                <a:effectLst/>
                <a:latin typeface="Arial" panose="020B0604020202020204" pitchFamily="34" charset="0"/>
              </a:rPr>
              <a:t>) . </a:t>
            </a:r>
          </a:p>
          <a:p>
            <a:pPr marL="0" indent="0" rtl="0">
              <a:spcBef>
                <a:spcPts val="0"/>
              </a:spcBef>
              <a:spcAft>
                <a:spcPts val="0"/>
              </a:spcAft>
              <a:buNone/>
            </a:pPr>
            <a:r>
              <a:rPr lang="en-US" sz="2300" dirty="0">
                <a:solidFill>
                  <a:srgbClr val="000000"/>
                </a:solidFill>
                <a:latin typeface="Arial" panose="020B0604020202020204" pitchFamily="34" charset="0"/>
              </a:rPr>
              <a:t>	</a:t>
            </a:r>
            <a:r>
              <a:rPr lang="en-US" sz="2300" b="0" i="0" u="none" strike="noStrike" dirty="0">
                <a:solidFill>
                  <a:srgbClr val="000000"/>
                </a:solidFill>
                <a:effectLst/>
                <a:latin typeface="Arial" panose="020B0604020202020204" pitchFamily="34" charset="0"/>
              </a:rPr>
              <a:t>We also download it using 	</a:t>
            </a:r>
            <a:endParaRPr lang="en-US" sz="2300" b="0" dirty="0">
              <a:effectLst/>
            </a:endParaRPr>
          </a:p>
          <a:p>
            <a:pPr marL="0" indent="0" rtl="0">
              <a:spcBef>
                <a:spcPts val="0"/>
              </a:spcBef>
              <a:spcAft>
                <a:spcPts val="0"/>
              </a:spcAft>
              <a:buNone/>
            </a:pPr>
            <a:r>
              <a:rPr lang="en-US" sz="2300" b="1" i="0" u="none" strike="noStrike" dirty="0">
                <a:solidFill>
                  <a:srgbClr val="000000"/>
                </a:solidFill>
                <a:effectLst/>
                <a:latin typeface="Arial" panose="020B0604020202020204" pitchFamily="34" charset="0"/>
              </a:rPr>
              <a:t>	&gt; </a:t>
            </a:r>
            <a:r>
              <a:rPr lang="en-US" sz="2300" b="1" i="0" u="none" strike="noStrike" dirty="0" err="1">
                <a:solidFill>
                  <a:srgbClr val="000000"/>
                </a:solidFill>
                <a:effectLst/>
                <a:latin typeface="Arial" panose="020B0604020202020204" pitchFamily="34" charset="0"/>
              </a:rPr>
              <a:t>kaggle</a:t>
            </a:r>
            <a:r>
              <a:rPr lang="en-US" sz="2300" b="1" i="0" u="none" strike="noStrike" dirty="0">
                <a:solidFill>
                  <a:srgbClr val="000000"/>
                </a:solidFill>
                <a:effectLst/>
                <a:latin typeface="Arial" panose="020B0604020202020204" pitchFamily="34" charset="0"/>
              </a:rPr>
              <a:t> competitions download -c competitive-data-science-predict-future-sales</a:t>
            </a:r>
            <a:endParaRPr lang="en-US" sz="2300" b="0" dirty="0">
              <a:effectLst/>
            </a:endParaRPr>
          </a:p>
          <a:p>
            <a:pPr marL="0" indent="0">
              <a:buNone/>
            </a:pPr>
            <a:br>
              <a:rPr lang="en-US" sz="2300" dirty="0"/>
            </a:br>
            <a:endParaRPr lang="en-US" sz="230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4401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0BDD-5473-0047-9172-8B7DB0ADD27E}"/>
              </a:ext>
            </a:extLst>
          </p:cNvPr>
          <p:cNvSpPr>
            <a:spLocks noGrp="1"/>
          </p:cNvSpPr>
          <p:nvPr>
            <p:ph type="title"/>
          </p:nvPr>
        </p:nvSpPr>
        <p:spPr>
          <a:xfrm>
            <a:off x="1685677" y="190499"/>
            <a:ext cx="9737834" cy="1752599"/>
          </a:xfrm>
        </p:spPr>
        <p:txBody>
          <a:bodyPr/>
          <a:lstStyle/>
          <a:p>
            <a:pPr algn="l"/>
            <a:r>
              <a:rPr lang="en-IN" sz="1800" b="1" i="0" u="none" strike="noStrike" dirty="0">
                <a:solidFill>
                  <a:srgbClr val="000000"/>
                </a:solidFill>
                <a:effectLst/>
                <a:latin typeface="Arial" panose="020B0604020202020204" pitchFamily="34" charset="0"/>
              </a:rPr>
              <a:t>2.3 DATASET COLUMNS :</a:t>
            </a:r>
            <a:endParaRPr lang="en-IN" dirty="0"/>
          </a:p>
        </p:txBody>
      </p:sp>
      <p:sp>
        <p:nvSpPr>
          <p:cNvPr id="3" name="Content Placeholder 2">
            <a:extLst>
              <a:ext uri="{FF2B5EF4-FFF2-40B4-BE49-F238E27FC236}">
                <a16:creationId xmlns:a16="http://schemas.microsoft.com/office/drawing/2014/main" id="{F96CB2C0-46CE-A23C-F1DC-E773EA08D1D8}"/>
              </a:ext>
            </a:extLst>
          </p:cNvPr>
          <p:cNvSpPr>
            <a:spLocks noGrp="1"/>
          </p:cNvSpPr>
          <p:nvPr>
            <p:ph idx="1"/>
          </p:nvPr>
        </p:nvSpPr>
        <p:spPr>
          <a:xfrm>
            <a:off x="1765189" y="1987827"/>
            <a:ext cx="9737834" cy="3803374"/>
          </a:xfrm>
        </p:spPr>
        <p:txBody>
          <a:bodyPr/>
          <a:lstStyle/>
          <a:p>
            <a:pPr rtl="0" fontAlgn="base">
              <a:spcBef>
                <a:spcPts val="2400"/>
              </a:spcBef>
              <a:spcAft>
                <a:spcPts val="0"/>
              </a:spcAft>
              <a:buFont typeface="Arial" panose="020B0604020202020204" pitchFamily="34" charset="0"/>
              <a:buChar char="•"/>
            </a:pPr>
            <a:r>
              <a:rPr lang="en-US" dirty="0"/>
              <a:t> </a:t>
            </a:r>
            <a:r>
              <a:rPr lang="en-US" sz="1800" b="1" i="0" u="none" strike="noStrike" dirty="0">
                <a:solidFill>
                  <a:srgbClr val="3C4043"/>
                </a:solidFill>
                <a:effectLst/>
                <a:latin typeface="Arial" panose="020B0604020202020204" pitchFamily="34" charset="0"/>
              </a:rPr>
              <a:t>ID</a:t>
            </a:r>
            <a:r>
              <a:rPr lang="en-US" sz="1800" b="0" i="0" u="none" strike="noStrike" dirty="0">
                <a:solidFill>
                  <a:srgbClr val="3C4043"/>
                </a:solidFill>
                <a:effectLst/>
                <a:latin typeface="Arial" panose="020B0604020202020204" pitchFamily="34" charset="0"/>
              </a:rPr>
              <a:t> : an Id that represents a (Shop, Item) tuple within the test set</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shop_id</a:t>
            </a:r>
            <a:r>
              <a:rPr lang="en-US" sz="1800" b="0" i="0" u="none" strike="noStrike" dirty="0">
                <a:solidFill>
                  <a:srgbClr val="3C4043"/>
                </a:solidFill>
                <a:effectLst/>
                <a:latin typeface="Arial" panose="020B0604020202020204" pitchFamily="34" charset="0"/>
              </a:rPr>
              <a:t> : unique identifier of a shop</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item_id</a:t>
            </a:r>
            <a:r>
              <a:rPr lang="en-US" sz="1800" b="0" i="0" u="none" strike="noStrike" dirty="0">
                <a:solidFill>
                  <a:srgbClr val="3C4043"/>
                </a:solidFill>
                <a:effectLst/>
                <a:latin typeface="Arial" panose="020B0604020202020204" pitchFamily="34" charset="0"/>
              </a:rPr>
              <a:t> :  unique identifier of a product</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item_category_id</a:t>
            </a:r>
            <a:r>
              <a:rPr lang="en-US" sz="1800" b="0" i="0" u="none" strike="noStrike" dirty="0">
                <a:solidFill>
                  <a:srgbClr val="3C4043"/>
                </a:solidFill>
                <a:effectLst/>
                <a:latin typeface="Arial" panose="020B0604020202020204" pitchFamily="34" charset="0"/>
              </a:rPr>
              <a:t> : unique identifier of item category</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item_cnt_day</a:t>
            </a:r>
            <a:r>
              <a:rPr lang="en-US" sz="1800" b="0" i="0" u="none" strike="noStrike" dirty="0">
                <a:solidFill>
                  <a:srgbClr val="3C4043"/>
                </a:solidFill>
                <a:effectLst/>
                <a:latin typeface="Arial" panose="020B0604020202020204" pitchFamily="34" charset="0"/>
              </a:rPr>
              <a:t> : number of products sold. You are predicting a monthly amount of this measure</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item_price</a:t>
            </a:r>
            <a:r>
              <a:rPr lang="en-US" sz="1800" b="0" i="0" u="none" strike="noStrike" dirty="0">
                <a:solidFill>
                  <a:srgbClr val="3C4043"/>
                </a:solidFill>
                <a:effectLst/>
                <a:latin typeface="Arial" panose="020B0604020202020204" pitchFamily="34" charset="0"/>
              </a:rPr>
              <a:t> : current price of an item</a:t>
            </a:r>
          </a:p>
          <a:p>
            <a:pPr rtl="0" fontAlgn="base">
              <a:spcBef>
                <a:spcPts val="0"/>
              </a:spcBef>
              <a:spcAft>
                <a:spcPts val="0"/>
              </a:spcAft>
              <a:buFont typeface="Arial" panose="020B0604020202020204" pitchFamily="34" charset="0"/>
              <a:buChar char="•"/>
            </a:pPr>
            <a:r>
              <a:rPr lang="en-US" sz="1800" b="1" i="0" u="none" strike="noStrike" dirty="0">
                <a:solidFill>
                  <a:srgbClr val="3C4043"/>
                </a:solidFill>
                <a:effectLst/>
                <a:latin typeface="Arial" panose="020B0604020202020204" pitchFamily="34" charset="0"/>
              </a:rPr>
              <a:t>date</a:t>
            </a:r>
            <a:r>
              <a:rPr lang="en-US" sz="1800" b="0" i="0" u="none" strike="noStrike" dirty="0">
                <a:solidFill>
                  <a:srgbClr val="3C4043"/>
                </a:solidFill>
                <a:effectLst/>
                <a:latin typeface="Arial" panose="020B0604020202020204" pitchFamily="34" charset="0"/>
              </a:rPr>
              <a:t> : date in format dd/mm/</a:t>
            </a:r>
            <a:r>
              <a:rPr lang="en-US" sz="1800" b="0" i="0" u="none" strike="noStrike" dirty="0" err="1">
                <a:solidFill>
                  <a:srgbClr val="3C4043"/>
                </a:solidFill>
                <a:effectLst/>
                <a:latin typeface="Arial" panose="020B0604020202020204" pitchFamily="34" charset="0"/>
              </a:rPr>
              <a:t>yyyy</a:t>
            </a:r>
            <a:endParaRPr lang="en-US" sz="1800" b="0" i="0" u="none" strike="noStrike" dirty="0">
              <a:solidFill>
                <a:srgbClr val="3C4043"/>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date_block_num</a:t>
            </a:r>
            <a:r>
              <a:rPr lang="en-US" sz="1800" b="0" i="0" u="none" strike="noStrike" dirty="0">
                <a:solidFill>
                  <a:srgbClr val="3C4043"/>
                </a:solidFill>
                <a:effectLst/>
                <a:latin typeface="Arial" panose="020B0604020202020204" pitchFamily="34" charset="0"/>
              </a:rPr>
              <a:t> : a consecutive month number, used for convenience. </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item_name</a:t>
            </a:r>
            <a:r>
              <a:rPr lang="en-US" sz="1800" b="0" i="0" u="none" strike="noStrike" dirty="0">
                <a:solidFill>
                  <a:srgbClr val="3C4043"/>
                </a:solidFill>
                <a:effectLst/>
                <a:latin typeface="Arial" panose="020B0604020202020204" pitchFamily="34" charset="0"/>
              </a:rPr>
              <a:t> :  name of item</a:t>
            </a:r>
          </a:p>
          <a:p>
            <a:pPr rtl="0" fontAlgn="base">
              <a:spcBef>
                <a:spcPts val="0"/>
              </a:spcBef>
              <a:spcAft>
                <a:spcPts val="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shop_name</a:t>
            </a:r>
            <a:r>
              <a:rPr lang="en-US" sz="1800" b="0" i="0" u="none" strike="noStrike" dirty="0">
                <a:solidFill>
                  <a:srgbClr val="3C4043"/>
                </a:solidFill>
                <a:effectLst/>
                <a:latin typeface="Arial" panose="020B0604020202020204" pitchFamily="34" charset="0"/>
              </a:rPr>
              <a:t> : name of shop</a:t>
            </a:r>
          </a:p>
          <a:p>
            <a:pPr rtl="0" fontAlgn="base">
              <a:spcBef>
                <a:spcPts val="0"/>
              </a:spcBef>
              <a:spcAft>
                <a:spcPts val="2400"/>
              </a:spcAft>
              <a:buFont typeface="Arial" panose="020B0604020202020204" pitchFamily="34" charset="0"/>
              <a:buChar char="•"/>
            </a:pPr>
            <a:r>
              <a:rPr lang="en-US" sz="1800" b="1" i="0" u="none" strike="noStrike" dirty="0" err="1">
                <a:solidFill>
                  <a:srgbClr val="3C4043"/>
                </a:solidFill>
                <a:effectLst/>
                <a:latin typeface="Arial" panose="020B0604020202020204" pitchFamily="34" charset="0"/>
              </a:rPr>
              <a:t>item_category_name</a:t>
            </a:r>
            <a:r>
              <a:rPr lang="en-US" sz="1800" b="0" i="0" u="none" strike="noStrike" dirty="0">
                <a:solidFill>
                  <a:srgbClr val="3C4043"/>
                </a:solidFill>
                <a:effectLst/>
                <a:latin typeface="Arial" panose="020B0604020202020204" pitchFamily="34" charset="0"/>
              </a:rPr>
              <a:t> : name of item category</a:t>
            </a:r>
          </a:p>
          <a:p>
            <a:pPr marL="0" indent="0">
              <a:buNone/>
            </a:pPr>
            <a:endParaRPr lang="en-IN" dirty="0"/>
          </a:p>
        </p:txBody>
      </p:sp>
    </p:spTree>
    <p:extLst>
      <p:ext uri="{BB962C8B-B14F-4D97-AF65-F5344CB8AC3E}">
        <p14:creationId xmlns:p14="http://schemas.microsoft.com/office/powerpoint/2010/main" val="18442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11A6-C5FA-FC14-A305-FE5418F6C180}"/>
              </a:ext>
            </a:extLst>
          </p:cNvPr>
          <p:cNvSpPr>
            <a:spLocks noGrp="1"/>
          </p:cNvSpPr>
          <p:nvPr>
            <p:ph type="title"/>
          </p:nvPr>
        </p:nvSpPr>
        <p:spPr>
          <a:xfrm>
            <a:off x="1725433" y="685800"/>
            <a:ext cx="9777591" cy="1752599"/>
          </a:xfrm>
        </p:spPr>
        <p:txBody>
          <a:bodyPr/>
          <a:lstStyle/>
          <a:p>
            <a:pPr algn="l" rtl="0">
              <a:spcBef>
                <a:spcPts val="2400"/>
              </a:spcBef>
              <a:spcAft>
                <a:spcPts val="2400"/>
              </a:spcAft>
            </a:pPr>
            <a:r>
              <a:rPr lang="en-IN" sz="1800" b="1" i="0" u="none" strike="noStrike" dirty="0">
                <a:solidFill>
                  <a:srgbClr val="3C4043"/>
                </a:solidFill>
                <a:effectLst/>
                <a:latin typeface="Arial" panose="020B0604020202020204" pitchFamily="34" charset="0"/>
              </a:rPr>
              <a:t>2.4.1 MODELS/LIBRARIES USED :</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2D56819F-9CB6-5531-2BFB-363F78DD4B4E}"/>
              </a:ext>
            </a:extLst>
          </p:cNvPr>
          <p:cNvSpPr>
            <a:spLocks noGrp="1"/>
          </p:cNvSpPr>
          <p:nvPr>
            <p:ph idx="1"/>
          </p:nvPr>
        </p:nvSpPr>
        <p:spPr>
          <a:xfrm>
            <a:off x="1725432" y="1327869"/>
            <a:ext cx="9777591" cy="4463332"/>
          </a:xfrm>
        </p:spPr>
        <p:txBody>
          <a:bodyPr/>
          <a:lstStyle/>
          <a:p>
            <a:pPr marL="0" indent="0" rtl="0">
              <a:spcBef>
                <a:spcPts val="0"/>
              </a:spcBef>
              <a:spcAft>
                <a:spcPts val="2400"/>
              </a:spcAft>
              <a:buNone/>
            </a:pPr>
            <a:r>
              <a:rPr lang="en-US" sz="1800" b="1" dirty="0">
                <a:solidFill>
                  <a:srgbClr val="3C4043"/>
                </a:solidFill>
                <a:latin typeface="Arial" panose="020B0604020202020204" pitchFamily="34" charset="0"/>
              </a:rPr>
              <a:t> </a:t>
            </a:r>
            <a:r>
              <a:rPr lang="en-US" sz="1800" b="1" i="0" u="none" strike="noStrike" dirty="0">
                <a:solidFill>
                  <a:srgbClr val="3C4043"/>
                </a:solidFill>
                <a:effectLst/>
                <a:latin typeface="Arial" panose="020B0604020202020204" pitchFamily="34" charset="0"/>
              </a:rPr>
              <a:t>NumPy : </a:t>
            </a:r>
            <a:endParaRPr lang="en-US" b="0" dirty="0">
              <a:effectLst/>
            </a:endParaRPr>
          </a:p>
          <a:p>
            <a:pPr indent="0" rtl="0">
              <a:spcBef>
                <a:spcPts val="0"/>
              </a:spcBef>
              <a:spcAft>
                <a:spcPts val="0"/>
              </a:spcAft>
              <a:buNone/>
            </a:pPr>
            <a:r>
              <a:rPr lang="en-US" sz="1800" b="1" i="0" u="none" strike="noStrike" dirty="0">
                <a:solidFill>
                  <a:srgbClr val="3C4043"/>
                </a:solidFill>
                <a:effectLst/>
                <a:latin typeface="Arial" panose="020B0604020202020204" pitchFamily="34" charset="0"/>
              </a:rPr>
              <a:t>Purpose: </a:t>
            </a:r>
            <a:endParaRPr lang="en-US" b="0" dirty="0">
              <a:effectLst/>
            </a:endParaRPr>
          </a:p>
          <a:p>
            <a:pPr marL="457200" indent="0" rtl="0">
              <a:spcBef>
                <a:spcPts val="0"/>
              </a:spcBef>
              <a:spcAft>
                <a:spcPts val="0"/>
              </a:spcAft>
              <a:buNone/>
            </a:pPr>
            <a:r>
              <a:rPr lang="en-US" sz="1800" b="0" i="0" u="none" strike="noStrike" dirty="0">
                <a:solidFill>
                  <a:srgbClr val="3C4043"/>
                </a:solidFill>
                <a:effectLst/>
                <a:latin typeface="Arial" panose="020B0604020202020204" pitchFamily="34" charset="0"/>
              </a:rPr>
              <a:t>NumPy is a powerful numerical computing library in Python. It provides support for large, multi-dimensional arrays and matrices, along with mathematical functions to operate on these arrays.</a:t>
            </a:r>
            <a:endParaRPr lang="en-US" b="0" dirty="0">
              <a:effectLst/>
            </a:endParaRPr>
          </a:p>
          <a:p>
            <a:pPr marL="171450" indent="0" rtl="0">
              <a:spcBef>
                <a:spcPts val="0"/>
              </a:spcBef>
              <a:spcAft>
                <a:spcPts val="0"/>
              </a:spcAft>
              <a:buNone/>
            </a:pPr>
            <a:br>
              <a:rPr lang="en-US" b="0" dirty="0">
                <a:effectLst/>
              </a:rPr>
            </a:br>
            <a:r>
              <a:rPr lang="en-US" b="0" dirty="0">
                <a:effectLst/>
              </a:rPr>
              <a:t>  </a:t>
            </a:r>
            <a:r>
              <a:rPr lang="en-US" sz="1800" b="1" i="0" u="none" strike="noStrike" dirty="0">
                <a:solidFill>
                  <a:srgbClr val="3C4043"/>
                </a:solidFill>
                <a:effectLst/>
                <a:latin typeface="Arial" panose="020B0604020202020204" pitchFamily="34" charset="0"/>
              </a:rPr>
              <a:t>Key Functions:</a:t>
            </a:r>
            <a:endParaRPr lang="en-US" b="0" dirty="0">
              <a:effectLst/>
            </a:endParaRPr>
          </a:p>
          <a:p>
            <a:pPr marL="914400" lvl="1"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Arial" panose="020B0604020202020204" pitchFamily="34" charset="0"/>
              </a:rPr>
              <a:t>Efficient array operations and manipulation.</a:t>
            </a:r>
          </a:p>
          <a:p>
            <a:pPr marL="914400" lvl="1"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Arial" panose="020B0604020202020204" pitchFamily="34" charset="0"/>
              </a:rPr>
              <a:t>Mathematical functions for array operations.</a:t>
            </a:r>
          </a:p>
          <a:p>
            <a:pPr marL="914400" lvl="1" fontAlgn="base">
              <a:spcBef>
                <a:spcPts val="0"/>
              </a:spcBef>
              <a:spcAft>
                <a:spcPts val="2400"/>
              </a:spcAft>
              <a:buFont typeface="Arial" panose="020B0604020202020204" pitchFamily="34" charset="0"/>
              <a:buChar char="•"/>
            </a:pPr>
            <a:r>
              <a:rPr lang="en-US" sz="1800" b="0" i="0" u="none" strike="noStrike" dirty="0">
                <a:solidFill>
                  <a:srgbClr val="3C4043"/>
                </a:solidFill>
                <a:effectLst/>
                <a:latin typeface="Arial" panose="020B0604020202020204" pitchFamily="34" charset="0"/>
              </a:rPr>
              <a:t>Random number generation.</a:t>
            </a:r>
          </a:p>
          <a:p>
            <a:pPr marL="0" indent="0">
              <a:buNone/>
            </a:pPr>
            <a:endParaRPr lang="en-IN" dirty="0"/>
          </a:p>
        </p:txBody>
      </p:sp>
    </p:spTree>
    <p:extLst>
      <p:ext uri="{BB962C8B-B14F-4D97-AF65-F5344CB8AC3E}">
        <p14:creationId xmlns:p14="http://schemas.microsoft.com/office/powerpoint/2010/main" val="3213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53F803-B5B8-9ED2-36F6-931F0DABD895}"/>
              </a:ext>
            </a:extLst>
          </p:cNvPr>
          <p:cNvSpPr>
            <a:spLocks noGrp="1"/>
          </p:cNvSpPr>
          <p:nvPr>
            <p:ph idx="1"/>
          </p:nvPr>
        </p:nvSpPr>
        <p:spPr>
          <a:xfrm>
            <a:off x="1828800" y="640742"/>
            <a:ext cx="9801446" cy="5576515"/>
          </a:xfrm>
        </p:spPr>
        <p:txBody>
          <a:bodyPr>
            <a:noAutofit/>
          </a:bodyPr>
          <a:lstStyle/>
          <a:p>
            <a:pPr marL="0" indent="0" rtl="0">
              <a:spcBef>
                <a:spcPts val="0"/>
              </a:spcBef>
              <a:spcAft>
                <a:spcPts val="2400"/>
              </a:spcAft>
              <a:buNone/>
            </a:pPr>
            <a:r>
              <a:rPr lang="en-IN" sz="1800" b="1" i="0" u="none" strike="noStrike" dirty="0">
                <a:solidFill>
                  <a:srgbClr val="3C4043"/>
                </a:solidFill>
                <a:effectLst/>
                <a:latin typeface="Arial" panose="020B0604020202020204" pitchFamily="34" charset="0"/>
              </a:rPr>
              <a:t>Pandas :</a:t>
            </a:r>
            <a:endParaRPr lang="en-IN" sz="1800" b="0" dirty="0">
              <a:effectLst/>
            </a:endParaRPr>
          </a:p>
          <a:p>
            <a:pPr indent="0" rtl="0">
              <a:spcBef>
                <a:spcPts val="0"/>
              </a:spcBef>
              <a:spcAft>
                <a:spcPts val="0"/>
              </a:spcAft>
              <a:buNone/>
            </a:pPr>
            <a:r>
              <a:rPr lang="en-IN" sz="1800" b="1" i="0" u="none" strike="noStrike" dirty="0">
                <a:solidFill>
                  <a:srgbClr val="3C4043"/>
                </a:solidFill>
                <a:effectLst/>
                <a:latin typeface="Arial" panose="020B0604020202020204" pitchFamily="34" charset="0"/>
              </a:rPr>
              <a:t>Purpose:</a:t>
            </a:r>
            <a:endParaRPr lang="en-IN" sz="1800" b="0" dirty="0">
              <a:effectLst/>
            </a:endParaRPr>
          </a:p>
          <a:p>
            <a:pPr marL="457200" indent="0" rtl="0">
              <a:spcBef>
                <a:spcPts val="0"/>
              </a:spcBef>
              <a:spcAft>
                <a:spcPts val="2400"/>
              </a:spcAft>
              <a:buNone/>
            </a:pPr>
            <a:r>
              <a:rPr lang="en-IN" sz="1800" b="0" i="0" u="none" strike="noStrike" dirty="0">
                <a:solidFill>
                  <a:srgbClr val="3C4043"/>
                </a:solidFill>
                <a:effectLst/>
                <a:latin typeface="Arial" panose="020B0604020202020204" pitchFamily="34" charset="0"/>
              </a:rPr>
              <a:t>	 Pandas is a data manipulation and analysis library in Python. It provides data structures like Series and </a:t>
            </a:r>
            <a:r>
              <a:rPr lang="en-IN" sz="1800" b="0" i="0" u="none" strike="noStrike" dirty="0" err="1">
                <a:solidFill>
                  <a:srgbClr val="3C4043"/>
                </a:solidFill>
                <a:effectLst/>
                <a:latin typeface="Arial" panose="020B0604020202020204" pitchFamily="34" charset="0"/>
              </a:rPr>
              <a:t>DataFrame</a:t>
            </a:r>
            <a:r>
              <a:rPr lang="en-IN" sz="1800" b="0" i="0" u="none" strike="noStrike" dirty="0">
                <a:solidFill>
                  <a:srgbClr val="3C4043"/>
                </a:solidFill>
                <a:effectLst/>
                <a:latin typeface="Arial" panose="020B0604020202020204" pitchFamily="34" charset="0"/>
              </a:rPr>
              <a:t> for handling and </a:t>
            </a:r>
            <a:r>
              <a:rPr lang="en-IN" sz="1800" b="0" i="0" u="none" strike="noStrike" dirty="0" err="1">
                <a:solidFill>
                  <a:srgbClr val="3C4043"/>
                </a:solidFill>
                <a:effectLst/>
                <a:latin typeface="Arial" panose="020B0604020202020204" pitchFamily="34" charset="0"/>
              </a:rPr>
              <a:t>analyzing</a:t>
            </a:r>
            <a:r>
              <a:rPr lang="en-IN" sz="1800" b="0" i="0" u="none" strike="noStrike" dirty="0">
                <a:solidFill>
                  <a:srgbClr val="3C4043"/>
                </a:solidFill>
                <a:effectLst/>
                <a:latin typeface="Arial" panose="020B0604020202020204" pitchFamily="34" charset="0"/>
              </a:rPr>
              <a:t> structured data.</a:t>
            </a:r>
            <a:endParaRPr lang="en-IN" sz="1800" b="0" dirty="0">
              <a:effectLst/>
            </a:endParaRPr>
          </a:p>
          <a:p>
            <a:pPr indent="0" rtl="0">
              <a:spcBef>
                <a:spcPts val="0"/>
              </a:spcBef>
              <a:spcAft>
                <a:spcPts val="0"/>
              </a:spcAft>
              <a:buNone/>
            </a:pPr>
            <a:r>
              <a:rPr lang="en-IN" sz="1800" b="1" i="0" u="none" strike="noStrike" dirty="0">
                <a:solidFill>
                  <a:srgbClr val="3C4043"/>
                </a:solidFill>
                <a:effectLst/>
                <a:latin typeface="Arial" panose="020B0604020202020204" pitchFamily="34" charset="0"/>
              </a:rPr>
              <a:t>Key Functions:</a:t>
            </a:r>
            <a:endParaRPr lang="en-IN" sz="1800" b="0" dirty="0">
              <a:effectLst/>
            </a:endParaRPr>
          </a:p>
          <a:p>
            <a:pPr marL="914400" lvl="1" fontAlgn="base">
              <a:spcBef>
                <a:spcPts val="0"/>
              </a:spcBef>
              <a:spcAft>
                <a:spcPts val="0"/>
              </a:spcAft>
              <a:buFont typeface="Arial" panose="020B0604020202020204" pitchFamily="34" charset="0"/>
              <a:buChar char="•"/>
            </a:pPr>
            <a:r>
              <a:rPr lang="en-IN" sz="1800" b="0" i="0" u="none" strike="noStrike" dirty="0">
                <a:solidFill>
                  <a:srgbClr val="3C4043"/>
                </a:solidFill>
                <a:effectLst/>
                <a:latin typeface="Arial" panose="020B0604020202020204" pitchFamily="34" charset="0"/>
              </a:rPr>
              <a:t>Reading and writing various data formats (CSV, Excel, SQL, etc.).</a:t>
            </a:r>
          </a:p>
          <a:p>
            <a:pPr marL="914400" lvl="1" fontAlgn="base">
              <a:spcBef>
                <a:spcPts val="0"/>
              </a:spcBef>
              <a:spcAft>
                <a:spcPts val="0"/>
              </a:spcAft>
              <a:buFont typeface="Arial" panose="020B0604020202020204" pitchFamily="34" charset="0"/>
              <a:buChar char="•"/>
            </a:pPr>
            <a:r>
              <a:rPr lang="en-IN" sz="1800" b="0" i="0" u="none" strike="noStrike" dirty="0">
                <a:solidFill>
                  <a:srgbClr val="3C4043"/>
                </a:solidFill>
                <a:effectLst/>
                <a:latin typeface="Arial" panose="020B0604020202020204" pitchFamily="34" charset="0"/>
              </a:rPr>
              <a:t>Data cleaning, manipulation, and transformation.</a:t>
            </a:r>
          </a:p>
          <a:p>
            <a:pPr marL="914400" lvl="1" fontAlgn="base">
              <a:spcBef>
                <a:spcPts val="0"/>
              </a:spcBef>
              <a:spcAft>
                <a:spcPts val="2400"/>
              </a:spcAft>
              <a:buFont typeface="Arial" panose="020B0604020202020204" pitchFamily="34" charset="0"/>
              <a:buChar char="•"/>
            </a:pPr>
            <a:r>
              <a:rPr lang="en-IN" sz="1800" b="0" i="0" u="none" strike="noStrike" dirty="0">
                <a:solidFill>
                  <a:srgbClr val="3C4043"/>
                </a:solidFill>
                <a:effectLst/>
                <a:latin typeface="Arial" panose="020B0604020202020204" pitchFamily="34" charset="0"/>
              </a:rPr>
              <a:t>Handling missing data and merging datasets.</a:t>
            </a:r>
          </a:p>
          <a:p>
            <a:pPr marL="0" indent="0" rtl="0">
              <a:spcBef>
                <a:spcPts val="0"/>
              </a:spcBef>
              <a:spcAft>
                <a:spcPts val="2400"/>
              </a:spcAft>
              <a:buNone/>
            </a:pPr>
            <a:r>
              <a:rPr lang="en-IN" sz="1800" b="1" i="0" u="none" strike="noStrike" dirty="0">
                <a:solidFill>
                  <a:srgbClr val="3C4043"/>
                </a:solidFill>
                <a:effectLst/>
                <a:latin typeface="Arial" panose="020B0604020202020204" pitchFamily="34" charset="0"/>
              </a:rPr>
              <a:t>Matplotlib :</a:t>
            </a:r>
            <a:endParaRPr lang="en-IN" sz="1800" b="0" dirty="0">
              <a:effectLst/>
            </a:endParaRPr>
          </a:p>
          <a:p>
            <a:pPr indent="0" rtl="0">
              <a:spcBef>
                <a:spcPts val="0"/>
              </a:spcBef>
              <a:spcAft>
                <a:spcPts val="0"/>
              </a:spcAft>
              <a:buNone/>
            </a:pPr>
            <a:r>
              <a:rPr lang="en-IN" sz="1800" b="1" i="0" u="none" strike="noStrike" dirty="0">
                <a:solidFill>
                  <a:srgbClr val="3C4043"/>
                </a:solidFill>
                <a:effectLst/>
                <a:latin typeface="Arial" panose="020B0604020202020204" pitchFamily="34" charset="0"/>
              </a:rPr>
              <a:t>Purpose:</a:t>
            </a:r>
            <a:endParaRPr lang="en-IN" sz="1800" b="0" dirty="0">
              <a:effectLst/>
            </a:endParaRPr>
          </a:p>
          <a:p>
            <a:pPr marL="457200" indent="0" rtl="0">
              <a:spcBef>
                <a:spcPts val="0"/>
              </a:spcBef>
              <a:spcAft>
                <a:spcPts val="2400"/>
              </a:spcAft>
              <a:buNone/>
            </a:pPr>
            <a:r>
              <a:rPr lang="en-IN" sz="1800" dirty="0">
                <a:solidFill>
                  <a:srgbClr val="3C4043"/>
                </a:solidFill>
                <a:latin typeface="Arial" panose="020B0604020202020204" pitchFamily="34" charset="0"/>
              </a:rPr>
              <a:t>	</a:t>
            </a:r>
            <a:r>
              <a:rPr lang="en-IN" sz="1800" b="0" i="0" u="none" strike="noStrike" dirty="0">
                <a:solidFill>
                  <a:srgbClr val="3C4043"/>
                </a:solidFill>
                <a:effectLst/>
                <a:latin typeface="Arial" panose="020B0604020202020204" pitchFamily="34" charset="0"/>
              </a:rPr>
              <a:t>Matplotlib is a popular 2D plotting library for creating static, interactive, and animated visualizations in Python.</a:t>
            </a:r>
            <a:endParaRPr lang="en-IN" sz="1800" b="0" dirty="0">
              <a:effectLst/>
            </a:endParaRPr>
          </a:p>
          <a:p>
            <a:pPr marL="171450" indent="0" rtl="0">
              <a:spcBef>
                <a:spcPts val="0"/>
              </a:spcBef>
              <a:spcAft>
                <a:spcPts val="0"/>
              </a:spcAft>
              <a:buNone/>
            </a:pPr>
            <a:r>
              <a:rPr lang="en-IN" sz="1800" b="1" i="0" u="none" strike="noStrike" dirty="0">
                <a:solidFill>
                  <a:srgbClr val="3C4043"/>
                </a:solidFill>
                <a:effectLst/>
                <a:latin typeface="Arial" panose="020B0604020202020204" pitchFamily="34" charset="0"/>
              </a:rPr>
              <a:t>   Key Functions:</a:t>
            </a:r>
            <a:endParaRPr lang="en-IN" sz="1800" b="0" dirty="0">
              <a:effectLst/>
            </a:endParaRPr>
          </a:p>
          <a:p>
            <a:pPr marL="914400" lvl="1" fontAlgn="base">
              <a:spcBef>
                <a:spcPts val="0"/>
              </a:spcBef>
              <a:spcAft>
                <a:spcPts val="0"/>
              </a:spcAft>
              <a:buFont typeface="Arial" panose="020B0604020202020204" pitchFamily="34" charset="0"/>
              <a:buChar char="•"/>
            </a:pPr>
            <a:r>
              <a:rPr lang="en-IN" sz="1800" b="0" i="0" u="none" strike="noStrike" dirty="0">
                <a:solidFill>
                  <a:srgbClr val="3C4043"/>
                </a:solidFill>
                <a:effectLst/>
                <a:latin typeface="Arial" panose="020B0604020202020204" pitchFamily="34" charset="0"/>
              </a:rPr>
              <a:t>Creating line plots, scatter plots, bar plots, histograms, etc.</a:t>
            </a:r>
          </a:p>
          <a:p>
            <a:pPr marL="914400" lvl="1" fontAlgn="base">
              <a:spcBef>
                <a:spcPts val="0"/>
              </a:spcBef>
              <a:spcAft>
                <a:spcPts val="0"/>
              </a:spcAft>
              <a:buFont typeface="Arial" panose="020B0604020202020204" pitchFamily="34" charset="0"/>
              <a:buChar char="•"/>
            </a:pPr>
            <a:r>
              <a:rPr lang="en-IN" sz="1800" b="0" i="0" u="none" strike="noStrike" dirty="0">
                <a:solidFill>
                  <a:srgbClr val="3C4043"/>
                </a:solidFill>
                <a:effectLst/>
                <a:latin typeface="Arial" panose="020B0604020202020204" pitchFamily="34" charset="0"/>
              </a:rPr>
              <a:t>Customizing and styling plots.</a:t>
            </a:r>
          </a:p>
          <a:p>
            <a:pPr marL="914400" lvl="1" fontAlgn="base">
              <a:spcBef>
                <a:spcPts val="0"/>
              </a:spcBef>
              <a:spcAft>
                <a:spcPts val="2400"/>
              </a:spcAft>
              <a:buFont typeface="Arial" panose="020B0604020202020204" pitchFamily="34" charset="0"/>
              <a:buChar char="•"/>
            </a:pPr>
            <a:r>
              <a:rPr lang="en-IN" sz="1800" b="0" i="0" u="none" strike="noStrike" dirty="0">
                <a:solidFill>
                  <a:srgbClr val="3C4043"/>
                </a:solidFill>
                <a:effectLst/>
                <a:latin typeface="Arial" panose="020B0604020202020204" pitchFamily="34" charset="0"/>
              </a:rPr>
              <a:t>Visualizing data distributions and trends.</a:t>
            </a:r>
          </a:p>
          <a:p>
            <a:pPr marL="0" indent="0">
              <a:buNone/>
            </a:pPr>
            <a:endParaRPr lang="en-IN" sz="1800" dirty="0"/>
          </a:p>
        </p:txBody>
      </p:sp>
    </p:spTree>
    <p:extLst>
      <p:ext uri="{BB962C8B-B14F-4D97-AF65-F5344CB8AC3E}">
        <p14:creationId xmlns:p14="http://schemas.microsoft.com/office/powerpoint/2010/main" val="73238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32513-F509-F789-CC40-F42C3554A374}"/>
              </a:ext>
            </a:extLst>
          </p:cNvPr>
          <p:cNvSpPr>
            <a:spLocks noGrp="1"/>
          </p:cNvSpPr>
          <p:nvPr>
            <p:ph idx="1"/>
          </p:nvPr>
        </p:nvSpPr>
        <p:spPr>
          <a:xfrm>
            <a:off x="2173287" y="389613"/>
            <a:ext cx="10018713" cy="7283395"/>
          </a:xfrm>
        </p:spPr>
        <p:txBody>
          <a:bodyPr>
            <a:normAutofit/>
          </a:bodyPr>
          <a:lstStyle/>
          <a:p>
            <a:pPr marL="0" indent="0" rtl="0">
              <a:spcBef>
                <a:spcPts val="0"/>
              </a:spcBef>
              <a:spcAft>
                <a:spcPts val="2400"/>
              </a:spcAft>
              <a:buNone/>
            </a:pPr>
            <a:r>
              <a:rPr lang="en-US" sz="1800" b="1" i="0" u="none" strike="noStrike" dirty="0">
                <a:solidFill>
                  <a:srgbClr val="3C4043"/>
                </a:solidFill>
                <a:effectLst/>
                <a:latin typeface="Arial" panose="020B0604020202020204" pitchFamily="34" charset="0"/>
              </a:rPr>
              <a:t>Seaborn:</a:t>
            </a:r>
            <a:endParaRPr lang="en-US" sz="1800" b="0" dirty="0">
              <a:effectLst/>
            </a:endParaRPr>
          </a:p>
          <a:p>
            <a:pPr indent="0" rtl="0">
              <a:spcBef>
                <a:spcPts val="0"/>
              </a:spcBef>
              <a:spcAft>
                <a:spcPts val="0"/>
              </a:spcAft>
              <a:buNone/>
            </a:pPr>
            <a:r>
              <a:rPr lang="en-US" sz="1800" b="1" i="0" u="none" strike="noStrike" dirty="0">
                <a:solidFill>
                  <a:srgbClr val="3C4043"/>
                </a:solidFill>
                <a:effectLst/>
                <a:latin typeface="Arial" panose="020B0604020202020204" pitchFamily="34" charset="0"/>
              </a:rPr>
              <a:t>Purpose:</a:t>
            </a:r>
            <a:endParaRPr lang="en-US" sz="1800" b="0" dirty="0">
              <a:effectLst/>
            </a:endParaRPr>
          </a:p>
          <a:p>
            <a:pPr marL="457200" indent="0" rtl="0">
              <a:spcBef>
                <a:spcPts val="0"/>
              </a:spcBef>
              <a:spcAft>
                <a:spcPts val="2400"/>
              </a:spcAft>
              <a:buNone/>
            </a:pPr>
            <a:r>
              <a:rPr lang="en-US" sz="1800" b="0" i="0" u="none" strike="noStrike" dirty="0">
                <a:solidFill>
                  <a:srgbClr val="3C4043"/>
                </a:solidFill>
                <a:effectLst/>
                <a:latin typeface="Arial" panose="020B0604020202020204" pitchFamily="34" charset="0"/>
              </a:rPr>
              <a:t>	Seaborn is a statistical data visualization library based on Matplotlib. It provides a high-level interface for creating attractive and informative statistical graphics.</a:t>
            </a:r>
            <a:endParaRPr lang="en-US" sz="1800" b="0" dirty="0">
              <a:effectLst/>
            </a:endParaRPr>
          </a:p>
          <a:p>
            <a:pPr indent="0" rtl="0">
              <a:spcBef>
                <a:spcPts val="0"/>
              </a:spcBef>
              <a:spcAft>
                <a:spcPts val="0"/>
              </a:spcAft>
              <a:buNone/>
            </a:pPr>
            <a:r>
              <a:rPr lang="en-US" sz="1800" b="1" i="0" u="none" strike="noStrike" dirty="0">
                <a:solidFill>
                  <a:srgbClr val="3C4043"/>
                </a:solidFill>
                <a:effectLst/>
                <a:latin typeface="Arial" panose="020B0604020202020204" pitchFamily="34" charset="0"/>
              </a:rPr>
              <a:t>Key Functions:</a:t>
            </a:r>
            <a:endParaRPr lang="en-US" sz="1800" b="0" dirty="0">
              <a:effectLst/>
            </a:endParaRPr>
          </a:p>
          <a:p>
            <a:pPr marL="914400" lvl="1"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Arial" panose="020B0604020202020204" pitchFamily="34" charset="0"/>
              </a:rPr>
              <a:t>Simplifies the creation of complex visualizations.</a:t>
            </a:r>
          </a:p>
          <a:p>
            <a:pPr marL="914400" lvl="1" fontAlgn="base">
              <a:spcBef>
                <a:spcPts val="0"/>
              </a:spcBef>
              <a:spcAft>
                <a:spcPts val="0"/>
              </a:spcAft>
              <a:buFont typeface="Arial" panose="020B0604020202020204" pitchFamily="34" charset="0"/>
              <a:buChar char="•"/>
            </a:pPr>
            <a:r>
              <a:rPr lang="en-US" sz="1800" b="0" i="0" u="none" strike="noStrike" dirty="0">
                <a:solidFill>
                  <a:srgbClr val="3C4043"/>
                </a:solidFill>
                <a:effectLst/>
                <a:latin typeface="Arial" panose="020B0604020202020204" pitchFamily="34" charset="0"/>
              </a:rPr>
              <a:t>Enhances Matplotlib plots with additional styles and color palettes.</a:t>
            </a:r>
          </a:p>
          <a:p>
            <a:pPr marL="914400" lvl="1" fontAlgn="base">
              <a:spcBef>
                <a:spcPts val="0"/>
              </a:spcBef>
              <a:spcAft>
                <a:spcPts val="2400"/>
              </a:spcAft>
              <a:buFont typeface="Arial" panose="020B0604020202020204" pitchFamily="34" charset="0"/>
              <a:buChar char="•"/>
            </a:pPr>
            <a:r>
              <a:rPr lang="en-US" sz="1800" b="0" i="0" u="none" strike="noStrike" dirty="0">
                <a:solidFill>
                  <a:srgbClr val="3C4043"/>
                </a:solidFill>
                <a:effectLst/>
                <a:latin typeface="Arial" panose="020B0604020202020204" pitchFamily="34" charset="0"/>
              </a:rPr>
              <a:t>Visualizing statistical relationships in data.</a:t>
            </a:r>
          </a:p>
          <a:p>
            <a:pPr marL="0" indent="0" rtl="0">
              <a:spcBef>
                <a:spcPts val="2400"/>
              </a:spcBef>
              <a:spcAft>
                <a:spcPts val="2400"/>
              </a:spcAft>
              <a:buNone/>
            </a:pPr>
            <a:endParaRPr lang="en-US" sz="1800" b="1" i="0" u="none" strike="noStrike" dirty="0">
              <a:solidFill>
                <a:srgbClr val="3C4043"/>
              </a:solidFill>
              <a:effectLst/>
              <a:latin typeface="Arial" panose="020B0604020202020204" pitchFamily="34" charset="0"/>
            </a:endParaRPr>
          </a:p>
          <a:p>
            <a:pPr marL="0" indent="0" rtl="0">
              <a:spcBef>
                <a:spcPts val="2400"/>
              </a:spcBef>
              <a:spcAft>
                <a:spcPts val="2400"/>
              </a:spcAft>
              <a:buNone/>
            </a:pPr>
            <a:endParaRPr lang="en-US" sz="1800" b="0" dirty="0">
              <a:effectLst/>
            </a:endParaRPr>
          </a:p>
          <a:p>
            <a:pPr marL="0" indent="0">
              <a:buNone/>
            </a:pPr>
            <a:br>
              <a:rPr lang="en-US" sz="1800" dirty="0"/>
            </a:br>
            <a:endParaRPr lang="en-IN" sz="1800" dirty="0"/>
          </a:p>
        </p:txBody>
      </p:sp>
    </p:spTree>
    <p:extLst>
      <p:ext uri="{BB962C8B-B14F-4D97-AF65-F5344CB8AC3E}">
        <p14:creationId xmlns:p14="http://schemas.microsoft.com/office/powerpoint/2010/main" val="307373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9B0DE43-982A-35BC-CB4F-B6F8D3D3BF8F}"/>
              </a:ext>
            </a:extLst>
          </p:cNvPr>
          <p:cNvSpPr>
            <a:spLocks noChangeArrowheads="1"/>
          </p:cNvSpPr>
          <p:nvPr/>
        </p:nvSpPr>
        <p:spPr bwMode="auto">
          <a:xfrm>
            <a:off x="3252843" y="2533739"/>
            <a:ext cx="11141191"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3C4043"/>
              </a:solidFill>
              <a:latin typeface="Arial" panose="020B0604020202020204" pitchFamily="34" charset="0"/>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3C4043"/>
              </a:solidFill>
              <a:effectLst/>
              <a:latin typeface="Arial" panose="020B0604020202020204" pitchFamily="34" charset="0"/>
              <a:cs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3C4043"/>
                </a:solidFill>
                <a:effectLst/>
                <a:latin typeface="Arial" panose="020B0604020202020204" pitchFamily="34" charset="0"/>
                <a:cs typeface="Arial" panose="020B0604020202020204" pitchFamily="34" charset="0"/>
              </a:rPr>
              <a:t>Fig.1. Plot of Item categories and the items in each categories</a:t>
            </a:r>
            <a:r>
              <a:rPr kumimoji="0" lang="en-US" altLang="en-US" sz="1700" b="0" i="0" u="none" strike="noStrike" cap="none" normalizeH="0" baseline="0" dirty="0">
                <a:ln>
                  <a:noFill/>
                </a:ln>
                <a:solidFill>
                  <a:schemeClr val="tx1"/>
                </a:solidFill>
                <a:effectLst/>
              </a:rPr>
              <a:t>   </a:t>
            </a:r>
            <a:r>
              <a:rPr kumimoji="0" lang="en-US" altLang="en-US" sz="213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2" name="Picture 8">
            <a:extLst>
              <a:ext uri="{FF2B5EF4-FFF2-40B4-BE49-F238E27FC236}">
                <a16:creationId xmlns:a16="http://schemas.microsoft.com/office/drawing/2014/main" id="{7A878E53-01EA-CB39-E7BC-629050F35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843" y="1084676"/>
            <a:ext cx="7044095" cy="396300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C186FD1B-3BC8-F364-0A83-CEACF7E0668D}"/>
              </a:ext>
            </a:extLst>
          </p:cNvPr>
          <p:cNvSpPr>
            <a:spLocks noGrp="1"/>
          </p:cNvSpPr>
          <p:nvPr>
            <p:ph type="ctrTitle"/>
          </p:nvPr>
        </p:nvSpPr>
        <p:spPr>
          <a:xfrm>
            <a:off x="3530379" y="76511"/>
            <a:ext cx="3069204" cy="774279"/>
          </a:xfrm>
        </p:spPr>
        <p:txBody>
          <a:bodyPr>
            <a:normAutofit/>
          </a:bodyPr>
          <a:lstStyle/>
          <a:p>
            <a:r>
              <a:rPr lang="en-US" sz="1800" b="1" dirty="0"/>
              <a:t>EXPLORING THE DATASET :</a:t>
            </a:r>
            <a:endParaRPr lang="en-IN" sz="1800" b="1" dirty="0"/>
          </a:p>
        </p:txBody>
      </p:sp>
    </p:spTree>
    <p:extLst>
      <p:ext uri="{BB962C8B-B14F-4D97-AF65-F5344CB8AC3E}">
        <p14:creationId xmlns:p14="http://schemas.microsoft.com/office/powerpoint/2010/main" val="214942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1081FD3-3BDE-6A25-DB40-671F97E92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788" y="1298877"/>
            <a:ext cx="7407717" cy="4037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789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C7A0-5BE6-7481-E80F-6A6D918D42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D9E328-158A-19D8-9CC5-7F433D0E4A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2860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59</TotalTime>
  <Words>512</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FUTURE  SALES PREDICTION</vt:lpstr>
      <vt:lpstr>     2.1 PROBLEM DESCRIPTION:</vt:lpstr>
      <vt:lpstr>2.3 DATASET COLUMNS :</vt:lpstr>
      <vt:lpstr>2.4.1 MODELS/LIBRARIES USED :  </vt:lpstr>
      <vt:lpstr>PowerPoint Presentation</vt:lpstr>
      <vt:lpstr>PowerPoint Presentation</vt:lpstr>
      <vt:lpstr>EXPLORING THE DATASET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SALES PREDICTION</dc:title>
  <dc:creator>Shylesh VR</dc:creator>
  <cp:lastModifiedBy>Shylesh VR</cp:lastModifiedBy>
  <cp:revision>1</cp:revision>
  <dcterms:created xsi:type="dcterms:W3CDTF">2023-10-11T17:22:39Z</dcterms:created>
  <dcterms:modified xsi:type="dcterms:W3CDTF">2023-10-11T18:22:16Z</dcterms:modified>
</cp:coreProperties>
</file>