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</p:sldIdLst>
  <p:sldSz cx="16200438" cy="1079976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>
        <p:scale>
          <a:sx n="169" d="100"/>
          <a:sy n="169" d="100"/>
        </p:scale>
        <p:origin x="-76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0"/>
            <a:ext cx="16201637" cy="10799763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5093" y="2853266"/>
            <a:ext cx="9405726" cy="2386614"/>
          </a:xfrm>
        </p:spPr>
        <p:txBody>
          <a:bodyPr anchor="b">
            <a:noAutofit/>
          </a:bodyPr>
          <a:lstStyle>
            <a:lvl1pPr algn="ctr">
              <a:defRPr sz="7559">
                <a:effectLst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5093" y="5666533"/>
            <a:ext cx="9405726" cy="2169482"/>
          </a:xfrm>
        </p:spPr>
        <p:txBody>
          <a:bodyPr anchor="t">
            <a:normAutofit/>
          </a:bodyPr>
          <a:lstStyle>
            <a:lvl1pPr marL="0" indent="0" algn="ctr">
              <a:buNone/>
              <a:defRPr sz="3150">
                <a:solidFill>
                  <a:schemeClr val="tx1"/>
                </a:solidFill>
              </a:defRPr>
            </a:lvl1pPr>
            <a:lvl2pPr marL="719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9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9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79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99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19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39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59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46108" y="7959829"/>
            <a:ext cx="1192844" cy="439990"/>
          </a:xfrm>
        </p:spPr>
        <p:txBody>
          <a:bodyPr/>
          <a:lstStyle/>
          <a:p>
            <a:fld id="{27BF0A8F-1CAA-5046-A5CC-7928740FCF4B}" type="datetimeFigureOut">
              <a:rPr lang="es-MX" smtClean="0"/>
              <a:t>28/06/23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5093" y="7959829"/>
            <a:ext cx="7201718" cy="439990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078251" y="7959829"/>
            <a:ext cx="732568" cy="439990"/>
          </a:xfrm>
        </p:spPr>
        <p:txBody>
          <a:bodyPr/>
          <a:lstStyle/>
          <a:p>
            <a:fld id="{8811997E-3B13-7143-BFE1-F8E481AEC0D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3578528" y="5466540"/>
            <a:ext cx="905885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85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055" y="7583164"/>
            <a:ext cx="12045327" cy="892481"/>
          </a:xfrm>
        </p:spPr>
        <p:txBody>
          <a:bodyPr anchor="b">
            <a:normAutofit/>
          </a:bodyPr>
          <a:lstStyle>
            <a:lvl1pPr algn="ctr">
              <a:defRPr sz="378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8226" y="1626631"/>
            <a:ext cx="12563989" cy="5293221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520"/>
            </a:lvl1pPr>
            <a:lvl2pPr marL="719999" indent="0">
              <a:buNone/>
              <a:defRPr sz="2520"/>
            </a:lvl2pPr>
            <a:lvl3pPr marL="1439997" indent="0">
              <a:buNone/>
              <a:defRPr sz="2520"/>
            </a:lvl3pPr>
            <a:lvl4pPr marL="2159996" indent="0">
              <a:buNone/>
              <a:defRPr sz="2520"/>
            </a:lvl4pPr>
            <a:lvl5pPr marL="2879994" indent="0">
              <a:buNone/>
              <a:defRPr sz="2520"/>
            </a:lvl5pPr>
            <a:lvl6pPr marL="3599993" indent="0">
              <a:buNone/>
              <a:defRPr sz="2520"/>
            </a:lvl6pPr>
            <a:lvl7pPr marL="4319991" indent="0">
              <a:buNone/>
              <a:defRPr sz="2520"/>
            </a:lvl7pPr>
            <a:lvl8pPr marL="5039990" indent="0">
              <a:buNone/>
              <a:defRPr sz="2520"/>
            </a:lvl8pPr>
            <a:lvl9pPr marL="5759988" indent="0">
              <a:buNone/>
              <a:defRPr sz="252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055" y="8475646"/>
            <a:ext cx="12045327" cy="777482"/>
          </a:xfrm>
        </p:spPr>
        <p:txBody>
          <a:bodyPr anchor="t">
            <a:normAutofit/>
          </a:bodyPr>
          <a:lstStyle>
            <a:lvl1pPr marL="0" indent="0" algn="ctr">
              <a:buNone/>
              <a:defRPr sz="2520"/>
            </a:lvl1pPr>
            <a:lvl2pPr marL="719999" indent="0">
              <a:buNone/>
              <a:defRPr sz="1890"/>
            </a:lvl2pPr>
            <a:lvl3pPr marL="1439997" indent="0">
              <a:buNone/>
              <a:defRPr sz="1575"/>
            </a:lvl3pPr>
            <a:lvl4pPr marL="2159996" indent="0">
              <a:buNone/>
              <a:defRPr sz="1417"/>
            </a:lvl4pPr>
            <a:lvl5pPr marL="2879994" indent="0">
              <a:buNone/>
              <a:defRPr sz="1417"/>
            </a:lvl5pPr>
            <a:lvl6pPr marL="3599993" indent="0">
              <a:buNone/>
              <a:defRPr sz="1417"/>
            </a:lvl6pPr>
            <a:lvl7pPr marL="4319991" indent="0">
              <a:buNone/>
              <a:defRPr sz="1417"/>
            </a:lvl7pPr>
            <a:lvl8pPr marL="5039990" indent="0">
              <a:buNone/>
              <a:defRPr sz="1417"/>
            </a:lvl8pPr>
            <a:lvl9pPr marL="5759988" indent="0">
              <a:buNone/>
              <a:defRPr sz="1417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0A8F-1CAA-5046-A5CC-7928740FCF4B}" type="datetimeFigureOut">
              <a:rPr lang="es-MX" smtClean="0"/>
              <a:t>28/06/23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997E-3B13-7143-BFE1-F8E481AEC0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831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055" y="1428115"/>
            <a:ext cx="12045327" cy="4878413"/>
          </a:xfrm>
        </p:spPr>
        <p:txBody>
          <a:bodyPr anchor="ctr">
            <a:normAutofit/>
          </a:bodyPr>
          <a:lstStyle>
            <a:lvl1pPr algn="ctr">
              <a:defRPr sz="5039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054" y="6733184"/>
            <a:ext cx="12045330" cy="25199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150">
                <a:solidFill>
                  <a:schemeClr val="tx1"/>
                </a:solidFill>
              </a:defRPr>
            </a:lvl1pPr>
            <a:lvl2pPr marL="71999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0A8F-1CAA-5046-A5CC-7928740FCF4B}" type="datetimeFigureOut">
              <a:rPr lang="es-MX" smtClean="0"/>
              <a:t>28/06/23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997E-3B13-7143-BFE1-F8E481AEC0D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265059" y="6519855"/>
            <a:ext cx="1170461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082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4040" y="1546630"/>
            <a:ext cx="11339332" cy="3733254"/>
          </a:xfrm>
        </p:spPr>
        <p:txBody>
          <a:bodyPr anchor="ctr">
            <a:normAutofit/>
          </a:bodyPr>
          <a:lstStyle>
            <a:lvl1pPr algn="ctr">
              <a:defRPr sz="5039" b="0" cap="none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35077" y="5279883"/>
            <a:ext cx="10440279" cy="1026644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835"/>
            </a:lvl1pPr>
            <a:lvl2pPr marL="719999" indent="0">
              <a:buFontTx/>
              <a:buNone/>
              <a:defRPr/>
            </a:lvl2pPr>
            <a:lvl3pPr marL="1439997" indent="0">
              <a:buFontTx/>
              <a:buNone/>
              <a:defRPr/>
            </a:lvl3pPr>
            <a:lvl4pPr marL="2159996" indent="0">
              <a:buFontTx/>
              <a:buNone/>
              <a:defRPr/>
            </a:lvl4pPr>
            <a:lvl5pPr marL="2879994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050" y="6839851"/>
            <a:ext cx="12045334" cy="2413281"/>
          </a:xfrm>
        </p:spPr>
        <p:txBody>
          <a:bodyPr anchor="ctr">
            <a:normAutofit/>
          </a:bodyPr>
          <a:lstStyle>
            <a:lvl1pPr marL="0" indent="0" algn="ctr">
              <a:buNone/>
              <a:defRPr sz="3150">
                <a:solidFill>
                  <a:schemeClr val="tx1"/>
                </a:solidFill>
              </a:defRPr>
            </a:lvl1pPr>
            <a:lvl2pPr marL="71999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0A8F-1CAA-5046-A5CC-7928740FCF4B}" type="datetimeFigureOut">
              <a:rPr lang="es-MX" smtClean="0"/>
              <a:t>28/06/23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997E-3B13-7143-BFE1-F8E481AEC0D0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1505892" y="1425736"/>
            <a:ext cx="810233" cy="920887"/>
          </a:xfrm>
          <a:prstGeom prst="rect">
            <a:avLst/>
          </a:prstGeom>
        </p:spPr>
        <p:txBody>
          <a:bodyPr vert="horz" lIns="143997" tIns="71998" rIns="143997" bIns="71998" rtlCol="0" anchor="ctr">
            <a:noAutofit/>
          </a:bodyPr>
          <a:lstStyle/>
          <a:p>
            <a:pPr lvl="0"/>
            <a:r>
              <a:rPr lang="en-US" sz="11339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524289" y="4453241"/>
            <a:ext cx="810233" cy="920887"/>
          </a:xfrm>
          <a:prstGeom prst="rect">
            <a:avLst/>
          </a:prstGeom>
        </p:spPr>
        <p:txBody>
          <a:bodyPr vert="horz" lIns="143997" tIns="71998" rIns="143997" bIns="71998" rtlCol="0" anchor="ctr">
            <a:noAutofit/>
          </a:bodyPr>
          <a:lstStyle/>
          <a:p>
            <a:pPr lvl="0" algn="r"/>
            <a:r>
              <a:rPr lang="en-US" sz="11339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265060" y="6519855"/>
            <a:ext cx="1168531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229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061" y="5210249"/>
            <a:ext cx="12045316" cy="2313020"/>
          </a:xfrm>
        </p:spPr>
        <p:txBody>
          <a:bodyPr anchor="b">
            <a:normAutofit/>
          </a:bodyPr>
          <a:lstStyle>
            <a:lvl1pPr algn="l">
              <a:defRPr sz="5039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059" y="7523269"/>
            <a:ext cx="12045320" cy="1354931"/>
          </a:xfrm>
        </p:spPr>
        <p:txBody>
          <a:bodyPr anchor="t">
            <a:normAutofit/>
          </a:bodyPr>
          <a:lstStyle>
            <a:lvl1pPr marL="0" indent="0" algn="l">
              <a:buNone/>
              <a:defRPr sz="2835">
                <a:solidFill>
                  <a:schemeClr val="tx1"/>
                </a:solidFill>
              </a:defRPr>
            </a:lvl1pPr>
            <a:lvl2pPr marL="71999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0A8F-1CAA-5046-A5CC-7928740FCF4B}" type="datetimeFigureOut">
              <a:rPr lang="es-MX" smtClean="0"/>
              <a:t>28/06/23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997E-3B13-7143-BFE1-F8E481AEC0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6814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065" y="1546631"/>
            <a:ext cx="11206309" cy="3533258"/>
          </a:xfrm>
        </p:spPr>
        <p:txBody>
          <a:bodyPr anchor="ctr">
            <a:normAutofit/>
          </a:bodyPr>
          <a:lstStyle>
            <a:lvl1pPr algn="ctr">
              <a:defRPr sz="5039" b="0" cap="none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2085059" y="5731074"/>
            <a:ext cx="12045320" cy="1396769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3150">
                <a:solidFill>
                  <a:schemeClr val="tx1"/>
                </a:solidFill>
              </a:defRPr>
            </a:lvl1pPr>
            <a:lvl2pPr marL="71999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054" y="7133178"/>
            <a:ext cx="12045330" cy="2119953"/>
          </a:xfrm>
        </p:spPr>
        <p:txBody>
          <a:bodyPr anchor="t">
            <a:normAutofit/>
          </a:bodyPr>
          <a:lstStyle>
            <a:lvl1pPr marL="0" indent="0" algn="l">
              <a:buNone/>
              <a:defRPr sz="2520">
                <a:solidFill>
                  <a:schemeClr val="tx1"/>
                </a:solidFill>
              </a:defRPr>
            </a:lvl1pPr>
            <a:lvl2pPr marL="71999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0A8F-1CAA-5046-A5CC-7928740FCF4B}" type="datetimeFigureOut">
              <a:rPr lang="es-MX" smtClean="0"/>
              <a:t>28/06/23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997E-3B13-7143-BFE1-F8E481AEC0D0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1555661" y="1412402"/>
            <a:ext cx="810233" cy="920887"/>
          </a:xfrm>
          <a:prstGeom prst="rect">
            <a:avLst/>
          </a:prstGeom>
        </p:spPr>
        <p:txBody>
          <a:bodyPr vert="horz" lIns="143997" tIns="71998" rIns="143997" bIns="71998" rtlCol="0" anchor="ctr">
            <a:noAutofit/>
          </a:bodyPr>
          <a:lstStyle/>
          <a:p>
            <a:pPr lvl="0"/>
            <a:r>
              <a:rPr lang="en-US" sz="125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553155" y="4106568"/>
            <a:ext cx="810233" cy="920887"/>
          </a:xfrm>
          <a:prstGeom prst="rect">
            <a:avLst/>
          </a:prstGeom>
        </p:spPr>
        <p:txBody>
          <a:bodyPr vert="horz" lIns="143997" tIns="71998" rIns="143997" bIns="71998" rtlCol="0" anchor="ctr">
            <a:noAutofit/>
          </a:bodyPr>
          <a:lstStyle/>
          <a:p>
            <a:pPr lvl="0" algn="r"/>
            <a:r>
              <a:rPr lang="en-US" sz="125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265060" y="5399882"/>
            <a:ext cx="1168531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066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053" y="1546630"/>
            <a:ext cx="12045327" cy="361325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5039" b="0" dirty="0"/>
            </a:lvl1pPr>
          </a:lstStyle>
          <a:p>
            <a:pPr marL="0" lvl="0"/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2085059" y="5615877"/>
            <a:ext cx="12045320" cy="1425569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3150">
                <a:solidFill>
                  <a:schemeClr val="tx1"/>
                </a:solidFill>
              </a:defRPr>
            </a:lvl1pPr>
            <a:lvl2pPr marL="71999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055" y="7039846"/>
            <a:ext cx="12045327" cy="2213285"/>
          </a:xfrm>
        </p:spPr>
        <p:txBody>
          <a:bodyPr anchor="t">
            <a:normAutofit/>
          </a:bodyPr>
          <a:lstStyle>
            <a:lvl1pPr marL="0" indent="0" algn="l">
              <a:buNone/>
              <a:defRPr sz="2520">
                <a:solidFill>
                  <a:schemeClr val="tx1"/>
                </a:solidFill>
              </a:defRPr>
            </a:lvl1pPr>
            <a:lvl2pPr marL="719999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0A8F-1CAA-5046-A5CC-7928740FCF4B}" type="datetimeFigureOut">
              <a:rPr lang="es-MX" smtClean="0"/>
              <a:t>28/06/23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997E-3B13-7143-BFE1-F8E481AEC0D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265066" y="5399882"/>
            <a:ext cx="1170460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150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5054" y="3921387"/>
            <a:ext cx="12045330" cy="5331746"/>
          </a:xfrm>
        </p:spPr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0A8F-1CAA-5046-A5CC-7928740FCF4B}" type="datetimeFigureOut">
              <a:rPr lang="es-MX" smtClean="0"/>
              <a:t>28/06/23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997E-3B13-7143-BFE1-F8E481AEC0D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2265060" y="3708060"/>
            <a:ext cx="1170461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612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2116" y="1428116"/>
            <a:ext cx="2868261" cy="78250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5058" y="1428116"/>
            <a:ext cx="8708814" cy="7825014"/>
          </a:xfrm>
        </p:spPr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0A8F-1CAA-5046-A5CC-7928740FCF4B}" type="datetimeFigureOut">
              <a:rPr lang="es-MX" smtClean="0"/>
              <a:t>28/06/23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997E-3B13-7143-BFE1-F8E481AEC0D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1065183" y="1428116"/>
            <a:ext cx="0" cy="7825014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86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265058" y="3710564"/>
            <a:ext cx="1168531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0A8F-1CAA-5046-A5CC-7928740FCF4B}" type="datetimeFigureOut">
              <a:rPr lang="es-MX" smtClean="0"/>
              <a:t>28/06/23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997E-3B13-7143-BFE1-F8E481AEC0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744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5058" y="2584846"/>
            <a:ext cx="11685317" cy="2870038"/>
          </a:xfrm>
        </p:spPr>
        <p:txBody>
          <a:bodyPr anchor="b">
            <a:normAutofit/>
          </a:bodyPr>
          <a:lstStyle>
            <a:lvl1pPr algn="ctr">
              <a:defRPr sz="6299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058" y="5881540"/>
            <a:ext cx="11685317" cy="1716521"/>
          </a:xfrm>
        </p:spPr>
        <p:txBody>
          <a:bodyPr anchor="t">
            <a:normAutofit/>
          </a:bodyPr>
          <a:lstStyle>
            <a:lvl1pPr marL="0" indent="0" algn="ctr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0A8F-1CAA-5046-A5CC-7928740FCF4B}" type="datetimeFigureOut">
              <a:rPr lang="es-MX" smtClean="0"/>
              <a:t>28/06/23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997E-3B13-7143-BFE1-F8E481AEC0D0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2265061" y="5668209"/>
            <a:ext cx="11685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34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265058" y="3710564"/>
            <a:ext cx="1168531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055" y="1441445"/>
            <a:ext cx="12045327" cy="2053289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5055" y="3916714"/>
            <a:ext cx="5913160" cy="5428681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822" y="3916714"/>
            <a:ext cx="5913160" cy="5428681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0A8F-1CAA-5046-A5CC-7928740FCF4B}" type="datetimeFigureOut">
              <a:rPr lang="es-MX" smtClean="0"/>
              <a:t>28/06/23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997E-3B13-7143-BFE1-F8E481AEC0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184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059" y="4186574"/>
            <a:ext cx="5913160" cy="907479"/>
          </a:xfrm>
        </p:spPr>
        <p:txBody>
          <a:bodyPr anchor="b">
            <a:noAutofit/>
          </a:bodyPr>
          <a:lstStyle>
            <a:lvl1pPr marL="0" indent="0">
              <a:buNone/>
              <a:defRPr sz="3780" b="0">
                <a:solidFill>
                  <a:schemeClr val="accent1"/>
                </a:solidFill>
              </a:defRPr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059" y="5107389"/>
            <a:ext cx="5913160" cy="4262306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3940" y="4186574"/>
            <a:ext cx="5913160" cy="907479"/>
          </a:xfrm>
        </p:spPr>
        <p:txBody>
          <a:bodyPr anchor="b">
            <a:noAutofit/>
          </a:bodyPr>
          <a:lstStyle>
            <a:lvl1pPr marL="0" indent="0">
              <a:buNone/>
              <a:defRPr sz="3780" b="0">
                <a:solidFill>
                  <a:schemeClr val="accent1"/>
                </a:solidFill>
              </a:defRPr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3940" y="5107389"/>
            <a:ext cx="5913160" cy="4262306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0A8F-1CAA-5046-A5CC-7928740FCF4B}" type="datetimeFigureOut">
              <a:rPr lang="es-MX" smtClean="0"/>
              <a:t>28/06/23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997E-3B13-7143-BFE1-F8E481AEC0D0}" type="slidenum">
              <a:rPr lang="es-MX" smtClean="0"/>
              <a:t>‹Nº›</a:t>
            </a:fld>
            <a:endParaRPr lang="es-MX"/>
          </a:p>
        </p:txBody>
      </p:sp>
      <p:cxnSp>
        <p:nvCxnSpPr>
          <p:cNvPr id="41" name="Straight Connector 40"/>
          <p:cNvCxnSpPr/>
          <p:nvPr/>
        </p:nvCxnSpPr>
        <p:spPr>
          <a:xfrm>
            <a:off x="2265060" y="3708060"/>
            <a:ext cx="1168531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71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054" y="1441445"/>
            <a:ext cx="12045329" cy="2053289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0A8F-1CAA-5046-A5CC-7928740FCF4B}" type="datetimeFigureOut">
              <a:rPr lang="es-MX" smtClean="0"/>
              <a:t>28/06/23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997E-3B13-7143-BFE1-F8E481AEC0D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2265060" y="3708060"/>
            <a:ext cx="1168531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851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0A8F-1CAA-5046-A5CC-7928740FCF4B}" type="datetimeFigureOut">
              <a:rPr lang="es-MX" smtClean="0"/>
              <a:t>28/06/23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997E-3B13-7143-BFE1-F8E481AEC0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555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053" y="2186620"/>
            <a:ext cx="4494449" cy="2159953"/>
          </a:xfrm>
        </p:spPr>
        <p:txBody>
          <a:bodyPr anchor="b">
            <a:normAutofit/>
          </a:bodyPr>
          <a:lstStyle>
            <a:lvl1pPr algn="ctr">
              <a:defRPr sz="378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9521" y="1546632"/>
            <a:ext cx="6830864" cy="7706500"/>
          </a:xfrm>
        </p:spPr>
        <p:txBody>
          <a:bodyPr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053" y="4773226"/>
            <a:ext cx="4494449" cy="3839922"/>
          </a:xfrm>
        </p:spPr>
        <p:txBody>
          <a:bodyPr anchor="t">
            <a:normAutofit/>
          </a:bodyPr>
          <a:lstStyle>
            <a:lvl1pPr marL="0" indent="0" algn="ctr">
              <a:buNone/>
              <a:defRPr sz="2520"/>
            </a:lvl1pPr>
            <a:lvl2pPr marL="719999" indent="0">
              <a:buNone/>
              <a:defRPr sz="1890"/>
            </a:lvl2pPr>
            <a:lvl3pPr marL="1439997" indent="0">
              <a:buNone/>
              <a:defRPr sz="1575"/>
            </a:lvl3pPr>
            <a:lvl4pPr marL="2159996" indent="0">
              <a:buNone/>
              <a:defRPr sz="1417"/>
            </a:lvl4pPr>
            <a:lvl5pPr marL="2879994" indent="0">
              <a:buNone/>
              <a:defRPr sz="1417"/>
            </a:lvl5pPr>
            <a:lvl6pPr marL="3599993" indent="0">
              <a:buNone/>
              <a:defRPr sz="1417"/>
            </a:lvl6pPr>
            <a:lvl7pPr marL="4319991" indent="0">
              <a:buNone/>
              <a:defRPr sz="1417"/>
            </a:lvl7pPr>
            <a:lvl8pPr marL="5039990" indent="0">
              <a:buNone/>
              <a:defRPr sz="1417"/>
            </a:lvl8pPr>
            <a:lvl9pPr marL="5759988" indent="0">
              <a:buNone/>
              <a:defRPr sz="1417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0A8F-1CAA-5046-A5CC-7928740FCF4B}" type="datetimeFigureOut">
              <a:rPr lang="es-MX" smtClean="0"/>
              <a:t>28/06/23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997E-3B13-7143-BFE1-F8E481AEC0D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2265060" y="4586565"/>
            <a:ext cx="4134432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60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053" y="2966599"/>
            <a:ext cx="6435178" cy="2159953"/>
          </a:xfrm>
        </p:spPr>
        <p:txBody>
          <a:bodyPr anchor="b">
            <a:normAutofit/>
          </a:bodyPr>
          <a:lstStyle>
            <a:lvl1pPr algn="ctr">
              <a:defRPr sz="378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852" y="1626631"/>
            <a:ext cx="5190134" cy="7546505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520"/>
            </a:lvl1pPr>
            <a:lvl2pPr marL="719999" indent="0">
              <a:buNone/>
              <a:defRPr sz="2520"/>
            </a:lvl2pPr>
            <a:lvl3pPr marL="1439997" indent="0">
              <a:buNone/>
              <a:defRPr sz="2520"/>
            </a:lvl3pPr>
            <a:lvl4pPr marL="2159996" indent="0">
              <a:buNone/>
              <a:defRPr sz="2520"/>
            </a:lvl4pPr>
            <a:lvl5pPr marL="2879994" indent="0">
              <a:buNone/>
              <a:defRPr sz="2520"/>
            </a:lvl5pPr>
            <a:lvl6pPr marL="3599993" indent="0">
              <a:buNone/>
              <a:defRPr sz="2520"/>
            </a:lvl6pPr>
            <a:lvl7pPr marL="4319991" indent="0">
              <a:buNone/>
              <a:defRPr sz="2520"/>
            </a:lvl7pPr>
            <a:lvl8pPr marL="5039990" indent="0">
              <a:buNone/>
              <a:defRPr sz="2520"/>
            </a:lvl8pPr>
            <a:lvl9pPr marL="5759988" indent="0">
              <a:buNone/>
              <a:defRPr sz="252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054" y="5126552"/>
            <a:ext cx="6435176" cy="2879937"/>
          </a:xfrm>
        </p:spPr>
        <p:txBody>
          <a:bodyPr anchor="t">
            <a:normAutofit/>
          </a:bodyPr>
          <a:lstStyle>
            <a:lvl1pPr marL="0" indent="0" algn="ctr">
              <a:buNone/>
              <a:defRPr sz="2520"/>
            </a:lvl1pPr>
            <a:lvl2pPr marL="719999" indent="0">
              <a:buNone/>
              <a:defRPr sz="1890"/>
            </a:lvl2pPr>
            <a:lvl3pPr marL="1439997" indent="0">
              <a:buNone/>
              <a:defRPr sz="1575"/>
            </a:lvl3pPr>
            <a:lvl4pPr marL="2159996" indent="0">
              <a:buNone/>
              <a:defRPr sz="1417"/>
            </a:lvl4pPr>
            <a:lvl5pPr marL="2879994" indent="0">
              <a:buNone/>
              <a:defRPr sz="1417"/>
            </a:lvl5pPr>
            <a:lvl6pPr marL="3599993" indent="0">
              <a:buNone/>
              <a:defRPr sz="1417"/>
            </a:lvl6pPr>
            <a:lvl7pPr marL="4319991" indent="0">
              <a:buNone/>
              <a:defRPr sz="1417"/>
            </a:lvl7pPr>
            <a:lvl8pPr marL="5039990" indent="0">
              <a:buNone/>
              <a:defRPr sz="1417"/>
            </a:lvl8pPr>
            <a:lvl9pPr marL="5759988" indent="0">
              <a:buNone/>
              <a:defRPr sz="1417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0A8F-1CAA-5046-A5CC-7928740FCF4B}" type="datetimeFigureOut">
              <a:rPr lang="es-MX" smtClean="0"/>
              <a:t>28/06/23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1997E-3B13-7143-BFE1-F8E481AEC0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689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16215439" cy="10799763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5055" y="1441445"/>
            <a:ext cx="12045327" cy="205328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054" y="3921387"/>
            <a:ext cx="12045330" cy="54250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262122" y="9386460"/>
            <a:ext cx="2034415" cy="4399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BF0A8F-1CAA-5046-A5CC-7928740FCF4B}" type="datetimeFigureOut">
              <a:rPr lang="es-MX" smtClean="0"/>
              <a:t>28/06/23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5054" y="9386460"/>
            <a:ext cx="9043946" cy="4399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29658" y="9386460"/>
            <a:ext cx="700726" cy="4399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11997E-3B13-7143-BFE1-F8E481AEC0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925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719999" rtl="0" eaLnBrk="1" latinLnBrk="0" hangingPunct="1">
        <a:spcBef>
          <a:spcPct val="0"/>
        </a:spcBef>
        <a:buNone/>
        <a:defRPr sz="6299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49999" indent="-449999" algn="l" defTabSz="719999" rtl="0" eaLnBrk="1" latinLnBrk="0" hangingPunct="1">
        <a:spcBef>
          <a:spcPct val="20000"/>
        </a:spcBef>
        <a:spcAft>
          <a:spcPts val="945"/>
        </a:spcAft>
        <a:buClr>
          <a:schemeClr val="accent1"/>
        </a:buClr>
        <a:buSzPct val="115000"/>
        <a:buFont typeface="Arial"/>
        <a:buChar char="•"/>
        <a:defRPr sz="37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1169998" indent="-449999" algn="l" defTabSz="719999" rtl="0" eaLnBrk="1" latinLnBrk="0" hangingPunct="1">
        <a:spcBef>
          <a:spcPct val="20000"/>
        </a:spcBef>
        <a:spcAft>
          <a:spcPts val="945"/>
        </a:spcAft>
        <a:buClr>
          <a:schemeClr val="accent1"/>
        </a:buClr>
        <a:buSzPct val="115000"/>
        <a:buFont typeface="Arial"/>
        <a:buChar char="•"/>
        <a:defRPr sz="31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889996" indent="-449999" algn="l" defTabSz="719999" rtl="0" eaLnBrk="1" latinLnBrk="0" hangingPunct="1">
        <a:spcBef>
          <a:spcPct val="20000"/>
        </a:spcBef>
        <a:spcAft>
          <a:spcPts val="945"/>
        </a:spcAft>
        <a:buClr>
          <a:schemeClr val="accent1"/>
        </a:buClr>
        <a:buSzPct val="115000"/>
        <a:buFont typeface="Arial"/>
        <a:buChar char="•"/>
        <a:defRPr sz="2835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2429995" indent="-269999" algn="l" defTabSz="719999" rtl="0" eaLnBrk="1" latinLnBrk="0" hangingPunct="1">
        <a:spcBef>
          <a:spcPct val="20000"/>
        </a:spcBef>
        <a:spcAft>
          <a:spcPts val="945"/>
        </a:spcAft>
        <a:buClr>
          <a:schemeClr val="accent1"/>
        </a:buClr>
        <a:buSzPct val="115000"/>
        <a:buFont typeface="Arial"/>
        <a:buChar char="•"/>
        <a:defRPr sz="252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3149994" indent="-269999" algn="l" defTabSz="719999" rtl="0" eaLnBrk="1" latinLnBrk="0" hangingPunct="1">
        <a:spcBef>
          <a:spcPct val="20000"/>
        </a:spcBef>
        <a:spcAft>
          <a:spcPts val="945"/>
        </a:spcAft>
        <a:buClr>
          <a:schemeClr val="accent1"/>
        </a:buClr>
        <a:buSzPct val="115000"/>
        <a:buFont typeface="Arial"/>
        <a:buChar char="•"/>
        <a:defRPr sz="2205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3959992" indent="-359999" algn="l" defTabSz="719999" rtl="0" eaLnBrk="1" latinLnBrk="0" hangingPunct="1">
        <a:spcBef>
          <a:spcPct val="20000"/>
        </a:spcBef>
        <a:spcAft>
          <a:spcPts val="945"/>
        </a:spcAft>
        <a:buClr>
          <a:schemeClr val="accent1"/>
        </a:buClr>
        <a:buSzPct val="115000"/>
        <a:buFont typeface="Arial"/>
        <a:buChar char="•"/>
        <a:defRPr sz="2205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4679991" indent="-359999" algn="l" defTabSz="719999" rtl="0" eaLnBrk="1" latinLnBrk="0" hangingPunct="1">
        <a:spcBef>
          <a:spcPct val="20000"/>
        </a:spcBef>
        <a:spcAft>
          <a:spcPts val="945"/>
        </a:spcAft>
        <a:buClr>
          <a:schemeClr val="accent1"/>
        </a:buClr>
        <a:buSzPct val="115000"/>
        <a:buFont typeface="Arial"/>
        <a:buChar char="•"/>
        <a:defRPr sz="2205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5399989" indent="-359999" algn="l" defTabSz="719999" rtl="0" eaLnBrk="1" latinLnBrk="0" hangingPunct="1">
        <a:spcBef>
          <a:spcPct val="20000"/>
        </a:spcBef>
        <a:spcAft>
          <a:spcPts val="945"/>
        </a:spcAft>
        <a:buClr>
          <a:schemeClr val="accent1"/>
        </a:buClr>
        <a:buSzPct val="115000"/>
        <a:buFont typeface="Arial"/>
        <a:buChar char="•"/>
        <a:defRPr sz="2205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6119988" indent="-359999" algn="l" defTabSz="719999" rtl="0" eaLnBrk="1" latinLnBrk="0" hangingPunct="1">
        <a:spcBef>
          <a:spcPct val="20000"/>
        </a:spcBef>
        <a:spcAft>
          <a:spcPts val="945"/>
        </a:spcAft>
        <a:buClr>
          <a:schemeClr val="accent1"/>
        </a:buClr>
        <a:buSzPct val="115000"/>
        <a:buFont typeface="Arial"/>
        <a:buChar char="•"/>
        <a:defRPr sz="2205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99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719999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719999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719999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719999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719999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719999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719999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719999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F90C9-F43B-4063-B88C-DECCEF623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Graficación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66370E-303B-905B-B282-8DB8039C2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Tarea 1. Investigación </a:t>
            </a:r>
          </a:p>
          <a:p>
            <a:r>
              <a:rPr lang="es-MX" dirty="0"/>
              <a:t>Guillermo Daniel Ortiz Aguilar</a:t>
            </a:r>
          </a:p>
          <a:p>
            <a:r>
              <a:rPr lang="es-MX" dirty="0"/>
              <a:t>22050370</a:t>
            </a:r>
          </a:p>
        </p:txBody>
      </p:sp>
    </p:spTree>
    <p:extLst>
      <p:ext uri="{BB962C8B-B14F-4D97-AF65-F5344CB8AC3E}">
        <p14:creationId xmlns:p14="http://schemas.microsoft.com/office/powerpoint/2010/main" val="347703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63734C2-17D7-42EE-0065-C6DAC2D429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7996208"/>
              </p:ext>
            </p:extLst>
          </p:nvPr>
        </p:nvGraphicFramePr>
        <p:xfrm>
          <a:off x="854765" y="914400"/>
          <a:ext cx="14550890" cy="10238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178">
                  <a:extLst>
                    <a:ext uri="{9D8B030D-6E8A-4147-A177-3AD203B41FA5}">
                      <a16:colId xmlns:a16="http://schemas.microsoft.com/office/drawing/2014/main" val="3610775601"/>
                    </a:ext>
                  </a:extLst>
                </a:gridCol>
                <a:gridCol w="2910178">
                  <a:extLst>
                    <a:ext uri="{9D8B030D-6E8A-4147-A177-3AD203B41FA5}">
                      <a16:colId xmlns:a16="http://schemas.microsoft.com/office/drawing/2014/main" val="2849854251"/>
                    </a:ext>
                  </a:extLst>
                </a:gridCol>
                <a:gridCol w="2910178">
                  <a:extLst>
                    <a:ext uri="{9D8B030D-6E8A-4147-A177-3AD203B41FA5}">
                      <a16:colId xmlns:a16="http://schemas.microsoft.com/office/drawing/2014/main" val="1037121281"/>
                    </a:ext>
                  </a:extLst>
                </a:gridCol>
                <a:gridCol w="2910178">
                  <a:extLst>
                    <a:ext uri="{9D8B030D-6E8A-4147-A177-3AD203B41FA5}">
                      <a16:colId xmlns:a16="http://schemas.microsoft.com/office/drawing/2014/main" val="2925495700"/>
                    </a:ext>
                  </a:extLst>
                </a:gridCol>
                <a:gridCol w="2910178">
                  <a:extLst>
                    <a:ext uri="{9D8B030D-6E8A-4147-A177-3AD203B41FA5}">
                      <a16:colId xmlns:a16="http://schemas.microsoft.com/office/drawing/2014/main" val="2932475357"/>
                    </a:ext>
                  </a:extLst>
                </a:gridCol>
              </a:tblGrid>
              <a:tr h="1377593">
                <a:tc>
                  <a:txBody>
                    <a:bodyPr/>
                    <a:lstStyle/>
                    <a:p>
                      <a:r>
                        <a:rPr lang="es-MX" sz="2400" dirty="0"/>
                        <a:t>Elemento</a:t>
                      </a:r>
                    </a:p>
                  </a:txBody>
                  <a:tcPr marL="121503" marR="121503" marT="60751" marB="60751"/>
                </a:tc>
                <a:tc>
                  <a:txBody>
                    <a:bodyPr/>
                    <a:lstStyle/>
                    <a:p>
                      <a:r>
                        <a:rPr lang="es-MX" sz="2400" dirty="0"/>
                        <a:t>¿Qué es?</a:t>
                      </a:r>
                    </a:p>
                  </a:txBody>
                  <a:tcPr marL="121503" marR="121503" marT="60751" marB="60751"/>
                </a:tc>
                <a:tc>
                  <a:txBody>
                    <a:bodyPr/>
                    <a:lstStyle/>
                    <a:p>
                      <a:r>
                        <a:rPr lang="es-MX" sz="2400" dirty="0"/>
                        <a:t>Ecuación </a:t>
                      </a:r>
                    </a:p>
                  </a:txBody>
                  <a:tcPr marL="121503" marR="121503" marT="60751" marB="60751"/>
                </a:tc>
                <a:tc>
                  <a:txBody>
                    <a:bodyPr/>
                    <a:lstStyle/>
                    <a:p>
                      <a:r>
                        <a:rPr lang="es-MX" sz="2400" dirty="0"/>
                        <a:t>Representación plano cartesiano</a:t>
                      </a:r>
                    </a:p>
                  </a:txBody>
                  <a:tcPr marL="121503" marR="121503" marT="60751" marB="60751"/>
                </a:tc>
                <a:tc>
                  <a:txBody>
                    <a:bodyPr/>
                    <a:lstStyle/>
                    <a:p>
                      <a:r>
                        <a:rPr lang="es-MX" sz="2400" dirty="0"/>
                        <a:t>Ejemplo</a:t>
                      </a:r>
                    </a:p>
                  </a:txBody>
                  <a:tcPr marL="121503" marR="121503" marT="60751" marB="60751"/>
                </a:tc>
                <a:extLst>
                  <a:ext uri="{0D108BD9-81ED-4DB2-BD59-A6C34878D82A}">
                    <a16:rowId xmlns:a16="http://schemas.microsoft.com/office/drawing/2014/main" val="1480735072"/>
                  </a:ext>
                </a:extLst>
              </a:tr>
              <a:tr h="2928654">
                <a:tc>
                  <a:txBody>
                    <a:bodyPr/>
                    <a:lstStyle/>
                    <a:p>
                      <a:r>
                        <a:rPr lang="es-MX" sz="2400" dirty="0"/>
                        <a:t>Punto</a:t>
                      </a:r>
                    </a:p>
                  </a:txBody>
                  <a:tcPr marL="121503" marR="121503" marT="60751" marB="60751"/>
                </a:tc>
                <a:tc>
                  <a:txBody>
                    <a:bodyPr/>
                    <a:lstStyle/>
                    <a:p>
                      <a:r>
                        <a:rPr lang="es-MX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punto se refiere a una ubicación específica en un plano cartesiano.</a:t>
                      </a:r>
                      <a:endParaRPr lang="es-MX" sz="1800" dirty="0"/>
                    </a:p>
                  </a:txBody>
                  <a:tcPr marL="121503" marR="121503" marT="60751" marB="60751"/>
                </a:tc>
                <a:tc>
                  <a:txBody>
                    <a:bodyPr/>
                    <a:lstStyle/>
                    <a:p>
                      <a:r>
                        <a:rPr lang="es-MX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ecuación de un punto simplemente es su par ordenado. (x,y)</a:t>
                      </a:r>
                      <a:endParaRPr lang="es-MX" sz="1800" dirty="0"/>
                    </a:p>
                  </a:txBody>
                  <a:tcPr marL="121503" marR="121503" marT="60751" marB="60751"/>
                </a:tc>
                <a:tc>
                  <a:txBody>
                    <a:bodyPr/>
                    <a:lstStyle/>
                    <a:p>
                      <a:endParaRPr lang="es-MX" sz="1600" dirty="0"/>
                    </a:p>
                  </a:txBody>
                  <a:tcPr marL="121503" marR="121503" marT="60751" marB="60751"/>
                </a:tc>
                <a:tc>
                  <a:txBody>
                    <a:bodyPr/>
                    <a:lstStyle/>
                    <a:p>
                      <a:r>
                        <a:rPr lang="es-MX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 aplicar un punto en la graficación, simplemente trazas un punto en el plano cartesiano en la ubicación correspondiente a las coordenadas del punto.</a:t>
                      </a:r>
                      <a:endParaRPr lang="es-MX" sz="1600" dirty="0"/>
                    </a:p>
                  </a:txBody>
                  <a:tcPr marL="121503" marR="121503" marT="60751" marB="60751"/>
                </a:tc>
                <a:extLst>
                  <a:ext uri="{0D108BD9-81ED-4DB2-BD59-A6C34878D82A}">
                    <a16:rowId xmlns:a16="http://schemas.microsoft.com/office/drawing/2014/main" val="3159305750"/>
                  </a:ext>
                </a:extLst>
              </a:tr>
              <a:tr h="1983447">
                <a:tc>
                  <a:txBody>
                    <a:bodyPr/>
                    <a:lstStyle/>
                    <a:p>
                      <a:r>
                        <a:rPr lang="es-MX" sz="2400" dirty="0"/>
                        <a:t>Linea</a:t>
                      </a:r>
                    </a:p>
                  </a:txBody>
                  <a:tcPr marL="121503" marR="121503" marT="60751" marB="60751"/>
                </a:tc>
                <a:tc>
                  <a:txBody>
                    <a:bodyPr/>
                    <a:lstStyle/>
                    <a:p>
                      <a:r>
                        <a:rPr lang="es-MX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refiere a una secuencia continua de puntos que forman una trayectoria recta o curva. </a:t>
                      </a:r>
                      <a:r>
                        <a:rPr lang="es-MX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elección de la ecuación o método para trazar una línea dependerá del tipo de línea que estés buscando representar (recta, curva) y de la información disponible. </a:t>
                      </a:r>
                      <a:endParaRPr lang="es-MX" sz="1800" dirty="0"/>
                    </a:p>
                  </a:txBody>
                  <a:tcPr marL="121503" marR="121503" marT="60751" marB="60751"/>
                </a:tc>
                <a:tc>
                  <a:txBody>
                    <a:bodyPr/>
                    <a:lstStyle/>
                    <a:p>
                      <a:r>
                        <a:rPr lang="es-MX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Ax + By + C = 0</a:t>
                      </a:r>
                    </a:p>
                    <a:p>
                      <a:r>
                        <a:rPr lang="es-MX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= mx + b</a:t>
                      </a:r>
                    </a:p>
                    <a:p>
                      <a:endParaRPr lang="es-MX" sz="1800" dirty="0"/>
                    </a:p>
                  </a:txBody>
                  <a:tcPr marL="121503" marR="121503" marT="60751" marB="60751"/>
                </a:tc>
                <a:tc>
                  <a:txBody>
                    <a:bodyPr/>
                    <a:lstStyle/>
                    <a:p>
                      <a:endParaRPr lang="es-MX" sz="1600"/>
                    </a:p>
                  </a:txBody>
                  <a:tcPr marL="121503" marR="121503" marT="60751" marB="60751"/>
                </a:tc>
                <a:tc>
                  <a:txBody>
                    <a:bodyPr/>
                    <a:lstStyle/>
                    <a:p>
                      <a:r>
                        <a:rPr lang="es-MX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la graficación, una línea se utiliza para conectar puntos en un plano cartesiano y representar trayectorias rectas o curvas. </a:t>
                      </a:r>
                      <a:endParaRPr lang="es-MX" sz="1100" dirty="0"/>
                    </a:p>
                  </a:txBody>
                  <a:tcPr marL="121503" marR="121503" marT="60751" marB="60751"/>
                </a:tc>
                <a:extLst>
                  <a:ext uri="{0D108BD9-81ED-4DB2-BD59-A6C34878D82A}">
                    <a16:rowId xmlns:a16="http://schemas.microsoft.com/office/drawing/2014/main" val="3762291223"/>
                  </a:ext>
                </a:extLst>
              </a:tr>
              <a:tr h="2854306">
                <a:tc>
                  <a:txBody>
                    <a:bodyPr/>
                    <a:lstStyle/>
                    <a:p>
                      <a:r>
                        <a:rPr lang="es-MX" sz="2400" dirty="0"/>
                        <a:t>Circulo</a:t>
                      </a:r>
                    </a:p>
                  </a:txBody>
                  <a:tcPr marL="121503" marR="121503" marT="60751" marB="60751"/>
                </a:tc>
                <a:tc>
                  <a:txBody>
                    <a:bodyPr/>
                    <a:lstStyle/>
                    <a:p>
                      <a:r>
                        <a:rPr lang="es-MX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círculo es una curva cerrada en la que todos los puntos están a la misma distancia del centro. </a:t>
                      </a:r>
                      <a:endParaRPr lang="es-MX" sz="1800" dirty="0"/>
                    </a:p>
                  </a:txBody>
                  <a:tcPr marL="121503" marR="121503" marT="60751" marB="60751"/>
                </a:tc>
                <a:tc>
                  <a:txBody>
                    <a:bodyPr/>
                    <a:lstStyle/>
                    <a:p>
                      <a:r>
                        <a:rPr lang="es-MX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 - h)² + (y - k)² = r²</a:t>
                      </a:r>
                    </a:p>
                    <a:p>
                      <a:r>
                        <a:rPr lang="es-MX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el centro del círculo está en el origen (0,0), la ecuación se simplifica a:</a:t>
                      </a:r>
                    </a:p>
                    <a:p>
                      <a:r>
                        <a:rPr lang="es-MX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x² + y² = r²</a:t>
                      </a:r>
                    </a:p>
                    <a:p>
                      <a:endParaRPr lang="es-MX" sz="1800" dirty="0"/>
                    </a:p>
                  </a:txBody>
                  <a:tcPr marL="121503" marR="121503" marT="60751" marB="60751"/>
                </a:tc>
                <a:tc>
                  <a:txBody>
                    <a:bodyPr/>
                    <a:lstStyle/>
                    <a:p>
                      <a:endParaRPr lang="es-MX" sz="1600"/>
                    </a:p>
                  </a:txBody>
                  <a:tcPr marL="121503" marR="121503" marT="60751" marB="60751"/>
                </a:tc>
                <a:tc>
                  <a:txBody>
                    <a:bodyPr/>
                    <a:lstStyle/>
                    <a:p>
                      <a:r>
                        <a:rPr lang="es-MX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identifica el centro del círculo, luego se determina el radio del circulo y dibuja la circunferencia del circulo con el centro y radio y se marcan puntos de la circunferencia.</a:t>
                      </a:r>
                      <a:endParaRPr lang="es-MX" sz="1100" dirty="0"/>
                    </a:p>
                  </a:txBody>
                  <a:tcPr marL="121503" marR="121503" marT="60751" marB="60751"/>
                </a:tc>
                <a:extLst>
                  <a:ext uri="{0D108BD9-81ED-4DB2-BD59-A6C34878D82A}">
                    <a16:rowId xmlns:a16="http://schemas.microsoft.com/office/drawing/2014/main" val="4162134315"/>
                  </a:ext>
                </a:extLst>
              </a:tr>
            </a:tbl>
          </a:graphicData>
        </a:graphic>
      </p:graphicFrame>
      <p:pic>
        <p:nvPicPr>
          <p:cNvPr id="1026" name="Picture 2" descr="Puntos en el plano cartesiano | CK-12 Foundation">
            <a:extLst>
              <a:ext uri="{FF2B5EF4-FFF2-40B4-BE49-F238E27FC236}">
                <a16:creationId xmlns:a16="http://schemas.microsoft.com/office/drawing/2014/main" id="{5DF3AD53-914A-1FE1-28E7-3A6744F0ED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9" b="42334"/>
          <a:stretch/>
        </p:blipFill>
        <p:spPr bwMode="auto">
          <a:xfrm>
            <a:off x="9805784" y="2339257"/>
            <a:ext cx="1982916" cy="184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lano cartesiano: qué es, elementos y ejemplos - Significados">
            <a:extLst>
              <a:ext uri="{FF2B5EF4-FFF2-40B4-BE49-F238E27FC236}">
                <a16:creationId xmlns:a16="http://schemas.microsoft.com/office/drawing/2014/main" id="{3C8E36FA-C0B2-CF6B-6FB6-66C9232A8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860" y="5399881"/>
            <a:ext cx="2644510" cy="18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raza un círculo en el plano cartesiano, con las siguientes indicaciones  para el trazo: el centro es la - Brainly.com">
            <a:extLst>
              <a:ext uri="{FF2B5EF4-FFF2-40B4-BE49-F238E27FC236}">
                <a16:creationId xmlns:a16="http://schemas.microsoft.com/office/drawing/2014/main" id="{0A550389-137C-5C80-2F35-77AB540285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461" r="16969" b="12914"/>
          <a:stretch/>
        </p:blipFill>
        <p:spPr bwMode="auto">
          <a:xfrm>
            <a:off x="9096286" y="8298309"/>
            <a:ext cx="3053500" cy="285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60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7C99919-A365-6BAB-A7F1-E2EE8D413D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4457138"/>
              </p:ext>
            </p:extLst>
          </p:nvPr>
        </p:nvGraphicFramePr>
        <p:xfrm>
          <a:off x="914399" y="954157"/>
          <a:ext cx="14719680" cy="8949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3936">
                  <a:extLst>
                    <a:ext uri="{9D8B030D-6E8A-4147-A177-3AD203B41FA5}">
                      <a16:colId xmlns:a16="http://schemas.microsoft.com/office/drawing/2014/main" val="4159629271"/>
                    </a:ext>
                  </a:extLst>
                </a:gridCol>
                <a:gridCol w="2943936">
                  <a:extLst>
                    <a:ext uri="{9D8B030D-6E8A-4147-A177-3AD203B41FA5}">
                      <a16:colId xmlns:a16="http://schemas.microsoft.com/office/drawing/2014/main" val="2349738827"/>
                    </a:ext>
                  </a:extLst>
                </a:gridCol>
                <a:gridCol w="2943936">
                  <a:extLst>
                    <a:ext uri="{9D8B030D-6E8A-4147-A177-3AD203B41FA5}">
                      <a16:colId xmlns:a16="http://schemas.microsoft.com/office/drawing/2014/main" val="3907785759"/>
                    </a:ext>
                  </a:extLst>
                </a:gridCol>
                <a:gridCol w="2943936">
                  <a:extLst>
                    <a:ext uri="{9D8B030D-6E8A-4147-A177-3AD203B41FA5}">
                      <a16:colId xmlns:a16="http://schemas.microsoft.com/office/drawing/2014/main" val="2854848997"/>
                    </a:ext>
                  </a:extLst>
                </a:gridCol>
                <a:gridCol w="2943936">
                  <a:extLst>
                    <a:ext uri="{9D8B030D-6E8A-4147-A177-3AD203B41FA5}">
                      <a16:colId xmlns:a16="http://schemas.microsoft.com/office/drawing/2014/main" val="4234011978"/>
                    </a:ext>
                  </a:extLst>
                </a:gridCol>
              </a:tblGrid>
              <a:tr h="1173450">
                <a:tc>
                  <a:txBody>
                    <a:bodyPr/>
                    <a:lstStyle/>
                    <a:p>
                      <a:r>
                        <a:rPr lang="es-MX" sz="3200" dirty="0"/>
                        <a:t>Elemento</a:t>
                      </a:r>
                    </a:p>
                  </a:txBody>
                  <a:tcPr marL="121503" marR="121503" marT="60751" marB="60751"/>
                </a:tc>
                <a:tc>
                  <a:txBody>
                    <a:bodyPr/>
                    <a:lstStyle/>
                    <a:p>
                      <a:r>
                        <a:rPr lang="es-MX" sz="2800" dirty="0"/>
                        <a:t>¿Qué es?</a:t>
                      </a:r>
                    </a:p>
                  </a:txBody>
                  <a:tcPr marL="121503" marR="121503" marT="60751" marB="60751"/>
                </a:tc>
                <a:tc>
                  <a:txBody>
                    <a:bodyPr/>
                    <a:lstStyle/>
                    <a:p>
                      <a:r>
                        <a:rPr lang="es-MX" sz="2800" dirty="0"/>
                        <a:t>Ecuación </a:t>
                      </a:r>
                    </a:p>
                  </a:txBody>
                  <a:tcPr marL="121503" marR="121503" marT="60751" marB="60751"/>
                </a:tc>
                <a:tc>
                  <a:txBody>
                    <a:bodyPr/>
                    <a:lstStyle/>
                    <a:p>
                      <a:r>
                        <a:rPr lang="es-MX" sz="2800" dirty="0"/>
                        <a:t>Representación plano cartesiano</a:t>
                      </a:r>
                    </a:p>
                  </a:txBody>
                  <a:tcPr marL="121503" marR="121503" marT="60751" marB="60751"/>
                </a:tc>
                <a:tc>
                  <a:txBody>
                    <a:bodyPr/>
                    <a:lstStyle/>
                    <a:p>
                      <a:r>
                        <a:rPr lang="es-MX" sz="2800" dirty="0"/>
                        <a:t>Ejemplo</a:t>
                      </a:r>
                    </a:p>
                  </a:txBody>
                  <a:tcPr marL="121503" marR="121503" marT="60751" marB="60751"/>
                </a:tc>
                <a:extLst>
                  <a:ext uri="{0D108BD9-81ED-4DB2-BD59-A6C34878D82A}">
                    <a16:rowId xmlns:a16="http://schemas.microsoft.com/office/drawing/2014/main" val="2214012591"/>
                  </a:ext>
                </a:extLst>
              </a:tr>
              <a:tr h="2714263">
                <a:tc>
                  <a:txBody>
                    <a:bodyPr/>
                    <a:lstStyle/>
                    <a:p>
                      <a:r>
                        <a:rPr lang="es-MX" sz="3200" dirty="0"/>
                        <a:t>Elípse</a:t>
                      </a:r>
                    </a:p>
                  </a:txBody>
                  <a:tcPr marL="121503" marR="121503" marT="60751" marB="60751"/>
                </a:tc>
                <a:tc>
                  <a:txBody>
                    <a:bodyPr/>
                    <a:lstStyle/>
                    <a:p>
                      <a:r>
                        <a:rPr lang="es-MX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 elipse es una curva cerrada y simétrica que se asemeja a una forma ovalada. </a:t>
                      </a:r>
                      <a:endParaRPr lang="es-MX" sz="2000" dirty="0"/>
                    </a:p>
                  </a:txBody>
                  <a:tcPr marL="121503" marR="121503" marT="60751" marB="6075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dirty="0"/>
                        <a:t>(</a:t>
                      </a:r>
                      <a:r>
                        <a:rPr lang="es-MX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 - h)^2 / a^2) + ((y - k)^2 / b^2) = 1, donde (h, k) representa las coordenadas del centro de la elipse, y a y b son las longitudes de los semiejes mayor y menor</a:t>
                      </a:r>
                      <a:endParaRPr lang="es-MX" sz="2000" dirty="0"/>
                    </a:p>
                  </a:txBody>
                  <a:tcPr marL="121503" marR="121503" marT="60751" marB="60751"/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 marL="121503" marR="121503" marT="60751" marB="60751"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Se determinan el centro, luego se determinan los semiejes mayor y menor, luego se utiliza la ecuacion de la recta y se marcan los puntos en la elipse.</a:t>
                      </a:r>
                    </a:p>
                  </a:txBody>
                  <a:tcPr marL="121503" marR="121503" marT="60751" marB="60751"/>
                </a:tc>
                <a:extLst>
                  <a:ext uri="{0D108BD9-81ED-4DB2-BD59-A6C34878D82A}">
                    <a16:rowId xmlns:a16="http://schemas.microsoft.com/office/drawing/2014/main" val="604699910"/>
                  </a:ext>
                </a:extLst>
              </a:tr>
              <a:tr h="2714263">
                <a:tc>
                  <a:txBody>
                    <a:bodyPr/>
                    <a:lstStyle/>
                    <a:p>
                      <a:r>
                        <a:rPr lang="es-MX" sz="3200" dirty="0"/>
                        <a:t>Parábola</a:t>
                      </a:r>
                    </a:p>
                  </a:txBody>
                  <a:tcPr marL="121503" marR="121503" marT="60751" marB="60751"/>
                </a:tc>
                <a:tc>
                  <a:txBody>
                    <a:bodyPr/>
                    <a:lstStyle/>
                    <a:p>
                      <a:r>
                        <a:rPr lang="es-MX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 parábola es una curva simétrica que se puede abrir hacia arriba o hacia abajo. </a:t>
                      </a:r>
                      <a:endParaRPr lang="es-MX" sz="2000" dirty="0"/>
                    </a:p>
                  </a:txBody>
                  <a:tcPr marL="121503" marR="121503" marT="60751" marB="60751"/>
                </a:tc>
                <a:tc>
                  <a:txBody>
                    <a:bodyPr/>
                    <a:lstStyle/>
                    <a:p>
                      <a:r>
                        <a:rPr lang="es-MX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= ax^2 + bx + c, donde a, b y c son constantes. Dependiendo del valor de a, la parábola puede abrir hacia arriba o hacia abajo</a:t>
                      </a:r>
                      <a:endParaRPr lang="es-MX" sz="2000" dirty="0"/>
                    </a:p>
                  </a:txBody>
                  <a:tcPr marL="121503" marR="121503" marT="60751" marB="60751"/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 marL="121503" marR="121503" marT="60751" marB="60751"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Se identifica el vertice de la parabola, luego se </a:t>
                      </a:r>
                      <a:r>
                        <a:rPr lang="es-MX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determina la dirección de apertura de la parábola, para después utiliza la ecuación de la parábola y marcar los puntos.</a:t>
                      </a:r>
                      <a:endParaRPr lang="es-MX" sz="2000" dirty="0"/>
                    </a:p>
                  </a:txBody>
                  <a:tcPr marL="121503" marR="121503" marT="60751" marB="60751"/>
                </a:tc>
                <a:extLst>
                  <a:ext uri="{0D108BD9-81ED-4DB2-BD59-A6C34878D82A}">
                    <a16:rowId xmlns:a16="http://schemas.microsoft.com/office/drawing/2014/main" val="1139692517"/>
                  </a:ext>
                </a:extLst>
              </a:tr>
              <a:tr h="2347403">
                <a:tc>
                  <a:txBody>
                    <a:bodyPr/>
                    <a:lstStyle/>
                    <a:p>
                      <a:r>
                        <a:rPr lang="es-MX" sz="3200" dirty="0"/>
                        <a:t>Hipérbola</a:t>
                      </a:r>
                    </a:p>
                  </a:txBody>
                  <a:tcPr marL="121503" marR="121503" marT="60751" marB="60751"/>
                </a:tc>
                <a:tc>
                  <a:txBody>
                    <a:bodyPr/>
                    <a:lstStyle/>
                    <a:p>
                      <a:r>
                        <a:rPr lang="es-MX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 hiperbola es una curva abierta con dos ramas que se extienden hacia el infinito</a:t>
                      </a:r>
                      <a:endParaRPr lang="es-MX" sz="2000" dirty="0"/>
                    </a:p>
                  </a:txBody>
                  <a:tcPr marL="121503" marR="121503" marT="60751" marB="60751"/>
                </a:tc>
                <a:tc>
                  <a:txBody>
                    <a:bodyPr/>
                    <a:lstStyle/>
                    <a:p>
                      <a:r>
                        <a:rPr lang="es-MX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((x - h)² / a²) - ((y - k)² / b²) = 1</a:t>
                      </a:r>
                    </a:p>
                    <a:p>
                      <a:r>
                        <a:rPr lang="es-MX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Donde (h, k) representa las coordenadas del centro de la hiperbola, y a y b son las longitudes de los semiejes.</a:t>
                      </a:r>
                    </a:p>
                  </a:txBody>
                  <a:tcPr marL="121503" marR="121503" marT="60751" marB="60751"/>
                </a:tc>
                <a:tc>
                  <a:txBody>
                    <a:bodyPr/>
                    <a:lstStyle/>
                    <a:p>
                      <a:endParaRPr lang="es-MX" sz="2000" dirty="0"/>
                    </a:p>
                  </a:txBody>
                  <a:tcPr marL="121503" marR="121503" marT="60751" marB="60751"/>
                </a:tc>
                <a:tc>
                  <a:txBody>
                    <a:bodyPr/>
                    <a:lstStyle/>
                    <a:p>
                      <a:r>
                        <a:rPr lang="es-MX" sz="2000" dirty="0"/>
                        <a:t>Primero </a:t>
                      </a:r>
                      <a:r>
                        <a:rPr lang="es-MX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 el centro de la hipérbola, luego s determina los semiejes mayor y menor para utilizar la ecuacion de la hiperbola y asi conocer los puntos.</a:t>
                      </a:r>
                      <a:endParaRPr lang="es-MX" sz="2000" dirty="0"/>
                    </a:p>
                  </a:txBody>
                  <a:tcPr marL="121503" marR="121503" marT="60751" marB="60751"/>
                </a:tc>
                <a:extLst>
                  <a:ext uri="{0D108BD9-81ED-4DB2-BD59-A6C34878D82A}">
                    <a16:rowId xmlns:a16="http://schemas.microsoft.com/office/drawing/2014/main" val="2835620685"/>
                  </a:ext>
                </a:extLst>
              </a:tr>
            </a:tbl>
          </a:graphicData>
        </a:graphic>
      </p:graphicFrame>
      <p:pic>
        <p:nvPicPr>
          <p:cNvPr id="5" name="Picture 10" descr="Elipse: definición, ecuaciones y elementos de la elipse [Guía completa con  ejercicios resueltos]">
            <a:extLst>
              <a:ext uri="{FF2B5EF4-FFF2-40B4-BE49-F238E27FC236}">
                <a16:creationId xmlns:a16="http://schemas.microsoft.com/office/drawing/2014/main" id="{268ECF2E-5C4F-765A-7A17-9B956705B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988" y="2129926"/>
            <a:ext cx="2198534" cy="248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Entender los Gráficos de una Parábola | CK-12 Foundation">
            <a:extLst>
              <a:ext uri="{FF2B5EF4-FFF2-40B4-BE49-F238E27FC236}">
                <a16:creationId xmlns:a16="http://schemas.microsoft.com/office/drawing/2014/main" id="{E838590E-4FF1-5BA0-816A-F0DC1D773A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9" r="8811"/>
          <a:stretch/>
        </p:blipFill>
        <p:spPr bwMode="auto">
          <a:xfrm>
            <a:off x="10125988" y="4918551"/>
            <a:ext cx="2198534" cy="232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Hipérbola: definición, ecuaciones, elementos y gráfica [Guía paso a paso  con ejercicios]">
            <a:extLst>
              <a:ext uri="{FF2B5EF4-FFF2-40B4-BE49-F238E27FC236}">
                <a16:creationId xmlns:a16="http://schemas.microsoft.com/office/drawing/2014/main" id="{C7E6642B-27BD-FF57-015A-EEA3F5341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964" y="7674403"/>
            <a:ext cx="2623342" cy="217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286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326</TotalTime>
  <Words>537</Words>
  <Application>Microsoft Macintosh PowerPoint</Application>
  <PresentationFormat>Personalizado</PresentationFormat>
  <Paragraphs>42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Garamond</vt:lpstr>
      <vt:lpstr>Orgánico</vt:lpstr>
      <vt:lpstr>Graficación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Graficación</dc:title>
  <dc:creator>Memo Ortiz</dc:creator>
  <cp:lastModifiedBy>Memo Ortiz</cp:lastModifiedBy>
  <cp:revision>1</cp:revision>
  <dcterms:created xsi:type="dcterms:W3CDTF">2023-06-28T00:29:14Z</dcterms:created>
  <dcterms:modified xsi:type="dcterms:W3CDTF">2023-06-28T18:25:53Z</dcterms:modified>
</cp:coreProperties>
</file>