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7" r:id="rId7"/>
    <p:sldId id="268" r:id="rId8"/>
    <p:sldId id="261" r:id="rId9"/>
    <p:sldId id="262" r:id="rId10"/>
    <p:sldId id="264" r:id="rId11"/>
    <p:sldId id="265" r:id="rId12"/>
    <p:sldId id="266" r:id="rId13"/>
    <p:sldId id="274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318E3-A2A9-49EC-9011-9144FB23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9976C-C18D-499D-B062-4641CFB03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84DC4-135D-4CD8-9D29-E35FB10B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132ED-8D8E-4EFA-8A34-82DE4EFD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A3229-A406-4821-89C7-7CB2E086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ADC1-3612-42C5-A50D-48459B4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B9B62-7A45-4C54-B8D5-5B5D41BA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D1176-EEC6-4797-88B5-193C7342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13786-517E-4F86-9CAF-CC3C38FF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02798-3286-48D5-A002-CB15019A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4A0397-05FB-409B-AEF7-AAE324F92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AE6F6C-6C61-4B1E-B961-92D7B781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D59B9-8AAA-49F4-968A-B125EEB7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15164-0FA9-443D-A6CC-8223B03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1C8D2-25FA-47A7-92CD-C4E3AB9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7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29A06-8EEE-4232-B60F-109B3373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3871F-2FB0-4037-8467-EB35B14A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05F1E-53DE-4C3B-84E2-A2F562E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9A0EE-6E12-45CC-B2A8-CEC96186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FFCD7-61A1-4810-B115-FBA4F32C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7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758B1-8F8F-47C4-A7F4-4D473E99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2D1F1-3030-4552-83AB-0C56E868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BFBC0-D1D1-40B7-AFEC-070F07F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3CD39-81EE-4F81-995E-865ACA8B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CBF12-076E-4989-8CA5-B71F847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2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6051-09C7-4A21-AA81-212CEB86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97A5D-F58F-46CD-B863-A5DC8C51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C8CA2-911B-41CF-9CFB-FB136565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63AE7-EB75-4456-A064-EA29E21A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E1599-6320-43EA-A94E-3AEAAC08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C2E99-EEE2-4FED-8EEA-2D759E9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4940-A919-498D-8B18-EDDFC6B3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F281B-438E-45AE-A788-490056E7E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0681D-DE2E-4B37-BDED-D924E9FC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38C33-0AEC-4BDE-8034-F8A0A4DF0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8D8FC-7AB3-472D-AE81-393C7B52F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E8DCB1-30C2-4593-B52D-85AA6CDE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596B34-428F-4953-AB23-C592DE63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55BC5E-6907-41CB-BE0E-339D6687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2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310CA-8E17-4349-B507-21D1905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8E0D24-FBEA-4450-8523-74781D52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1EAA0-B11F-4103-B291-E2B1D2E0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7FC0A6-7828-40BD-85F1-F035C051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0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7F02F-BA6A-4ADD-BDB6-261EAC33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251ED-74FE-4584-8677-5C073F85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81800-CBA1-4D61-AFC8-9A085902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1F44C-9A6A-40DD-A165-9BC850D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7DC61-40BD-452C-B22A-7EDA5412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20E8D0-9408-4D29-8A98-51277C33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A98E6-1BAD-4E75-99F5-D3D82951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FA5D5-7533-46B0-9F03-A8F6E5E7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7B3EB-028A-473E-B7D0-11DB2359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8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C211A-9331-4FE9-A9A2-93CC3A86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A695B-A229-4647-9B9C-AAD31942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C2F0B-A5B1-4F38-A420-51F58181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B513A-AB3C-4B0D-BB12-4EE812B9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298C0-94D5-4D57-84EC-AC86AF3E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80345-6F5B-4388-B391-5869C023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1C37F-953C-4CB4-975D-94530F5E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E9BCA-CE76-4C34-8965-DC6D2F6B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FA6E1-22B5-4C38-99A3-F1679BD3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C646-3A39-4C05-847F-BD0243D7B38B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047B1-31F3-4F6A-A92E-45FC06687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AB92C-7EE6-47FF-9D63-6EE47A45C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AD16-33E9-48D9-8B42-45C02BDB8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zh-CN/BuildingWorlds/LightingAndShadows/RayTracedDistanceFieldShadowing/index.html" TargetMode="External"/><Relationship Id="rId2" Type="http://schemas.openxmlformats.org/officeDocument/2006/relationships/hyperlink" Target="https://docs.unrealengine.com/zh-CN/BuildingWorlds/LightingAndShadows/DistanceFieldAmbientOcclusion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huanlan.zhihu.com/p/103683536" TargetMode="External"/><Relationship Id="rId4" Type="http://schemas.openxmlformats.org/officeDocument/2006/relationships/hyperlink" Target="https://zhuanlan.zhihu.com/p/36649481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69"/>
            <a:ext cx="9144000" cy="1070331"/>
          </a:xfrm>
        </p:spPr>
        <p:txBody>
          <a:bodyPr/>
          <a:lstStyle/>
          <a:p>
            <a:r>
              <a:rPr lang="en-US" altLang="zh-CN" dirty="0"/>
              <a:t>Ambient Occlusion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59" y="2059613"/>
            <a:ext cx="4114800" cy="45677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Ambient In Blinn-</a:t>
            </a:r>
            <a:r>
              <a:rPr lang="en-US" altLang="zh-CN" sz="2800" dirty="0" err="1"/>
              <a:t>Phong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C1E2934-683F-4088-AE1E-75E3AE554991}"/>
              </a:ext>
            </a:extLst>
          </p:cNvPr>
          <p:cNvSpPr txBox="1">
            <a:spLocks/>
          </p:cNvSpPr>
          <p:nvPr/>
        </p:nvSpPr>
        <p:spPr>
          <a:xfrm>
            <a:off x="845975" y="4791889"/>
            <a:ext cx="10378751" cy="1515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300" dirty="0"/>
              <a:t>  </a:t>
            </a:r>
            <a:r>
              <a:rPr lang="zh-CN" altLang="en-US" sz="3300" dirty="0"/>
              <a:t>不够真实，没有考虑物体之间的遮挡关系（同时也是光栅化的局限性）</a:t>
            </a:r>
            <a:endParaRPr lang="en-US" altLang="zh-CN" sz="3300" dirty="0"/>
          </a:p>
          <a:p>
            <a:pPr algn="l"/>
            <a:endParaRPr lang="en-US" altLang="zh-CN" sz="3300" dirty="0"/>
          </a:p>
          <a:p>
            <a:pPr algn="l"/>
            <a:r>
              <a:rPr lang="en-US" altLang="zh-CN" sz="3300" dirty="0"/>
              <a:t>  </a:t>
            </a:r>
            <a:r>
              <a:rPr lang="zh-CN" altLang="en-US" sz="3300" dirty="0"/>
              <a:t>为了增加环境光的真实性，引入</a:t>
            </a:r>
            <a:r>
              <a:rPr lang="en-US" altLang="zh-CN" sz="3300" dirty="0"/>
              <a:t>Ambient Occlusion</a:t>
            </a:r>
          </a:p>
          <a:p>
            <a:pPr algn="l"/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18C0CE-B955-4758-B6C1-7E995B97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13" y="1618242"/>
            <a:ext cx="6468291" cy="2225970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D5C0F77B-88C4-4771-B048-A87F41340FD0}"/>
              </a:ext>
            </a:extLst>
          </p:cNvPr>
          <p:cNvSpPr txBox="1">
            <a:spLocks/>
          </p:cNvSpPr>
          <p:nvPr/>
        </p:nvSpPr>
        <p:spPr>
          <a:xfrm>
            <a:off x="4634203" y="3924714"/>
            <a:ext cx="6590523" cy="4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常数，物体各个地方的环境光照情况均相同</a:t>
            </a:r>
          </a:p>
        </p:txBody>
      </p:sp>
    </p:spTree>
    <p:extLst>
      <p:ext uri="{BB962C8B-B14F-4D97-AF65-F5344CB8AC3E}">
        <p14:creationId xmlns:p14="http://schemas.microsoft.com/office/powerpoint/2010/main" val="355240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233" y="267056"/>
            <a:ext cx="9144000" cy="958364"/>
          </a:xfrm>
        </p:spPr>
        <p:txBody>
          <a:bodyPr/>
          <a:lstStyle/>
          <a:p>
            <a:r>
              <a:rPr lang="en-US" altLang="zh-CN" dirty="0"/>
              <a:t>In Global Illumination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9DB173-CB3F-4BB3-AA97-1EC5206A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1" y="1698170"/>
            <a:ext cx="6455355" cy="4180115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194" y="1773238"/>
            <a:ext cx="4700311" cy="1800386"/>
          </a:xfrm>
        </p:spPr>
        <p:txBody>
          <a:bodyPr>
            <a:norm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Mesh </a:t>
            </a:r>
            <a:r>
              <a:rPr lang="zh-CN" altLang="en-US" dirty="0"/>
              <a:t>导入时生成</a:t>
            </a:r>
            <a:r>
              <a:rPr lang="en-US" altLang="zh-CN" dirty="0" err="1"/>
              <a:t>ObjectSF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场景中汇总为</a:t>
            </a:r>
            <a:r>
              <a:rPr lang="en-US" altLang="zh-CN" dirty="0" err="1"/>
              <a:t>Glbal</a:t>
            </a:r>
            <a:r>
              <a:rPr lang="en-US" altLang="zh-CN" dirty="0"/>
              <a:t> Distance Field </a:t>
            </a:r>
            <a:r>
              <a:rPr lang="zh-CN" altLang="en-US" dirty="0"/>
              <a:t>动态更新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54D44598-E9DD-413F-BA50-43FED554FBB5}"/>
              </a:ext>
            </a:extLst>
          </p:cNvPr>
          <p:cNvSpPr txBox="1">
            <a:spLocks/>
          </p:cNvSpPr>
          <p:nvPr/>
        </p:nvSpPr>
        <p:spPr>
          <a:xfrm>
            <a:off x="7280195" y="3642260"/>
            <a:ext cx="4574474" cy="95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实时更新距离字段</a:t>
            </a:r>
            <a:r>
              <a:rPr lang="en-US" altLang="zh-CN" dirty="0" err="1"/>
              <a:t>UVADD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0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547" y="1427008"/>
            <a:ext cx="9575624" cy="387277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UE</a:t>
            </a:r>
            <a:r>
              <a:rPr lang="zh-CN" altLang="en-US" dirty="0"/>
              <a:t>源码的其他优化：</a:t>
            </a:r>
            <a:endParaRPr lang="en-US" altLang="zh-CN" dirty="0"/>
          </a:p>
          <a:p>
            <a:pPr algn="l"/>
            <a:r>
              <a:rPr lang="en-US" altLang="zh-CN" dirty="0"/>
              <a:t>1. </a:t>
            </a:r>
            <a:r>
              <a:rPr lang="en-US" altLang="zh-CN" dirty="0" err="1"/>
              <a:t>GlobalDistanceField</a:t>
            </a:r>
            <a:r>
              <a:rPr lang="zh-CN" altLang="en-US" dirty="0"/>
              <a:t>部分更新</a:t>
            </a:r>
            <a:endParaRPr lang="en-US" altLang="zh-CN" dirty="0"/>
          </a:p>
          <a:p>
            <a:pPr algn="l"/>
            <a:r>
              <a:rPr lang="zh-CN" altLang="en-US" dirty="0"/>
              <a:t>检测场景是否变化以及场景变化的多少</a:t>
            </a:r>
            <a:r>
              <a:rPr lang="en-US" altLang="zh-CN" dirty="0"/>
              <a:t>=》</a:t>
            </a:r>
          </a:p>
          <a:p>
            <a:pPr algn="l"/>
            <a:r>
              <a:rPr lang="zh-CN" altLang="en-US" dirty="0"/>
              <a:t>更新与否以及局部更新与否（</a:t>
            </a:r>
            <a:r>
              <a:rPr lang="en-US" altLang="zh-CN" dirty="0" err="1"/>
              <a:t>GlobalDistance.cpp</a:t>
            </a:r>
            <a:r>
              <a:rPr lang="zh-CN" altLang="en-US" dirty="0"/>
              <a:t>）</a:t>
            </a:r>
            <a:endParaRPr lang="en-US" altLang="zh-CN" dirty="0"/>
          </a:p>
          <a:p>
            <a:pPr algn="l"/>
            <a:r>
              <a:rPr lang="en-US" altLang="zh-CN" dirty="0" err="1"/>
              <a:t>2.TAA</a:t>
            </a:r>
            <a:r>
              <a:rPr lang="zh-CN" altLang="en-US" dirty="0"/>
              <a:t>的使用</a:t>
            </a:r>
            <a:endParaRPr lang="en-US" altLang="zh-CN" dirty="0"/>
          </a:p>
          <a:p>
            <a:pPr algn="l"/>
            <a:r>
              <a:rPr lang="zh-CN" altLang="en-US" dirty="0"/>
              <a:t>使用权重进行历史值的混合（</a:t>
            </a:r>
            <a:r>
              <a:rPr lang="en-US" altLang="zh-CN" dirty="0"/>
              <a:t>Depth Mask </a:t>
            </a:r>
            <a:r>
              <a:rPr lang="zh-CN" altLang="en-US" dirty="0"/>
              <a:t>空间分布）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1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9144000" cy="1228951"/>
          </a:xfrm>
        </p:spPr>
        <p:txBody>
          <a:bodyPr/>
          <a:lstStyle/>
          <a:p>
            <a:r>
              <a:rPr lang="zh-CN" altLang="en-US" dirty="0"/>
              <a:t>距离场的其他应用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707" y="1819136"/>
            <a:ext cx="5309137" cy="952809"/>
          </a:xfrm>
        </p:spPr>
        <p:txBody>
          <a:bodyPr>
            <a:normAutofit/>
          </a:bodyPr>
          <a:lstStyle/>
          <a:p>
            <a:r>
              <a:rPr lang="zh-CN" altLang="en-US" dirty="0"/>
              <a:t>软阴影计算</a:t>
            </a:r>
            <a:endParaRPr lang="en-US" altLang="zh-CN" dirty="0"/>
          </a:p>
          <a:p>
            <a:r>
              <a:rPr lang="zh-CN" altLang="en-US" dirty="0"/>
              <a:t>（适用于较远的，计算不很精确但快）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DD584-FABC-4797-A056-29905992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149" y="2829104"/>
            <a:ext cx="3029373" cy="3238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A1C1F-B716-4A82-8EA6-7D86E766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93" y="2829104"/>
            <a:ext cx="5458587" cy="2943636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CB827D71-CE4E-411A-A130-98412AD15E7C}"/>
              </a:ext>
            </a:extLst>
          </p:cNvPr>
          <p:cNvSpPr txBox="1">
            <a:spLocks/>
          </p:cNvSpPr>
          <p:nvPr/>
        </p:nvSpPr>
        <p:spPr>
          <a:xfrm>
            <a:off x="2046496" y="1885205"/>
            <a:ext cx="2982686" cy="820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放大图像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Unity</a:t>
            </a:r>
            <a:r>
              <a:rPr lang="zh-CN" altLang="en-US" dirty="0"/>
              <a:t>的</a:t>
            </a:r>
            <a:r>
              <a:rPr lang="en-US" altLang="zh-CN" dirty="0" err="1"/>
              <a:t>TMP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990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B5CC67-0FE8-4B48-8772-758FC3AD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8" y="635172"/>
            <a:ext cx="8649907" cy="26578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AB39CA-3F30-4F94-872F-DD9B8089D975}"/>
              </a:ext>
            </a:extLst>
          </p:cNvPr>
          <p:cNvSpPr txBox="1"/>
          <p:nvPr/>
        </p:nvSpPr>
        <p:spPr>
          <a:xfrm>
            <a:off x="1045028" y="3564983"/>
            <a:ext cx="575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级联阴影：嗯加分辨率，越近分辨率</a:t>
            </a:r>
            <a:r>
              <a:rPr lang="en-US" altLang="zh-CN" dirty="0"/>
              <a:t>/</a:t>
            </a:r>
            <a:r>
              <a:rPr lang="zh-CN" altLang="en-US" dirty="0"/>
              <a:t>精度越高</a:t>
            </a:r>
            <a:endParaRPr lang="en-US" altLang="zh-CN" dirty="0"/>
          </a:p>
          <a:p>
            <a:r>
              <a:rPr lang="zh-CN" altLang="en-US" dirty="0"/>
              <a:t>（当然 价格很昂贵）</a:t>
            </a:r>
          </a:p>
        </p:txBody>
      </p:sp>
    </p:spTree>
    <p:extLst>
      <p:ext uri="{BB962C8B-B14F-4D97-AF65-F5344CB8AC3E}">
        <p14:creationId xmlns:p14="http://schemas.microsoft.com/office/powerpoint/2010/main" val="102035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846" y="48084"/>
            <a:ext cx="9144000" cy="1228951"/>
          </a:xfrm>
        </p:spPr>
        <p:txBody>
          <a:bodyPr/>
          <a:lstStyle/>
          <a:p>
            <a:r>
              <a:rPr lang="zh-CN" altLang="en-US" dirty="0"/>
              <a:t>其他计算方法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9452" y="1322420"/>
            <a:ext cx="4055706" cy="3448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没看源码，大概讲讲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0DFBB4-A6BF-4B82-B428-087EB458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0" y="2052524"/>
            <a:ext cx="4478849" cy="3980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2AB8DE-7D5D-4530-BB81-6942BE17732E}"/>
              </a:ext>
            </a:extLst>
          </p:cNvPr>
          <p:cNvSpPr txBox="1"/>
          <p:nvPr/>
        </p:nvSpPr>
        <p:spPr>
          <a:xfrm>
            <a:off x="7352521" y="753815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HBAO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Height Base</a:t>
            </a:r>
            <a:r>
              <a:rPr lang="zh-CN" altLang="en-US" sz="2800" b="1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FE14E0-61E9-4F06-9F86-88EB67D716D2}"/>
              </a:ext>
            </a:extLst>
          </p:cNvPr>
          <p:cNvSpPr txBox="1"/>
          <p:nvPr/>
        </p:nvSpPr>
        <p:spPr>
          <a:xfrm>
            <a:off x="1735495" y="6299945"/>
            <a:ext cx="893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在屏幕空间上做直接做</a:t>
            </a:r>
            <a:r>
              <a:rPr lang="en-US" altLang="zh-CN" sz="2400" dirty="0" err="1"/>
              <a:t>RayMarching</a:t>
            </a:r>
            <a:r>
              <a:rPr lang="zh-CN" altLang="en-US" sz="2400" dirty="0"/>
              <a:t>，得到最大高度（最小深度）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716322-D85F-4177-A0A0-76561293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00" y="2453167"/>
            <a:ext cx="6034621" cy="33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9144000" cy="1228951"/>
          </a:xfrm>
        </p:spPr>
        <p:txBody>
          <a:bodyPr/>
          <a:lstStyle/>
          <a:p>
            <a:r>
              <a:rPr lang="zh-CN" altLang="en-US" dirty="0"/>
              <a:t>其他计算方法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738" y="1600200"/>
            <a:ext cx="4055706" cy="3448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没看源码，大概讲讲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6F3EF-C015-444D-9DC8-FDDF6CCE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6" y="2239647"/>
            <a:ext cx="6349380" cy="35173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C62784-B93A-44B7-A6A9-2B9CD48909E6}"/>
              </a:ext>
            </a:extLst>
          </p:cNvPr>
          <p:cNvSpPr txBox="1"/>
          <p:nvPr/>
        </p:nvSpPr>
        <p:spPr>
          <a:xfrm>
            <a:off x="6935046" y="2598003"/>
            <a:ext cx="5291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根据法线得出切面角，相减得到结果</a:t>
            </a:r>
            <a:endParaRPr lang="en-US" altLang="zh-CN" sz="2400" dirty="0"/>
          </a:p>
          <a:p>
            <a:r>
              <a:rPr lang="zh-CN" altLang="en-US" sz="2400" dirty="0"/>
              <a:t>（使用面法线而不是插值得出的法线）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57C0A5-6674-4B41-9069-292236EE0A17}"/>
              </a:ext>
            </a:extLst>
          </p:cNvPr>
          <p:cNvSpPr txBox="1"/>
          <p:nvPr/>
        </p:nvSpPr>
        <p:spPr>
          <a:xfrm>
            <a:off x="6991738" y="4426803"/>
            <a:ext cx="52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问题：</a:t>
            </a:r>
            <a:endParaRPr lang="en-US" altLang="zh-CN" sz="2400" dirty="0"/>
          </a:p>
          <a:p>
            <a:r>
              <a:rPr lang="zh-CN" altLang="en-US" sz="2400" dirty="0"/>
              <a:t>低分辨率（噪声来凑）</a:t>
            </a:r>
            <a:endParaRPr lang="en-US" altLang="zh-CN" sz="2400" dirty="0"/>
          </a:p>
          <a:p>
            <a:r>
              <a:rPr lang="zh-CN" altLang="en-US" sz="2400" dirty="0"/>
              <a:t>不连续（拿距离权值来乘）</a:t>
            </a:r>
          </a:p>
        </p:txBody>
      </p:sp>
    </p:spTree>
    <p:extLst>
      <p:ext uri="{BB962C8B-B14F-4D97-AF65-F5344CB8AC3E}">
        <p14:creationId xmlns:p14="http://schemas.microsoft.com/office/powerpoint/2010/main" val="264076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9144000" cy="1228951"/>
          </a:xfrm>
        </p:spPr>
        <p:txBody>
          <a:bodyPr/>
          <a:lstStyle/>
          <a:p>
            <a:r>
              <a:rPr lang="zh-CN" altLang="en-US" dirty="0"/>
              <a:t>其他计算方法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40C193-18DC-465C-A70D-3468AFF66B47}"/>
              </a:ext>
            </a:extLst>
          </p:cNvPr>
          <p:cNvSpPr txBox="1"/>
          <p:nvPr/>
        </p:nvSpPr>
        <p:spPr>
          <a:xfrm>
            <a:off x="192831" y="1613118"/>
            <a:ext cx="8988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当然还有最常用的</a:t>
            </a:r>
            <a:r>
              <a:rPr lang="en-US" altLang="zh-CN" sz="2800" dirty="0" err="1"/>
              <a:t>GTAO</a:t>
            </a:r>
            <a:endParaRPr lang="en-US" altLang="zh-CN" sz="2800" dirty="0"/>
          </a:p>
          <a:p>
            <a:r>
              <a:rPr lang="zh-CN" altLang="en-US" sz="2800" dirty="0"/>
              <a:t>改进自</a:t>
            </a:r>
            <a:r>
              <a:rPr lang="en-US" altLang="zh-CN" sz="2800" dirty="0" err="1"/>
              <a:t>HBAO</a:t>
            </a:r>
            <a:r>
              <a:rPr lang="zh-CN" altLang="en-US" sz="2800" dirty="0"/>
              <a:t>，每个方向上通过</a:t>
            </a:r>
            <a:r>
              <a:rPr lang="en-US" altLang="zh-CN" sz="2800" dirty="0"/>
              <a:t>Slice</a:t>
            </a:r>
            <a:r>
              <a:rPr lang="zh-CN" altLang="en-US" sz="2800" dirty="0"/>
              <a:t>计算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（了解的不多就不讲了</a:t>
            </a:r>
            <a:r>
              <a:rPr lang="en-US" altLang="zh-CN" sz="2800" dirty="0" err="1"/>
              <a:t>Otz</a:t>
            </a:r>
            <a:r>
              <a:rPr lang="zh-CN" altLang="en-US" sz="28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795D7-E8DE-47F4-ABB4-FE45AEE1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86" y="2593427"/>
            <a:ext cx="650648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7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661"/>
          </a:xfrm>
        </p:spPr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TAA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353" y="2612783"/>
            <a:ext cx="9495453" cy="2910729"/>
          </a:xfrm>
        </p:spPr>
        <p:txBody>
          <a:bodyPr>
            <a:normAutofit/>
          </a:bodyPr>
          <a:lstStyle/>
          <a:p>
            <a:r>
              <a:rPr lang="zh-CN" altLang="en-US" b="1" dirty="0"/>
              <a:t>偏移采样点 </a:t>
            </a:r>
            <a:r>
              <a:rPr lang="en-US" altLang="zh-CN" b="1" dirty="0"/>
              <a:t>(Jittering Samples)</a:t>
            </a:r>
          </a:p>
          <a:p>
            <a:r>
              <a:rPr lang="zh-CN" altLang="en-US" b="1" dirty="0"/>
              <a:t>反向投影 </a:t>
            </a:r>
            <a:r>
              <a:rPr lang="en-US" altLang="zh-CN" b="1" dirty="0"/>
              <a:t>(Reverse Reprojection)</a:t>
            </a:r>
          </a:p>
          <a:p>
            <a:r>
              <a:rPr lang="zh-CN" altLang="en-US" b="1" dirty="0"/>
              <a:t>采样点累加</a:t>
            </a:r>
            <a:r>
              <a:rPr lang="en-US" altLang="zh-CN" b="1" dirty="0"/>
              <a:t>(Accumulation)</a:t>
            </a:r>
          </a:p>
          <a:p>
            <a:r>
              <a:rPr lang="zh-CN" altLang="en-US" b="1" dirty="0"/>
              <a:t>验证数据</a:t>
            </a:r>
            <a:r>
              <a:rPr lang="en-US" altLang="zh-CN" b="1" dirty="0"/>
              <a:t>(Rejection and Rectification)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06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245"/>
            <a:ext cx="9144000" cy="995686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1" y="2836306"/>
            <a:ext cx="8602825" cy="2892689"/>
          </a:xfrm>
        </p:spPr>
        <p:txBody>
          <a:bodyPr>
            <a:normAutofit lnSpcReduction="10000"/>
          </a:bodyPr>
          <a:lstStyle/>
          <a:p>
            <a:pPr algn="l"/>
            <a:endParaRPr lang="en-US" altLang="zh-CN" dirty="0">
              <a:hlinkClick r:id="rId2"/>
            </a:endParaRPr>
          </a:p>
          <a:p>
            <a:pPr algn="l"/>
            <a:r>
              <a:rPr lang="zh-CN" altLang="en-US" dirty="0">
                <a:hlinkClick r:id="rId2"/>
              </a:rPr>
              <a:t>距离场环境光遮蔽  </a:t>
            </a:r>
            <a:endParaRPr lang="en-US" altLang="zh-CN" dirty="0"/>
          </a:p>
          <a:p>
            <a:pPr algn="l"/>
            <a:r>
              <a:rPr lang="zh-CN" altLang="en-US" dirty="0">
                <a:hlinkClick r:id="rId3"/>
              </a:rPr>
              <a:t>距离场柔和阴影  </a:t>
            </a:r>
            <a:endParaRPr lang="en-US" altLang="zh-CN" dirty="0"/>
          </a:p>
          <a:p>
            <a:pPr algn="l"/>
            <a:r>
              <a:rPr lang="en-US" altLang="zh-CN" dirty="0" err="1">
                <a:hlinkClick r:id="rId4"/>
              </a:rPr>
              <a:t>TAA</a:t>
            </a:r>
            <a:r>
              <a:rPr lang="zh-CN" altLang="en-US" dirty="0">
                <a:hlinkClick r:id="rId4"/>
              </a:rPr>
              <a:t>抗锯齿</a:t>
            </a:r>
            <a:endParaRPr lang="en-US" altLang="zh-CN" dirty="0"/>
          </a:p>
          <a:p>
            <a:pPr algn="l"/>
            <a:r>
              <a:rPr lang="en-US" altLang="zh-CN" dirty="0" err="1">
                <a:hlinkClick r:id="rId5"/>
              </a:rPr>
              <a:t>HBAO</a:t>
            </a:r>
            <a:r>
              <a:rPr lang="en-US" altLang="zh-CN" dirty="0">
                <a:hlinkClick r:id="rId5"/>
              </a:rPr>
              <a:t>(</a:t>
            </a:r>
            <a:r>
              <a:rPr lang="zh-CN" altLang="en-US" dirty="0">
                <a:hlinkClick r:id="rId5"/>
              </a:rPr>
              <a:t>屏幕空间的环境光遮蔽</a:t>
            </a:r>
            <a:r>
              <a:rPr lang="en-US" altLang="zh-CN" dirty="0">
                <a:hlinkClick r:id="rId5"/>
              </a:rPr>
              <a:t>)</a:t>
            </a:r>
            <a:endParaRPr lang="en-US" altLang="zh-CN" dirty="0"/>
          </a:p>
          <a:p>
            <a:pPr algn="l"/>
            <a:r>
              <a:rPr lang="en-US" altLang="zh-CN" dirty="0"/>
              <a:t>http://</a:t>
            </a:r>
            <a:r>
              <a:rPr lang="en-US" altLang="zh-CN" dirty="0" err="1"/>
              <a:t>advances.realtimerendering.com</a:t>
            </a:r>
            <a:r>
              <a:rPr lang="en-US" altLang="zh-CN" dirty="0"/>
              <a:t>/</a:t>
            </a:r>
            <a:r>
              <a:rPr lang="en-US" altLang="zh-CN" dirty="0" err="1"/>
              <a:t>s2015</a:t>
            </a:r>
            <a:r>
              <a:rPr lang="en-US" altLang="zh-CN" dirty="0"/>
              <a:t>/</a:t>
            </a:r>
            <a:r>
              <a:rPr lang="en-US" altLang="zh-CN" dirty="0" err="1"/>
              <a:t>DynamicOcclusionWithSignedDistanceFields.pdf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A223D1-7418-4AB1-B8FC-842A5004EDC6}"/>
              </a:ext>
            </a:extLst>
          </p:cNvPr>
          <p:cNvSpPr txBox="1"/>
          <p:nvPr/>
        </p:nvSpPr>
        <p:spPr>
          <a:xfrm>
            <a:off x="2612571" y="2304662"/>
            <a:ext cx="7483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UE</a:t>
            </a:r>
            <a:r>
              <a:rPr lang="zh-CN" altLang="en-US" sz="2400" dirty="0"/>
              <a:t>源码（</a:t>
            </a:r>
            <a:r>
              <a:rPr lang="en-US" altLang="zh-CN" sz="2400" dirty="0"/>
              <a:t>4.24</a:t>
            </a:r>
            <a:r>
              <a:rPr lang="zh-CN" altLang="en-US" sz="2400" dirty="0"/>
              <a:t>版本）</a:t>
            </a:r>
          </a:p>
        </p:txBody>
      </p:sp>
    </p:spTree>
    <p:extLst>
      <p:ext uri="{BB962C8B-B14F-4D97-AF65-F5344CB8AC3E}">
        <p14:creationId xmlns:p14="http://schemas.microsoft.com/office/powerpoint/2010/main" val="157662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FBFC20-EFFE-472E-9DF4-6B09D1D6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" y="175129"/>
            <a:ext cx="2961074" cy="5398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E7AF5B-CA92-44CC-A4F9-A208E8A5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83" y="350258"/>
            <a:ext cx="3296829" cy="5048649"/>
          </a:xfrm>
          <a:prstGeom prst="rect">
            <a:avLst/>
          </a:prstGeom>
        </p:spPr>
      </p:pic>
      <p:sp>
        <p:nvSpPr>
          <p:cNvPr id="7" name="副标题 6">
            <a:extLst>
              <a:ext uri="{FF2B5EF4-FFF2-40B4-BE49-F238E27FC236}">
                <a16:creationId xmlns:a16="http://schemas.microsoft.com/office/drawing/2014/main" id="{ED04991F-AA5C-4424-8A4B-B5DCF4C9A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539" y="2601119"/>
            <a:ext cx="4089918" cy="1655762"/>
          </a:xfrm>
        </p:spPr>
        <p:txBody>
          <a:bodyPr/>
          <a:lstStyle/>
          <a:p>
            <a:pPr algn="l"/>
            <a:r>
              <a:rPr lang="zh-CN" altLang="en-US" dirty="0"/>
              <a:t>如老人的皱纹，皱纹之中不应被照亮，使用</a:t>
            </a:r>
            <a:r>
              <a:rPr lang="en-US" altLang="zh-CN" dirty="0"/>
              <a:t>AO</a:t>
            </a:r>
            <a:r>
              <a:rPr lang="zh-CN" altLang="en-US" dirty="0"/>
              <a:t>后，</a:t>
            </a:r>
            <a:endParaRPr lang="en-US" altLang="zh-CN" dirty="0"/>
          </a:p>
          <a:p>
            <a:pPr algn="l"/>
            <a:r>
              <a:rPr lang="zh-CN" altLang="en-US" dirty="0"/>
              <a:t>增加了皱纹的层次感和质感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18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853"/>
            <a:ext cx="9144000" cy="1014347"/>
          </a:xfrm>
        </p:spPr>
        <p:txBody>
          <a:bodyPr/>
          <a:lstStyle/>
          <a:p>
            <a:r>
              <a:rPr lang="en-US" altLang="zh-CN" dirty="0"/>
              <a:t>AO</a:t>
            </a:r>
            <a:r>
              <a:rPr lang="zh-CN" altLang="en-US" dirty="0"/>
              <a:t>的计算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649" y="3731389"/>
            <a:ext cx="5617562" cy="820672"/>
          </a:xfrm>
        </p:spPr>
        <p:txBody>
          <a:bodyPr/>
          <a:lstStyle/>
          <a:p>
            <a:r>
              <a:rPr lang="zh-CN" altLang="en-US" dirty="0"/>
              <a:t>对物体某一顶点，进行半球范围的检测，检查遮蔽情况</a:t>
            </a:r>
          </a:p>
        </p:txBody>
      </p:sp>
      <p:pic>
        <p:nvPicPr>
          <p:cNvPr id="1026" name="Picture 2" descr="https://pic4.zhimg.com/80/v2-0e8ef56914ab7bdedeb57788005bbd23_720w.png">
            <a:extLst>
              <a:ext uri="{FF2B5EF4-FFF2-40B4-BE49-F238E27FC236}">
                <a16:creationId xmlns:a16="http://schemas.microsoft.com/office/drawing/2014/main" id="{AFF4E8E8-20E6-4EE4-9E5E-918C4065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22" y="2277740"/>
            <a:ext cx="4501504" cy="258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B2FFC8-B3C0-427C-A34C-8FD53FCD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26" y="2357681"/>
            <a:ext cx="5617563" cy="9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9115E9-F3BB-4D36-85EB-FC9511C7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2" y="314983"/>
            <a:ext cx="5617562" cy="359680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AB53CFBF-E48D-4C28-8914-39721E6C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857" y="1930580"/>
            <a:ext cx="5617562" cy="1498419"/>
          </a:xfrm>
        </p:spPr>
        <p:txBody>
          <a:bodyPr/>
          <a:lstStyle/>
          <a:p>
            <a:pPr algn="l"/>
            <a:r>
              <a:rPr lang="zh-CN" altLang="en-US" dirty="0"/>
              <a:t>  离散均匀地发射光线，逐步增加光线长度，达到一定范围仍未检测到物体（通过</a:t>
            </a:r>
            <a:r>
              <a:rPr lang="en-US" altLang="zh-CN" dirty="0" err="1"/>
              <a:t>zbuffer</a:t>
            </a:r>
            <a:r>
              <a:rPr lang="zh-CN" altLang="en-US" dirty="0"/>
              <a:t>比较等方法）视为未遮蔽。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5366A0C-4558-49FD-B5B4-BF4F904A6D11}"/>
              </a:ext>
            </a:extLst>
          </p:cNvPr>
          <p:cNvSpPr txBox="1">
            <a:spLocks/>
          </p:cNvSpPr>
          <p:nvPr/>
        </p:nvSpPr>
        <p:spPr>
          <a:xfrm>
            <a:off x="478971" y="4609009"/>
            <a:ext cx="1716832" cy="84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/>
              <a:t>Problem:</a:t>
            </a:r>
            <a:endParaRPr lang="zh-CN" altLang="en-US" sz="320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1BFDB12-409E-4985-885D-CD2F4165D401}"/>
              </a:ext>
            </a:extLst>
          </p:cNvPr>
          <p:cNvSpPr txBox="1">
            <a:spLocks/>
          </p:cNvSpPr>
          <p:nvPr/>
        </p:nvSpPr>
        <p:spPr>
          <a:xfrm>
            <a:off x="2513044" y="4585839"/>
            <a:ext cx="8450425" cy="149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对场景中的所有物体的所有顶点进行相同的检测，并保证阴影质量，代价过于昂贵。</a:t>
            </a:r>
          </a:p>
        </p:txBody>
      </p:sp>
    </p:spTree>
    <p:extLst>
      <p:ext uri="{BB962C8B-B14F-4D97-AF65-F5344CB8AC3E}">
        <p14:creationId xmlns:p14="http://schemas.microsoft.com/office/powerpoint/2010/main" val="328220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9610"/>
            <a:ext cx="9144000" cy="1033008"/>
          </a:xfrm>
        </p:spPr>
        <p:txBody>
          <a:bodyPr/>
          <a:lstStyle/>
          <a:p>
            <a:r>
              <a:rPr lang="zh-CN" altLang="en-US" dirty="0"/>
              <a:t>改进：</a:t>
            </a:r>
            <a:r>
              <a:rPr lang="en-US" altLang="zh-CN" dirty="0" err="1"/>
              <a:t>SSAO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934" y="1757266"/>
            <a:ext cx="9144000" cy="4754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 err="1"/>
              <a:t>SSAO</a:t>
            </a:r>
            <a:r>
              <a:rPr lang="zh-CN" altLang="en-US" sz="3200" dirty="0"/>
              <a:t>：</a:t>
            </a:r>
            <a:r>
              <a:rPr lang="en-US" altLang="zh-CN" sz="3200" dirty="0"/>
              <a:t>Screen Space Ambient Occlusion</a:t>
            </a:r>
            <a:endParaRPr lang="zh-CN" altLang="en-US" sz="32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B784FD5-2853-4AC5-9E78-E061B180DB60}"/>
              </a:ext>
            </a:extLst>
          </p:cNvPr>
          <p:cNvSpPr txBox="1">
            <a:spLocks/>
          </p:cNvSpPr>
          <p:nvPr/>
        </p:nvSpPr>
        <p:spPr>
          <a:xfrm>
            <a:off x="5522513" y="2457354"/>
            <a:ext cx="6506730" cy="390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000" b="1" dirty="0"/>
              <a:t>Screen Space</a:t>
            </a:r>
            <a:r>
              <a:rPr lang="en-US" altLang="zh-CN" sz="3200" b="1" dirty="0"/>
              <a:t>:</a:t>
            </a:r>
          </a:p>
          <a:p>
            <a:pPr marL="514350" indent="-514350" algn="l">
              <a:buAutoNum type="arabicPeriod"/>
            </a:pPr>
            <a:r>
              <a:rPr lang="zh-CN" altLang="en-US" sz="2800" dirty="0"/>
              <a:t>仅计算玩家能看到的，看不到的就不管（后处理）</a:t>
            </a:r>
            <a:endParaRPr lang="en-US" altLang="zh-CN" sz="2800" dirty="0"/>
          </a:p>
          <a:p>
            <a:pPr marL="742950" indent="-742950" algn="l">
              <a:buAutoNum type="arabicPeriod"/>
            </a:pPr>
            <a:r>
              <a:rPr lang="zh-CN" altLang="en-US" sz="2800" dirty="0"/>
              <a:t>用深度缓冲区中的深度代替光线求交运算</a:t>
            </a: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C908-BCD5-445C-9B55-7FAD5EA49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354"/>
            <a:ext cx="5522513" cy="36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9" y="294336"/>
            <a:ext cx="2656115" cy="94903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具体步骤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2170" y="1084896"/>
            <a:ext cx="8002555" cy="266014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Foreach(Point in Screen)</a:t>
            </a:r>
          </a:p>
          <a:p>
            <a:pPr algn="l"/>
            <a:r>
              <a:rPr lang="en-US" altLang="zh-CN" dirty="0"/>
              <a:t>{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RayMarching</a:t>
            </a:r>
            <a:r>
              <a:rPr lang="en-US" altLang="zh-CN" dirty="0"/>
              <a:t> Half Sphere To Calculate The Ambient</a:t>
            </a:r>
          </a:p>
          <a:p>
            <a:pPr algn="l"/>
            <a:r>
              <a:rPr lang="en-US" altLang="zh-CN" dirty="0"/>
              <a:t>(</a:t>
            </a:r>
            <a:r>
              <a:rPr lang="zh-CN" altLang="en-US" dirty="0"/>
              <a:t>同基础算法，</a:t>
            </a:r>
            <a:r>
              <a:rPr lang="en-US" altLang="zh-CN" dirty="0" err="1"/>
              <a:t>ScreenPoint</a:t>
            </a:r>
            <a:r>
              <a:rPr lang="en-US" altLang="zh-CN" dirty="0"/>
              <a:t> -&gt; </a:t>
            </a:r>
            <a:r>
              <a:rPr lang="en-US" altLang="zh-CN" dirty="0" err="1"/>
              <a:t>worldPos</a:t>
            </a:r>
            <a:r>
              <a:rPr lang="en-US" altLang="zh-CN" dirty="0"/>
              <a:t>,</a:t>
            </a:r>
            <a:r>
              <a:rPr lang="zh-CN" altLang="en-US" dirty="0"/>
              <a:t>逐渐增加线段长度，</a:t>
            </a:r>
            <a:r>
              <a:rPr lang="en-US" altLang="zh-CN" dirty="0" err="1"/>
              <a:t>worldPos</a:t>
            </a:r>
            <a:r>
              <a:rPr lang="en-US" altLang="zh-CN" dirty="0"/>
              <a:t>-&gt; </a:t>
            </a:r>
            <a:r>
              <a:rPr lang="en-US" altLang="zh-CN" dirty="0" err="1"/>
              <a:t>ScreenUV</a:t>
            </a:r>
            <a:r>
              <a:rPr lang="zh-CN" altLang="en-US" dirty="0"/>
              <a:t>，比较深度缓冲，判断是否被遮蔽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882B2A-1F6C-47FC-AB11-026C2B239578}"/>
              </a:ext>
            </a:extLst>
          </p:cNvPr>
          <p:cNvSpPr txBox="1">
            <a:spLocks/>
          </p:cNvSpPr>
          <p:nvPr/>
        </p:nvSpPr>
        <p:spPr>
          <a:xfrm>
            <a:off x="133739" y="3968514"/>
            <a:ext cx="2656115" cy="949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/>
              <a:t>缺点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81E33AF-A1C7-4060-B737-B53D188EAC2C}"/>
              </a:ext>
            </a:extLst>
          </p:cNvPr>
          <p:cNvSpPr txBox="1">
            <a:spLocks/>
          </p:cNvSpPr>
          <p:nvPr/>
        </p:nvSpPr>
        <p:spPr>
          <a:xfrm>
            <a:off x="3222171" y="4443030"/>
            <a:ext cx="8002555" cy="107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zh-CN" altLang="en-US" dirty="0"/>
              <a:t>深度比较是一种近似运算，精度不足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动态视角和随机采样问题，往往需要滤波加成</a:t>
            </a:r>
          </a:p>
        </p:txBody>
      </p:sp>
    </p:spTree>
    <p:extLst>
      <p:ext uri="{BB962C8B-B14F-4D97-AF65-F5344CB8AC3E}">
        <p14:creationId xmlns:p14="http://schemas.microsoft.com/office/powerpoint/2010/main" val="420505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122" y="431898"/>
            <a:ext cx="9144000" cy="1042339"/>
          </a:xfrm>
        </p:spPr>
        <p:txBody>
          <a:bodyPr/>
          <a:lstStyle/>
          <a:p>
            <a:r>
              <a:rPr lang="en-US" altLang="zh-CN" dirty="0"/>
              <a:t>UE</a:t>
            </a:r>
            <a:r>
              <a:rPr lang="zh-CN" altLang="en-US" dirty="0"/>
              <a:t>中的各种</a:t>
            </a:r>
            <a:r>
              <a:rPr lang="en-US" altLang="zh-CN" dirty="0"/>
              <a:t>Trick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616" y="5682765"/>
            <a:ext cx="9144000" cy="671382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参考源代码（</a:t>
            </a:r>
            <a:r>
              <a:rPr lang="it-IT" altLang="zh-CN" sz="1600" dirty="0"/>
              <a:t>Shaders/Engine/private/PostProcessAmbientOcclussion.usf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由（</a:t>
            </a:r>
            <a:r>
              <a:rPr lang="en-US" altLang="zh-CN" sz="1600" dirty="0"/>
              <a:t>Render/Private/</a:t>
            </a:r>
            <a:r>
              <a:rPr lang="en-US" altLang="zh-CN" sz="1600" dirty="0" err="1"/>
              <a:t>CompoPostitionLighting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PostProcessAmbientOcclussion.cpp</a:t>
            </a:r>
            <a:r>
              <a:rPr lang="zh-CN" altLang="en-US" sz="1600" dirty="0"/>
              <a:t>）设置并调用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8F7960-493A-4DB7-8A5D-4A1B048A3835}"/>
              </a:ext>
            </a:extLst>
          </p:cNvPr>
          <p:cNvSpPr txBox="1"/>
          <p:nvPr/>
        </p:nvSpPr>
        <p:spPr>
          <a:xfrm>
            <a:off x="821093" y="1864031"/>
            <a:ext cx="1118740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法线的计算（直接由法线贴图获得，或使用</a:t>
            </a:r>
            <a:r>
              <a:rPr lang="en-US" altLang="zh-CN" sz="2800" dirty="0"/>
              <a:t>CS</a:t>
            </a:r>
            <a:r>
              <a:rPr lang="zh-CN" altLang="en-US" sz="2800" dirty="0"/>
              <a:t>利用深度缓冲重建）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常见</a:t>
            </a:r>
            <a:r>
              <a:rPr lang="en-US" altLang="zh-CN" sz="2800" dirty="0" err="1"/>
              <a:t>TAA</a:t>
            </a:r>
            <a:r>
              <a:rPr lang="zh-CN" altLang="en-US" sz="2800" dirty="0"/>
              <a:t>（坐标或转换矩阵的随机偏移，利用历史值，分担采样压力）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随机方向的不同策略（随机，固定方向，部分固定）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不同分辨率的混合（半分辨率重新计算）</a:t>
            </a:r>
          </a:p>
        </p:txBody>
      </p:sp>
    </p:spTree>
    <p:extLst>
      <p:ext uri="{BB962C8B-B14F-4D97-AF65-F5344CB8AC3E}">
        <p14:creationId xmlns:p14="http://schemas.microsoft.com/office/powerpoint/2010/main" val="391838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5" y="497212"/>
            <a:ext cx="9144000" cy="1023678"/>
          </a:xfrm>
        </p:spPr>
        <p:txBody>
          <a:bodyPr/>
          <a:lstStyle/>
          <a:p>
            <a:r>
              <a:rPr lang="zh-CN" altLang="en-US" dirty="0"/>
              <a:t>其他改进：</a:t>
            </a:r>
            <a:r>
              <a:rPr lang="en-US" altLang="zh-CN" dirty="0" err="1"/>
              <a:t>DFAO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967DB-F6EA-4222-B524-759DEE0E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148" y="3163500"/>
            <a:ext cx="6472334" cy="236022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Singed Distance Filed:</a:t>
            </a:r>
            <a:r>
              <a:rPr lang="zh-CN" altLang="en-US" dirty="0"/>
              <a:t>有向距离场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使用物体的顶点与平面</a:t>
            </a:r>
            <a:r>
              <a:rPr lang="en-US" altLang="zh-CN" dirty="0"/>
              <a:t>/</a:t>
            </a:r>
            <a:r>
              <a:rPr lang="zh-CN" altLang="en-US" dirty="0"/>
              <a:t>点的距离隐式表示物体</a:t>
            </a:r>
            <a:endParaRPr lang="en-US" altLang="zh-CN" dirty="0"/>
          </a:p>
          <a:p>
            <a:pPr algn="l"/>
            <a:r>
              <a:rPr lang="zh-CN" altLang="en-US" dirty="0"/>
              <a:t>优点：保持良好的几何特性，便于几何运算等</a:t>
            </a:r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E3EBD42-381A-4666-A3B8-4D72A41E425C}"/>
              </a:ext>
            </a:extLst>
          </p:cNvPr>
          <p:cNvSpPr txBox="1">
            <a:spLocks/>
          </p:cNvSpPr>
          <p:nvPr/>
        </p:nvSpPr>
        <p:spPr>
          <a:xfrm>
            <a:off x="-108857" y="2501376"/>
            <a:ext cx="9144000" cy="475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DFAO</a:t>
            </a:r>
            <a:r>
              <a:rPr lang="zh-CN" altLang="en-US" sz="3200" dirty="0"/>
              <a:t>：</a:t>
            </a:r>
            <a:r>
              <a:rPr lang="en-US" altLang="zh-CN" sz="3200" dirty="0"/>
              <a:t>Distance Field Ambient Occlusion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01933-210D-4F91-8C43-141514E2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81" y="2369698"/>
            <a:ext cx="3352515" cy="39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5C7CF-958D-481F-93E1-237496E8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94" y="744473"/>
            <a:ext cx="9598090" cy="8557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Signed Distance Field</a:t>
            </a:r>
            <a:r>
              <a:rPr lang="zh-CN" altLang="en-US" dirty="0"/>
              <a:t>的计算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3C7A3-3ECD-427B-8DF5-BBA3DA66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0" y="1843363"/>
            <a:ext cx="4019137" cy="4090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2CDE3B-E136-4926-8BCC-CAC4E911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74" y="5934270"/>
            <a:ext cx="4019138" cy="622868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DDC4959E-32E4-4CB7-A40B-DA1B915F6A8B}"/>
              </a:ext>
            </a:extLst>
          </p:cNvPr>
          <p:cNvSpPr txBox="1">
            <a:spLocks/>
          </p:cNvSpPr>
          <p:nvPr/>
        </p:nvSpPr>
        <p:spPr>
          <a:xfrm>
            <a:off x="5956040" y="2183152"/>
            <a:ext cx="5072743" cy="170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Voxel(Grid)</a:t>
            </a:r>
            <a:r>
              <a:rPr lang="zh-CN" altLang="en-US" dirty="0"/>
              <a:t>：最简单粗暴的方法</a:t>
            </a:r>
            <a:endParaRPr lang="en-US" altLang="zh-CN" dirty="0"/>
          </a:p>
          <a:p>
            <a:pPr algn="l"/>
            <a:r>
              <a:rPr lang="zh-CN" altLang="en-US" dirty="0"/>
              <a:t>用大小合适的</a:t>
            </a:r>
            <a:r>
              <a:rPr lang="en-US" altLang="zh-CN" dirty="0"/>
              <a:t>Grids</a:t>
            </a:r>
            <a:r>
              <a:rPr lang="zh-CN" altLang="en-US" dirty="0"/>
              <a:t>包围物体，存储</a:t>
            </a:r>
            <a:r>
              <a:rPr lang="en-US" altLang="zh-CN" dirty="0"/>
              <a:t>Grids</a:t>
            </a:r>
            <a:r>
              <a:rPr lang="zh-CN" altLang="en-US" dirty="0"/>
              <a:t>与顶点的距离信息（可用</a:t>
            </a:r>
            <a:r>
              <a:rPr lang="en-US" altLang="zh-CN" dirty="0"/>
              <a:t>3</a:t>
            </a:r>
            <a:r>
              <a:rPr lang="zh-CN" altLang="en-US" dirty="0"/>
              <a:t>维或</a:t>
            </a:r>
            <a:r>
              <a:rPr lang="en-US" altLang="zh-CN" dirty="0"/>
              <a:t>2</a:t>
            </a:r>
            <a:r>
              <a:rPr lang="zh-CN" altLang="en-US" dirty="0"/>
              <a:t>维映射纹理存储）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BC95BF9-04C2-4868-B7C6-6A90BC3BFC4A}"/>
              </a:ext>
            </a:extLst>
          </p:cNvPr>
          <p:cNvSpPr txBox="1">
            <a:spLocks/>
          </p:cNvSpPr>
          <p:nvPr/>
        </p:nvSpPr>
        <p:spPr>
          <a:xfrm>
            <a:off x="5956039" y="4020576"/>
            <a:ext cx="5072743" cy="7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dirty="0"/>
              <a:t>从体素中心发射射线</a:t>
            </a:r>
            <a:r>
              <a:rPr lang="zh-CN" altLang="en-US" dirty="0"/>
              <a:t>，</a:t>
            </a:r>
            <a:r>
              <a:rPr lang="zh-CN" altLang="zh-CN" dirty="0"/>
              <a:t>根据半数射线击中模型的方向判断方向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294AD731-B97C-486F-8875-F54BAAA5B13B}"/>
              </a:ext>
            </a:extLst>
          </p:cNvPr>
          <p:cNvSpPr txBox="1">
            <a:spLocks/>
          </p:cNvSpPr>
          <p:nvPr/>
        </p:nvSpPr>
        <p:spPr>
          <a:xfrm>
            <a:off x="6096000" y="5099553"/>
            <a:ext cx="5660571" cy="120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也是</a:t>
            </a:r>
            <a:r>
              <a:rPr lang="en-US" altLang="zh-CN" dirty="0" err="1"/>
              <a:t>UE4</a:t>
            </a:r>
            <a:r>
              <a:rPr lang="zh-CN" altLang="en-US" dirty="0"/>
              <a:t>所采取的方法（物体导入时就会执行），详情可见</a:t>
            </a:r>
            <a:r>
              <a:rPr lang="en-US" altLang="zh-CN" dirty="0" err="1"/>
              <a:t>MeshDistanceFieldUtilities.cpp</a:t>
            </a:r>
            <a:r>
              <a:rPr lang="zh-CN" altLang="en-US" dirty="0"/>
              <a:t>（</a:t>
            </a:r>
            <a:r>
              <a:rPr lang="en-US" altLang="zh-CN" dirty="0" err="1"/>
              <a:t>DoWork</a:t>
            </a:r>
            <a:r>
              <a:rPr lang="zh-CN" altLang="en-US" dirty="0"/>
              <a:t>方法）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8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722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Ambient Occlusion</vt:lpstr>
      <vt:lpstr>PowerPoint 演示文稿</vt:lpstr>
      <vt:lpstr>AO的计算</vt:lpstr>
      <vt:lpstr>PowerPoint 演示文稿</vt:lpstr>
      <vt:lpstr>改进：SSAO</vt:lpstr>
      <vt:lpstr>具体步骤</vt:lpstr>
      <vt:lpstr>UE中的各种Trick</vt:lpstr>
      <vt:lpstr>其他改进：DFAO</vt:lpstr>
      <vt:lpstr>Signed Distance Field的计算</vt:lpstr>
      <vt:lpstr>In Global Illumination</vt:lpstr>
      <vt:lpstr>PowerPoint 演示文稿</vt:lpstr>
      <vt:lpstr>距离场的其他应用</vt:lpstr>
      <vt:lpstr>PowerPoint 演示文稿</vt:lpstr>
      <vt:lpstr>其他计算方法</vt:lpstr>
      <vt:lpstr>其他计算方法</vt:lpstr>
      <vt:lpstr>其他计算方法</vt:lpstr>
      <vt:lpstr>About TAA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34</cp:revision>
  <dcterms:created xsi:type="dcterms:W3CDTF">2021-02-26T10:58:14Z</dcterms:created>
  <dcterms:modified xsi:type="dcterms:W3CDTF">2021-05-09T04:30:33Z</dcterms:modified>
</cp:coreProperties>
</file>