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20D77-E381-4234-9A5C-31A153E11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CD2273-1799-444C-9153-EDD2B403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8BFEE-0B3B-4C2B-AE3D-2B271664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B20-1A20-4D5E-B1F9-D007F50D56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C620D-A44B-49F6-90C9-5EA266C1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F6AB9-4CE8-4210-8D73-B74FBB07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05D6-E62D-40D5-A66D-6180683F1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1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9A839-10A8-4AE5-AFF5-771F4459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4F7112-FFC7-41A7-A2E8-9A80CC97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A1B2F-5A0E-48C5-B96D-05D3A4AC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B20-1A20-4D5E-B1F9-D007F50D56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AC3A2-C14B-4BC8-A6B6-C8023650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98A70-5211-4346-9E5C-37652FBA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05D6-E62D-40D5-A66D-6180683F1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5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8B2CD9-466E-4C29-A857-A0A6879F9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EBF32A-0021-49A7-984B-5FF40536D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70113-F81A-429D-A5D9-4DB7D99D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B20-1A20-4D5E-B1F9-D007F50D56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7C39A-6BCC-49F7-A10F-E1D24F6D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EACCB-0599-4C41-9183-FFC95192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05D6-E62D-40D5-A66D-6180683F1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2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150B8-D0A6-4537-8F1A-42E7D959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2B59E-9F04-4E33-847E-DC6C93B70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97AC7-4BA9-438F-8779-CFBFD005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B20-1A20-4D5E-B1F9-D007F50D56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3B11F-A975-4429-AA27-E4B989AB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B8740-17F1-4649-A779-92239609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05D6-E62D-40D5-A66D-6180683F1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3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9745-D2DC-40A6-AF17-9A79401F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1CA61-F8C5-4B25-A634-BE55998A3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BB50B-2AE9-4CF6-9362-5CC538F8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B20-1A20-4D5E-B1F9-D007F50D56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85DBD-5807-4756-A3D7-DA1D41E4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BF492-16BC-4552-836E-AF979801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05D6-E62D-40D5-A66D-6180683F1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7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10A0B-D52D-44EA-A058-F63FC77E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06DE1-EE9C-4ADC-A092-BB10EAF82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BB500-0763-416D-87D6-848C86558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D1E65-66C7-4A01-96D0-BAFF6E5C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B20-1A20-4D5E-B1F9-D007F50D56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FD0F5-13F4-4D92-9A5D-92E1E0D5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30623-633E-4B38-BA25-D890EBB4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05D6-E62D-40D5-A66D-6180683F1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4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1EC89-D30C-409D-8CE6-E26F8292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1E78C-ABDB-45C6-9F91-2111D41B9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516C30-8B62-457C-9D24-82ADA1B1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B885C6-7423-4512-AD08-871089A35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91129B-5633-4F18-9EC4-BF1BE4B4C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87686F-06CB-48A3-8F94-E5D89C1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B20-1A20-4D5E-B1F9-D007F50D56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CAC2E2-31A8-4D53-B10A-8C6CFCFB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971A29-9D9B-4529-ABB3-31A7AF7E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05D6-E62D-40D5-A66D-6180683F1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3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73459-D4AA-4A70-B95E-A5B61E84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C420DF-0242-4E71-848D-3711D146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B20-1A20-4D5E-B1F9-D007F50D56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0C75FD-507F-412F-9A73-3352524B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BD1035-E622-40F3-9698-4FB4F5CA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05D6-E62D-40D5-A66D-6180683F1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7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512E56-5089-4BCA-8F06-B1B2EDB2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B20-1A20-4D5E-B1F9-D007F50D56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46BEEF-60BF-4302-A230-03AD23B0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893D19-73F0-41F6-843F-F2A69A84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05D6-E62D-40D5-A66D-6180683F1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8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48D1E-9B83-427C-8F17-89891AAA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3017-9EEB-4143-BE8F-51EF57BB6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AF8EAD-1CF5-44E0-BE66-CCB723393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CFC83-59E8-4994-A654-099998C9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B20-1A20-4D5E-B1F9-D007F50D56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2195C-5F5B-4920-B1D4-2E8A193B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4D1654-0307-4BF1-8DA8-F46C6E99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05D6-E62D-40D5-A66D-6180683F1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8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D1AA0-E5A9-4BF3-9FD1-192A67EC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E6DE9D-FBEA-4E3A-BA16-2FFDC628A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F396D5-8ADE-4C47-AA8B-94179478F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58265-9934-4ACA-A4A7-75DB0B98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B20-1A20-4D5E-B1F9-D007F50D56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36CFB-FDA8-4D50-BF31-B28D8BCF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8DC8D-31EA-4EEF-8193-508EA80F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05D6-E62D-40D5-A66D-6180683F1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6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67E996-8AD3-41EA-9909-253A6C81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991C5-6DD6-4253-A272-37D994C74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D7506-F5CA-4761-A0BA-BFD4AD748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B20-1A20-4D5E-B1F9-D007F50D56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597DE-765A-4BB2-873A-72DF10133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3FD76-80E9-478D-BF49-C8437D287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05D6-E62D-40D5-A66D-6180683F1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24786878/answer/8209314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github.com/Meapo/MyRender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loy/tinyrenderer/wiki" TargetMode="External"/><Relationship Id="rId2" Type="http://schemas.openxmlformats.org/officeDocument/2006/relationships/hyperlink" Target="https://www.bilibili.com/video/BV1X7411F744?p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398EF-C56C-4624-984E-ED267C262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4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如何开始用</a:t>
            </a:r>
            <a:r>
              <a:rPr lang="en-US" altLang="zh-CN" sz="4400" dirty="0"/>
              <a:t>C++</a:t>
            </a:r>
            <a:r>
              <a:rPr lang="zh-CN" altLang="en-US" sz="4400" dirty="0"/>
              <a:t>写软件渲染器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B4B76B-63BF-4D77-BA41-898C5B839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679" y="3602038"/>
            <a:ext cx="10217791" cy="1655762"/>
          </a:xfrm>
        </p:spPr>
        <p:txBody>
          <a:bodyPr>
            <a:normAutofit/>
          </a:bodyPr>
          <a:lstStyle/>
          <a:p>
            <a:r>
              <a:rPr lang="zh-CN" altLang="en-US" dirty="0"/>
              <a:t>分享者：徐惟罡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参考链接：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https://www.zhihu.com/question/24786878/answer/820931418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9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7659B-3802-44B3-9A6B-BA010EBE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可能会遇到的问题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06B85D-1934-43C3-92D8-84DF7308A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5736"/>
                <a:ext cx="10515600" cy="506122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法向量坐标变换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1800" dirty="0"/>
                  <a:t>任取两个不同的点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切向量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假设变换矩阵为</a:t>
                </a:r>
                <a:r>
                  <a:rPr lang="en-US" altLang="zh-CN" sz="1800" dirty="0"/>
                  <a:t>M</a:t>
                </a:r>
                <a:r>
                  <a:rPr lang="zh-CN" altLang="en-US" sz="1800" dirty="0"/>
                  <a:t>，变换后的点为：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变换后的切向量：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𝑀𝑡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1800" dirty="0"/>
                  <a:t>参考资料：</a:t>
                </a:r>
                <a:r>
                  <a:rPr lang="en-US" altLang="zh-CN" sz="1800" dirty="0"/>
                  <a:t>《Fundamentals Of Computer Graphics》6.2.2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06B85D-1934-43C3-92D8-84DF7308A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5736"/>
                <a:ext cx="10515600" cy="5061227"/>
              </a:xfrm>
              <a:blipFill>
                <a:blip r:embed="rId2"/>
                <a:stretch>
                  <a:fillRect l="-1043" t="-2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1783909-FCA3-45FD-9393-B9F689EB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259" y="553673"/>
            <a:ext cx="5571429" cy="2371429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15145C99-7251-4FB8-85C2-716FBAC09BFE}"/>
              </a:ext>
            </a:extLst>
          </p:cNvPr>
          <p:cNvSpPr/>
          <p:nvPr/>
        </p:nvSpPr>
        <p:spPr>
          <a:xfrm>
            <a:off x="2046914" y="3858936"/>
            <a:ext cx="369115" cy="73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F0607CF-553D-405A-A993-92B985A8309D}"/>
              </a:ext>
            </a:extLst>
          </p:cNvPr>
          <p:cNvSpPr/>
          <p:nvPr/>
        </p:nvSpPr>
        <p:spPr>
          <a:xfrm>
            <a:off x="3885501" y="3858936"/>
            <a:ext cx="369115" cy="73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F2A6EAF-215F-4633-8123-72FB6427F4E9}"/>
              </a:ext>
            </a:extLst>
          </p:cNvPr>
          <p:cNvSpPr/>
          <p:nvPr/>
        </p:nvSpPr>
        <p:spPr>
          <a:xfrm>
            <a:off x="6260984" y="3858936"/>
            <a:ext cx="369115" cy="73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087727-8FD4-4C4F-A4B5-5CCD15FCE6E5}"/>
              </a:ext>
            </a:extLst>
          </p:cNvPr>
          <p:cNvCxnSpPr/>
          <p:nvPr/>
        </p:nvCxnSpPr>
        <p:spPr>
          <a:xfrm>
            <a:off x="4070058" y="4882393"/>
            <a:ext cx="11059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8C7D02-8B13-4D21-B6A4-33339092A8E9}"/>
              </a:ext>
            </a:extLst>
          </p:cNvPr>
          <p:cNvCxnSpPr/>
          <p:nvPr/>
        </p:nvCxnSpPr>
        <p:spPr>
          <a:xfrm>
            <a:off x="6795083" y="4110606"/>
            <a:ext cx="989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9D60D11-39B8-4744-B10E-DF6E3E1192AC}"/>
              </a:ext>
            </a:extLst>
          </p:cNvPr>
          <p:cNvCxnSpPr/>
          <p:nvPr/>
        </p:nvCxnSpPr>
        <p:spPr>
          <a:xfrm>
            <a:off x="7298422" y="4127383"/>
            <a:ext cx="0" cy="24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017603-41BC-4855-BBB7-F035C1981587}"/>
                  </a:ext>
                </a:extLst>
              </p:cNvPr>
              <p:cNvSpPr txBox="1"/>
              <p:nvPr/>
            </p:nvSpPr>
            <p:spPr>
              <a:xfrm>
                <a:off x="7027739" y="4387440"/>
                <a:ext cx="541366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017603-41BC-4855-BBB7-F035C1981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739" y="4387440"/>
                <a:ext cx="541366" cy="373307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6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DA028-8605-4278-B4C7-AB365E27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006"/>
            <a:ext cx="10515600" cy="57239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 algn="ctr">
              <a:buNone/>
            </a:pPr>
            <a:r>
              <a:rPr lang="zh-CN" altLang="en-US" sz="5200" dirty="0"/>
              <a:t>分享完毕！谢谢！</a:t>
            </a:r>
            <a:endParaRPr lang="en-US" altLang="zh-CN" sz="52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个人作品链接：</a:t>
            </a:r>
            <a:r>
              <a:rPr lang="en-US" altLang="zh-CN" sz="2000" dirty="0">
                <a:hlinkClick r:id="rId2"/>
              </a:rPr>
              <a:t>https://github.com/Meapo/MyRenderer</a:t>
            </a:r>
            <a:r>
              <a:rPr lang="en-US" altLang="zh-CN" sz="2000" dirty="0"/>
              <a:t>           </a:t>
            </a:r>
            <a:r>
              <a:rPr lang="zh-CN" altLang="en-US" sz="2000" dirty="0"/>
              <a:t>微信：</a:t>
            </a:r>
            <a:r>
              <a:rPr lang="en-US" altLang="zh-CN" sz="2000" dirty="0" err="1"/>
              <a:t>xvweigang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2974C4-AE95-4D0C-B850-F3BD01317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51" y="2995077"/>
            <a:ext cx="2669798" cy="26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9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38BCB-2202-4CD8-9C89-BB6E3A9D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目的与意义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CA62F-F006-4378-9CD7-D8B77B80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加深对渲染的理解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方便以后学习</a:t>
            </a:r>
            <a:r>
              <a:rPr lang="en-US" altLang="zh-CN" dirty="0"/>
              <a:t>OpenGL</a:t>
            </a:r>
            <a:r>
              <a:rPr lang="zh-CN" altLang="en-US" dirty="0"/>
              <a:t>、</a:t>
            </a:r>
            <a:r>
              <a:rPr lang="en-US" altLang="zh-CN" dirty="0"/>
              <a:t>DirectX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9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41B58-663E-4C66-99A7-665B97A2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预备知识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491B0-A12B-4B58-B595-F434290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GAMES101  </a:t>
            </a:r>
            <a:r>
              <a:rPr lang="zh-CN" altLang="en-US" dirty="0"/>
              <a:t>前</a:t>
            </a:r>
            <a:r>
              <a:rPr lang="en-US" altLang="zh-CN" dirty="0"/>
              <a:t>12</a:t>
            </a:r>
            <a:r>
              <a:rPr lang="zh-CN" altLang="en-US" dirty="0"/>
              <a:t>讲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https://www.bilibili.com/video/BV1X7411F744?p=1</a:t>
            </a:r>
            <a:endParaRPr lang="en-US" altLang="zh-CN" dirty="0"/>
          </a:p>
          <a:p>
            <a:r>
              <a:rPr lang="en-US" altLang="zh-CN" dirty="0"/>
              <a:t>Tiny Renderer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https://github.com/ssloy/tinyrenderer/wiki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7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DD0AF-2F5D-4EEC-AF95-56194B44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预期效果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9EBBD-91DA-440C-8666-BCE17E13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344"/>
            <a:ext cx="10515600" cy="4351338"/>
          </a:xfrm>
        </p:spPr>
        <p:txBody>
          <a:bodyPr/>
          <a:lstStyle/>
          <a:p>
            <a:r>
              <a:rPr lang="zh-CN" altLang="en-US" dirty="0"/>
              <a:t>实现一个简单的渲染器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47D351-BEF7-4DB2-B402-C8E0F573B13C}"/>
              </a:ext>
            </a:extLst>
          </p:cNvPr>
          <p:cNvSpPr/>
          <p:nvPr/>
        </p:nvSpPr>
        <p:spPr>
          <a:xfrm>
            <a:off x="1853966" y="2917272"/>
            <a:ext cx="763399" cy="773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99D2F7-2B45-4BBB-B352-2E882D946FC0}"/>
              </a:ext>
            </a:extLst>
          </p:cNvPr>
          <p:cNvSpPr/>
          <p:nvPr/>
        </p:nvSpPr>
        <p:spPr>
          <a:xfrm>
            <a:off x="1853965" y="4001294"/>
            <a:ext cx="763399" cy="773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贴图文件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E79FB1-7934-4CEC-B5D1-D0877F9911A3}"/>
              </a:ext>
            </a:extLst>
          </p:cNvPr>
          <p:cNvSpPr/>
          <p:nvPr/>
        </p:nvSpPr>
        <p:spPr>
          <a:xfrm>
            <a:off x="3322041" y="2927758"/>
            <a:ext cx="1367406" cy="184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渲染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488D5E-A0E9-456E-8170-C194E6097906}"/>
              </a:ext>
            </a:extLst>
          </p:cNvPr>
          <p:cNvSpPr/>
          <p:nvPr/>
        </p:nvSpPr>
        <p:spPr>
          <a:xfrm>
            <a:off x="5512967" y="3304265"/>
            <a:ext cx="753609" cy="11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导出图形文件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3A6F952-A7DC-4FD6-9893-BE2D2FEE5C54}"/>
              </a:ext>
            </a:extLst>
          </p:cNvPr>
          <p:cNvCxnSpPr/>
          <p:nvPr/>
        </p:nvCxnSpPr>
        <p:spPr>
          <a:xfrm>
            <a:off x="2617364" y="3304265"/>
            <a:ext cx="704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8B95303-4916-497B-B280-C61206DA5BEA}"/>
              </a:ext>
            </a:extLst>
          </p:cNvPr>
          <p:cNvCxnSpPr>
            <a:stCxn id="5" idx="3"/>
          </p:cNvCxnSpPr>
          <p:nvPr/>
        </p:nvCxnSpPr>
        <p:spPr>
          <a:xfrm flipV="1">
            <a:off x="2617364" y="4388287"/>
            <a:ext cx="7046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FD8D113-AACC-4172-8E62-A9F65F643F55}"/>
              </a:ext>
            </a:extLst>
          </p:cNvPr>
          <p:cNvCxnSpPr/>
          <p:nvPr/>
        </p:nvCxnSpPr>
        <p:spPr>
          <a:xfrm>
            <a:off x="4689447" y="3883169"/>
            <a:ext cx="82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2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C8978-2284-41C6-93E2-C0FF2B6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选择文件格式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B09CA-A0A1-4E3C-925F-0C8D532D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62"/>
            <a:ext cx="5257800" cy="4351338"/>
          </a:xfrm>
        </p:spPr>
        <p:txBody>
          <a:bodyPr/>
          <a:lstStyle/>
          <a:p>
            <a:r>
              <a:rPr lang="zh-CN" altLang="en-US" dirty="0"/>
              <a:t>模型文件：</a:t>
            </a:r>
            <a:r>
              <a:rPr lang="en-US" altLang="zh-CN" dirty="0"/>
              <a:t>.obj</a:t>
            </a:r>
            <a:r>
              <a:rPr lang="zh-CN" altLang="en-US" dirty="0"/>
              <a:t>格式、</a:t>
            </a:r>
            <a:r>
              <a:rPr lang="en-US" altLang="zh-CN" dirty="0"/>
              <a:t>.</a:t>
            </a:r>
            <a:r>
              <a:rPr lang="en-US" altLang="zh-CN" dirty="0" err="1"/>
              <a:t>fbx</a:t>
            </a:r>
            <a:r>
              <a:rPr lang="zh-CN" altLang="en-US" dirty="0"/>
              <a:t>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D253E3E-F363-4B59-9371-E1BF82E4AE7F}"/>
              </a:ext>
            </a:extLst>
          </p:cNvPr>
          <p:cNvSpPr txBox="1">
            <a:spLocks/>
          </p:cNvSpPr>
          <p:nvPr/>
        </p:nvSpPr>
        <p:spPr>
          <a:xfrm>
            <a:off x="6200163" y="148896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贴图及导出文件：</a:t>
            </a:r>
            <a:r>
              <a:rPr lang="en-US" altLang="zh-CN" dirty="0"/>
              <a:t>.</a:t>
            </a:r>
            <a:r>
              <a:rPr lang="en-US" altLang="zh-CN" dirty="0" err="1"/>
              <a:t>tga</a:t>
            </a:r>
            <a:r>
              <a:rPr lang="zh-CN" altLang="en-US" dirty="0"/>
              <a:t>格式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158596-01D1-4141-B9D7-0E98C2D37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5615"/>
            <a:ext cx="3190476" cy="1276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3A40AC-D461-4D98-B8BC-05BE95BCB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6859"/>
            <a:ext cx="2352381" cy="10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1C82DA-971D-4B5B-8756-CE1FB823A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39532"/>
            <a:ext cx="2295238" cy="1019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3776C4-CD2E-4B5F-B064-2CA44F037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668120"/>
            <a:ext cx="2723809" cy="79047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580C980-C61A-4C2A-BF84-F27B92545900}"/>
              </a:ext>
            </a:extLst>
          </p:cNvPr>
          <p:cNvCxnSpPr/>
          <p:nvPr/>
        </p:nvCxnSpPr>
        <p:spPr>
          <a:xfrm flipV="1">
            <a:off x="5150840" y="1985615"/>
            <a:ext cx="0" cy="885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4D3A8D3-7388-4406-B72F-F8BC4A3F50ED}"/>
              </a:ext>
            </a:extLst>
          </p:cNvPr>
          <p:cNvSpPr txBox="1"/>
          <p:nvPr/>
        </p:nvSpPr>
        <p:spPr>
          <a:xfrm>
            <a:off x="4669778" y="287063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FBXSDK</a:t>
            </a:r>
            <a:endParaRPr lang="zh-CN" altLang="en-US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B18ACBE-2238-4D66-A716-3D5FC7865D8E}"/>
              </a:ext>
            </a:extLst>
          </p:cNvPr>
          <p:cNvCxnSpPr>
            <a:endCxn id="5" idx="1"/>
          </p:cNvCxnSpPr>
          <p:nvPr/>
        </p:nvCxnSpPr>
        <p:spPr>
          <a:xfrm rot="16200000" flipV="1">
            <a:off x="-697194" y="4159104"/>
            <a:ext cx="3834886" cy="764097"/>
          </a:xfrm>
          <a:prstGeom prst="curvedConnector4">
            <a:avLst>
              <a:gd name="adj1" fmla="val -5352"/>
              <a:gd name="adj2" fmla="val 1946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DACC5A6-17E3-4111-BD90-4A8AE5721AE2}"/>
              </a:ext>
            </a:extLst>
          </p:cNvPr>
          <p:cNvCxnSpPr>
            <a:endCxn id="6" idx="3"/>
          </p:cNvCxnSpPr>
          <p:nvPr/>
        </p:nvCxnSpPr>
        <p:spPr>
          <a:xfrm rot="5400000" flipH="1" flipV="1">
            <a:off x="1175837" y="4478131"/>
            <a:ext cx="2592206" cy="1437282"/>
          </a:xfrm>
          <a:prstGeom prst="curvedConnector4">
            <a:avLst>
              <a:gd name="adj1" fmla="val -11884"/>
              <a:gd name="adj2" fmla="val 2355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E6B3FB3-C828-42E5-BB25-5FD2EEF78605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 flipH="1" flipV="1">
            <a:off x="1822126" y="5181566"/>
            <a:ext cx="1443821" cy="1178803"/>
          </a:xfrm>
          <a:prstGeom prst="curvedConnector4">
            <a:avLst>
              <a:gd name="adj1" fmla="val -9479"/>
              <a:gd name="adj2" fmla="val 20052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0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7385C81-04CB-44D5-A6D8-7FFD60A1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9" y="563696"/>
            <a:ext cx="2655026" cy="33539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B98214-1EDD-49E9-9D54-B8300C25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650" y="1159314"/>
            <a:ext cx="2655026" cy="33539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F17B6D-63D0-48AA-AFEC-6815CD97C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68" y="1752018"/>
            <a:ext cx="2807427" cy="33539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E50F4F-DDFE-49F8-810B-1A71C8A03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108" y="2577980"/>
            <a:ext cx="2658744" cy="335396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CA5B9C5-524A-403C-9F87-9DE88A335B7F}"/>
              </a:ext>
            </a:extLst>
          </p:cNvPr>
          <p:cNvSpPr txBox="1"/>
          <p:nvPr/>
        </p:nvSpPr>
        <p:spPr>
          <a:xfrm>
            <a:off x="992690" y="194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线框图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8F7487-80FD-42F5-83C2-9B76229E0B98}"/>
              </a:ext>
            </a:extLst>
          </p:cNvPr>
          <p:cNvCxnSpPr>
            <a:cxnSpLocks/>
          </p:cNvCxnSpPr>
          <p:nvPr/>
        </p:nvCxnSpPr>
        <p:spPr>
          <a:xfrm>
            <a:off x="2796020" y="2251627"/>
            <a:ext cx="329917" cy="3179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D4B56B6-7DA3-4937-A3F4-F85AB3AB594F}"/>
              </a:ext>
            </a:extLst>
          </p:cNvPr>
          <p:cNvCxnSpPr>
            <a:cxnSpLocks/>
          </p:cNvCxnSpPr>
          <p:nvPr/>
        </p:nvCxnSpPr>
        <p:spPr>
          <a:xfrm>
            <a:off x="5877335" y="2836296"/>
            <a:ext cx="329917" cy="3179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0C2FA3A-7DF9-445C-9053-98CB79DCED3B}"/>
              </a:ext>
            </a:extLst>
          </p:cNvPr>
          <p:cNvCxnSpPr>
            <a:cxnSpLocks/>
          </p:cNvCxnSpPr>
          <p:nvPr/>
        </p:nvCxnSpPr>
        <p:spPr>
          <a:xfrm>
            <a:off x="9058352" y="3508115"/>
            <a:ext cx="329917" cy="3179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70613F9-086B-455D-A1F0-CBA864ACF76B}"/>
              </a:ext>
            </a:extLst>
          </p:cNvPr>
          <p:cNvSpPr txBox="1"/>
          <p:nvPr/>
        </p:nvSpPr>
        <p:spPr>
          <a:xfrm>
            <a:off x="3396962" y="7899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使用白色填充三角形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CD2EE62-F216-4BC1-BCB4-0F38C43E9BCE}"/>
              </a:ext>
            </a:extLst>
          </p:cNvPr>
          <p:cNvSpPr txBox="1"/>
          <p:nvPr/>
        </p:nvSpPr>
        <p:spPr>
          <a:xfrm>
            <a:off x="6615820" y="1342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使用纹理颜色填充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1C1CAC-ADB0-48CE-BE73-9ED6807A6F47}"/>
              </a:ext>
            </a:extLst>
          </p:cNvPr>
          <p:cNvSpPr txBox="1"/>
          <p:nvPr/>
        </p:nvSpPr>
        <p:spPr>
          <a:xfrm>
            <a:off x="9582105" y="2158939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Blinn-</a:t>
            </a:r>
            <a:r>
              <a:rPr lang="en-US" altLang="zh-CN" dirty="0" err="1"/>
              <a:t>Phong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16921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3E7C9-E91A-4137-AA7E-A1B8E65A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99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后续可以添加或完善的功能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E0F55-0DB3-4339-93F2-C6583FA4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1"/>
            <a:ext cx="10515600" cy="4351338"/>
          </a:xfrm>
        </p:spPr>
        <p:txBody>
          <a:bodyPr/>
          <a:lstStyle/>
          <a:p>
            <a:r>
              <a:rPr lang="zh-CN" altLang="en-US" b="1" dirty="0"/>
              <a:t>可交互的图形界面、旋转相机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zh-CN" altLang="en-US" sz="2400" dirty="0"/>
              <a:t>可以使用</a:t>
            </a:r>
            <a:r>
              <a:rPr lang="en-US" altLang="zh-CN" sz="2400" dirty="0"/>
              <a:t>Qt</a:t>
            </a:r>
            <a:r>
              <a:rPr lang="zh-CN" altLang="en-US" sz="2400" dirty="0"/>
              <a:t>、</a:t>
            </a:r>
            <a:r>
              <a:rPr lang="en-US" altLang="zh-CN" sz="2400" dirty="0"/>
              <a:t>SDL</a:t>
            </a:r>
            <a:r>
              <a:rPr lang="zh-CN" altLang="en-US" sz="2400" dirty="0"/>
              <a:t>、</a:t>
            </a:r>
            <a:r>
              <a:rPr lang="en-US" altLang="zh-CN" sz="2400" dirty="0"/>
              <a:t>GLFW</a:t>
            </a:r>
            <a:r>
              <a:rPr lang="zh-CN" altLang="en-US" sz="2400" dirty="0"/>
              <a:t>等图形界面库，也可以通过直接调用系统</a:t>
            </a:r>
            <a:r>
              <a:rPr lang="en-US" altLang="zh-CN" sz="2400" dirty="0"/>
              <a:t>API</a:t>
            </a:r>
            <a:r>
              <a:rPr lang="zh-CN" altLang="en-US" sz="2400" dirty="0"/>
              <a:t>实现。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</a:t>
            </a:r>
            <a:endParaRPr lang="zh-CN" altLang="en-US" dirty="0"/>
          </a:p>
        </p:txBody>
      </p:sp>
      <p:pic>
        <p:nvPicPr>
          <p:cNvPr id="4" name="旋转相机">
            <a:hlinkClick r:id="" action="ppaction://media"/>
            <a:extLst>
              <a:ext uri="{FF2B5EF4-FFF2-40B4-BE49-F238E27FC236}">
                <a16:creationId xmlns:a16="http://schemas.microsoft.com/office/drawing/2014/main" id="{14197276-084E-46D1-9E0A-32018F56B9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49113" y="2964955"/>
            <a:ext cx="4476886" cy="35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3E7C9-E91A-4137-AA7E-A1B8E65A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99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后续可以添加或完善的功能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E0F55-0DB3-4339-93F2-C6583FA4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1"/>
            <a:ext cx="10515600" cy="4351338"/>
          </a:xfrm>
        </p:spPr>
        <p:txBody>
          <a:bodyPr/>
          <a:lstStyle/>
          <a:p>
            <a:r>
              <a:rPr lang="zh-CN" altLang="en-US" b="1" dirty="0"/>
              <a:t>蒙皮骨骼动画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                                                    </a:t>
            </a:r>
            <a:endParaRPr lang="zh-CN" altLang="en-US" dirty="0"/>
          </a:p>
        </p:txBody>
      </p:sp>
      <p:pic>
        <p:nvPicPr>
          <p:cNvPr id="6" name="骨骼动画">
            <a:hlinkClick r:id="" action="ppaction://media"/>
            <a:extLst>
              <a:ext uri="{FF2B5EF4-FFF2-40B4-BE49-F238E27FC236}">
                <a16:creationId xmlns:a16="http://schemas.microsoft.com/office/drawing/2014/main" id="{921703E5-ABAC-4650-A859-4CF0B2424C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12315" y="2036644"/>
            <a:ext cx="5192523" cy="409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7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3E7C9-E91A-4137-AA7E-A1B8E65A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99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后续可以添加或完善的功能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E0F55-0DB3-4339-93F2-C6583FA4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1"/>
            <a:ext cx="10515600" cy="4351338"/>
          </a:xfrm>
        </p:spPr>
        <p:txBody>
          <a:bodyPr/>
          <a:lstStyle/>
          <a:p>
            <a:r>
              <a:rPr lang="en-US" altLang="zh-CN" b="1" dirty="0"/>
              <a:t>Shadow mapping</a:t>
            </a:r>
          </a:p>
          <a:p>
            <a:r>
              <a:rPr lang="zh-CN" altLang="en-US" b="1" dirty="0"/>
              <a:t>透明度混合</a:t>
            </a:r>
            <a:endParaRPr lang="en-US" altLang="zh-CN" b="1" dirty="0"/>
          </a:p>
          <a:p>
            <a:r>
              <a:rPr lang="zh-CN" altLang="en-US" b="1" dirty="0"/>
              <a:t>切线空间法线贴图</a:t>
            </a:r>
            <a:endParaRPr lang="en-US" altLang="zh-CN" b="1" dirty="0"/>
          </a:p>
          <a:p>
            <a:r>
              <a:rPr lang="zh-CN" altLang="en-US" b="1" dirty="0"/>
              <a:t>透视投影插值矫正</a:t>
            </a:r>
            <a:endParaRPr lang="en-US" altLang="zh-CN" b="1" dirty="0"/>
          </a:p>
          <a:p>
            <a:r>
              <a:rPr lang="zh-CN" altLang="en-US" b="1" dirty="0"/>
              <a:t>。。。。。。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344</Words>
  <Application>Microsoft Office PowerPoint</Application>
  <PresentationFormat>宽屏</PresentationFormat>
  <Paragraphs>73</Paragraphs>
  <Slides>11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如何开始用C++写软件渲染器</vt:lpstr>
      <vt:lpstr>目的与意义</vt:lpstr>
      <vt:lpstr>预备知识</vt:lpstr>
      <vt:lpstr>预期效果</vt:lpstr>
      <vt:lpstr>选择文件格式</vt:lpstr>
      <vt:lpstr>PowerPoint 演示文稿</vt:lpstr>
      <vt:lpstr>后续可以添加或完善的功能</vt:lpstr>
      <vt:lpstr>后续可以添加或完善的功能</vt:lpstr>
      <vt:lpstr>后续可以添加或完善的功能</vt:lpstr>
      <vt:lpstr>可能会遇到的问题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如何开始用C++写软件渲染器</dc:title>
  <dc:creator>admin</dc:creator>
  <cp:lastModifiedBy>admin</cp:lastModifiedBy>
  <cp:revision>24</cp:revision>
  <dcterms:created xsi:type="dcterms:W3CDTF">2021-05-08T02:09:01Z</dcterms:created>
  <dcterms:modified xsi:type="dcterms:W3CDTF">2021-05-09T03:43:01Z</dcterms:modified>
</cp:coreProperties>
</file>