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80" r:id="rId5"/>
    <p:sldId id="257" r:id="rId6"/>
    <p:sldId id="281" r:id="rId7"/>
    <p:sldId id="260" r:id="rId8"/>
    <p:sldId id="261" r:id="rId9"/>
    <p:sldId id="263" r:id="rId10"/>
    <p:sldId id="264" r:id="rId11"/>
    <p:sldId id="265" r:id="rId12"/>
    <p:sldId id="267" r:id="rId13"/>
    <p:sldId id="268" r:id="rId14"/>
    <p:sldId id="279" r:id="rId15"/>
    <p:sldId id="270" r:id="rId16"/>
    <p:sldId id="271" r:id="rId17"/>
    <p:sldId id="273" r:id="rId18"/>
    <p:sldId id="278" r:id="rId19"/>
    <p:sldId id="274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6" autoAdjust="0"/>
    <p:restoredTop sz="93662" autoAdjust="0"/>
  </p:normalViewPr>
  <p:slideViewPr>
    <p:cSldViewPr snapToGrid="0" snapToObjects="1">
      <p:cViewPr varScale="1">
        <p:scale>
          <a:sx n="113" d="100"/>
          <a:sy n="113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40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gL3TJTtQWSc?embeds_referring_euri=https%3A%2F%2Fhubblecontent.osi.office.net%2F&amp;source_ve_path=Mjg2Nj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en-GB">
                <a:hlinkClick r:id="rId3"/>
              </a:rPr>
              <a:t>youtube.com/shorts/gL3TJTtQWSc?embeds_referring_euri=https%3A%2F%2Fhubblecontent.osi.office.net%2F&amp;source_ve_path=Mjg2NjY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7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9FFA-488A-0AFC-91E4-587EBDC26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6F2C7-4E47-E704-18CC-4B5629A6B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D50FA-0E46-5CF5-7063-071EC72E1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F313-4E84-C1FD-D512-C9AFA75E6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5D94-4303-533A-0883-274BC7D4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06D22-BEBC-6F81-70C9-2F5CDBC03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84487-F3D9-D8CC-AE2B-974B3AE8D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CB39B-E3B2-5A43-C7F9-0D0EF245A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I2WEWs91E?feature=oembed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L3TJTtQWSc?feature=oembed" TargetMode="Externa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svg"/><Relationship Id="rId12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fif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fif"/><Relationship Id="rId4" Type="http://schemas.openxmlformats.org/officeDocument/2006/relationships/hyperlink" Target="https://www.bmwmotorcycle.com/2022-bmw-m-1000-rr-san-francisco-c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car with red and blue lights&#10;&#10;AI-generated content may be incorrect.">
            <a:extLst>
              <a:ext uri="{FF2B5EF4-FFF2-40B4-BE49-F238E27FC236}">
                <a16:creationId xmlns:a16="http://schemas.microsoft.com/office/drawing/2014/main" id="{03EA1EDA-F31B-3E06-BE2E-0224EC6C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-361950"/>
            <a:ext cx="5219700" cy="5443859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497480" y="1526431"/>
            <a:ext cx="1986326" cy="2057400"/>
          </a:xfrm>
          <a:custGeom>
            <a:avLst/>
            <a:gdLst/>
            <a:ahLst/>
            <a:cxnLst/>
            <a:rect l="l" t="t" r="r" b="b"/>
            <a:pathLst>
              <a:path w="3972652" h="4114800">
                <a:moveTo>
                  <a:pt x="0" y="0"/>
                </a:moveTo>
                <a:lnTo>
                  <a:pt x="3972652" y="0"/>
                </a:lnTo>
                <a:lnTo>
                  <a:pt x="3972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5" name="Freeform 5"/>
          <p:cNvSpPr/>
          <p:nvPr/>
        </p:nvSpPr>
        <p:spPr>
          <a:xfrm>
            <a:off x="-497480" y="4911055"/>
            <a:ext cx="3760139" cy="232445"/>
          </a:xfrm>
          <a:custGeom>
            <a:avLst/>
            <a:gdLst/>
            <a:ahLst/>
            <a:cxnLst/>
            <a:rect l="l" t="t" r="r" b="b"/>
            <a:pathLst>
              <a:path w="7520277" h="464890">
                <a:moveTo>
                  <a:pt x="0" y="0"/>
                </a:moveTo>
                <a:lnTo>
                  <a:pt x="7520277" y="0"/>
                </a:lnTo>
                <a:lnTo>
                  <a:pt x="7520277" y="464890"/>
                </a:lnTo>
                <a:lnTo>
                  <a:pt x="0" y="464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6" name="Freeform 6"/>
          <p:cNvSpPr/>
          <p:nvPr/>
        </p:nvSpPr>
        <p:spPr>
          <a:xfrm>
            <a:off x="6889715" y="-10654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7" name="TextBox 7"/>
          <p:cNvSpPr txBox="1"/>
          <p:nvPr/>
        </p:nvSpPr>
        <p:spPr>
          <a:xfrm>
            <a:off x="995555" y="1391872"/>
            <a:ext cx="4534209" cy="1170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25"/>
              </a:lnSpc>
              <a:spcBef>
                <a:spcPct val="0"/>
              </a:spcBef>
            </a:pPr>
            <a:r>
              <a:rPr lang="en-US" sz="7161" i="1" dirty="0">
                <a:solidFill>
                  <a:srgbClr val="5CE1E6"/>
                </a:solidFill>
                <a:latin typeface="Anton Italics"/>
                <a:ea typeface="Anton Italics"/>
                <a:cs typeface="Anton Italics"/>
                <a:sym typeface="Anton Italics"/>
              </a:rPr>
              <a:t>BMV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5823" y="2083067"/>
            <a:ext cx="6367937" cy="109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25"/>
              </a:lnSpc>
              <a:spcBef>
                <a:spcPct val="0"/>
              </a:spcBef>
            </a:pPr>
            <a:r>
              <a:rPr lang="en-US" sz="4400" i="1" dirty="0">
                <a:solidFill>
                  <a:srgbClr val="FFFFFF"/>
                </a:solidFill>
                <a:latin typeface="Antonio Italics"/>
                <a:ea typeface="Antonio Italics"/>
                <a:cs typeface="Antonio Italics"/>
                <a:sym typeface="Antonio Italics"/>
              </a:rPr>
              <a:t>PRESENTATION</a:t>
            </a:r>
            <a:endParaRPr lang="en-US" sz="7161" i="1" dirty="0">
              <a:solidFill>
                <a:srgbClr val="FFFFFF"/>
              </a:solidFill>
              <a:latin typeface="Antonio Italics"/>
              <a:ea typeface="Antonio Italics"/>
              <a:cs typeface="Antonio Italics"/>
              <a:sym typeface="Antonio Italic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700963" y="491105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6667500" y="476250"/>
            <a:ext cx="857250" cy="857250"/>
          </a:xfrm>
          <a:prstGeom prst="ellipse">
            <a:avLst/>
          </a:prstGeom>
          <a:solidFill>
            <a:srgbClr val="4990E2">
              <a:alpha val="3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Title"/>
          <p:cNvSpPr/>
          <p:nvPr/>
        </p:nvSpPr>
        <p:spPr>
          <a:xfrm>
            <a:off x="4762500" y="381000"/>
            <a:ext cx="3686175" cy="2785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79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Engineering Innovations</a:t>
            </a:r>
            <a:endParaRPr lang="en-US" sz="2579" dirty="0"/>
          </a:p>
        </p:txBody>
      </p:sp>
      <p:sp>
        <p:nvSpPr>
          <p:cNvPr id="4" name="Bullet circle 1"/>
          <p:cNvSpPr/>
          <p:nvPr/>
        </p:nvSpPr>
        <p:spPr>
          <a:xfrm>
            <a:off x="347662" y="857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Bullet ring 1"/>
          <p:cNvSpPr/>
          <p:nvPr/>
        </p:nvSpPr>
        <p:spPr>
          <a:xfrm>
            <a:off x="309563" y="819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Bullet Text 1"/>
          <p:cNvSpPr/>
          <p:nvPr/>
        </p:nvSpPr>
        <p:spPr>
          <a:xfrm>
            <a:off x="904875" y="857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2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50/50 weight distribution</a:t>
            </a:r>
            <a:endParaRPr lang="en-US" sz="1462" dirty="0"/>
          </a:p>
        </p:txBody>
      </p:sp>
      <p:sp>
        <p:nvSpPr>
          <p:cNvPr id="7" name="Bullet circle 2"/>
          <p:cNvSpPr/>
          <p:nvPr/>
        </p:nvSpPr>
        <p:spPr>
          <a:xfrm>
            <a:off x="347662" y="1619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Bullet ring 2"/>
          <p:cNvSpPr/>
          <p:nvPr/>
        </p:nvSpPr>
        <p:spPr>
          <a:xfrm>
            <a:off x="309563" y="1581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Bullet Text 2"/>
          <p:cNvSpPr/>
          <p:nvPr/>
        </p:nvSpPr>
        <p:spPr>
          <a:xfrm>
            <a:off x="904875" y="1619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2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Rear-wheel drive dynamics</a:t>
            </a:r>
            <a:endParaRPr lang="en-US" sz="1462" dirty="0"/>
          </a:p>
        </p:txBody>
      </p:sp>
      <p:sp>
        <p:nvSpPr>
          <p:cNvPr id="10" name="Bullet circle 3"/>
          <p:cNvSpPr/>
          <p:nvPr/>
        </p:nvSpPr>
        <p:spPr>
          <a:xfrm>
            <a:off x="347662" y="2381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Bullet ring 3"/>
          <p:cNvSpPr/>
          <p:nvPr/>
        </p:nvSpPr>
        <p:spPr>
          <a:xfrm>
            <a:off x="309563" y="2343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Bullet Text 3"/>
          <p:cNvSpPr/>
          <p:nvPr/>
        </p:nvSpPr>
        <p:spPr>
          <a:xfrm>
            <a:off x="904875" y="2381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2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iDrive infotainment system</a:t>
            </a:r>
            <a:endParaRPr lang="en-US" sz="1462" dirty="0"/>
          </a:p>
        </p:txBody>
      </p:sp>
      <p:sp>
        <p:nvSpPr>
          <p:cNvPr id="16" name="Bullet circle 5"/>
          <p:cNvSpPr/>
          <p:nvPr/>
        </p:nvSpPr>
        <p:spPr>
          <a:xfrm>
            <a:off x="347662" y="312420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Bullet ring 5"/>
          <p:cNvSpPr/>
          <p:nvPr/>
        </p:nvSpPr>
        <p:spPr>
          <a:xfrm>
            <a:off x="309563" y="308610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Bullet Text 5"/>
          <p:cNvSpPr/>
          <p:nvPr/>
        </p:nvSpPr>
        <p:spPr>
          <a:xfrm>
            <a:off x="904875" y="312420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2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Carbon fiber chassis advancements</a:t>
            </a:r>
            <a:endParaRPr lang="en-US" sz="1462" dirty="0"/>
          </a:p>
        </p:txBody>
      </p:sp>
      <p:pic>
        <p:nvPicPr>
          <p:cNvPr id="1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952500"/>
            <a:ext cx="2259806" cy="2259806"/>
          </a:xfrm>
          <a:prstGeom prst="rect">
            <a:avLst/>
          </a:prstGeom>
        </p:spPr>
      </p:pic>
      <p:sp>
        <p:nvSpPr>
          <p:cNvPr id="20" name="StaticPath"/>
          <p:cNvSpPr/>
          <p:nvPr/>
        </p:nvSpPr>
        <p:spPr>
          <a:xfrm>
            <a:off x="8096250" y="3810000"/>
            <a:ext cx="190500" cy="166688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1" name="StaticPath"/>
          <p:cNvSpPr/>
          <p:nvPr/>
        </p:nvSpPr>
        <p:spPr>
          <a:xfrm rot="10800000">
            <a:off x="8334375" y="4019550"/>
            <a:ext cx="142875" cy="1238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" y="476250"/>
            <a:ext cx="76200" cy="76200"/>
          </a:xfrm>
          <a:prstGeom prst="rect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taticPath"/>
          <p:cNvSpPr/>
          <p:nvPr/>
        </p:nvSpPr>
        <p:spPr>
          <a:xfrm>
            <a:off x="5715000" y="381000"/>
            <a:ext cx="57150" cy="57150"/>
          </a:xfrm>
          <a:prstGeom prst="rect">
            <a:avLst/>
          </a:prstGeom>
          <a:solidFill>
            <a:srgbClr val="4990E2">
              <a:alpha val="6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taticPath"/>
          <p:cNvSpPr/>
          <p:nvPr/>
        </p:nvSpPr>
        <p:spPr>
          <a:xfrm>
            <a:off x="8096250" y="714375"/>
            <a:ext cx="66675" cy="66675"/>
          </a:xfrm>
          <a:prstGeom prst="rect">
            <a:avLst/>
          </a:prstGeom>
          <a:solidFill>
            <a:srgbClr val="4990E2">
              <a:alpha val="7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itle"/>
          <p:cNvSpPr/>
          <p:nvPr/>
        </p:nvSpPr>
        <p:spPr>
          <a:xfrm>
            <a:off x="3143250" y="261938"/>
            <a:ext cx="28575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87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BMW in Pop Culture</a:t>
            </a:r>
            <a:endParaRPr lang="en-US" sz="168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4875"/>
            <a:ext cx="3405187" cy="3405188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37" y="904875"/>
            <a:ext cx="3405187" cy="3405188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904875"/>
            <a:ext cx="3405188" cy="3405188"/>
          </a:xfrm>
          <a:prstGeom prst="rect">
            <a:avLst/>
          </a:prstGeom>
        </p:spPr>
      </p:pic>
      <p:sp>
        <p:nvSpPr>
          <p:cNvPr id="9" name="Text"/>
          <p:cNvSpPr/>
          <p:nvPr/>
        </p:nvSpPr>
        <p:spPr>
          <a:xfrm>
            <a:off x="71438" y="4157662"/>
            <a:ext cx="9067800" cy="7953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From James Bond films to chart-topping music videos, BMW has become a symbol of style, performance, and aspiration across entertainment media.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taticPath"/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" y="476250"/>
            <a:ext cx="76200" cy="76200"/>
          </a:xfrm>
          <a:prstGeom prst="rect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taticPath"/>
          <p:cNvSpPr/>
          <p:nvPr/>
        </p:nvSpPr>
        <p:spPr>
          <a:xfrm>
            <a:off x="5715000" y="381000"/>
            <a:ext cx="57150" cy="57150"/>
          </a:xfrm>
          <a:prstGeom prst="rect">
            <a:avLst/>
          </a:prstGeom>
          <a:solidFill>
            <a:srgbClr val="4990E2">
              <a:alpha val="6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taticPath"/>
          <p:cNvSpPr/>
          <p:nvPr/>
        </p:nvSpPr>
        <p:spPr>
          <a:xfrm>
            <a:off x="8096250" y="714375"/>
            <a:ext cx="66675" cy="66675"/>
          </a:xfrm>
          <a:prstGeom prst="rect">
            <a:avLst/>
          </a:prstGeom>
          <a:solidFill>
            <a:srgbClr val="4990E2">
              <a:alpha val="7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itle"/>
          <p:cNvSpPr/>
          <p:nvPr/>
        </p:nvSpPr>
        <p:spPr>
          <a:xfrm>
            <a:off x="3143250" y="261938"/>
            <a:ext cx="28575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85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BMW Community</a:t>
            </a:r>
            <a:endParaRPr lang="en-US" sz="198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4875"/>
            <a:ext cx="3405187" cy="3405188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37" y="904875"/>
            <a:ext cx="3405187" cy="3405188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904875"/>
            <a:ext cx="3405188" cy="3405188"/>
          </a:xfrm>
          <a:prstGeom prst="rect">
            <a:avLst/>
          </a:prstGeom>
        </p:spPr>
      </p:pic>
      <p:sp>
        <p:nvSpPr>
          <p:cNvPr id="9" name="Text"/>
          <p:cNvSpPr/>
          <p:nvPr/>
        </p:nvSpPr>
        <p:spPr>
          <a:xfrm>
            <a:off x="71438" y="4157662"/>
            <a:ext cx="9067800" cy="7953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BMW owners and fans gather across the globe for car meets, rallies, and enthusiast events, fostering a vibrant culture of shared passion.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taticPath"/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6667500" y="476250"/>
            <a:ext cx="857250" cy="857250"/>
          </a:xfrm>
          <a:prstGeom prst="ellipse">
            <a:avLst/>
          </a:prstGeom>
          <a:solidFill>
            <a:srgbClr val="4990E2">
              <a:alpha val="3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Title"/>
          <p:cNvSpPr/>
          <p:nvPr/>
        </p:nvSpPr>
        <p:spPr>
          <a:xfrm>
            <a:off x="4762500" y="381000"/>
            <a:ext cx="3686175" cy="2785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58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Sales Success &amp; Global Ranking</a:t>
            </a:r>
            <a:endParaRPr lang="en-US" sz="2258" dirty="0"/>
          </a:p>
        </p:txBody>
      </p:sp>
      <p:sp>
        <p:nvSpPr>
          <p:cNvPr id="4" name="Bullet circle 1"/>
          <p:cNvSpPr/>
          <p:nvPr/>
        </p:nvSpPr>
        <p:spPr>
          <a:xfrm>
            <a:off x="347662" y="857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Bullet ring 1"/>
          <p:cNvSpPr/>
          <p:nvPr/>
        </p:nvSpPr>
        <p:spPr>
          <a:xfrm>
            <a:off x="309563" y="819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Bullet Text 1"/>
          <p:cNvSpPr/>
          <p:nvPr/>
        </p:nvSpPr>
        <p:spPr>
          <a:xfrm>
            <a:off x="904875" y="857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2024 sales: ~2.55 million vehicles worldwide</a:t>
            </a:r>
            <a:endParaRPr lang="en-US" sz="1400" b="1" dirty="0"/>
          </a:p>
        </p:txBody>
      </p:sp>
      <p:sp>
        <p:nvSpPr>
          <p:cNvPr id="7" name="Bullet circle 2"/>
          <p:cNvSpPr/>
          <p:nvPr/>
        </p:nvSpPr>
        <p:spPr>
          <a:xfrm>
            <a:off x="347662" y="1619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Bullet ring 2"/>
          <p:cNvSpPr/>
          <p:nvPr/>
        </p:nvSpPr>
        <p:spPr>
          <a:xfrm>
            <a:off x="309563" y="1581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Bullet Text 2"/>
          <p:cNvSpPr/>
          <p:nvPr/>
        </p:nvSpPr>
        <p:spPr>
          <a:xfrm>
            <a:off x="904875" y="1619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Top 3 premium automaker globally (with Mercedes &amp; Audi)</a:t>
            </a:r>
            <a:endParaRPr lang="en-US" sz="1400" b="1" dirty="0"/>
          </a:p>
        </p:txBody>
      </p:sp>
      <p:sp>
        <p:nvSpPr>
          <p:cNvPr id="10" name="Bullet circle 3"/>
          <p:cNvSpPr/>
          <p:nvPr/>
        </p:nvSpPr>
        <p:spPr>
          <a:xfrm>
            <a:off x="347662" y="2381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Bullet ring 3"/>
          <p:cNvSpPr/>
          <p:nvPr/>
        </p:nvSpPr>
        <p:spPr>
          <a:xfrm>
            <a:off x="309563" y="2343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Bullet Text 3"/>
          <p:cNvSpPr/>
          <p:nvPr/>
        </p:nvSpPr>
        <p:spPr>
          <a:xfrm>
            <a:off x="904875" y="2381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Luxury EV sales leading segment with i4 and iX</a:t>
            </a:r>
            <a:endParaRPr lang="en-US" sz="1400" b="1" dirty="0"/>
          </a:p>
        </p:txBody>
      </p:sp>
      <p:sp>
        <p:nvSpPr>
          <p:cNvPr id="13" name="Bullet circle 4"/>
          <p:cNvSpPr/>
          <p:nvPr/>
        </p:nvSpPr>
        <p:spPr>
          <a:xfrm>
            <a:off x="347662" y="3143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Bullet ring 4"/>
          <p:cNvSpPr/>
          <p:nvPr/>
        </p:nvSpPr>
        <p:spPr>
          <a:xfrm>
            <a:off x="309563" y="3105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5" name="Bullet Text 4"/>
          <p:cNvSpPr/>
          <p:nvPr/>
        </p:nvSpPr>
        <p:spPr>
          <a:xfrm>
            <a:off x="904875" y="3143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growth in China, Europe, and North America</a:t>
            </a:r>
            <a:endParaRPr lang="en-US" sz="1400" b="1" dirty="0"/>
          </a:p>
        </p:txBody>
      </p:sp>
      <p:sp>
        <p:nvSpPr>
          <p:cNvPr id="16" name="Bullet circle 5"/>
          <p:cNvSpPr/>
          <p:nvPr/>
        </p:nvSpPr>
        <p:spPr>
          <a:xfrm>
            <a:off x="347662" y="3905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Bullet ring 5"/>
          <p:cNvSpPr/>
          <p:nvPr/>
        </p:nvSpPr>
        <p:spPr>
          <a:xfrm>
            <a:off x="309563" y="3867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Bullet Text 5"/>
          <p:cNvSpPr/>
          <p:nvPr/>
        </p:nvSpPr>
        <p:spPr>
          <a:xfrm>
            <a:off x="904875" y="3905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Consistent double-digit EV growth year-over-year</a:t>
            </a:r>
            <a:endParaRPr lang="en-US" sz="1400" b="1" dirty="0"/>
          </a:p>
        </p:txBody>
      </p:sp>
      <p:pic>
        <p:nvPicPr>
          <p:cNvPr id="1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952500"/>
            <a:ext cx="2259806" cy="2259806"/>
          </a:xfrm>
          <a:prstGeom prst="rect">
            <a:avLst/>
          </a:prstGeom>
        </p:spPr>
      </p:pic>
      <p:sp>
        <p:nvSpPr>
          <p:cNvPr id="20" name="StaticPath"/>
          <p:cNvSpPr/>
          <p:nvPr/>
        </p:nvSpPr>
        <p:spPr>
          <a:xfrm>
            <a:off x="8096250" y="3810000"/>
            <a:ext cx="190500" cy="166688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1" name="StaticPath"/>
          <p:cNvSpPr/>
          <p:nvPr/>
        </p:nvSpPr>
        <p:spPr>
          <a:xfrm rot="10800000">
            <a:off x="8334375" y="4019550"/>
            <a:ext cx="142875" cy="1238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4020C-87DF-D1F2-CF27-B5B6F036C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C49798D6-F206-B251-1A02-CAAF9FA9E1BC}"/>
              </a:ext>
            </a:extLst>
          </p:cNvPr>
          <p:cNvSpPr/>
          <p:nvPr/>
        </p:nvSpPr>
        <p:spPr>
          <a:xfrm>
            <a:off x="7039459" y="1111681"/>
            <a:ext cx="857250" cy="857250"/>
          </a:xfrm>
          <a:prstGeom prst="ellipse">
            <a:avLst/>
          </a:prstGeom>
          <a:solidFill>
            <a:srgbClr val="4990E2">
              <a:alpha val="3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09DADCD-E968-0A3C-8FA9-E67E0B3B804E}"/>
              </a:ext>
            </a:extLst>
          </p:cNvPr>
          <p:cNvSpPr/>
          <p:nvPr/>
        </p:nvSpPr>
        <p:spPr>
          <a:xfrm>
            <a:off x="-659566" y="162933"/>
            <a:ext cx="3686175" cy="2785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58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Sales Success </a:t>
            </a:r>
            <a:endParaRPr lang="en-US" sz="2258" dirty="0"/>
          </a:p>
        </p:txBody>
      </p:sp>
      <p:sp>
        <p:nvSpPr>
          <p:cNvPr id="20" name="StaticPath">
            <a:extLst>
              <a:ext uri="{FF2B5EF4-FFF2-40B4-BE49-F238E27FC236}">
                <a16:creationId xmlns:a16="http://schemas.microsoft.com/office/drawing/2014/main" id="{FDCF487F-3CA2-C6FC-3829-F2D0C1DF9838}"/>
              </a:ext>
            </a:extLst>
          </p:cNvPr>
          <p:cNvSpPr/>
          <p:nvPr/>
        </p:nvSpPr>
        <p:spPr>
          <a:xfrm>
            <a:off x="8096250" y="3810000"/>
            <a:ext cx="190500" cy="166688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1" name="StaticPath">
            <a:extLst>
              <a:ext uri="{FF2B5EF4-FFF2-40B4-BE49-F238E27FC236}">
                <a16:creationId xmlns:a16="http://schemas.microsoft.com/office/drawing/2014/main" id="{9F3C221C-A4D2-DC61-6F10-AD5BC18E17F6}"/>
              </a:ext>
            </a:extLst>
          </p:cNvPr>
          <p:cNvSpPr/>
          <p:nvPr/>
        </p:nvSpPr>
        <p:spPr>
          <a:xfrm rot="10800000">
            <a:off x="8334375" y="4019550"/>
            <a:ext cx="142875" cy="1238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57337E-278B-D455-C3D5-F6720B62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59"/>
            <a:ext cx="8096250" cy="47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6667500" y="476250"/>
            <a:ext cx="857250" cy="857250"/>
          </a:xfrm>
          <a:prstGeom prst="ellipse">
            <a:avLst/>
          </a:prstGeom>
          <a:solidFill>
            <a:srgbClr val="4990E2">
              <a:alpha val="3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Title"/>
          <p:cNvSpPr/>
          <p:nvPr/>
        </p:nvSpPr>
        <p:spPr>
          <a:xfrm>
            <a:off x="4762500" y="381000"/>
            <a:ext cx="3686175" cy="2785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8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Sustainability &amp; Innovation</a:t>
            </a:r>
            <a:endParaRPr lang="en-US" sz="2380" dirty="0"/>
          </a:p>
        </p:txBody>
      </p:sp>
      <p:sp>
        <p:nvSpPr>
          <p:cNvPr id="4" name="Bullet circle 1"/>
          <p:cNvSpPr/>
          <p:nvPr/>
        </p:nvSpPr>
        <p:spPr>
          <a:xfrm>
            <a:off x="347662" y="857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Bullet ring 1"/>
          <p:cNvSpPr/>
          <p:nvPr/>
        </p:nvSpPr>
        <p:spPr>
          <a:xfrm>
            <a:off x="309563" y="819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Bullet Text 1"/>
          <p:cNvSpPr/>
          <p:nvPr/>
        </p:nvSpPr>
        <p:spPr>
          <a:xfrm>
            <a:off x="904875" y="857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Carbon neutrality by 2050</a:t>
            </a:r>
            <a:endParaRPr lang="en-US" sz="1457" dirty="0"/>
          </a:p>
        </p:txBody>
      </p:sp>
      <p:sp>
        <p:nvSpPr>
          <p:cNvPr id="7" name="Bullet circle 2"/>
          <p:cNvSpPr/>
          <p:nvPr/>
        </p:nvSpPr>
        <p:spPr>
          <a:xfrm>
            <a:off x="347662" y="1619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Bullet ring 2"/>
          <p:cNvSpPr/>
          <p:nvPr/>
        </p:nvSpPr>
        <p:spPr>
          <a:xfrm>
            <a:off x="309563" y="1581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Bullet Text 2"/>
          <p:cNvSpPr/>
          <p:nvPr/>
        </p:nvSpPr>
        <p:spPr>
          <a:xfrm>
            <a:off x="904875" y="1619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Circular production model</a:t>
            </a:r>
            <a:endParaRPr lang="en-US" sz="1457" dirty="0"/>
          </a:p>
        </p:txBody>
      </p:sp>
      <p:sp>
        <p:nvSpPr>
          <p:cNvPr id="10" name="Bullet circle 3"/>
          <p:cNvSpPr/>
          <p:nvPr/>
        </p:nvSpPr>
        <p:spPr>
          <a:xfrm>
            <a:off x="347662" y="2381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Bullet ring 3"/>
          <p:cNvSpPr/>
          <p:nvPr/>
        </p:nvSpPr>
        <p:spPr>
          <a:xfrm>
            <a:off x="309563" y="2343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Bullet Text 3"/>
          <p:cNvSpPr/>
          <p:nvPr/>
        </p:nvSpPr>
        <p:spPr>
          <a:xfrm>
            <a:off x="904875" y="2381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 of eco-friendly materials</a:t>
            </a:r>
            <a:endParaRPr lang="en-US" sz="1457" dirty="0"/>
          </a:p>
        </p:txBody>
      </p:sp>
      <p:sp>
        <p:nvSpPr>
          <p:cNvPr id="13" name="Bullet circle 4"/>
          <p:cNvSpPr/>
          <p:nvPr/>
        </p:nvSpPr>
        <p:spPr>
          <a:xfrm>
            <a:off x="347662" y="3143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Bullet ring 4"/>
          <p:cNvSpPr/>
          <p:nvPr/>
        </p:nvSpPr>
        <p:spPr>
          <a:xfrm>
            <a:off x="309563" y="3105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5" name="Bullet Text 4"/>
          <p:cNvSpPr/>
          <p:nvPr/>
        </p:nvSpPr>
        <p:spPr>
          <a:xfrm>
            <a:off x="904875" y="3143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Investment in renewable energy</a:t>
            </a:r>
            <a:endParaRPr lang="en-US" sz="1457" dirty="0"/>
          </a:p>
        </p:txBody>
      </p:sp>
      <p:sp>
        <p:nvSpPr>
          <p:cNvPr id="16" name="Bullet circle 5"/>
          <p:cNvSpPr/>
          <p:nvPr/>
        </p:nvSpPr>
        <p:spPr>
          <a:xfrm>
            <a:off x="347662" y="3905250"/>
            <a:ext cx="342900" cy="3429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Bullet ring 5"/>
          <p:cNvSpPr/>
          <p:nvPr/>
        </p:nvSpPr>
        <p:spPr>
          <a:xfrm>
            <a:off x="309563" y="3867150"/>
            <a:ext cx="361950" cy="3619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Bullet Text 5"/>
          <p:cNvSpPr/>
          <p:nvPr/>
        </p:nvSpPr>
        <p:spPr>
          <a:xfrm>
            <a:off x="904875" y="3905250"/>
            <a:ext cx="38100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Innovative recycling processes</a:t>
            </a:r>
            <a:endParaRPr lang="en-US" sz="1457" dirty="0"/>
          </a:p>
        </p:txBody>
      </p:sp>
      <p:pic>
        <p:nvPicPr>
          <p:cNvPr id="1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952500"/>
            <a:ext cx="2259806" cy="2259806"/>
          </a:xfrm>
          <a:prstGeom prst="rect">
            <a:avLst/>
          </a:prstGeom>
        </p:spPr>
      </p:pic>
      <p:sp>
        <p:nvSpPr>
          <p:cNvPr id="20" name="StaticPath"/>
          <p:cNvSpPr/>
          <p:nvPr/>
        </p:nvSpPr>
        <p:spPr>
          <a:xfrm>
            <a:off x="8096250" y="3810000"/>
            <a:ext cx="190500" cy="166688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1" name="StaticPath"/>
          <p:cNvSpPr/>
          <p:nvPr/>
        </p:nvSpPr>
        <p:spPr>
          <a:xfrm rot="10800000">
            <a:off x="8334375" y="4019550"/>
            <a:ext cx="142875" cy="1238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" y="476250"/>
            <a:ext cx="76200" cy="76200"/>
          </a:xfrm>
          <a:prstGeom prst="rect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taticPath"/>
          <p:cNvSpPr/>
          <p:nvPr/>
        </p:nvSpPr>
        <p:spPr>
          <a:xfrm>
            <a:off x="5715000" y="381000"/>
            <a:ext cx="57150" cy="57150"/>
          </a:xfrm>
          <a:prstGeom prst="rect">
            <a:avLst/>
          </a:prstGeom>
          <a:solidFill>
            <a:srgbClr val="4990E2">
              <a:alpha val="6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taticPath"/>
          <p:cNvSpPr/>
          <p:nvPr/>
        </p:nvSpPr>
        <p:spPr>
          <a:xfrm>
            <a:off x="8096250" y="714375"/>
            <a:ext cx="66675" cy="66675"/>
          </a:xfrm>
          <a:prstGeom prst="rect">
            <a:avLst/>
          </a:prstGeom>
          <a:solidFill>
            <a:srgbClr val="4990E2">
              <a:alpha val="7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itle"/>
          <p:cNvSpPr/>
          <p:nvPr/>
        </p:nvSpPr>
        <p:spPr>
          <a:xfrm>
            <a:off x="3143250" y="261938"/>
            <a:ext cx="28575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35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BMW is Iconic</a:t>
            </a:r>
            <a:endParaRPr lang="en-US" sz="173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4875"/>
            <a:ext cx="3405187" cy="3405188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7" y="828675"/>
            <a:ext cx="3405187" cy="3405188"/>
          </a:xfrm>
          <a:prstGeom prst="rect">
            <a:avLst/>
          </a:prstGeom>
        </p:spPr>
      </p:pic>
      <p:sp>
        <p:nvSpPr>
          <p:cNvPr id="9" name="Text"/>
          <p:cNvSpPr/>
          <p:nvPr/>
        </p:nvSpPr>
        <p:spPr>
          <a:xfrm>
            <a:off x="71438" y="4157662"/>
            <a:ext cx="9067800" cy="7953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perfect blend of performance, heritage, culture, and modern market success keeps BMW at the top of automotive prestige.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taticPath"/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714375" y="-476250"/>
            <a:ext cx="2286000" cy="2286000"/>
          </a:xfrm>
          <a:prstGeom prst="rect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Title"/>
          <p:cNvSpPr/>
          <p:nvPr/>
        </p:nvSpPr>
        <p:spPr>
          <a:xfrm>
            <a:off x="476250" y="1905000"/>
            <a:ext cx="81915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Closing Video</a:t>
            </a:r>
            <a:endParaRPr lang="en-US" sz="6000" dirty="0"/>
          </a:p>
        </p:txBody>
      </p:sp>
      <p:sp>
        <p:nvSpPr>
          <p:cNvPr id="4" name="StaticPath"/>
          <p:cNvSpPr/>
          <p:nvPr/>
        </p:nvSpPr>
        <p:spPr>
          <a:xfrm>
            <a:off x="3571875" y="2827123"/>
            <a:ext cx="2000250" cy="28575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taticPath"/>
          <p:cNvSpPr/>
          <p:nvPr/>
        </p:nvSpPr>
        <p:spPr>
          <a:xfrm>
            <a:off x="476250" y="4286250"/>
            <a:ext cx="714375" cy="714375"/>
          </a:xfrm>
          <a:prstGeom prst="rect">
            <a:avLst/>
          </a:prstGeom>
          <a:solidFill>
            <a:srgbClr val="4990E2">
              <a:alpha val="70000"/>
            </a:srgbClr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488E-5B87-3FD9-0264-769737BC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71CD5-643E-74D3-9B1A-FF57BC9F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6550" y="0"/>
            <a:ext cx="4332786" cy="604266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BDA64A8-A597-5661-8F08-5F8E1D3E59D5}"/>
              </a:ext>
            </a:extLst>
          </p:cNvPr>
          <p:cNvSpPr/>
          <p:nvPr/>
        </p:nvSpPr>
        <p:spPr>
          <a:xfrm>
            <a:off x="-497480" y="4911055"/>
            <a:ext cx="3760139" cy="232445"/>
          </a:xfrm>
          <a:custGeom>
            <a:avLst/>
            <a:gdLst/>
            <a:ahLst/>
            <a:cxnLst/>
            <a:rect l="l" t="t" r="r" b="b"/>
            <a:pathLst>
              <a:path w="7520277" h="464890">
                <a:moveTo>
                  <a:pt x="0" y="0"/>
                </a:moveTo>
                <a:lnTo>
                  <a:pt x="7520277" y="0"/>
                </a:lnTo>
                <a:lnTo>
                  <a:pt x="7520277" y="464890"/>
                </a:lnTo>
                <a:lnTo>
                  <a:pt x="0" y="464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DDB8E2-C528-D6F5-34A4-97C4AF48FF56}"/>
              </a:ext>
            </a:extLst>
          </p:cNvPr>
          <p:cNvSpPr/>
          <p:nvPr/>
        </p:nvSpPr>
        <p:spPr>
          <a:xfrm>
            <a:off x="6889715" y="-10654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CA049C9-A58B-AEB1-148A-BAEB993F3480}"/>
              </a:ext>
            </a:extLst>
          </p:cNvPr>
          <p:cNvSpPr/>
          <p:nvPr/>
        </p:nvSpPr>
        <p:spPr>
          <a:xfrm>
            <a:off x="3700963" y="491105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D46A1-EEF6-F931-1393-575FFDCB6B9E}"/>
              </a:ext>
            </a:extLst>
          </p:cNvPr>
          <p:cNvSpPr txBox="1"/>
          <p:nvPr/>
        </p:nvSpPr>
        <p:spPr>
          <a:xfrm>
            <a:off x="348712" y="503695"/>
            <a:ext cx="319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 ENDED UP IN TO AUDIES NOT BMWS</a:t>
            </a:r>
            <a:endParaRPr lang="en-GB" dirty="0"/>
          </a:p>
        </p:txBody>
      </p:sp>
      <p:pic>
        <p:nvPicPr>
          <p:cNvPr id="3" name="Online Media 2" title="It’s BMV, not BMW | But she Likes AUDI">
            <a:hlinkClick r:id="" action="ppaction://media"/>
            <a:extLst>
              <a:ext uri="{FF2B5EF4-FFF2-40B4-BE49-F238E27FC236}">
                <a16:creationId xmlns:a16="http://schemas.microsoft.com/office/drawing/2014/main" id="{CD1A18CB-255B-481D-BC4F-A31D606C52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1665791" y="1150026"/>
            <a:ext cx="2035172" cy="36020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17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714375" y="-476250"/>
            <a:ext cx="2286000" cy="2286000"/>
          </a:xfrm>
          <a:prstGeom prst="rect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Title"/>
          <p:cNvSpPr/>
          <p:nvPr/>
        </p:nvSpPr>
        <p:spPr>
          <a:xfrm>
            <a:off x="476250" y="1905000"/>
            <a:ext cx="81915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167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Q&amp;A</a:t>
            </a:r>
            <a:endParaRPr lang="en-US" sz="6167" dirty="0"/>
          </a:p>
        </p:txBody>
      </p:sp>
      <p:sp>
        <p:nvSpPr>
          <p:cNvPr id="4" name="StaticPath"/>
          <p:cNvSpPr/>
          <p:nvPr/>
        </p:nvSpPr>
        <p:spPr>
          <a:xfrm>
            <a:off x="3619500" y="2952750"/>
            <a:ext cx="2000250" cy="28575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taticPath"/>
          <p:cNvSpPr/>
          <p:nvPr/>
        </p:nvSpPr>
        <p:spPr>
          <a:xfrm>
            <a:off x="476250" y="4286250"/>
            <a:ext cx="714375" cy="714375"/>
          </a:xfrm>
          <a:prstGeom prst="rect">
            <a:avLst/>
          </a:prstGeom>
          <a:solidFill>
            <a:srgbClr val="4990E2">
              <a:alpha val="70000"/>
            </a:srgbClr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BC62D-B4C6-36B8-F47B-7B98BCDB0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C8F3F8-A050-FF5D-906C-D6422620D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6550" y="0"/>
            <a:ext cx="4332786" cy="604266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40F65A33-5CD3-FB90-2DE7-E6A4E2BEE7D2}"/>
              </a:ext>
            </a:extLst>
          </p:cNvPr>
          <p:cNvSpPr/>
          <p:nvPr/>
        </p:nvSpPr>
        <p:spPr>
          <a:xfrm>
            <a:off x="-497480" y="4911055"/>
            <a:ext cx="3760139" cy="232445"/>
          </a:xfrm>
          <a:custGeom>
            <a:avLst/>
            <a:gdLst/>
            <a:ahLst/>
            <a:cxnLst/>
            <a:rect l="l" t="t" r="r" b="b"/>
            <a:pathLst>
              <a:path w="7520277" h="464890">
                <a:moveTo>
                  <a:pt x="0" y="0"/>
                </a:moveTo>
                <a:lnTo>
                  <a:pt x="7520277" y="0"/>
                </a:lnTo>
                <a:lnTo>
                  <a:pt x="7520277" y="464890"/>
                </a:lnTo>
                <a:lnTo>
                  <a:pt x="0" y="464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35B1F33-210B-B9FF-E338-20E789166ECA}"/>
              </a:ext>
            </a:extLst>
          </p:cNvPr>
          <p:cNvSpPr/>
          <p:nvPr/>
        </p:nvSpPr>
        <p:spPr>
          <a:xfrm>
            <a:off x="6889715" y="-10654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5E95CB5-2073-E3BE-5161-F5805708C869}"/>
              </a:ext>
            </a:extLst>
          </p:cNvPr>
          <p:cNvSpPr/>
          <p:nvPr/>
        </p:nvSpPr>
        <p:spPr>
          <a:xfrm>
            <a:off x="3700963" y="491105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pic>
        <p:nvPicPr>
          <p:cNvPr id="3" name="Online Media 2" title="BMV: Bayrische Motorenwerke #bmw #automobile #germany">
            <a:hlinkClick r:id="" action="ppaction://media"/>
            <a:extLst>
              <a:ext uri="{FF2B5EF4-FFF2-40B4-BE49-F238E27FC236}">
                <a16:creationId xmlns:a16="http://schemas.microsoft.com/office/drawing/2014/main" id="{F8055D66-5C5D-4AFC-F931-C4BC60E925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0"/>
          <a:stretch>
            <a:fillRect/>
          </a:stretch>
        </p:blipFill>
        <p:spPr>
          <a:xfrm>
            <a:off x="802128" y="211981"/>
            <a:ext cx="2771415" cy="4686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42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BC62D-B4C6-36B8-F47B-7B98BCDB0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948519-D297-4C8E-B7F7-D42B5BB7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5" y="1292622"/>
            <a:ext cx="4720299" cy="1038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2BD618-82A7-0A57-BFB9-63CBEB3C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72" y="2450229"/>
            <a:ext cx="3161047" cy="2366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8F3F8-A050-FF5D-906C-D6422620D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9466" y="0"/>
            <a:ext cx="4499870" cy="604266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40F65A33-5CD3-FB90-2DE7-E6A4E2BEE7D2}"/>
              </a:ext>
            </a:extLst>
          </p:cNvPr>
          <p:cNvSpPr/>
          <p:nvPr/>
        </p:nvSpPr>
        <p:spPr>
          <a:xfrm>
            <a:off x="-497480" y="4911055"/>
            <a:ext cx="3760139" cy="232445"/>
          </a:xfrm>
          <a:custGeom>
            <a:avLst/>
            <a:gdLst/>
            <a:ahLst/>
            <a:cxnLst/>
            <a:rect l="l" t="t" r="r" b="b"/>
            <a:pathLst>
              <a:path w="7520277" h="464890">
                <a:moveTo>
                  <a:pt x="0" y="0"/>
                </a:moveTo>
                <a:lnTo>
                  <a:pt x="7520277" y="0"/>
                </a:lnTo>
                <a:lnTo>
                  <a:pt x="7520277" y="464890"/>
                </a:lnTo>
                <a:lnTo>
                  <a:pt x="0" y="464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35B1F33-210B-B9FF-E338-20E789166ECA}"/>
              </a:ext>
            </a:extLst>
          </p:cNvPr>
          <p:cNvSpPr/>
          <p:nvPr/>
        </p:nvSpPr>
        <p:spPr>
          <a:xfrm>
            <a:off x="6889715" y="-10654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5E95CB5-2073-E3BE-5161-F5805708C869}"/>
              </a:ext>
            </a:extLst>
          </p:cNvPr>
          <p:cNvSpPr/>
          <p:nvPr/>
        </p:nvSpPr>
        <p:spPr>
          <a:xfrm>
            <a:off x="3700963" y="4911055"/>
            <a:ext cx="3657600" cy="923544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06738-C669-E43B-08CB-E7FD11F9BC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75" y="355227"/>
            <a:ext cx="2953485" cy="1006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BC4A4-81E3-15AC-8853-FFA250957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7693" y="6022871"/>
            <a:ext cx="2952750" cy="3457575"/>
          </a:xfrm>
          <a:prstGeom prst="rect">
            <a:avLst/>
          </a:prstGeom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0EBFAEA2-B8CF-8C33-6DB5-8B04588478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0443" y="5871384"/>
            <a:ext cx="3405188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0A5DE-E5AD-D636-A12F-D7DD5E25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2D79D9B4-9F2A-7EC2-9618-209D77C7DAC6}"/>
              </a:ext>
            </a:extLst>
          </p:cNvPr>
          <p:cNvSpPr/>
          <p:nvPr/>
        </p:nvSpPr>
        <p:spPr>
          <a:xfrm>
            <a:off x="0" y="952500"/>
            <a:ext cx="9144000" cy="9525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 sz="2000"/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5EC32B14-BA64-A6A9-4C4A-AB985218B3FF}"/>
              </a:ext>
            </a:extLst>
          </p:cNvPr>
          <p:cNvSpPr/>
          <p:nvPr/>
        </p:nvSpPr>
        <p:spPr>
          <a:xfrm rot="5400000">
            <a:off x="6234113" y="2566988"/>
            <a:ext cx="5143500" cy="95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 sz="2000"/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DC0D2D17-213B-DF06-7E36-3C1F652E7277}"/>
              </a:ext>
            </a:extLst>
          </p:cNvPr>
          <p:cNvSpPr/>
          <p:nvPr/>
        </p:nvSpPr>
        <p:spPr>
          <a:xfrm rot="2700000">
            <a:off x="285750" y="4365158"/>
            <a:ext cx="381000" cy="3810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 sz="200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3AF13752-3A46-A85A-9E14-AAE7CACF216E}"/>
              </a:ext>
            </a:extLst>
          </p:cNvPr>
          <p:cNvSpPr/>
          <p:nvPr/>
        </p:nvSpPr>
        <p:spPr>
          <a:xfrm>
            <a:off x="381000" y="45243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Outlines</a:t>
            </a:r>
            <a:endParaRPr lang="en-US" sz="32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E1593EB5-927A-643B-00D7-C30BF103E33F}"/>
              </a:ext>
            </a:extLst>
          </p:cNvPr>
          <p:cNvSpPr/>
          <p:nvPr/>
        </p:nvSpPr>
        <p:spPr>
          <a:xfrm>
            <a:off x="333374" y="1417337"/>
            <a:ext cx="5313893" cy="61475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Does BMW Stand For?</a:t>
            </a:r>
          </a:p>
        </p:txBody>
      </p:sp>
      <p:sp>
        <p:nvSpPr>
          <p:cNvPr id="7" name="Paragraph 1">
            <a:extLst>
              <a:ext uri="{FF2B5EF4-FFF2-40B4-BE49-F238E27FC236}">
                <a16:creationId xmlns:a16="http://schemas.microsoft.com/office/drawing/2014/main" id="{85B03482-5645-99A6-443C-DF428B617ED0}"/>
              </a:ext>
            </a:extLst>
          </p:cNvPr>
          <p:cNvSpPr/>
          <p:nvPr/>
        </p:nvSpPr>
        <p:spPr>
          <a:xfrm>
            <a:off x="333374" y="1988697"/>
            <a:ext cx="1782549" cy="10640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Historical View</a:t>
            </a:r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9FFC37F-9D82-393D-CE5A-D321A896CFE4}"/>
              </a:ext>
            </a:extLst>
          </p:cNvPr>
          <p:cNvSpPr/>
          <p:nvPr/>
        </p:nvSpPr>
        <p:spPr>
          <a:xfrm>
            <a:off x="345339" y="224449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BMW Community</a:t>
            </a:r>
            <a:endParaRPr lang="en-US" sz="2000" dirty="0"/>
          </a:p>
        </p:txBody>
      </p:sp>
      <p:sp>
        <p:nvSpPr>
          <p:cNvPr id="9" name="Paragraph 2">
            <a:extLst>
              <a:ext uri="{FF2B5EF4-FFF2-40B4-BE49-F238E27FC236}">
                <a16:creationId xmlns:a16="http://schemas.microsoft.com/office/drawing/2014/main" id="{54D9F8AD-D07B-9D90-B947-154EFE5B9975}"/>
              </a:ext>
            </a:extLst>
          </p:cNvPr>
          <p:cNvSpPr/>
          <p:nvPr/>
        </p:nvSpPr>
        <p:spPr>
          <a:xfrm>
            <a:off x="361802" y="2678136"/>
            <a:ext cx="571500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Sales Success &amp; Global Ranking</a:t>
            </a:r>
            <a:endParaRPr lang="en-US" sz="2000" dirty="0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4D849188-EB98-6802-1A59-E7D0F71618CF}"/>
              </a:ext>
            </a:extLst>
          </p:cNvPr>
          <p:cNvSpPr/>
          <p:nvPr/>
        </p:nvSpPr>
        <p:spPr>
          <a:xfrm>
            <a:off x="345339" y="3167704"/>
            <a:ext cx="2157528" cy="12579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Closing Video</a:t>
            </a:r>
            <a:endParaRPr lang="en-US" sz="2000" dirty="0"/>
          </a:p>
        </p:txBody>
      </p:sp>
      <p:sp>
        <p:nvSpPr>
          <p:cNvPr id="11" name="Paragraph 3">
            <a:extLst>
              <a:ext uri="{FF2B5EF4-FFF2-40B4-BE49-F238E27FC236}">
                <a16:creationId xmlns:a16="http://schemas.microsoft.com/office/drawing/2014/main" id="{32D868FC-0CD9-F2D5-6DA0-B3A7887CF812}"/>
              </a:ext>
            </a:extLst>
          </p:cNvPr>
          <p:cNvSpPr/>
          <p:nvPr/>
        </p:nvSpPr>
        <p:spPr>
          <a:xfrm>
            <a:off x="573936" y="3126908"/>
            <a:ext cx="571500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00" dirty="0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A97DA261-6C00-5D15-4791-EA26DEF77B3D}"/>
              </a:ext>
            </a:extLst>
          </p:cNvPr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13" name="StaticPath">
            <a:extLst>
              <a:ext uri="{FF2B5EF4-FFF2-40B4-BE49-F238E27FC236}">
                <a16:creationId xmlns:a16="http://schemas.microsoft.com/office/drawing/2014/main" id="{C7E12FB6-B749-C645-C2EF-310007B349B0}"/>
              </a:ext>
            </a:extLst>
          </p:cNvPr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21904-EC91-4F4F-AD00-DBE3F300956E}"/>
              </a:ext>
            </a:extLst>
          </p:cNvPr>
          <p:cNvSpPr txBox="1"/>
          <p:nvPr/>
        </p:nvSpPr>
        <p:spPr>
          <a:xfrm>
            <a:off x="250090" y="1916864"/>
            <a:ext cx="4550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</a:t>
            </a:r>
            <a:r>
              <a:rPr lang="en-GB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</a:t>
            </a:r>
            <a:r>
              <a:rPr lang="en-US" sz="20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here was the logo got inspired from ?  </a:t>
            </a:r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48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7" y="-10563"/>
            <a:ext cx="2321719" cy="3711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taticPath"/>
          <p:cNvSpPr/>
          <p:nvPr/>
        </p:nvSpPr>
        <p:spPr>
          <a:xfrm>
            <a:off x="5395207" y="1468210"/>
            <a:ext cx="1178719" cy="9525"/>
          </a:xfrm>
          <a:prstGeom prst="rect">
            <a:avLst/>
          </a:prstGeom>
          <a:solidFill>
            <a:srgbClr val="00B0F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"/>
          <p:cNvSpPr/>
          <p:nvPr/>
        </p:nvSpPr>
        <p:spPr>
          <a:xfrm>
            <a:off x="2345497" y="1938337"/>
            <a:ext cx="3099425" cy="18252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BMW stands for Bayerische Motoren Werke, or Bavarian Motor Works in English. The name reflects its roots in Bavaria, Germany. </a:t>
            </a:r>
            <a:r>
              <a:rPr lang="en-US" sz="16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While</a:t>
            </a:r>
            <a:r>
              <a:rPr lang="en-US" sz="14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many think the logo is based on a spinning wheel, it actually represents the blue and white colors of the Bavarian flag.</a:t>
            </a:r>
            <a:endParaRPr lang="en-US" sz="1400" dirty="0"/>
          </a:p>
        </p:txBody>
      </p:sp>
      <p:sp>
        <p:nvSpPr>
          <p:cNvPr id="6" name="Title"/>
          <p:cNvSpPr/>
          <p:nvPr/>
        </p:nvSpPr>
        <p:spPr>
          <a:xfrm>
            <a:off x="1811451" y="412819"/>
            <a:ext cx="6346031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Does BMW Stand For?</a:t>
            </a:r>
            <a:endParaRPr lang="en-US" dirty="0"/>
          </a:p>
        </p:txBody>
      </p:sp>
      <p:sp>
        <p:nvSpPr>
          <p:cNvPr id="7" name="Subtitle"/>
          <p:cNvSpPr/>
          <p:nvPr/>
        </p:nvSpPr>
        <p:spPr>
          <a:xfrm>
            <a:off x="5192381" y="1169322"/>
            <a:ext cx="2092988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4990E2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Bayerische Motoren Werke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D9A5CD-73DE-4D72-98EB-0B2858D2E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80" y="1528762"/>
            <a:ext cx="3099425" cy="1751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CE6C8-98B1-43CC-878F-AED3BC9E0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780" y="3560212"/>
            <a:ext cx="2341803" cy="14050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2C446-6F2E-42D3-B6BF-18ED78A833B5}"/>
              </a:ext>
            </a:extLst>
          </p:cNvPr>
          <p:cNvSpPr txBox="1"/>
          <p:nvPr/>
        </p:nvSpPr>
        <p:spPr>
          <a:xfrm>
            <a:off x="5282854" y="3283213"/>
            <a:ext cx="213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Bavarian flag</a:t>
            </a:r>
            <a:endParaRPr lang="en-GB" sz="1200" dirty="0"/>
          </a:p>
        </p:txBody>
      </p:sp>
      <p:sp>
        <p:nvSpPr>
          <p:cNvPr id="20" name="StaticPath">
            <a:extLst>
              <a:ext uri="{FF2B5EF4-FFF2-40B4-BE49-F238E27FC236}">
                <a16:creationId xmlns:a16="http://schemas.microsoft.com/office/drawing/2014/main" id="{C3176C5C-D275-4D4D-810F-C8445E068FC3}"/>
              </a:ext>
            </a:extLst>
          </p:cNvPr>
          <p:cNvSpPr/>
          <p:nvPr/>
        </p:nvSpPr>
        <p:spPr>
          <a:xfrm>
            <a:off x="5395206" y="3502857"/>
            <a:ext cx="1178719" cy="95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chemeClr val="tx1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/>
          <p:cNvSpPr/>
          <p:nvPr/>
        </p:nvSpPr>
        <p:spPr>
          <a:xfrm>
            <a:off x="571500" y="1190625"/>
            <a:ext cx="4336060" cy="2857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1400" dirty="0"/>
              <a:t>BMW was founded in </a:t>
            </a:r>
            <a:r>
              <a:rPr lang="en-GB" sz="1400" b="1" dirty="0"/>
              <a:t>1916</a:t>
            </a:r>
            <a:r>
              <a:rPr lang="en-GB" sz="1400" dirty="0"/>
              <a:t> in Munich, Germany.</a:t>
            </a:r>
            <a:br>
              <a:rPr lang="en-GB" sz="1400" dirty="0"/>
            </a:br>
            <a:r>
              <a:rPr lang="en-GB" sz="1400" dirty="0"/>
              <a:t>The founders were </a:t>
            </a:r>
            <a:r>
              <a:rPr lang="en-GB" sz="1400" b="1" dirty="0"/>
              <a:t>Karl Rapp</a:t>
            </a:r>
            <a:r>
              <a:rPr lang="en-GB" sz="1400" dirty="0"/>
              <a:t> (Rapp Motorenwerke) and </a:t>
            </a:r>
            <a:r>
              <a:rPr lang="en-GB" sz="1400" b="1" dirty="0"/>
              <a:t>Gustav Otto</a:t>
            </a:r>
            <a:r>
              <a:rPr lang="en-GB" sz="1400" dirty="0"/>
              <a:t> (Otto Flugmaschinenfabrik), whose companies merged and evolved into </a:t>
            </a:r>
            <a:r>
              <a:rPr lang="en-GB" sz="1400" b="1" dirty="0"/>
              <a:t>Bayerische Motoren Werke AG</a:t>
            </a:r>
            <a:r>
              <a:rPr lang="en-GB" sz="1400" dirty="0"/>
              <a:t>—better known as BMW.</a:t>
            </a:r>
          </a:p>
          <a:p>
            <a:r>
              <a:rPr lang="en-GB" sz="1400" dirty="0"/>
              <a:t>At first, BMW made </a:t>
            </a:r>
            <a:r>
              <a:rPr lang="en-GB" sz="1400" b="1" dirty="0"/>
              <a:t>aircraft engines</a:t>
            </a:r>
            <a:r>
              <a:rPr lang="en-GB" sz="1400" dirty="0"/>
              <a:t> during World War I, then moved into motorcycles in 1923, and finally cars in 1928.</a:t>
            </a:r>
          </a:p>
        </p:txBody>
      </p:sp>
      <p:sp>
        <p:nvSpPr>
          <p:cNvPr id="8" name="StaticPath"/>
          <p:cNvSpPr/>
          <p:nvPr/>
        </p:nvSpPr>
        <p:spPr>
          <a:xfrm>
            <a:off x="8096250" y="952500"/>
            <a:ext cx="285750" cy="24765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StaticPath"/>
          <p:cNvSpPr/>
          <p:nvPr/>
        </p:nvSpPr>
        <p:spPr>
          <a:xfrm>
            <a:off x="8096250" y="3810000"/>
            <a:ext cx="38100" cy="38100"/>
          </a:xfrm>
          <a:prstGeom prst="rect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StaticPath"/>
          <p:cNvSpPr/>
          <p:nvPr/>
        </p:nvSpPr>
        <p:spPr>
          <a:xfrm>
            <a:off x="8334375" y="4048125"/>
            <a:ext cx="28575" cy="28575"/>
          </a:xfrm>
          <a:prstGeom prst="rect">
            <a:avLst/>
          </a:prstGeom>
          <a:solidFill>
            <a:srgbClr val="4990E2">
              <a:alpha val="60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3F69C-B561-4819-B854-415B33765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3990" r="3079" b="5461"/>
          <a:stretch/>
        </p:blipFill>
        <p:spPr>
          <a:xfrm>
            <a:off x="5098060" y="1580146"/>
            <a:ext cx="3503489" cy="23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952500"/>
            <a:ext cx="9144000" cy="9525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3" name="StaticPath"/>
          <p:cNvSpPr/>
          <p:nvPr/>
        </p:nvSpPr>
        <p:spPr>
          <a:xfrm rot="5400000">
            <a:off x="6234113" y="2566988"/>
            <a:ext cx="5143500" cy="95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taticPath"/>
          <p:cNvSpPr/>
          <p:nvPr/>
        </p:nvSpPr>
        <p:spPr>
          <a:xfrm rot="2700000">
            <a:off x="190500" y="4524374"/>
            <a:ext cx="381000" cy="3810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itle"/>
          <p:cNvSpPr/>
          <p:nvPr/>
        </p:nvSpPr>
        <p:spPr>
          <a:xfrm>
            <a:off x="381000" y="45243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Shift to Motorcycles</a:t>
            </a:r>
            <a:endParaRPr lang="en-US" sz="1900" dirty="0"/>
          </a:p>
        </p:txBody>
      </p:sp>
      <p:sp>
        <p:nvSpPr>
          <p:cNvPr id="6" name="Subtitle 1"/>
          <p:cNvSpPr/>
          <p:nvPr/>
        </p:nvSpPr>
        <p:spPr>
          <a:xfrm>
            <a:off x="381000" y="1143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4990E2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First Motorcycle: R32</a:t>
            </a:r>
            <a:endParaRPr lang="en-US" sz="1420" dirty="0"/>
          </a:p>
        </p:txBody>
      </p:sp>
      <p:sp>
        <p:nvSpPr>
          <p:cNvPr id="7" name="Paragraph 1"/>
          <p:cNvSpPr/>
          <p:nvPr/>
        </p:nvSpPr>
        <p:spPr>
          <a:xfrm>
            <a:off x="381000" y="1428750"/>
            <a:ext cx="571500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1923, BMW launched the R32, its first motorcycle.</a:t>
            </a:r>
            <a:endParaRPr lang="en-US" sz="1350" dirty="0"/>
          </a:p>
        </p:txBody>
      </p:sp>
      <p:sp>
        <p:nvSpPr>
          <p:cNvPr id="10" name="Subtitle 3"/>
          <p:cNvSpPr/>
          <p:nvPr/>
        </p:nvSpPr>
        <p:spPr>
          <a:xfrm>
            <a:off x="428625" y="203203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4990E2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Legacy Continues</a:t>
            </a:r>
            <a:endParaRPr lang="en-US" sz="1420" dirty="0"/>
          </a:p>
        </p:txBody>
      </p:sp>
      <p:sp>
        <p:nvSpPr>
          <p:cNvPr id="11" name="Paragraph 3"/>
          <p:cNvSpPr/>
          <p:nvPr/>
        </p:nvSpPr>
        <p:spPr>
          <a:xfrm>
            <a:off x="381000" y="2460656"/>
            <a:ext cx="571500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BMW motorcycles remain a core part of the brand’s portfolio, with modern models blending heritage and cutting-edge tech.</a:t>
            </a:r>
            <a:endParaRPr lang="en-US" sz="1350" dirty="0"/>
          </a:p>
        </p:txBody>
      </p:sp>
      <p:sp>
        <p:nvSpPr>
          <p:cNvPr id="12" name="StaticPath"/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taticPath"/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C539D9-6B83-44AE-BA11-42A16FEA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8" y="3048725"/>
            <a:ext cx="2455696" cy="1473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8C881E-430A-4197-961F-85403E659110}"/>
              </a:ext>
            </a:extLst>
          </p:cNvPr>
          <p:cNvSpPr txBox="1"/>
          <p:nvPr/>
        </p:nvSpPr>
        <p:spPr>
          <a:xfrm>
            <a:off x="6096000" y="4522143"/>
            <a:ext cx="45800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u="none" strike="noStrike" dirty="0">
                <a:solidFill>
                  <a:srgbClr val="0062FF"/>
                </a:solidFill>
                <a:effectLst/>
                <a:latin typeface="Open Sans" panose="020B0604020202020204" pitchFamily="34" charset="0"/>
                <a:hlinkClick r:id="rId4"/>
              </a:rPr>
              <a:t>BMW M 1000 RR</a:t>
            </a:r>
            <a:endParaRPr lang="en-GB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DA4D4E-2225-4592-87DE-B71CFE6FF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09" y="988798"/>
            <a:ext cx="2270958" cy="16944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952500"/>
            <a:ext cx="9144000" cy="9525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3" name="StaticPath"/>
          <p:cNvSpPr/>
          <p:nvPr/>
        </p:nvSpPr>
        <p:spPr>
          <a:xfrm rot="5400000">
            <a:off x="6234113" y="2566988"/>
            <a:ext cx="5143500" cy="9525"/>
          </a:xfrm>
          <a:prstGeom prst="rect">
            <a:avLst/>
          </a:prstGeom>
          <a:solidFill>
            <a:srgbClr val="000000">
              <a:alpha val="0"/>
            </a:srgbClr>
          </a:solidFill>
          <a:ln w="84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taticPath"/>
          <p:cNvSpPr/>
          <p:nvPr/>
        </p:nvSpPr>
        <p:spPr>
          <a:xfrm rot="2700000">
            <a:off x="285750" y="4365158"/>
            <a:ext cx="381000" cy="3810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itle"/>
          <p:cNvSpPr/>
          <p:nvPr/>
        </p:nvSpPr>
        <p:spPr>
          <a:xfrm>
            <a:off x="381000" y="45243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First Cars</a:t>
            </a:r>
            <a:endParaRPr lang="en-US" sz="1900" dirty="0"/>
          </a:p>
        </p:txBody>
      </p:sp>
      <p:sp>
        <p:nvSpPr>
          <p:cNvPr id="6" name="Subtitle 1"/>
          <p:cNvSpPr/>
          <p:nvPr/>
        </p:nvSpPr>
        <p:spPr>
          <a:xfrm>
            <a:off x="381000" y="1143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4990E2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Dixi Acquisition</a:t>
            </a:r>
            <a:endParaRPr lang="en-US" sz="1465" dirty="0"/>
          </a:p>
        </p:txBody>
      </p:sp>
      <p:sp>
        <p:nvSpPr>
          <p:cNvPr id="7" name="Paragraph 1"/>
          <p:cNvSpPr/>
          <p:nvPr/>
        </p:nvSpPr>
        <p:spPr>
          <a:xfrm>
            <a:off x="381000" y="1581150"/>
            <a:ext cx="571500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1928, BMW acquired Fahrzeugfabrik Eisenach, makers of the Dixi, marking its entry into automobile production.</a:t>
            </a:r>
            <a:endParaRPr lang="en-US" sz="1367" dirty="0"/>
          </a:p>
        </p:txBody>
      </p:sp>
      <p:sp>
        <p:nvSpPr>
          <p:cNvPr id="10" name="Subtitle 3"/>
          <p:cNvSpPr/>
          <p:nvPr/>
        </p:nvSpPr>
        <p:spPr>
          <a:xfrm>
            <a:off x="345107" y="208008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4990E2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Automotive Beginnings</a:t>
            </a:r>
            <a:endParaRPr lang="en-US" sz="1465" dirty="0"/>
          </a:p>
        </p:txBody>
      </p:sp>
      <p:sp>
        <p:nvSpPr>
          <p:cNvPr id="11" name="Paragraph 3"/>
          <p:cNvSpPr/>
          <p:nvPr/>
        </p:nvSpPr>
        <p:spPr>
          <a:xfrm>
            <a:off x="345107" y="2547937"/>
            <a:ext cx="571500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move set BMW on the path to becoming one of the world’s most renowned car manufacturers.</a:t>
            </a:r>
            <a:endParaRPr lang="en-US" sz="1367" dirty="0"/>
          </a:p>
        </p:txBody>
      </p:sp>
      <p:sp>
        <p:nvSpPr>
          <p:cNvPr id="12" name="StaticPath"/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taticPath"/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16816E-CCE2-4E74-9083-CC530EAD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4236"/>
            <a:ext cx="2575450" cy="1927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86DAF5-B824-4BA0-97EF-987A323650FB}"/>
              </a:ext>
            </a:extLst>
          </p:cNvPr>
          <p:cNvSpPr txBox="1"/>
          <p:nvPr/>
        </p:nvSpPr>
        <p:spPr>
          <a:xfrm>
            <a:off x="6060107" y="3449778"/>
            <a:ext cx="4580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0" i="0" u="sng" dirty="0">
                <a:solidFill>
                  <a:schemeClr val="accent1"/>
                </a:solidFill>
                <a:effectLst/>
                <a:latin typeface="Linux Libertine"/>
              </a:rPr>
              <a:t>BMW Dixi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" y="476250"/>
            <a:ext cx="76200" cy="76200"/>
          </a:xfrm>
          <a:prstGeom prst="rect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taticPath"/>
          <p:cNvSpPr/>
          <p:nvPr/>
        </p:nvSpPr>
        <p:spPr>
          <a:xfrm>
            <a:off x="5715000" y="381000"/>
            <a:ext cx="57150" cy="57150"/>
          </a:xfrm>
          <a:prstGeom prst="rect">
            <a:avLst/>
          </a:prstGeom>
          <a:solidFill>
            <a:srgbClr val="4990E2">
              <a:alpha val="6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taticPath"/>
          <p:cNvSpPr/>
          <p:nvPr/>
        </p:nvSpPr>
        <p:spPr>
          <a:xfrm>
            <a:off x="8096250" y="714375"/>
            <a:ext cx="66675" cy="66675"/>
          </a:xfrm>
          <a:prstGeom prst="rect">
            <a:avLst/>
          </a:prstGeom>
          <a:solidFill>
            <a:srgbClr val="4990E2">
              <a:alpha val="7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itle"/>
          <p:cNvSpPr/>
          <p:nvPr/>
        </p:nvSpPr>
        <p:spPr>
          <a:xfrm>
            <a:off x="3143250" y="261938"/>
            <a:ext cx="28575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85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Racing Legacy</a:t>
            </a:r>
            <a:endParaRPr lang="en-US" sz="198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4875"/>
            <a:ext cx="3405188" cy="3405188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37" y="904875"/>
            <a:ext cx="3405188" cy="3405188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904875"/>
            <a:ext cx="3405188" cy="3405188"/>
          </a:xfrm>
          <a:prstGeom prst="rect">
            <a:avLst/>
          </a:prstGeom>
        </p:spPr>
      </p:pic>
      <p:sp>
        <p:nvSpPr>
          <p:cNvPr id="9" name="Text"/>
          <p:cNvSpPr/>
          <p:nvPr/>
        </p:nvSpPr>
        <p:spPr>
          <a:xfrm>
            <a:off x="71438" y="4157662"/>
            <a:ext cx="9067800" cy="7953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E6E6E6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From touring cars to Le Mans and Formula 1, BMW has a rich motorsport history that showcases its engineering and performance credentials.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>
            <a:off x="238125" y="238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taticPath"/>
          <p:cNvSpPr/>
          <p:nvPr/>
        </p:nvSpPr>
        <p:spPr>
          <a:xfrm>
            <a:off x="8810625" y="4810125"/>
            <a:ext cx="95250" cy="95250"/>
          </a:xfrm>
          <a:prstGeom prst="ellipse">
            <a:avLst/>
          </a:prstGeom>
          <a:solidFill>
            <a:srgbClr val="4990E2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9702426-BD5B-41D9-970B-E58C612407CB}">
  <we:reference id="WA200006067" version="1.0.0.9" store="Omex" storeType="OMEX"/>
  <we:alternateReferences>
    <we:reference id="WA200006067" version="1.0.0.9" store="WA200006067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510</Words>
  <Application>Microsoft Office PowerPoint</Application>
  <PresentationFormat>On-screen Show (16:9)</PresentationFormat>
  <Paragraphs>72</Paragraphs>
  <Slides>19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Anton Italics</vt:lpstr>
      <vt:lpstr>Antonio Italics</vt:lpstr>
      <vt:lpstr>Aptos</vt:lpstr>
      <vt:lpstr>Arial</vt:lpstr>
      <vt:lpstr>Calibri</vt:lpstr>
      <vt:lpstr>Linux Libertine</vt:lpstr>
      <vt:lpstr>Open Sans</vt:lpstr>
      <vt:lpstr>OpenSans-Bold</vt:lpstr>
      <vt:lpstr>OpenSans-Regular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محمد هشام محمد محمد عبده</cp:lastModifiedBy>
  <cp:revision>18</cp:revision>
  <dcterms:created xsi:type="dcterms:W3CDTF">2025-08-11T01:04:17Z</dcterms:created>
  <dcterms:modified xsi:type="dcterms:W3CDTF">2025-08-12T09:18:52Z</dcterms:modified>
</cp:coreProperties>
</file>