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5143500" cy="9144000"/>
  <p:embeddedFontLst>
    <p:embeddedFont>
      <p:font typeface="Roboto"/>
      <p:regular r:id="rId19"/>
      <p:bold r:id="rId20"/>
      <p:italic r:id="rId21"/>
      <p:boldItalic r:id="rId22"/>
    </p:embeddedFont>
    <p:embeddedFont>
      <p:font typeface="Prompt"/>
      <p:bold r:id="rId23"/>
      <p:boldItalic r:id="rId24"/>
    </p:embeddedFont>
    <p:embeddedFont>
      <p:font typeface="Open Sans"/>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anQlzwxrTNK/ERlLd2rcSRWK3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rompt-boldItalic.fntdata"/><Relationship Id="rId23" Type="http://schemas.openxmlformats.org/officeDocument/2006/relationships/font" Target="fonts/Promp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bold.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b="1" lang="en-US" sz="1100">
                <a:solidFill>
                  <a:schemeClr val="dk1"/>
                </a:solidFill>
                <a:latin typeface="Aptos"/>
                <a:ea typeface="Aptos"/>
                <a:cs typeface="Aptos"/>
                <a:sym typeface="Aptos"/>
              </a:rPr>
              <a:t>سنغافورة</a:t>
            </a:r>
            <a:endParaRPr b="1" sz="11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n-US" sz="1100">
                <a:solidFill>
                  <a:schemeClr val="dk1"/>
                </a:solidFill>
                <a:latin typeface="Aptos"/>
                <a:ea typeface="Aptos"/>
                <a:cs typeface="Aptos"/>
                <a:sym typeface="Aptos"/>
              </a:rPr>
              <a:t>"خلّونا دلوقتي نشوف </a:t>
            </a:r>
            <a:r>
              <a:rPr b="1" lang="en-US" sz="1100">
                <a:solidFill>
                  <a:schemeClr val="dk1"/>
                </a:solidFill>
                <a:latin typeface="Aptos"/>
                <a:ea typeface="Aptos"/>
                <a:cs typeface="Aptos"/>
                <a:sym typeface="Aptos"/>
              </a:rPr>
              <a:t>أقوى مثال عملي</a:t>
            </a:r>
            <a:r>
              <a:rPr lang="en-US" sz="1100">
                <a:solidFill>
                  <a:schemeClr val="dk1"/>
                </a:solidFill>
                <a:latin typeface="Aptos"/>
                <a:ea typeface="Aptos"/>
                <a:cs typeface="Aptos"/>
                <a:sym typeface="Aptos"/>
              </a:rPr>
              <a:t> لتطبيق GIS:</a:t>
            </a:r>
            <a:br>
              <a:rPr lang="en-US" sz="1100">
                <a:solidFill>
                  <a:schemeClr val="dk1"/>
                </a:solidFill>
                <a:latin typeface="Aptos"/>
                <a:ea typeface="Aptos"/>
                <a:cs typeface="Aptos"/>
                <a:sym typeface="Aptos"/>
              </a:rPr>
            </a:br>
            <a:r>
              <a:rPr lang="en-US" sz="1100">
                <a:solidFill>
                  <a:schemeClr val="dk1"/>
                </a:solidFill>
                <a:latin typeface="Aptos"/>
                <a:ea typeface="Aptos"/>
                <a:cs typeface="Aptos"/>
                <a:sym typeface="Aptos"/>
              </a:rPr>
              <a:t>سنغافورة.</a:t>
            </a:r>
            <a:endParaRPr sz="11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n-US" sz="1100">
                <a:solidFill>
                  <a:schemeClr val="dk1"/>
                </a:solidFill>
                <a:latin typeface="Aptos"/>
                <a:ea typeface="Aptos"/>
                <a:cs typeface="Aptos"/>
                <a:sym typeface="Aptos"/>
              </a:rPr>
              <a:t>سنغافورة عملت حاجة اسمها </a:t>
            </a:r>
            <a:r>
              <a:rPr b="1" lang="en-US" sz="1100">
                <a:solidFill>
                  <a:schemeClr val="dk1"/>
                </a:solidFill>
                <a:latin typeface="Aptos"/>
                <a:ea typeface="Aptos"/>
                <a:cs typeface="Aptos"/>
                <a:sym typeface="Aptos"/>
              </a:rPr>
              <a:t>Digital Twin</a:t>
            </a:r>
            <a:r>
              <a:rPr lang="en-US" sz="1100">
                <a:solidFill>
                  <a:schemeClr val="dk1"/>
                </a:solidFill>
                <a:latin typeface="Aptos"/>
                <a:ea typeface="Aptos"/>
                <a:cs typeface="Aptos"/>
                <a:sym typeface="Aptos"/>
              </a:rPr>
              <a:t> أو التوأم الرقمي.</a:t>
            </a:r>
            <a:br>
              <a:rPr lang="en-US" sz="1100">
                <a:solidFill>
                  <a:schemeClr val="dk1"/>
                </a:solidFill>
                <a:latin typeface="Aptos"/>
                <a:ea typeface="Aptos"/>
                <a:cs typeface="Aptos"/>
                <a:sym typeface="Aptos"/>
              </a:rPr>
            </a:br>
            <a:r>
              <a:rPr lang="en-US" sz="1100">
                <a:solidFill>
                  <a:schemeClr val="dk1"/>
                </a:solidFill>
                <a:latin typeface="Aptos"/>
                <a:ea typeface="Aptos"/>
                <a:cs typeface="Aptos"/>
                <a:sym typeface="Aptos"/>
              </a:rPr>
              <a:t>يعني إيه؟</a:t>
            </a:r>
            <a:br>
              <a:rPr lang="en-US" sz="1100">
                <a:solidFill>
                  <a:schemeClr val="dk1"/>
                </a:solidFill>
                <a:latin typeface="Aptos"/>
                <a:ea typeface="Aptos"/>
                <a:cs typeface="Aptos"/>
                <a:sym typeface="Aptos"/>
              </a:rPr>
            </a:br>
            <a:r>
              <a:rPr lang="en-US" sz="1100">
                <a:solidFill>
                  <a:schemeClr val="dk1"/>
                </a:solidFill>
                <a:latin typeface="Aptos"/>
                <a:ea typeface="Aptos"/>
                <a:cs typeface="Aptos"/>
                <a:sym typeface="Aptos"/>
              </a:rPr>
              <a:t>يعني خدت البلد كلها، بمبانيها وشوارعها، وعملتلها نسخة 3D افتراضية على الكمبيوتر.</a:t>
            </a:r>
            <a:endParaRPr sz="11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n-US" sz="1100">
                <a:solidFill>
                  <a:schemeClr val="dk1"/>
                </a:solidFill>
                <a:latin typeface="Aptos"/>
                <a:ea typeface="Aptos"/>
                <a:cs typeface="Aptos"/>
                <a:sym typeface="Aptos"/>
              </a:rPr>
              <a:t>باستخدام GIS، بيقدروا يحللوا تأثير الرياح، الظل، المطر، كل حاجة!</a:t>
            </a:r>
            <a:br>
              <a:rPr lang="en-US" sz="1100">
                <a:solidFill>
                  <a:schemeClr val="dk1"/>
                </a:solidFill>
                <a:latin typeface="Aptos"/>
                <a:ea typeface="Aptos"/>
                <a:cs typeface="Aptos"/>
                <a:sym typeface="Aptos"/>
              </a:rPr>
            </a:br>
            <a:r>
              <a:rPr lang="en-US" sz="1100">
                <a:solidFill>
                  <a:schemeClr val="dk1"/>
                </a:solidFill>
                <a:latin typeface="Aptos"/>
                <a:ea typeface="Aptos"/>
                <a:cs typeface="Aptos"/>
                <a:sym typeface="Aptos"/>
              </a:rPr>
              <a:t>والجميل بقى؟ إن النموذج ده اتعمل في 41 يوم بس، وبدقّة توصل لـ 10 سنتي</a:t>
            </a:r>
            <a:endParaRPr sz="1100">
              <a:solidFill>
                <a:schemeClr val="dk1"/>
              </a:solidFill>
              <a:latin typeface="Aptos"/>
              <a:ea typeface="Aptos"/>
              <a:cs typeface="Aptos"/>
              <a:sym typeface="Aptos"/>
            </a:endParaRPr>
          </a:p>
          <a:p>
            <a:pPr indent="0" lvl="0" marL="0" rtl="0" algn="l">
              <a:lnSpc>
                <a:spcPct val="107916"/>
              </a:lnSpc>
              <a:spcBef>
                <a:spcPts val="800"/>
              </a:spcBef>
              <a:spcAft>
                <a:spcPts val="800"/>
              </a:spcAft>
              <a:buClr>
                <a:schemeClr val="dk1"/>
              </a:buClr>
              <a:buSzPts val="1100"/>
              <a:buFont typeface="Arial"/>
              <a:buNone/>
            </a:pPr>
            <a:r>
              <a:rPr lang="en-US" sz="1200">
                <a:solidFill>
                  <a:srgbClr val="040C28"/>
                </a:solidFill>
                <a:highlight>
                  <a:srgbClr val="FFFFFF"/>
                </a:highlight>
              </a:rPr>
              <a:t>17.3% of Singapore's GDP up</a:t>
            </a:r>
            <a:endParaRPr sz="1100">
              <a:solidFill>
                <a:schemeClr val="dk1"/>
              </a:solidFill>
              <a:latin typeface="Aptos"/>
              <a:ea typeface="Aptos"/>
              <a:cs typeface="Aptos"/>
              <a:sym typeface="Aptos"/>
            </a:endParaRPr>
          </a:p>
        </p:txBody>
      </p:sp>
      <p:sp>
        <p:nvSpPr>
          <p:cNvPr id="152" name="Google Shape;152;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n-US" sz="1100">
                <a:solidFill>
                  <a:schemeClr val="dk1"/>
                </a:solidFill>
                <a:latin typeface="Aptos"/>
                <a:ea typeface="Aptos"/>
                <a:cs typeface="Aptos"/>
                <a:sym typeface="Aptos"/>
              </a:rPr>
              <a:t>https://www.youtube.com/shorts/7aNXpX8OgfU</a:t>
            </a:r>
            <a:br>
              <a:rPr lang="en-US" sz="1100">
                <a:solidFill>
                  <a:schemeClr val="dk1"/>
                </a:solidFill>
                <a:latin typeface="Aptos"/>
                <a:ea typeface="Aptos"/>
                <a:cs typeface="Aptos"/>
                <a:sym typeface="Aptos"/>
              </a:rPr>
            </a:br>
            <a:r>
              <a:rPr lang="en-US" sz="1100">
                <a:solidFill>
                  <a:schemeClr val="dk1"/>
                </a:solidFill>
                <a:latin typeface="Aptos"/>
                <a:ea typeface="Aptos"/>
                <a:cs typeface="Aptos"/>
                <a:sym typeface="Aptos"/>
              </a:rPr>
              <a:t>"تعالوا نشوف مع بعض فيديو سريع مدته دقيقتين بيورينا إزاي سنغافورة طبقت الـ Digital Twin في الواقع."</a:t>
            </a:r>
            <a:endParaRPr sz="1100">
              <a:solidFill>
                <a:schemeClr val="dk1"/>
              </a:solidFill>
              <a:latin typeface="Aptos"/>
              <a:ea typeface="Aptos"/>
              <a:cs typeface="Aptos"/>
              <a:sym typeface="Aptos"/>
            </a:endParaRPr>
          </a:p>
          <a:p>
            <a:pPr indent="0" lvl="0" marL="0" marR="0" rtl="0" algn="l">
              <a:spcBef>
                <a:spcPts val="800"/>
              </a:spcBef>
              <a:spcAft>
                <a:spcPts val="0"/>
              </a:spcAft>
              <a:buNone/>
            </a:pPr>
            <a:r>
              <a:t/>
            </a:r>
            <a:endParaRPr sz="1200">
              <a:solidFill>
                <a:schemeClr val="dk1"/>
              </a:solidFill>
            </a:endParaRPr>
          </a:p>
        </p:txBody>
      </p:sp>
      <p:sp>
        <p:nvSpPr>
          <p:cNvPr id="166" name="Google Shape;166;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b="1" lang="en-US" sz="1100">
                <a:solidFill>
                  <a:schemeClr val="dk1"/>
                </a:solidFill>
                <a:latin typeface="Aptos"/>
                <a:ea typeface="Aptos"/>
                <a:cs typeface="Aptos"/>
                <a:sym typeface="Aptos"/>
              </a:rPr>
              <a:t>https://www.youtube.com/shorts/c0ZY2U_vGso</a:t>
            </a:r>
            <a:endParaRPr b="1" sz="11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n-US" sz="1100">
                <a:solidFill>
                  <a:schemeClr val="dk1"/>
                </a:solidFill>
                <a:latin typeface="Aptos"/>
                <a:ea typeface="Aptos"/>
                <a:cs typeface="Aptos"/>
                <a:sym typeface="Aptos"/>
              </a:rPr>
              <a:t>"طيب، وبعد ما شفنا كل ده، ياترى المستقبل شكله عامل إزاي؟</a:t>
            </a:r>
            <a:endParaRPr sz="1100">
              <a:solidFill>
                <a:schemeClr val="dk1"/>
              </a:solidFill>
              <a:latin typeface="Aptos"/>
              <a:ea typeface="Aptos"/>
              <a:cs typeface="Aptos"/>
              <a:sym typeface="Aptos"/>
            </a:endParaRPr>
          </a:p>
          <a:p>
            <a:pPr indent="0" lvl="0" marL="0" rtl="0" algn="l">
              <a:lnSpc>
                <a:spcPct val="107916"/>
              </a:lnSpc>
              <a:spcBef>
                <a:spcPts val="800"/>
              </a:spcBef>
              <a:spcAft>
                <a:spcPts val="800"/>
              </a:spcAft>
              <a:buClr>
                <a:schemeClr val="dk1"/>
              </a:buClr>
              <a:buSzPts val="1100"/>
              <a:buFont typeface="Arial"/>
              <a:buNone/>
            </a:pPr>
            <a:r>
              <a:rPr lang="en-US" sz="1100">
                <a:solidFill>
                  <a:schemeClr val="dk1"/>
                </a:solidFill>
                <a:latin typeface="Aptos"/>
                <a:ea typeface="Aptos"/>
                <a:cs typeface="Aptos"/>
                <a:sym typeface="Aptos"/>
              </a:rPr>
              <a:t>في رأيي، GIS هيبقى مترابط مع أجهزة الـ IoT والذكاء الاصطناعي، وده معناه إن القرارات هتبقى فورية وآلية.</a:t>
            </a:r>
            <a:br>
              <a:rPr lang="en-US" sz="1100">
                <a:solidFill>
                  <a:schemeClr val="dk1"/>
                </a:solidFill>
                <a:latin typeface="Aptos"/>
                <a:ea typeface="Aptos"/>
                <a:cs typeface="Aptos"/>
                <a:sym typeface="Aptos"/>
              </a:rPr>
            </a:br>
            <a:r>
              <a:rPr lang="en-US" sz="1100">
                <a:solidFill>
                  <a:schemeClr val="dk1"/>
                </a:solidFill>
                <a:latin typeface="Aptos"/>
                <a:ea typeface="Aptos"/>
                <a:cs typeface="Aptos"/>
                <a:sym typeface="Aptos"/>
              </a:rPr>
              <a:t>مثلًا، إشارات المرور هتشتغل لوحدها حسب الزحمة، والمباني هتتكيّف مع الطقس بدون تدخل بشري</a:t>
            </a:r>
            <a:endParaRPr sz="1200">
              <a:solidFill>
                <a:schemeClr val="dk1"/>
              </a:solidFill>
            </a:endParaRPr>
          </a:p>
        </p:txBody>
      </p:sp>
      <p:sp>
        <p:nvSpPr>
          <p:cNvPr id="177" name="Google Shape;177;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88" name="Google Shape;188;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0" name="Google Shape;200;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g344f8af1b85_1_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g344f8af1b85_1_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5" name="Google Shape;25;g344f8af1b85_1_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344f8af1b85_1_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 name="Google Shape;36;g344f8af1b85_1_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7" name="Google Shape;37;g344f8af1b85_1_2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"طيب قبل ما نخُش في التفاصيل، خلّينا نقول بسرعة كده: GIS بيتستخدم في إيه جوه المدينة الذكية؟</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تخطيط المدن والأراضي</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إدارة المرور والنقل</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البنية التحتية المرافق </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 مراقبة البيئة والتلوث</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السلامة العامة والطوارئ</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marR="0" rtl="0" algn="l">
              <a:spcBef>
                <a:spcPts val="0"/>
              </a:spcBef>
              <a:spcAft>
                <a:spcPts val="0"/>
              </a:spcAft>
              <a:buNone/>
            </a:pPr>
            <a:r>
              <a:rPr lang="en-US" sz="1050">
                <a:solidFill>
                  <a:srgbClr val="444746"/>
                </a:solidFill>
                <a:latin typeface="Roboto"/>
                <a:ea typeface="Roboto"/>
                <a:cs typeface="Roboto"/>
                <a:sym typeface="Roboto"/>
              </a:rPr>
              <a:t>وكل نقطة من دول هنشرحها بالتفصيل دلوقتي</a:t>
            </a:r>
            <a:endParaRPr sz="1200">
              <a:solidFill>
                <a:schemeClr val="dk1"/>
              </a:solidFill>
            </a:endParaRPr>
          </a:p>
        </p:txBody>
      </p:sp>
      <p:sp>
        <p:nvSpPr>
          <p:cNvPr id="49" name="Google Shape;49;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"في التخطيط العمراني، GIS بيساعد المخططين يشوفوا توزيع الأراضي والمباني بشكل دقيق جدًا.</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يعني مثلًا، يعرفوا فين ممكن نفتح مساحة خضرا، أو نبني مدارس، أو حتى نغير شكل الطريق.</a:t>
            </a:r>
            <a:endParaRPr sz="1050">
              <a:solidFill>
                <a:srgbClr val="444746"/>
              </a:solidFill>
              <a:latin typeface="Roboto"/>
              <a:ea typeface="Roboto"/>
              <a:cs typeface="Roboto"/>
              <a:sym typeface="Roboto"/>
            </a:endParaRPr>
          </a:p>
          <a:p>
            <a:pPr indent="0" lvl="0" marL="0" marR="0" rtl="0" algn="l">
              <a:spcBef>
                <a:spcPts val="0"/>
              </a:spcBef>
              <a:spcAft>
                <a:spcPts val="0"/>
              </a:spcAft>
              <a:buNone/>
            </a:pPr>
            <a:r>
              <a:rPr lang="en-US" sz="1050">
                <a:solidFill>
                  <a:srgbClr val="444746"/>
                </a:solidFill>
                <a:latin typeface="Roboto"/>
                <a:ea typeface="Roboto"/>
                <a:cs typeface="Roboto"/>
                <a:sym typeface="Roboto"/>
              </a:rPr>
              <a:t>كمان الناس تقدر تشارك في التخطيط من خلال خرائط تفاعلية – يعني مش قرار من فوق وخلاص</a:t>
            </a:r>
            <a:endParaRPr sz="1200">
              <a:solidFill>
                <a:schemeClr val="dk1"/>
              </a:solidFill>
            </a:endParaRPr>
          </a:p>
        </p:txBody>
      </p:sp>
      <p:sp>
        <p:nvSpPr>
          <p:cNvPr id="74" name="Google Shape;74;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روح للمرور...</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GIS هنا بيشتغل مع أجهزة GPS وكاميرات المرور علشان يرصد الزحمة لحظة بلحظة، ويوجه العربيات لطرق أسرع.</a:t>
            </a:r>
            <a:endParaRPr sz="1050">
              <a:solidFill>
                <a:srgbClr val="444746"/>
              </a:solidFill>
              <a:latin typeface="Roboto"/>
              <a:ea typeface="Roboto"/>
              <a:cs typeface="Roboto"/>
              <a:sym typeface="Roboto"/>
            </a:endParaRPr>
          </a:p>
          <a:p>
            <a:pPr indent="0" lvl="0" marL="0" marR="0" rtl="0" algn="l">
              <a:spcBef>
                <a:spcPts val="0"/>
              </a:spcBef>
              <a:spcAft>
                <a:spcPts val="0"/>
              </a:spcAft>
              <a:buNone/>
            </a:pPr>
            <a:r>
              <a:rPr lang="en-US" sz="1050">
                <a:solidFill>
                  <a:srgbClr val="444746"/>
                </a:solidFill>
                <a:latin typeface="Roboto"/>
                <a:ea typeface="Roboto"/>
                <a:cs typeface="Roboto"/>
                <a:sym typeface="Roboto"/>
              </a:rPr>
              <a:t>كمان شركات النقل العامة بتستخدمه علشان تحدد أفضل خطوط سير للأوتوبيسات والمتر، وده بيوفر وقت وفلوس</a:t>
            </a:r>
            <a:endParaRPr sz="1200">
              <a:solidFill>
                <a:schemeClr val="dk1"/>
              </a:solidFill>
            </a:endParaRPr>
          </a:p>
        </p:txBody>
      </p:sp>
      <p:sp>
        <p:nvSpPr>
          <p:cNvPr id="90" name="Google Shape;90;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طب والبيئة؟</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GIS بيقدر يجمع بيانات عن تلوّث الهواء، ودرجة الحرارة، والمناطق اللي محتاجة مساحات خضراء أكتر.</a:t>
            </a:r>
            <a:endParaRPr sz="1050">
              <a:solidFill>
                <a:srgbClr val="444746"/>
              </a:solidFill>
              <a:latin typeface="Roboto"/>
              <a:ea typeface="Roboto"/>
              <a:cs typeface="Roboto"/>
              <a:sym typeface="Roboto"/>
            </a:endParaRPr>
          </a:p>
          <a:p>
            <a:pPr indent="0" lvl="0" marL="0" marR="0" rtl="0" algn="l">
              <a:spcBef>
                <a:spcPts val="0"/>
              </a:spcBef>
              <a:spcAft>
                <a:spcPts val="0"/>
              </a:spcAft>
              <a:buNone/>
            </a:pPr>
            <a:r>
              <a:rPr lang="en-US" sz="1050">
                <a:solidFill>
                  <a:srgbClr val="444746"/>
                </a:solidFill>
                <a:latin typeface="Roboto"/>
                <a:ea typeface="Roboto"/>
                <a:cs typeface="Roboto"/>
                <a:sym typeface="Roboto"/>
              </a:rPr>
              <a:t>وده بيساعد الدولة تحافظ على التوازن البيئي وتخطط لمستقبل أكتر استدامة</a:t>
            </a:r>
            <a:endParaRPr sz="1200">
              <a:solidFill>
                <a:schemeClr val="dk1"/>
              </a:solidFill>
            </a:endParaRPr>
          </a:p>
        </p:txBody>
      </p:sp>
      <p:sp>
        <p:nvSpPr>
          <p:cNvPr id="106" name="Google Shape;10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في حالات الطوارئ، زي الحرائق أو الفيضانات – GIS بيبقى المنقذ.</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050">
                <a:solidFill>
                  <a:srgbClr val="444746"/>
                </a:solidFill>
                <a:latin typeface="Roboto"/>
                <a:ea typeface="Roboto"/>
                <a:cs typeface="Roboto"/>
                <a:sym typeface="Roboto"/>
              </a:rPr>
              <a:t>من خلاله نقدر نحدّد أخطر المناطق ونحط خطط إخلاء فعالة.</a:t>
            </a:r>
            <a:endParaRPr sz="1050">
              <a:solidFill>
                <a:srgbClr val="444746"/>
              </a:solidFill>
              <a:latin typeface="Roboto"/>
              <a:ea typeface="Roboto"/>
              <a:cs typeface="Roboto"/>
              <a:sym typeface="Roboto"/>
            </a:endParaRPr>
          </a:p>
          <a:p>
            <a:pPr indent="0" lvl="0" marL="0" marR="0" rtl="0" algn="l">
              <a:spcBef>
                <a:spcPts val="0"/>
              </a:spcBef>
              <a:spcAft>
                <a:spcPts val="0"/>
              </a:spcAft>
              <a:buNone/>
            </a:pPr>
            <a:r>
              <a:rPr lang="en-US" sz="1050">
                <a:solidFill>
                  <a:srgbClr val="444746"/>
                </a:solidFill>
                <a:latin typeface="Roboto"/>
                <a:ea typeface="Roboto"/>
                <a:cs typeface="Roboto"/>
                <a:sym typeface="Roboto"/>
              </a:rPr>
              <a:t>كمان الشرطة بتستخدمه علشان تحلل أماكن الجريمة وتزود الأمان</a:t>
            </a:r>
            <a:endParaRPr sz="1200">
              <a:solidFill>
                <a:schemeClr val="dk1"/>
              </a:solidFill>
            </a:endParaRPr>
          </a:p>
        </p:txBody>
      </p:sp>
      <p:sp>
        <p:nvSpPr>
          <p:cNvPr id="122" name="Google Shape;122;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8" name="Google Shape;138;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hyperlink" Target="http://www.youtube.com/watch?v=7aNXpX8OgfU" TargetMode="External"/><Relationship Id="rId6"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hyperlink" Target="http://www.youtube.com/watch?v=c0ZY2U_vGso" TargetMode="External"/><Relationship Id="rId6"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sp>
        <p:nvSpPr>
          <p:cNvPr id="12" name="Google Shape;12;p1"/>
          <p:cNvSpPr/>
          <p:nvPr/>
        </p:nvSpPr>
        <p:spPr>
          <a:xfrm>
            <a:off x="2056019" y="-1222724"/>
            <a:ext cx="5032058" cy="5032058"/>
          </a:xfrm>
          <a:prstGeom prst="ellipse">
            <a:avLst/>
          </a:prstGeom>
          <a:solidFill>
            <a:srgbClr val="000000">
              <a:alpha val="5882"/>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762056" y="1999733"/>
            <a:ext cx="7620000" cy="89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605"/>
              <a:buFont typeface="Open Sans"/>
              <a:buNone/>
            </a:pPr>
            <a:r>
              <a:rPr b="1" lang="en-US" sz="3605">
                <a:solidFill>
                  <a:srgbClr val="000000"/>
                </a:solidFill>
                <a:latin typeface="Open Sans"/>
                <a:ea typeface="Open Sans"/>
                <a:cs typeface="Open Sans"/>
                <a:sym typeface="Open Sans"/>
              </a:rPr>
              <a:t>GIS Applications </a:t>
            </a:r>
            <a:endParaRPr sz="3605">
              <a:solidFill>
                <a:schemeClr val="dk1"/>
              </a:solidFill>
              <a:latin typeface="Calibri"/>
              <a:ea typeface="Calibri"/>
              <a:cs typeface="Calibri"/>
              <a:sym typeface="Calibri"/>
            </a:endParaRPr>
          </a:p>
        </p:txBody>
      </p:sp>
      <p:sp>
        <p:nvSpPr>
          <p:cNvPr id="14" name="Google Shape;14;p1"/>
          <p:cNvSpPr/>
          <p:nvPr/>
        </p:nvSpPr>
        <p:spPr>
          <a:xfrm>
            <a:off x="7190137" y="3357658"/>
            <a:ext cx="2394585" cy="2394585"/>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481013" y="-451124"/>
            <a:ext cx="1991678" cy="1991677"/>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620268" y="4338923"/>
            <a:ext cx="571500" cy="571500"/>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txBox="1"/>
          <p:nvPr/>
        </p:nvSpPr>
        <p:spPr>
          <a:xfrm>
            <a:off x="2477128" y="3122158"/>
            <a:ext cx="33264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By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Mohamed Hesham</a:t>
            </a:r>
            <a:endParaRPr b="1" sz="2800">
              <a:solidFill>
                <a:schemeClr val="dk1"/>
              </a:solidFill>
              <a:latin typeface="Calibri"/>
              <a:ea typeface="Calibri"/>
              <a:cs typeface="Calibri"/>
              <a:sym typeface="Calibri"/>
            </a:endParaRPr>
          </a:p>
        </p:txBody>
      </p:sp>
      <p:pic>
        <p:nvPicPr>
          <p:cNvPr descr="A red and black logo&#10;&#10;AI-generated content may be incorrect." id="20" name="Google Shape;20;p1"/>
          <p:cNvPicPr preferRelativeResize="0"/>
          <p:nvPr/>
        </p:nvPicPr>
        <p:blipFill rotWithShape="1">
          <a:blip r:embed="rId3">
            <a:alphaModFix/>
          </a:blip>
          <a:srcRect b="0" l="0" r="0" t="0"/>
          <a:stretch/>
        </p:blipFill>
        <p:spPr>
          <a:xfrm>
            <a:off x="-160924" y="111902"/>
            <a:ext cx="1671600" cy="741673"/>
          </a:xfrm>
          <a:prstGeom prst="rect">
            <a:avLst/>
          </a:prstGeom>
          <a:noFill/>
          <a:ln>
            <a:noFill/>
          </a:ln>
        </p:spPr>
      </p:pic>
      <p:pic>
        <p:nvPicPr>
          <p:cNvPr id="21" name="Google Shape;21;p1" title="Emblem_of_the_Egyptian_Armed_Forces.png"/>
          <p:cNvPicPr preferRelativeResize="0"/>
          <p:nvPr/>
        </p:nvPicPr>
        <p:blipFill>
          <a:blip r:embed="rId4">
            <a:alphaModFix/>
          </a:blip>
          <a:stretch>
            <a:fillRect/>
          </a:stretch>
        </p:blipFill>
        <p:spPr>
          <a:xfrm>
            <a:off x="7999342" y="111901"/>
            <a:ext cx="955983" cy="954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1151953" y="2346008"/>
            <a:ext cx="5000625" cy="5000625"/>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p:nvPr/>
        </p:nvSpPr>
        <p:spPr>
          <a:xfrm>
            <a:off x="635889" y="626745"/>
            <a:ext cx="5363528" cy="3866197"/>
          </a:xfrm>
          <a:prstGeom prst="rect">
            <a:avLst/>
          </a:prstGeom>
          <a:solidFill>
            <a:srgbClr val="FFFFFF"/>
          </a:solidFill>
          <a:ln cap="flat" cmpd="sng" w="211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8"/>
          <p:cNvSpPr/>
          <p:nvPr/>
        </p:nvSpPr>
        <p:spPr>
          <a:xfrm rot="-5400000">
            <a:off x="-770168" y="2168152"/>
            <a:ext cx="3671078" cy="8072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325"/>
              <a:buFont typeface="Open Sans"/>
              <a:buNone/>
            </a:pPr>
            <a:r>
              <a:rPr b="1" lang="en-US" sz="2325">
                <a:solidFill>
                  <a:srgbClr val="000000"/>
                </a:solidFill>
                <a:latin typeface="Open Sans"/>
                <a:ea typeface="Open Sans"/>
                <a:cs typeface="Open Sans"/>
                <a:sym typeface="Open Sans"/>
              </a:rPr>
              <a:t>GIS in Action: Singapore Smart Nation</a:t>
            </a:r>
            <a:endParaRPr sz="2325">
              <a:solidFill>
                <a:schemeClr val="dk1"/>
              </a:solidFill>
              <a:latin typeface="Calibri"/>
              <a:ea typeface="Calibri"/>
              <a:cs typeface="Calibri"/>
              <a:sym typeface="Calibri"/>
            </a:endParaRPr>
          </a:p>
        </p:txBody>
      </p:sp>
      <p:sp>
        <p:nvSpPr>
          <p:cNvPr id="157" name="Google Shape;157;p8"/>
          <p:cNvSpPr/>
          <p:nvPr/>
        </p:nvSpPr>
        <p:spPr>
          <a:xfrm>
            <a:off x="2322814" y="754904"/>
            <a:ext cx="3547396" cy="23679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633"/>
              <a:buFont typeface="Open Sans"/>
              <a:buNone/>
            </a:pPr>
            <a:r>
              <a:rPr b="1" lang="en-US" sz="1633">
                <a:solidFill>
                  <a:srgbClr val="000000"/>
                </a:solidFill>
                <a:latin typeface="Open Sans"/>
                <a:ea typeface="Open Sans"/>
                <a:cs typeface="Open Sans"/>
                <a:sym typeface="Open Sans"/>
              </a:rPr>
              <a:t>Why Singapore?</a:t>
            </a:r>
            <a:endParaRPr sz="1633">
              <a:solidFill>
                <a:schemeClr val="dk1"/>
              </a:solidFill>
              <a:latin typeface="Calibri"/>
              <a:ea typeface="Calibri"/>
              <a:cs typeface="Calibri"/>
              <a:sym typeface="Calibri"/>
            </a:endParaRPr>
          </a:p>
        </p:txBody>
      </p:sp>
      <p:sp>
        <p:nvSpPr>
          <p:cNvPr id="158" name="Google Shape;158;p8"/>
          <p:cNvSpPr/>
          <p:nvPr/>
        </p:nvSpPr>
        <p:spPr>
          <a:xfrm>
            <a:off x="2298335" y="1393508"/>
            <a:ext cx="3571875" cy="155186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055"/>
              <a:buFont typeface="Open Sans"/>
              <a:buNone/>
            </a:pPr>
            <a:r>
              <a:rPr lang="en-US" sz="1055">
                <a:solidFill>
                  <a:srgbClr val="000000"/>
                </a:solidFill>
                <a:latin typeface="Open Sans"/>
                <a:ea typeface="Open Sans"/>
                <a:cs typeface="Open Sans"/>
                <a:sym typeface="Open Sans"/>
              </a:rPr>
              <a:t>Singapore is a global leader in smart city development. It uses GIS extensively to integrate urban planning, traffic systems, and sustainability goals into one digital ecosystem.</a:t>
            </a:r>
            <a:endParaRPr sz="1055">
              <a:solidFill>
                <a:schemeClr val="dk1"/>
              </a:solidFill>
              <a:latin typeface="Calibri"/>
              <a:ea typeface="Calibri"/>
              <a:cs typeface="Calibri"/>
              <a:sym typeface="Calibri"/>
            </a:endParaRPr>
          </a:p>
        </p:txBody>
      </p:sp>
      <p:sp>
        <p:nvSpPr>
          <p:cNvPr id="159" name="Google Shape;159;p8"/>
          <p:cNvSpPr/>
          <p:nvPr/>
        </p:nvSpPr>
        <p:spPr>
          <a:xfrm>
            <a:off x="2310003" y="3429810"/>
            <a:ext cx="3560207" cy="6888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055"/>
              <a:buFont typeface="Open Sans"/>
              <a:buNone/>
            </a:pPr>
            <a:r>
              <a:rPr lang="en-US" sz="1055">
                <a:solidFill>
                  <a:srgbClr val="000000"/>
                </a:solidFill>
                <a:latin typeface="Open Sans"/>
                <a:ea typeface="Open Sans"/>
                <a:cs typeface="Open Sans"/>
                <a:sym typeface="Open Sans"/>
              </a:rPr>
              <a:t>An interesting fact: Singapore’s Urban Redevelopment Authority (URA) developed a 3D digital twin of the entire city using GIS. It helps simulate wind flow, monitor shade coverage, and optimize land use—enhancing livability at every block.</a:t>
            </a:r>
            <a:endParaRPr sz="1055">
              <a:solidFill>
                <a:schemeClr val="dk1"/>
              </a:solidFill>
              <a:latin typeface="Calibri"/>
              <a:ea typeface="Calibri"/>
              <a:cs typeface="Calibri"/>
              <a:sym typeface="Calibri"/>
            </a:endParaRPr>
          </a:p>
        </p:txBody>
      </p:sp>
      <p:sp>
        <p:nvSpPr>
          <p:cNvPr id="160" name="Google Shape;160;p8"/>
          <p:cNvSpPr/>
          <p:nvPr/>
        </p:nvSpPr>
        <p:spPr>
          <a:xfrm>
            <a:off x="2559320" y="3193828"/>
            <a:ext cx="3074670" cy="37148"/>
          </a:xfrm>
          <a:prstGeom prst="rect">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reencoded.png" id="161" name="Google Shape;161;p8"/>
          <p:cNvPicPr preferRelativeResize="0"/>
          <p:nvPr/>
        </p:nvPicPr>
        <p:blipFill rotWithShape="1">
          <a:blip r:embed="rId3">
            <a:alphaModFix/>
          </a:blip>
          <a:srcRect b="0" l="0" r="0" t="0"/>
          <a:stretch/>
        </p:blipFill>
        <p:spPr>
          <a:xfrm>
            <a:off x="6136958" y="1601962"/>
            <a:ext cx="2321719" cy="2321719"/>
          </a:xfrm>
          <a:prstGeom prst="rect">
            <a:avLst/>
          </a:prstGeom>
          <a:noFill/>
          <a:ln>
            <a:noFill/>
          </a:ln>
        </p:spPr>
      </p:pic>
      <p:sp>
        <p:nvSpPr>
          <p:cNvPr id="162" name="Google Shape;162;p8"/>
          <p:cNvSpPr/>
          <p:nvPr/>
        </p:nvSpPr>
        <p:spPr>
          <a:xfrm>
            <a:off x="7188327" y="-1904238"/>
            <a:ext cx="2694623" cy="2694623"/>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9"/>
          <p:cNvSpPr/>
          <p:nvPr/>
        </p:nvSpPr>
        <p:spPr>
          <a:xfrm>
            <a:off x="758381" y="2122408"/>
            <a:ext cx="7620000" cy="8987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5"/>
              <a:buFont typeface="Calibri"/>
              <a:buNone/>
            </a:pPr>
            <a:r>
              <a:t/>
            </a:r>
            <a:endParaRPr sz="3605">
              <a:solidFill>
                <a:schemeClr val="dk1"/>
              </a:solidFill>
              <a:latin typeface="Calibri"/>
              <a:ea typeface="Calibri"/>
              <a:cs typeface="Calibri"/>
              <a:sym typeface="Calibri"/>
            </a:endParaRPr>
          </a:p>
        </p:txBody>
      </p:sp>
      <p:sp>
        <p:nvSpPr>
          <p:cNvPr id="169" name="Google Shape;169;p9"/>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9"/>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9"/>
          <p:cNvPicPr preferRelativeResize="0"/>
          <p:nvPr/>
        </p:nvPicPr>
        <p:blipFill rotWithShape="1">
          <a:blip r:embed="rId3">
            <a:alphaModFix/>
          </a:blip>
          <a:srcRect b="0" l="0" r="0" t="0"/>
          <a:stretch/>
        </p:blipFill>
        <p:spPr>
          <a:xfrm>
            <a:off x="2557137" y="0"/>
            <a:ext cx="4022487" cy="5143500"/>
          </a:xfrm>
          <a:prstGeom prst="rect">
            <a:avLst/>
          </a:prstGeom>
          <a:noFill/>
          <a:ln>
            <a:noFill/>
          </a:ln>
        </p:spPr>
      </p:pic>
      <p:pic>
        <p:nvPicPr>
          <p:cNvPr descr="A red and black logo&#10;&#10;AI-generated content may be incorrect." id="172" name="Google Shape;172;p9"/>
          <p:cNvPicPr preferRelativeResize="0"/>
          <p:nvPr/>
        </p:nvPicPr>
        <p:blipFill rotWithShape="1">
          <a:blip r:embed="rId4">
            <a:alphaModFix/>
          </a:blip>
          <a:srcRect b="0" l="0" r="0" t="0"/>
          <a:stretch/>
        </p:blipFill>
        <p:spPr>
          <a:xfrm>
            <a:off x="-49854" y="111893"/>
            <a:ext cx="1278426" cy="567240"/>
          </a:xfrm>
          <a:prstGeom prst="rect">
            <a:avLst/>
          </a:prstGeom>
          <a:noFill/>
          <a:ln>
            <a:noFill/>
          </a:ln>
        </p:spPr>
      </p:pic>
      <p:pic>
        <p:nvPicPr>
          <p:cNvPr descr="Singapore has created a remarkable digital twin of its entire city, making it a global leader in smart city development. This virtual replica is used to optimize various aspects of urban life, from traffic management to energy efficiency, transforming Singapore into one of the world's most efficient and sustainable cities.&#10;&#10;🍁 𝗔𝗯𝗼𝘂𝘁 𝗡𝗲𝘅𝗧𝗲𝗰𝗵 𝗣𝘂𝗹𝘀𝗲 🍁&#10;NexTech Pulse is your one-stop shop for navigating the ever-evolving tech world!  Join us as we explore cutting-edge gadgets, software, and trends, offering insightful reviews, hands-on experiences, and expert tips to empower you, bridge the tech gap, and make informed decisions in this fast-paced digital era.  Subscribe and hit the notification bell to stay ahead of the curve and unlock the endless possibilities of technology together!&#10;&#10;&#10;✨ 𝗝𝗢𝗜𝗡 𝗡𝗲𝘅𝗧𝗲𝗰𝗵 𝗣𝘂𝗹𝘀𝗲✨&#10;https://www.youtube.com/channel/UC4LeP2rrGmWnASYwJEE8a5g/&#10;&#10;🎥 𝗖𝗵𝗲𝗰𝗸 𝗢𝘂𝘁  𝗡𝗲𝘅𝗧𝗲𝗰𝗵 𝗣𝘂𝗹𝘀𝗲 𝗩𝗶𝗱𝗲𝗼𝘀 🎥&#10;➡️Shocking Truth: We Can ACTUALLY Reverse Climate Change? | This Tech Might Save Us!&#10;https://youtu.be/nVkWHcX-PMI&#10;➡️The Race for Clean Energy: Exploring Fusion, Zero Point Energy &amp; More &#10;https://youtu.be/Z-ms6bA8ebQ&#10;➡️AI vs. Climate Change | Our Powerful Weapon for a Sustainable Future&#10;https://youtu.be/QAopXgULaLA&#10;➡️Sleep Trackers to Brain Chips: Is Biohacking the Future of You?&#10;https://youtu.be/bCMmHgzmraM&#10;➡️Robots vs Humans: Who Wins The Job Market? &#10;https://youtu.be/uHVCZ6irP6w&#10;&#10;&#10;Thankyou For Watching : Exploring Singapore's Smart City Future: The Digital Twin Innovation | NexTech Pulse&#10;&#10;#singaporedigitaltwin #smartcityinnovation #urbanplanning #sustainablecities #digitaltwintechnology #smartcitydevelopment #futureofcities #urbaninnovation #singaporetech #cityoptimization&#10;&#10;Related Searches:&#10;smart city singapore digital twin&#10;singapore urban digital twin&#10;digital twin technology in singapore&#10;smart city initiatives in singapore&#10;urban management with digital twins&#10;how singapore uses digital twin&#10;singapore's smart city future&#10;digital twin innovation&#10;exploring singapore&#10;nextech pulse" id="173" name="Google Shape;173;p9" title="Exploring Singapore's Smart City Future: The Digital Twin Innovation | NexTech Pulse">
            <a:hlinkClick r:id="rId5"/>
          </p:cNvPr>
          <p:cNvPicPr preferRelativeResize="0"/>
          <p:nvPr/>
        </p:nvPicPr>
        <p:blipFill>
          <a:blip r:embed="rId6">
            <a:alphaModFix/>
          </a:blip>
          <a:stretch>
            <a:fillRect/>
          </a:stretch>
        </p:blipFill>
        <p:spPr>
          <a:xfrm>
            <a:off x="0" y="-60450"/>
            <a:ext cx="9111350" cy="558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10"/>
          <p:cNvSpPr/>
          <p:nvPr/>
        </p:nvSpPr>
        <p:spPr>
          <a:xfrm>
            <a:off x="758381" y="2122408"/>
            <a:ext cx="7620000" cy="8987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5"/>
              <a:buFont typeface="Calibri"/>
              <a:buNone/>
            </a:pPr>
            <a:r>
              <a:t/>
            </a:r>
            <a:endParaRPr sz="3605">
              <a:solidFill>
                <a:schemeClr val="dk1"/>
              </a:solidFill>
              <a:latin typeface="Calibri"/>
              <a:ea typeface="Calibri"/>
              <a:cs typeface="Calibri"/>
              <a:sym typeface="Calibri"/>
            </a:endParaRPr>
          </a:p>
        </p:txBody>
      </p:sp>
      <p:sp>
        <p:nvSpPr>
          <p:cNvPr id="180" name="Google Shape;180;p10"/>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0"/>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0"/>
          <p:cNvPicPr preferRelativeResize="0"/>
          <p:nvPr/>
        </p:nvPicPr>
        <p:blipFill rotWithShape="1">
          <a:blip r:embed="rId3">
            <a:alphaModFix/>
          </a:blip>
          <a:srcRect b="0" l="0" r="0" t="0"/>
          <a:stretch/>
        </p:blipFill>
        <p:spPr>
          <a:xfrm>
            <a:off x="2600699" y="0"/>
            <a:ext cx="3942601" cy="5143500"/>
          </a:xfrm>
          <a:prstGeom prst="rect">
            <a:avLst/>
          </a:prstGeom>
          <a:noFill/>
          <a:ln>
            <a:noFill/>
          </a:ln>
          <a:effectLst>
            <a:outerShdw blurRad="190500" rotWithShape="0" algn="tl">
              <a:srgbClr val="000000">
                <a:alpha val="69803"/>
              </a:srgbClr>
            </a:outerShdw>
          </a:effectLst>
        </p:spPr>
      </p:pic>
      <p:pic>
        <p:nvPicPr>
          <p:cNvPr descr="A red and black logo&#10;&#10;AI-generated content may be incorrect." id="183" name="Google Shape;183;p10"/>
          <p:cNvPicPr preferRelativeResize="0"/>
          <p:nvPr/>
        </p:nvPicPr>
        <p:blipFill rotWithShape="1">
          <a:blip r:embed="rId4">
            <a:alphaModFix/>
          </a:blip>
          <a:srcRect b="0" l="0" r="0" t="0"/>
          <a:stretch/>
        </p:blipFill>
        <p:spPr>
          <a:xfrm>
            <a:off x="-160929" y="111893"/>
            <a:ext cx="1278426" cy="567240"/>
          </a:xfrm>
          <a:prstGeom prst="rect">
            <a:avLst/>
          </a:prstGeom>
          <a:noFill/>
          <a:ln>
            <a:noFill/>
          </a:ln>
        </p:spPr>
      </p:pic>
      <p:pic>
        <p:nvPicPr>
          <p:cNvPr descr="Digital twins aren't science fiction anymore - they're happening right now, and the implications are absolutely mind-blowing!&#10;&#10;Major cities around the world are secretly building complete virtual replicas of themselves, and the results are changing everything we know about urban planning and city management. Singapore has created a digital twin so advanced it can predict traffic jams hours before they happen, while Barcelona is using their virtual city to optimize energy consumption across millions of buildings in real-time.&#10;&#10;But here's where things get really intense - companies are now moving beyond cities and creating digital twins of individual human beings.&#10;&#10;Using a combination of your health data, social media activity, shopping patterns, and behavioral analytics, these virtual versions of YOU can predict your future decisions, health problems, and life choices with scary accuracy.&#10;&#10;In this video, we dive deep into:&#10;&#10;- How Singapore's digital twin prevents traffic chaos before it starts&#10;- Barcelona's revolutionary energy optimization system&#10;- The shocking truth about personal digital twins being developed right now&#10;- What companies are doing with YOUR data to build virtual versions of you&#10;- The terrifying accuracy of AI predictions about your future health and decisions&#10;- Why this technology could change everything about privacy and free will&#10;&#10;This isn't just about smart cities anymore - this is about the complete digitization of human existence. Your digital twin might know you better than you know yourself.&#10;&#10;Are you ready to meet your virtual self?&#10;&#10;Watch now to discover the hidden world of digital twins that's reshaping our reality without most people even knowing it exists.&#10;&#10;What do you think about having a digital version of yourself? Let me know in the comments below!" id="184" name="Google Shape;184;p10" title="Digital Twins: Cities and Humans Unveiled">
            <a:hlinkClick r:id="rId5"/>
          </p:cNvPr>
          <p:cNvPicPr preferRelativeResize="0"/>
          <p:nvPr/>
        </p:nvPicPr>
        <p:blipFill>
          <a:blip r:embed="rId6">
            <a:alphaModFix/>
          </a:blip>
          <a:stretch>
            <a:fillRect/>
          </a:stretch>
        </p:blipFill>
        <p:spPr>
          <a:xfrm>
            <a:off x="0" y="1530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p:nvPr/>
        </p:nvSpPr>
        <p:spPr>
          <a:xfrm>
            <a:off x="2056019" y="-1222724"/>
            <a:ext cx="5032058" cy="5032058"/>
          </a:xfrm>
          <a:prstGeom prst="ellipse">
            <a:avLst/>
          </a:prstGeom>
          <a:solidFill>
            <a:srgbClr val="000000">
              <a:alpha val="5882"/>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1"/>
          <p:cNvSpPr/>
          <p:nvPr/>
        </p:nvSpPr>
        <p:spPr>
          <a:xfrm>
            <a:off x="758381" y="2122408"/>
            <a:ext cx="7620000" cy="8987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605"/>
              <a:buFont typeface="Open Sans"/>
              <a:buNone/>
            </a:pPr>
            <a:r>
              <a:rPr b="1" lang="en-US" sz="3605">
                <a:solidFill>
                  <a:srgbClr val="000000"/>
                </a:solidFill>
                <a:latin typeface="Open Sans"/>
                <a:ea typeface="Open Sans"/>
                <a:cs typeface="Open Sans"/>
                <a:sym typeface="Open Sans"/>
              </a:rPr>
              <a:t>Questions ?</a:t>
            </a:r>
            <a:endParaRPr sz="3605">
              <a:solidFill>
                <a:schemeClr val="dk1"/>
              </a:solidFill>
              <a:latin typeface="Calibri"/>
              <a:ea typeface="Calibri"/>
              <a:cs typeface="Calibri"/>
              <a:sym typeface="Calibri"/>
            </a:endParaRPr>
          </a:p>
        </p:txBody>
      </p:sp>
      <p:sp>
        <p:nvSpPr>
          <p:cNvPr id="192" name="Google Shape;192;p11"/>
          <p:cNvSpPr/>
          <p:nvPr/>
        </p:nvSpPr>
        <p:spPr>
          <a:xfrm>
            <a:off x="7190137" y="3357658"/>
            <a:ext cx="2394585" cy="2394585"/>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1"/>
          <p:cNvSpPr/>
          <p:nvPr/>
        </p:nvSpPr>
        <p:spPr>
          <a:xfrm>
            <a:off x="-692230" y="-995839"/>
            <a:ext cx="1991678" cy="1991677"/>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1"/>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1"/>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1"/>
          <p:cNvSpPr/>
          <p:nvPr/>
        </p:nvSpPr>
        <p:spPr>
          <a:xfrm>
            <a:off x="620268" y="4338923"/>
            <a:ext cx="571500" cy="571500"/>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p:nvPr/>
        </p:nvSpPr>
        <p:spPr>
          <a:xfrm>
            <a:off x="2056019" y="-1222724"/>
            <a:ext cx="5032058" cy="5032058"/>
          </a:xfrm>
          <a:prstGeom prst="ellipse">
            <a:avLst/>
          </a:prstGeom>
          <a:solidFill>
            <a:srgbClr val="000000">
              <a:alpha val="5882"/>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2"/>
          <p:cNvSpPr/>
          <p:nvPr/>
        </p:nvSpPr>
        <p:spPr>
          <a:xfrm>
            <a:off x="758381" y="2122408"/>
            <a:ext cx="7620000" cy="8987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605"/>
              <a:buFont typeface="Open Sans"/>
              <a:buNone/>
            </a:pPr>
            <a:r>
              <a:rPr b="1" lang="en-US" sz="3605">
                <a:solidFill>
                  <a:srgbClr val="000000"/>
                </a:solidFill>
                <a:latin typeface="Open Sans"/>
                <a:ea typeface="Open Sans"/>
                <a:cs typeface="Open Sans"/>
                <a:sym typeface="Open Sans"/>
              </a:rPr>
              <a:t>Thank You</a:t>
            </a:r>
            <a:endParaRPr sz="3605">
              <a:solidFill>
                <a:schemeClr val="dk1"/>
              </a:solidFill>
              <a:latin typeface="Calibri"/>
              <a:ea typeface="Calibri"/>
              <a:cs typeface="Calibri"/>
              <a:sym typeface="Calibri"/>
            </a:endParaRPr>
          </a:p>
        </p:txBody>
      </p:sp>
      <p:sp>
        <p:nvSpPr>
          <p:cNvPr id="204" name="Google Shape;204;p12"/>
          <p:cNvSpPr/>
          <p:nvPr/>
        </p:nvSpPr>
        <p:spPr>
          <a:xfrm>
            <a:off x="7190137" y="3357658"/>
            <a:ext cx="2394585" cy="2394585"/>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2"/>
          <p:cNvSpPr/>
          <p:nvPr/>
        </p:nvSpPr>
        <p:spPr>
          <a:xfrm>
            <a:off x="-692230" y="-995839"/>
            <a:ext cx="1991678" cy="1991677"/>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2"/>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2"/>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2"/>
          <p:cNvSpPr/>
          <p:nvPr/>
        </p:nvSpPr>
        <p:spPr>
          <a:xfrm>
            <a:off x="620268" y="4338923"/>
            <a:ext cx="571500" cy="571500"/>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g344f8af1b85_1_6"/>
          <p:cNvSpPr/>
          <p:nvPr/>
        </p:nvSpPr>
        <p:spPr>
          <a:xfrm>
            <a:off x="2056019" y="-1222724"/>
            <a:ext cx="5032200" cy="5032200"/>
          </a:xfrm>
          <a:prstGeom prst="ellipse">
            <a:avLst/>
          </a:prstGeom>
          <a:solidFill>
            <a:srgbClr val="000000">
              <a:alpha val="58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g344f8af1b85_1_6"/>
          <p:cNvSpPr/>
          <p:nvPr/>
        </p:nvSpPr>
        <p:spPr>
          <a:xfrm>
            <a:off x="758381" y="2122408"/>
            <a:ext cx="7620000" cy="89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605"/>
              <a:buFont typeface="Open Sans"/>
              <a:buNone/>
            </a:pPr>
            <a:r>
              <a:rPr b="1" lang="en-US" sz="3605">
                <a:latin typeface="Open Sans"/>
                <a:ea typeface="Open Sans"/>
                <a:cs typeface="Open Sans"/>
                <a:sym typeface="Open Sans"/>
              </a:rPr>
              <a:t>Where can Gis applications </a:t>
            </a:r>
            <a:endParaRPr b="1" sz="3605">
              <a:latin typeface="Open Sans"/>
              <a:ea typeface="Open Sans"/>
              <a:cs typeface="Open Sans"/>
              <a:sym typeface="Open Sans"/>
            </a:endParaRPr>
          </a:p>
          <a:p>
            <a:pPr indent="0" lvl="0" marL="0" marR="0" rtl="0" algn="ctr">
              <a:spcBef>
                <a:spcPts val="0"/>
              </a:spcBef>
              <a:spcAft>
                <a:spcPts val="0"/>
              </a:spcAft>
              <a:buClr>
                <a:srgbClr val="000000"/>
              </a:buClr>
              <a:buSzPts val="3605"/>
              <a:buFont typeface="Open Sans"/>
              <a:buNone/>
            </a:pPr>
            <a:r>
              <a:rPr b="1" lang="en-US" sz="3605">
                <a:latin typeface="Open Sans"/>
                <a:ea typeface="Open Sans"/>
                <a:cs typeface="Open Sans"/>
                <a:sym typeface="Open Sans"/>
              </a:rPr>
              <a:t>be used </a:t>
            </a:r>
            <a:r>
              <a:rPr b="1" lang="en-US" sz="3605">
                <a:latin typeface="Open Sans"/>
                <a:ea typeface="Open Sans"/>
                <a:cs typeface="Open Sans"/>
                <a:sym typeface="Open Sans"/>
              </a:rPr>
              <a:t>the</a:t>
            </a:r>
            <a:r>
              <a:rPr b="1" lang="en-US" sz="3605">
                <a:latin typeface="Open Sans"/>
                <a:ea typeface="Open Sans"/>
                <a:cs typeface="Open Sans"/>
                <a:sym typeface="Open Sans"/>
              </a:rPr>
              <a:t> most ??</a:t>
            </a:r>
            <a:endParaRPr b="1" sz="3605">
              <a:latin typeface="Open Sans"/>
              <a:ea typeface="Open Sans"/>
              <a:cs typeface="Open Sans"/>
              <a:sym typeface="Open Sans"/>
            </a:endParaRPr>
          </a:p>
        </p:txBody>
      </p:sp>
      <p:sp>
        <p:nvSpPr>
          <p:cNvPr id="29" name="Google Shape;29;g344f8af1b85_1_6"/>
          <p:cNvSpPr/>
          <p:nvPr/>
        </p:nvSpPr>
        <p:spPr>
          <a:xfrm>
            <a:off x="7190137" y="3357658"/>
            <a:ext cx="2394600" cy="2394600"/>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g344f8af1b85_1_6"/>
          <p:cNvSpPr/>
          <p:nvPr/>
        </p:nvSpPr>
        <p:spPr>
          <a:xfrm>
            <a:off x="-481013" y="-451124"/>
            <a:ext cx="1991700" cy="1991700"/>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g344f8af1b85_1_6"/>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g344f8af1b85_1_6"/>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g344f8af1b85_1_6"/>
          <p:cNvSpPr/>
          <p:nvPr/>
        </p:nvSpPr>
        <p:spPr>
          <a:xfrm>
            <a:off x="620268" y="4338923"/>
            <a:ext cx="571500" cy="571500"/>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g344f8af1b85_1_20"/>
          <p:cNvSpPr/>
          <p:nvPr/>
        </p:nvSpPr>
        <p:spPr>
          <a:xfrm>
            <a:off x="2056019" y="-1222724"/>
            <a:ext cx="5032200" cy="5032200"/>
          </a:xfrm>
          <a:prstGeom prst="ellipse">
            <a:avLst/>
          </a:prstGeom>
          <a:solidFill>
            <a:srgbClr val="000000">
              <a:alpha val="58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g344f8af1b85_1_20"/>
          <p:cNvSpPr/>
          <p:nvPr/>
        </p:nvSpPr>
        <p:spPr>
          <a:xfrm>
            <a:off x="758381" y="2122408"/>
            <a:ext cx="7620000" cy="89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3605"/>
              <a:buFont typeface="Open Sans"/>
              <a:buNone/>
            </a:pPr>
            <a:r>
              <a:rPr b="1" lang="en-US" sz="3605">
                <a:latin typeface="Open Sans"/>
                <a:ea typeface="Open Sans"/>
                <a:cs typeface="Open Sans"/>
                <a:sym typeface="Open Sans"/>
              </a:rPr>
              <a:t>Smart Cities</a:t>
            </a:r>
            <a:endParaRPr b="1" sz="3605">
              <a:latin typeface="Open Sans"/>
              <a:ea typeface="Open Sans"/>
              <a:cs typeface="Open Sans"/>
              <a:sym typeface="Open Sans"/>
            </a:endParaRPr>
          </a:p>
        </p:txBody>
      </p:sp>
      <p:sp>
        <p:nvSpPr>
          <p:cNvPr id="41" name="Google Shape;41;g344f8af1b85_1_20"/>
          <p:cNvSpPr/>
          <p:nvPr/>
        </p:nvSpPr>
        <p:spPr>
          <a:xfrm>
            <a:off x="7190137" y="3357658"/>
            <a:ext cx="2394600" cy="2394600"/>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g344f8af1b85_1_20"/>
          <p:cNvSpPr/>
          <p:nvPr/>
        </p:nvSpPr>
        <p:spPr>
          <a:xfrm>
            <a:off x="-481013" y="-451124"/>
            <a:ext cx="1991700" cy="1991700"/>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g344f8af1b85_1_20"/>
          <p:cNvSpPr/>
          <p:nvPr/>
        </p:nvSpPr>
        <p:spPr>
          <a:xfrm>
            <a:off x="303609" y="4340114"/>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g344f8af1b85_1_20"/>
          <p:cNvSpPr/>
          <p:nvPr/>
        </p:nvSpPr>
        <p:spPr>
          <a:xfrm>
            <a:off x="939165" y="4348163"/>
            <a:ext cx="571500" cy="5715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g344f8af1b85_1_20"/>
          <p:cNvSpPr/>
          <p:nvPr/>
        </p:nvSpPr>
        <p:spPr>
          <a:xfrm>
            <a:off x="620268" y="4338923"/>
            <a:ext cx="571500" cy="571500"/>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p:nvPr/>
        </p:nvSpPr>
        <p:spPr>
          <a:xfrm>
            <a:off x="3852767" y="169640"/>
            <a:ext cx="3157538" cy="3157538"/>
          </a:xfrm>
          <a:prstGeom prst="ellipse">
            <a:avLst/>
          </a:prstGeom>
          <a:solidFill>
            <a:srgbClr val="000000">
              <a:alpha val="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3906869" y="-1913049"/>
            <a:ext cx="2428875" cy="2428875"/>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4304062" y="1697879"/>
            <a:ext cx="2302794" cy="2776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33333"/>
              </a:buClr>
              <a:buSzPts val="2062"/>
              <a:buFont typeface="Open Sans"/>
              <a:buNone/>
            </a:pPr>
            <a:r>
              <a:rPr b="1" lang="en-US" sz="2062">
                <a:solidFill>
                  <a:srgbClr val="333333"/>
                </a:solidFill>
                <a:latin typeface="Open Sans"/>
                <a:ea typeface="Open Sans"/>
                <a:cs typeface="Open Sans"/>
                <a:sym typeface="Open Sans"/>
              </a:rPr>
              <a:t>Key GIS Applications in Smart Cities</a:t>
            </a:r>
            <a:endParaRPr sz="2062">
              <a:solidFill>
                <a:schemeClr val="dk1"/>
              </a:solidFill>
              <a:latin typeface="Calibri"/>
              <a:ea typeface="Calibri"/>
              <a:cs typeface="Calibri"/>
              <a:sym typeface="Calibri"/>
            </a:endParaRPr>
          </a:p>
        </p:txBody>
      </p:sp>
      <p:sp>
        <p:nvSpPr>
          <p:cNvPr id="54" name="Google Shape;54;p2"/>
          <p:cNvSpPr/>
          <p:nvPr/>
        </p:nvSpPr>
        <p:spPr>
          <a:xfrm>
            <a:off x="347662" y="857250"/>
            <a:ext cx="474345" cy="474345"/>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879634" y="966788"/>
            <a:ext cx="475726" cy="2410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33333"/>
              </a:buClr>
              <a:buSzPts val="1493"/>
              <a:buFont typeface="Prompt"/>
              <a:buNone/>
            </a:pPr>
            <a:r>
              <a:rPr b="1" lang="en-US" sz="1493">
                <a:solidFill>
                  <a:srgbClr val="333333"/>
                </a:solidFill>
                <a:latin typeface="Prompt"/>
                <a:ea typeface="Prompt"/>
                <a:cs typeface="Prompt"/>
                <a:sym typeface="Prompt"/>
              </a:rPr>
              <a:t>01</a:t>
            </a:r>
            <a:endParaRPr sz="1493">
              <a:solidFill>
                <a:schemeClr val="dk1"/>
              </a:solidFill>
              <a:latin typeface="Calibri"/>
              <a:ea typeface="Calibri"/>
              <a:cs typeface="Calibri"/>
              <a:sym typeface="Calibri"/>
            </a:endParaRPr>
          </a:p>
        </p:txBody>
      </p:sp>
      <p:sp>
        <p:nvSpPr>
          <p:cNvPr id="56" name="Google Shape;56;p2"/>
          <p:cNvSpPr/>
          <p:nvPr/>
        </p:nvSpPr>
        <p:spPr>
          <a:xfrm>
            <a:off x="1388221" y="966788"/>
            <a:ext cx="2525268" cy="249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358"/>
              <a:buFont typeface="Open Sans"/>
              <a:buNone/>
            </a:pPr>
            <a:r>
              <a:rPr lang="en-US" sz="1358">
                <a:solidFill>
                  <a:srgbClr val="333333"/>
                </a:solidFill>
                <a:latin typeface="Open Sans"/>
                <a:ea typeface="Open Sans"/>
                <a:cs typeface="Open Sans"/>
                <a:sym typeface="Open Sans"/>
              </a:rPr>
              <a:t>Urban Planning &amp; Land Use</a:t>
            </a:r>
            <a:endParaRPr sz="1358">
              <a:solidFill>
                <a:schemeClr val="dk1"/>
              </a:solidFill>
              <a:latin typeface="Calibri"/>
              <a:ea typeface="Calibri"/>
              <a:cs typeface="Calibri"/>
              <a:sym typeface="Calibri"/>
            </a:endParaRPr>
          </a:p>
        </p:txBody>
      </p:sp>
      <p:sp>
        <p:nvSpPr>
          <p:cNvPr id="57" name="Google Shape;57;p2"/>
          <p:cNvSpPr/>
          <p:nvPr/>
        </p:nvSpPr>
        <p:spPr>
          <a:xfrm>
            <a:off x="347662" y="1619250"/>
            <a:ext cx="474345" cy="474345"/>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879634" y="1728788"/>
            <a:ext cx="475726" cy="2410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33333"/>
              </a:buClr>
              <a:buSzPts val="1493"/>
              <a:buFont typeface="Prompt"/>
              <a:buNone/>
            </a:pPr>
            <a:r>
              <a:rPr b="1" lang="en-US" sz="1493">
                <a:solidFill>
                  <a:srgbClr val="333333"/>
                </a:solidFill>
                <a:latin typeface="Prompt"/>
                <a:ea typeface="Prompt"/>
                <a:cs typeface="Prompt"/>
                <a:sym typeface="Prompt"/>
              </a:rPr>
              <a:t>02</a:t>
            </a:r>
            <a:endParaRPr sz="1493">
              <a:solidFill>
                <a:schemeClr val="dk1"/>
              </a:solidFill>
              <a:latin typeface="Calibri"/>
              <a:ea typeface="Calibri"/>
              <a:cs typeface="Calibri"/>
              <a:sym typeface="Calibri"/>
            </a:endParaRPr>
          </a:p>
        </p:txBody>
      </p:sp>
      <p:sp>
        <p:nvSpPr>
          <p:cNvPr id="59" name="Google Shape;59;p2"/>
          <p:cNvSpPr/>
          <p:nvPr/>
        </p:nvSpPr>
        <p:spPr>
          <a:xfrm>
            <a:off x="1388221" y="1728788"/>
            <a:ext cx="2525268" cy="249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358"/>
              <a:buFont typeface="Open Sans"/>
              <a:buNone/>
            </a:pPr>
            <a:r>
              <a:rPr lang="en-US" sz="1358">
                <a:solidFill>
                  <a:srgbClr val="333333"/>
                </a:solidFill>
                <a:latin typeface="Open Sans"/>
                <a:ea typeface="Open Sans"/>
                <a:cs typeface="Open Sans"/>
                <a:sym typeface="Open Sans"/>
              </a:rPr>
              <a:t>Traffic &amp; Transportation Management</a:t>
            </a:r>
            <a:endParaRPr sz="1358">
              <a:solidFill>
                <a:schemeClr val="dk1"/>
              </a:solidFill>
              <a:latin typeface="Calibri"/>
              <a:ea typeface="Calibri"/>
              <a:cs typeface="Calibri"/>
              <a:sym typeface="Calibri"/>
            </a:endParaRPr>
          </a:p>
        </p:txBody>
      </p:sp>
      <p:sp>
        <p:nvSpPr>
          <p:cNvPr id="60" name="Google Shape;60;p2"/>
          <p:cNvSpPr/>
          <p:nvPr/>
        </p:nvSpPr>
        <p:spPr>
          <a:xfrm>
            <a:off x="347662" y="2381250"/>
            <a:ext cx="474345" cy="474345"/>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879634" y="2490788"/>
            <a:ext cx="475726" cy="2410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33333"/>
              </a:buClr>
              <a:buSzPts val="1493"/>
              <a:buFont typeface="Prompt"/>
              <a:buNone/>
            </a:pPr>
            <a:r>
              <a:rPr b="1" lang="en-US" sz="1493">
                <a:solidFill>
                  <a:srgbClr val="333333"/>
                </a:solidFill>
                <a:latin typeface="Prompt"/>
                <a:ea typeface="Prompt"/>
                <a:cs typeface="Prompt"/>
                <a:sym typeface="Prompt"/>
              </a:rPr>
              <a:t>03</a:t>
            </a:r>
            <a:endParaRPr sz="1493">
              <a:solidFill>
                <a:schemeClr val="dk1"/>
              </a:solidFill>
              <a:latin typeface="Calibri"/>
              <a:ea typeface="Calibri"/>
              <a:cs typeface="Calibri"/>
              <a:sym typeface="Calibri"/>
            </a:endParaRPr>
          </a:p>
        </p:txBody>
      </p:sp>
      <p:sp>
        <p:nvSpPr>
          <p:cNvPr id="62" name="Google Shape;62;p2"/>
          <p:cNvSpPr/>
          <p:nvPr/>
        </p:nvSpPr>
        <p:spPr>
          <a:xfrm>
            <a:off x="1388221" y="2490788"/>
            <a:ext cx="2525268" cy="249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358"/>
              <a:buFont typeface="Open Sans"/>
              <a:buNone/>
            </a:pPr>
            <a:r>
              <a:rPr lang="en-US" sz="1358">
                <a:solidFill>
                  <a:srgbClr val="333333"/>
                </a:solidFill>
                <a:latin typeface="Open Sans"/>
                <a:ea typeface="Open Sans"/>
                <a:cs typeface="Open Sans"/>
                <a:sym typeface="Open Sans"/>
              </a:rPr>
              <a:t>Utilities &amp; Infrastructure Monitoring</a:t>
            </a:r>
            <a:endParaRPr sz="1358">
              <a:solidFill>
                <a:schemeClr val="dk1"/>
              </a:solidFill>
              <a:latin typeface="Calibri"/>
              <a:ea typeface="Calibri"/>
              <a:cs typeface="Calibri"/>
              <a:sym typeface="Calibri"/>
            </a:endParaRPr>
          </a:p>
        </p:txBody>
      </p:sp>
      <p:sp>
        <p:nvSpPr>
          <p:cNvPr id="63" name="Google Shape;63;p2"/>
          <p:cNvSpPr/>
          <p:nvPr/>
        </p:nvSpPr>
        <p:spPr>
          <a:xfrm>
            <a:off x="347662" y="3143250"/>
            <a:ext cx="474345" cy="474345"/>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879634" y="3252788"/>
            <a:ext cx="475726" cy="2410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33333"/>
              </a:buClr>
              <a:buSzPts val="1493"/>
              <a:buFont typeface="Prompt"/>
              <a:buNone/>
            </a:pPr>
            <a:r>
              <a:rPr b="1" lang="en-US" sz="1493">
                <a:solidFill>
                  <a:srgbClr val="333333"/>
                </a:solidFill>
                <a:latin typeface="Prompt"/>
                <a:ea typeface="Prompt"/>
                <a:cs typeface="Prompt"/>
                <a:sym typeface="Prompt"/>
              </a:rPr>
              <a:t>04</a:t>
            </a:r>
            <a:endParaRPr sz="1493">
              <a:solidFill>
                <a:schemeClr val="dk1"/>
              </a:solidFill>
              <a:latin typeface="Calibri"/>
              <a:ea typeface="Calibri"/>
              <a:cs typeface="Calibri"/>
              <a:sym typeface="Calibri"/>
            </a:endParaRPr>
          </a:p>
        </p:txBody>
      </p:sp>
      <p:sp>
        <p:nvSpPr>
          <p:cNvPr id="65" name="Google Shape;65;p2"/>
          <p:cNvSpPr/>
          <p:nvPr/>
        </p:nvSpPr>
        <p:spPr>
          <a:xfrm>
            <a:off x="1388221" y="3252788"/>
            <a:ext cx="2525268" cy="249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358"/>
              <a:buFont typeface="Open Sans"/>
              <a:buNone/>
            </a:pPr>
            <a:r>
              <a:rPr lang="en-US" sz="1358">
                <a:solidFill>
                  <a:srgbClr val="333333"/>
                </a:solidFill>
                <a:latin typeface="Open Sans"/>
                <a:ea typeface="Open Sans"/>
                <a:cs typeface="Open Sans"/>
                <a:sym typeface="Open Sans"/>
              </a:rPr>
              <a:t>Environmental Sustainability</a:t>
            </a:r>
            <a:endParaRPr sz="1358">
              <a:solidFill>
                <a:schemeClr val="dk1"/>
              </a:solidFill>
              <a:latin typeface="Calibri"/>
              <a:ea typeface="Calibri"/>
              <a:cs typeface="Calibri"/>
              <a:sym typeface="Calibri"/>
            </a:endParaRPr>
          </a:p>
        </p:txBody>
      </p:sp>
      <p:sp>
        <p:nvSpPr>
          <p:cNvPr id="66" name="Google Shape;66;p2"/>
          <p:cNvSpPr/>
          <p:nvPr/>
        </p:nvSpPr>
        <p:spPr>
          <a:xfrm>
            <a:off x="347662" y="3905250"/>
            <a:ext cx="474345" cy="474345"/>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879634" y="4014788"/>
            <a:ext cx="475726" cy="2410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33333"/>
              </a:buClr>
              <a:buSzPts val="1493"/>
              <a:buFont typeface="Prompt"/>
              <a:buNone/>
            </a:pPr>
            <a:r>
              <a:rPr b="1" lang="en-US" sz="1493">
                <a:solidFill>
                  <a:srgbClr val="333333"/>
                </a:solidFill>
                <a:latin typeface="Prompt"/>
                <a:ea typeface="Prompt"/>
                <a:cs typeface="Prompt"/>
                <a:sym typeface="Prompt"/>
              </a:rPr>
              <a:t>05</a:t>
            </a:r>
            <a:endParaRPr sz="1493">
              <a:solidFill>
                <a:schemeClr val="dk1"/>
              </a:solidFill>
              <a:latin typeface="Calibri"/>
              <a:ea typeface="Calibri"/>
              <a:cs typeface="Calibri"/>
              <a:sym typeface="Calibri"/>
            </a:endParaRPr>
          </a:p>
        </p:txBody>
      </p:sp>
      <p:sp>
        <p:nvSpPr>
          <p:cNvPr id="68" name="Google Shape;68;p2"/>
          <p:cNvSpPr/>
          <p:nvPr/>
        </p:nvSpPr>
        <p:spPr>
          <a:xfrm>
            <a:off x="1388221" y="4014788"/>
            <a:ext cx="2525268" cy="2497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358"/>
              <a:buFont typeface="Open Sans"/>
              <a:buNone/>
            </a:pPr>
            <a:r>
              <a:rPr lang="en-US" sz="1358">
                <a:solidFill>
                  <a:srgbClr val="333333"/>
                </a:solidFill>
                <a:latin typeface="Open Sans"/>
                <a:ea typeface="Open Sans"/>
                <a:cs typeface="Open Sans"/>
                <a:sym typeface="Open Sans"/>
              </a:rPr>
              <a:t>Public Safety &amp; Emergency Response</a:t>
            </a:r>
            <a:endParaRPr sz="1358">
              <a:solidFill>
                <a:schemeClr val="dk1"/>
              </a:solidFill>
              <a:latin typeface="Calibri"/>
              <a:ea typeface="Calibri"/>
              <a:cs typeface="Calibri"/>
              <a:sym typeface="Calibri"/>
            </a:endParaRPr>
          </a:p>
        </p:txBody>
      </p:sp>
      <p:pic>
        <p:nvPicPr>
          <p:cNvPr descr="preencoded.png" id="69" name="Google Shape;69;p2"/>
          <p:cNvPicPr preferRelativeResize="0"/>
          <p:nvPr/>
        </p:nvPicPr>
        <p:blipFill rotWithShape="1">
          <a:blip r:embed="rId3">
            <a:alphaModFix/>
          </a:blip>
          <a:srcRect b="0" l="0" r="0" t="0"/>
          <a:stretch/>
        </p:blipFill>
        <p:spPr>
          <a:xfrm>
            <a:off x="6569916" y="2586085"/>
            <a:ext cx="2321719" cy="2321719"/>
          </a:xfrm>
          <a:prstGeom prst="rect">
            <a:avLst/>
          </a:prstGeom>
          <a:noFill/>
          <a:ln>
            <a:noFill/>
          </a:ln>
        </p:spPr>
      </p:pic>
      <p:sp>
        <p:nvSpPr>
          <p:cNvPr id="70" name="Google Shape;70;p2"/>
          <p:cNvSpPr/>
          <p:nvPr/>
        </p:nvSpPr>
        <p:spPr>
          <a:xfrm>
            <a:off x="181225" y="169650"/>
            <a:ext cx="563100" cy="4743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p:nvPr/>
        </p:nvSpPr>
        <p:spPr>
          <a:xfrm>
            <a:off x="7143750" y="0"/>
            <a:ext cx="2000250" cy="5143500"/>
          </a:xfrm>
          <a:prstGeom prst="rect">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3"/>
          <p:cNvSpPr/>
          <p:nvPr/>
        </p:nvSpPr>
        <p:spPr>
          <a:xfrm>
            <a:off x="1190625" y="357188"/>
            <a:ext cx="5715000" cy="571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900"/>
              <a:buFont typeface="Open Sans"/>
              <a:buNone/>
            </a:pPr>
            <a:r>
              <a:rPr b="1" lang="en-US" sz="1900">
                <a:solidFill>
                  <a:srgbClr val="333333"/>
                </a:solidFill>
                <a:latin typeface="Open Sans"/>
                <a:ea typeface="Open Sans"/>
                <a:cs typeface="Open Sans"/>
                <a:sym typeface="Open Sans"/>
              </a:rPr>
              <a:t>Urban Planning with GIS</a:t>
            </a:r>
            <a:endParaRPr sz="1900">
              <a:solidFill>
                <a:schemeClr val="dk1"/>
              </a:solidFill>
              <a:latin typeface="Calibri"/>
              <a:ea typeface="Calibri"/>
              <a:cs typeface="Calibri"/>
              <a:sym typeface="Calibri"/>
            </a:endParaRPr>
          </a:p>
        </p:txBody>
      </p:sp>
      <p:sp>
        <p:nvSpPr>
          <p:cNvPr id="78" name="Google Shape;78;p3"/>
          <p:cNvSpPr/>
          <p:nvPr/>
        </p:nvSpPr>
        <p:spPr>
          <a:xfrm>
            <a:off x="714375" y="1190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7"/>
              <a:buFont typeface="Open Sans"/>
              <a:buNone/>
            </a:pPr>
            <a:r>
              <a:rPr b="1" lang="en-US" sz="1407">
                <a:solidFill>
                  <a:srgbClr val="000000"/>
                </a:solidFill>
                <a:latin typeface="Open Sans"/>
                <a:ea typeface="Open Sans"/>
                <a:cs typeface="Open Sans"/>
                <a:sym typeface="Open Sans"/>
              </a:rPr>
              <a:t>Land Use Optimization</a:t>
            </a:r>
            <a:endParaRPr sz="1407">
              <a:solidFill>
                <a:schemeClr val="dk1"/>
              </a:solidFill>
              <a:latin typeface="Calibri"/>
              <a:ea typeface="Calibri"/>
              <a:cs typeface="Calibri"/>
              <a:sym typeface="Calibri"/>
            </a:endParaRPr>
          </a:p>
        </p:txBody>
      </p:sp>
      <p:sp>
        <p:nvSpPr>
          <p:cNvPr id="79" name="Google Shape;79;p3"/>
          <p:cNvSpPr/>
          <p:nvPr/>
        </p:nvSpPr>
        <p:spPr>
          <a:xfrm>
            <a:off x="714375" y="1571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27"/>
              <a:buFont typeface="Open Sans"/>
              <a:buNone/>
            </a:pPr>
            <a:r>
              <a:rPr lang="en-US" sz="1327">
                <a:solidFill>
                  <a:srgbClr val="000000"/>
                </a:solidFill>
                <a:latin typeface="Open Sans"/>
                <a:ea typeface="Open Sans"/>
                <a:cs typeface="Open Sans"/>
                <a:sym typeface="Open Sans"/>
              </a:rPr>
              <a:t>GIS helps city planners visualize land use patterns and make data-driven decisions to optimize zoning, green spaces, and building permits.</a:t>
            </a:r>
            <a:endParaRPr sz="1327">
              <a:solidFill>
                <a:schemeClr val="dk1"/>
              </a:solidFill>
              <a:latin typeface="Calibri"/>
              <a:ea typeface="Calibri"/>
              <a:cs typeface="Calibri"/>
              <a:sym typeface="Calibri"/>
            </a:endParaRPr>
          </a:p>
        </p:txBody>
      </p:sp>
      <p:sp>
        <p:nvSpPr>
          <p:cNvPr id="80" name="Google Shape;80;p3"/>
          <p:cNvSpPr/>
          <p:nvPr/>
        </p:nvSpPr>
        <p:spPr>
          <a:xfrm>
            <a:off x="714375" y="2524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7"/>
              <a:buFont typeface="Open Sans"/>
              <a:buNone/>
            </a:pPr>
            <a:r>
              <a:rPr b="1" lang="en-US" sz="1407">
                <a:solidFill>
                  <a:srgbClr val="000000"/>
                </a:solidFill>
                <a:latin typeface="Open Sans"/>
                <a:ea typeface="Open Sans"/>
                <a:cs typeface="Open Sans"/>
                <a:sym typeface="Open Sans"/>
              </a:rPr>
              <a:t>Infrastructure Layout</a:t>
            </a:r>
            <a:endParaRPr sz="1407">
              <a:solidFill>
                <a:schemeClr val="dk1"/>
              </a:solidFill>
              <a:latin typeface="Calibri"/>
              <a:ea typeface="Calibri"/>
              <a:cs typeface="Calibri"/>
              <a:sym typeface="Calibri"/>
            </a:endParaRPr>
          </a:p>
        </p:txBody>
      </p:sp>
      <p:sp>
        <p:nvSpPr>
          <p:cNvPr id="81" name="Google Shape;81;p3"/>
          <p:cNvSpPr/>
          <p:nvPr/>
        </p:nvSpPr>
        <p:spPr>
          <a:xfrm>
            <a:off x="714375" y="2905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27"/>
              <a:buFont typeface="Open Sans"/>
              <a:buNone/>
            </a:pPr>
            <a:r>
              <a:rPr lang="en-US" sz="1327">
                <a:solidFill>
                  <a:srgbClr val="000000"/>
                </a:solidFill>
                <a:latin typeface="Open Sans"/>
                <a:ea typeface="Open Sans"/>
                <a:cs typeface="Open Sans"/>
                <a:sym typeface="Open Sans"/>
              </a:rPr>
              <a:t>It supports efficient infrastructure development by modeling road networks, water systems, and public transport routes.</a:t>
            </a:r>
            <a:endParaRPr sz="1327">
              <a:solidFill>
                <a:schemeClr val="dk1"/>
              </a:solidFill>
              <a:latin typeface="Calibri"/>
              <a:ea typeface="Calibri"/>
              <a:cs typeface="Calibri"/>
              <a:sym typeface="Calibri"/>
            </a:endParaRPr>
          </a:p>
        </p:txBody>
      </p:sp>
      <p:sp>
        <p:nvSpPr>
          <p:cNvPr id="82" name="Google Shape;82;p3"/>
          <p:cNvSpPr/>
          <p:nvPr/>
        </p:nvSpPr>
        <p:spPr>
          <a:xfrm>
            <a:off x="714375" y="3619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7"/>
              <a:buFont typeface="Open Sans"/>
              <a:buNone/>
            </a:pPr>
            <a:r>
              <a:rPr b="1" lang="en-US" sz="1407">
                <a:solidFill>
                  <a:srgbClr val="000000"/>
                </a:solidFill>
                <a:latin typeface="Open Sans"/>
                <a:ea typeface="Open Sans"/>
                <a:cs typeface="Open Sans"/>
                <a:sym typeface="Open Sans"/>
              </a:rPr>
              <a:t>Community Engagement</a:t>
            </a:r>
            <a:endParaRPr sz="1407">
              <a:solidFill>
                <a:schemeClr val="dk1"/>
              </a:solidFill>
              <a:latin typeface="Calibri"/>
              <a:ea typeface="Calibri"/>
              <a:cs typeface="Calibri"/>
              <a:sym typeface="Calibri"/>
            </a:endParaRPr>
          </a:p>
        </p:txBody>
      </p:sp>
      <p:sp>
        <p:nvSpPr>
          <p:cNvPr id="83" name="Google Shape;83;p3"/>
          <p:cNvSpPr/>
          <p:nvPr/>
        </p:nvSpPr>
        <p:spPr>
          <a:xfrm>
            <a:off x="714375" y="4000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27"/>
              <a:buFont typeface="Open Sans"/>
              <a:buNone/>
            </a:pPr>
            <a:r>
              <a:rPr lang="en-US" sz="1327">
                <a:solidFill>
                  <a:srgbClr val="000000"/>
                </a:solidFill>
                <a:latin typeface="Open Sans"/>
                <a:ea typeface="Open Sans"/>
                <a:cs typeface="Open Sans"/>
                <a:sym typeface="Open Sans"/>
              </a:rPr>
              <a:t>GIS tools empower public participation by sharing maps and receiving feedback on proposed developments.</a:t>
            </a:r>
            <a:endParaRPr sz="1327">
              <a:solidFill>
                <a:schemeClr val="dk1"/>
              </a:solidFill>
              <a:latin typeface="Calibri"/>
              <a:ea typeface="Calibri"/>
              <a:cs typeface="Calibri"/>
              <a:sym typeface="Calibri"/>
            </a:endParaRPr>
          </a:p>
        </p:txBody>
      </p:sp>
      <p:pic>
        <p:nvPicPr>
          <p:cNvPr descr="preencoded.png" id="84" name="Google Shape;84;p3"/>
          <p:cNvPicPr preferRelativeResize="0"/>
          <p:nvPr/>
        </p:nvPicPr>
        <p:blipFill rotWithShape="1">
          <a:blip r:embed="rId3">
            <a:alphaModFix/>
          </a:blip>
          <a:srcRect b="0" l="0" r="0" t="0"/>
          <a:stretch/>
        </p:blipFill>
        <p:spPr>
          <a:xfrm>
            <a:off x="6238875" y="1333500"/>
            <a:ext cx="2352675" cy="2352675"/>
          </a:xfrm>
          <a:prstGeom prst="rect">
            <a:avLst/>
          </a:prstGeom>
          <a:noFill/>
          <a:ln>
            <a:noFill/>
          </a:ln>
        </p:spPr>
      </p:pic>
      <p:sp>
        <p:nvSpPr>
          <p:cNvPr id="85" name="Google Shape;85;p3"/>
          <p:cNvSpPr/>
          <p:nvPr/>
        </p:nvSpPr>
        <p:spPr>
          <a:xfrm>
            <a:off x="-1309687" y="3810000"/>
            <a:ext cx="1737360" cy="1737360"/>
          </a:xfrm>
          <a:prstGeom prst="ellipse">
            <a:avLst/>
          </a:prstGeom>
          <a:solidFill>
            <a:srgbClr val="000000">
              <a:alpha val="0"/>
            </a:srgbClr>
          </a:solidFill>
          <a:ln cap="flat" cmpd="sng" w="211650">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3"/>
          <p:cNvSpPr/>
          <p:nvPr/>
        </p:nvSpPr>
        <p:spPr>
          <a:xfrm>
            <a:off x="567450" y="198450"/>
            <a:ext cx="563100" cy="4743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p:nvPr/>
        </p:nvSpPr>
        <p:spPr>
          <a:xfrm>
            <a:off x="7143750" y="0"/>
            <a:ext cx="2000250" cy="5143500"/>
          </a:xfrm>
          <a:prstGeom prst="rect">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4"/>
          <p:cNvSpPr/>
          <p:nvPr/>
        </p:nvSpPr>
        <p:spPr>
          <a:xfrm>
            <a:off x="1190625" y="357188"/>
            <a:ext cx="5715000" cy="571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710"/>
              <a:buFont typeface="Open Sans"/>
              <a:buNone/>
            </a:pPr>
            <a:r>
              <a:rPr b="1" lang="en-US" sz="1710">
                <a:solidFill>
                  <a:srgbClr val="333333"/>
                </a:solidFill>
                <a:latin typeface="Open Sans"/>
                <a:ea typeface="Open Sans"/>
                <a:cs typeface="Open Sans"/>
                <a:sym typeface="Open Sans"/>
              </a:rPr>
              <a:t>Traffic and Transportation Management</a:t>
            </a:r>
            <a:endParaRPr sz="1710">
              <a:solidFill>
                <a:schemeClr val="dk1"/>
              </a:solidFill>
              <a:latin typeface="Calibri"/>
              <a:ea typeface="Calibri"/>
              <a:cs typeface="Calibri"/>
              <a:sym typeface="Calibri"/>
            </a:endParaRPr>
          </a:p>
        </p:txBody>
      </p:sp>
      <p:sp>
        <p:nvSpPr>
          <p:cNvPr id="94" name="Google Shape;94;p4"/>
          <p:cNvSpPr/>
          <p:nvPr/>
        </p:nvSpPr>
        <p:spPr>
          <a:xfrm>
            <a:off x="714375" y="1190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257"/>
              <a:buFont typeface="Open Sans"/>
              <a:buNone/>
            </a:pPr>
            <a:r>
              <a:rPr b="1" lang="en-US" sz="1257">
                <a:solidFill>
                  <a:srgbClr val="000000"/>
                </a:solidFill>
                <a:latin typeface="Open Sans"/>
                <a:ea typeface="Open Sans"/>
                <a:cs typeface="Open Sans"/>
                <a:sym typeface="Open Sans"/>
              </a:rPr>
              <a:t>Real-Time Traffic Monitoring</a:t>
            </a:r>
            <a:endParaRPr sz="1257">
              <a:solidFill>
                <a:schemeClr val="dk1"/>
              </a:solidFill>
              <a:latin typeface="Calibri"/>
              <a:ea typeface="Calibri"/>
              <a:cs typeface="Calibri"/>
              <a:sym typeface="Calibri"/>
            </a:endParaRPr>
          </a:p>
        </p:txBody>
      </p:sp>
      <p:sp>
        <p:nvSpPr>
          <p:cNvPr id="95" name="Google Shape;95;p4"/>
          <p:cNvSpPr/>
          <p:nvPr/>
        </p:nvSpPr>
        <p:spPr>
          <a:xfrm>
            <a:off x="714375" y="1571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GIS enables cities to monitor traffic congestion using sensor and GPS data, helping reroute flows and reduce delays.</a:t>
            </a:r>
            <a:endParaRPr sz="1367">
              <a:solidFill>
                <a:schemeClr val="dk1"/>
              </a:solidFill>
              <a:latin typeface="Calibri"/>
              <a:ea typeface="Calibri"/>
              <a:cs typeface="Calibri"/>
              <a:sym typeface="Calibri"/>
            </a:endParaRPr>
          </a:p>
        </p:txBody>
      </p:sp>
      <p:sp>
        <p:nvSpPr>
          <p:cNvPr id="96" name="Google Shape;96;p4"/>
          <p:cNvSpPr/>
          <p:nvPr/>
        </p:nvSpPr>
        <p:spPr>
          <a:xfrm>
            <a:off x="714375" y="2524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257"/>
              <a:buFont typeface="Open Sans"/>
              <a:buNone/>
            </a:pPr>
            <a:r>
              <a:rPr b="1" lang="en-US" sz="1257">
                <a:solidFill>
                  <a:srgbClr val="000000"/>
                </a:solidFill>
                <a:latin typeface="Open Sans"/>
                <a:ea typeface="Open Sans"/>
                <a:cs typeface="Open Sans"/>
                <a:sym typeface="Open Sans"/>
              </a:rPr>
              <a:t>Public Transit Optimization</a:t>
            </a:r>
            <a:endParaRPr sz="1257">
              <a:solidFill>
                <a:schemeClr val="dk1"/>
              </a:solidFill>
              <a:latin typeface="Calibri"/>
              <a:ea typeface="Calibri"/>
              <a:cs typeface="Calibri"/>
              <a:sym typeface="Calibri"/>
            </a:endParaRPr>
          </a:p>
        </p:txBody>
      </p:sp>
      <p:sp>
        <p:nvSpPr>
          <p:cNvPr id="97" name="Google Shape;97;p4"/>
          <p:cNvSpPr/>
          <p:nvPr/>
        </p:nvSpPr>
        <p:spPr>
          <a:xfrm>
            <a:off x="714375" y="2905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Transit agencies use GIS to plan efficient routes and timetables based on population movement and demand analysis.</a:t>
            </a:r>
            <a:endParaRPr sz="1367">
              <a:solidFill>
                <a:schemeClr val="dk1"/>
              </a:solidFill>
              <a:latin typeface="Calibri"/>
              <a:ea typeface="Calibri"/>
              <a:cs typeface="Calibri"/>
              <a:sym typeface="Calibri"/>
            </a:endParaRPr>
          </a:p>
        </p:txBody>
      </p:sp>
      <p:sp>
        <p:nvSpPr>
          <p:cNvPr id="98" name="Google Shape;98;p4"/>
          <p:cNvSpPr/>
          <p:nvPr/>
        </p:nvSpPr>
        <p:spPr>
          <a:xfrm>
            <a:off x="714375" y="3619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257"/>
              <a:buFont typeface="Open Sans"/>
              <a:buNone/>
            </a:pPr>
            <a:r>
              <a:rPr b="1" lang="en-US" sz="1257">
                <a:solidFill>
                  <a:srgbClr val="000000"/>
                </a:solidFill>
                <a:latin typeface="Open Sans"/>
                <a:ea typeface="Open Sans"/>
                <a:cs typeface="Open Sans"/>
                <a:sym typeface="Open Sans"/>
              </a:rPr>
              <a:t>Smart Parking Solutions</a:t>
            </a:r>
            <a:endParaRPr sz="1257">
              <a:solidFill>
                <a:schemeClr val="dk1"/>
              </a:solidFill>
              <a:latin typeface="Calibri"/>
              <a:ea typeface="Calibri"/>
              <a:cs typeface="Calibri"/>
              <a:sym typeface="Calibri"/>
            </a:endParaRPr>
          </a:p>
        </p:txBody>
      </p:sp>
      <p:sp>
        <p:nvSpPr>
          <p:cNvPr id="99" name="Google Shape;99;p4"/>
          <p:cNvSpPr/>
          <p:nvPr/>
        </p:nvSpPr>
        <p:spPr>
          <a:xfrm>
            <a:off x="714375" y="4000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Parking availability data is mapped and used to guide drivers, easing congestion and improving user experience.</a:t>
            </a:r>
            <a:endParaRPr sz="1367">
              <a:solidFill>
                <a:schemeClr val="dk1"/>
              </a:solidFill>
              <a:latin typeface="Calibri"/>
              <a:ea typeface="Calibri"/>
              <a:cs typeface="Calibri"/>
              <a:sym typeface="Calibri"/>
            </a:endParaRPr>
          </a:p>
        </p:txBody>
      </p:sp>
      <p:pic>
        <p:nvPicPr>
          <p:cNvPr descr="preencoded.png" id="100" name="Google Shape;100;p4"/>
          <p:cNvPicPr preferRelativeResize="0"/>
          <p:nvPr/>
        </p:nvPicPr>
        <p:blipFill rotWithShape="1">
          <a:blip r:embed="rId3">
            <a:alphaModFix/>
          </a:blip>
          <a:srcRect b="0" l="0" r="0" t="0"/>
          <a:stretch/>
        </p:blipFill>
        <p:spPr>
          <a:xfrm>
            <a:off x="6238875" y="1333500"/>
            <a:ext cx="2352675" cy="2352675"/>
          </a:xfrm>
          <a:prstGeom prst="rect">
            <a:avLst/>
          </a:prstGeom>
          <a:noFill/>
          <a:ln>
            <a:noFill/>
          </a:ln>
        </p:spPr>
      </p:pic>
      <p:sp>
        <p:nvSpPr>
          <p:cNvPr id="101" name="Google Shape;101;p4"/>
          <p:cNvSpPr/>
          <p:nvPr/>
        </p:nvSpPr>
        <p:spPr>
          <a:xfrm>
            <a:off x="-1309687" y="3810000"/>
            <a:ext cx="1737360" cy="1737360"/>
          </a:xfrm>
          <a:prstGeom prst="ellipse">
            <a:avLst/>
          </a:prstGeom>
          <a:solidFill>
            <a:srgbClr val="000000">
              <a:alpha val="0"/>
            </a:srgbClr>
          </a:solidFill>
          <a:ln cap="flat" cmpd="sng" w="211650">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4"/>
          <p:cNvSpPr/>
          <p:nvPr/>
        </p:nvSpPr>
        <p:spPr>
          <a:xfrm>
            <a:off x="247175" y="716325"/>
            <a:ext cx="563100" cy="4743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7143750" y="0"/>
            <a:ext cx="2000250" cy="5143500"/>
          </a:xfrm>
          <a:prstGeom prst="rect">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5"/>
          <p:cNvSpPr/>
          <p:nvPr/>
        </p:nvSpPr>
        <p:spPr>
          <a:xfrm>
            <a:off x="1190625" y="357188"/>
            <a:ext cx="5715000" cy="571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900"/>
              <a:buFont typeface="Open Sans"/>
              <a:buNone/>
            </a:pPr>
            <a:r>
              <a:rPr b="1" lang="en-US" sz="1900">
                <a:solidFill>
                  <a:srgbClr val="333333"/>
                </a:solidFill>
                <a:latin typeface="Open Sans"/>
                <a:ea typeface="Open Sans"/>
                <a:cs typeface="Open Sans"/>
                <a:sym typeface="Open Sans"/>
              </a:rPr>
              <a:t>Environmental Monitoring</a:t>
            </a:r>
            <a:endParaRPr sz="1900">
              <a:solidFill>
                <a:schemeClr val="dk1"/>
              </a:solidFill>
              <a:latin typeface="Calibri"/>
              <a:ea typeface="Calibri"/>
              <a:cs typeface="Calibri"/>
              <a:sym typeface="Calibri"/>
            </a:endParaRPr>
          </a:p>
        </p:txBody>
      </p:sp>
      <p:sp>
        <p:nvSpPr>
          <p:cNvPr id="110" name="Google Shape;110;p5"/>
          <p:cNvSpPr/>
          <p:nvPr/>
        </p:nvSpPr>
        <p:spPr>
          <a:xfrm>
            <a:off x="714375" y="1190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3"/>
              <a:buFont typeface="Open Sans"/>
              <a:buNone/>
            </a:pPr>
            <a:r>
              <a:rPr b="1" lang="en-US" sz="1363">
                <a:solidFill>
                  <a:srgbClr val="000000"/>
                </a:solidFill>
                <a:latin typeface="Open Sans"/>
                <a:ea typeface="Open Sans"/>
                <a:cs typeface="Open Sans"/>
                <a:sym typeface="Open Sans"/>
              </a:rPr>
              <a:t>Air Quality Tracking</a:t>
            </a:r>
            <a:endParaRPr sz="1363">
              <a:solidFill>
                <a:schemeClr val="dk1"/>
              </a:solidFill>
              <a:latin typeface="Calibri"/>
              <a:ea typeface="Calibri"/>
              <a:cs typeface="Calibri"/>
              <a:sym typeface="Calibri"/>
            </a:endParaRPr>
          </a:p>
        </p:txBody>
      </p:sp>
      <p:sp>
        <p:nvSpPr>
          <p:cNvPr id="111" name="Google Shape;111;p5"/>
          <p:cNvSpPr/>
          <p:nvPr/>
        </p:nvSpPr>
        <p:spPr>
          <a:xfrm>
            <a:off x="714375" y="1571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GIS integrates sensor data to visualize pollution levels and identify pollution hotspots in urban environments.</a:t>
            </a:r>
            <a:endParaRPr sz="1367">
              <a:solidFill>
                <a:schemeClr val="dk1"/>
              </a:solidFill>
              <a:latin typeface="Calibri"/>
              <a:ea typeface="Calibri"/>
              <a:cs typeface="Calibri"/>
              <a:sym typeface="Calibri"/>
            </a:endParaRPr>
          </a:p>
        </p:txBody>
      </p:sp>
      <p:sp>
        <p:nvSpPr>
          <p:cNvPr id="112" name="Google Shape;112;p5"/>
          <p:cNvSpPr/>
          <p:nvPr/>
        </p:nvSpPr>
        <p:spPr>
          <a:xfrm>
            <a:off x="714375" y="2524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3"/>
              <a:buFont typeface="Open Sans"/>
              <a:buNone/>
            </a:pPr>
            <a:r>
              <a:rPr b="1" lang="en-US" sz="1363">
                <a:solidFill>
                  <a:srgbClr val="000000"/>
                </a:solidFill>
                <a:latin typeface="Open Sans"/>
                <a:ea typeface="Open Sans"/>
                <a:cs typeface="Open Sans"/>
                <a:sym typeface="Open Sans"/>
              </a:rPr>
              <a:t>Green Space Analysis</a:t>
            </a:r>
            <a:endParaRPr sz="1363">
              <a:solidFill>
                <a:schemeClr val="dk1"/>
              </a:solidFill>
              <a:latin typeface="Calibri"/>
              <a:ea typeface="Calibri"/>
              <a:cs typeface="Calibri"/>
              <a:sym typeface="Calibri"/>
            </a:endParaRPr>
          </a:p>
        </p:txBody>
      </p:sp>
      <p:sp>
        <p:nvSpPr>
          <p:cNvPr id="113" name="Google Shape;113;p5"/>
          <p:cNvSpPr/>
          <p:nvPr/>
        </p:nvSpPr>
        <p:spPr>
          <a:xfrm>
            <a:off x="714375" y="2905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Cities use GIS to assess access to parks and vegetation coverage, ensuring equitable distribution of green areas.</a:t>
            </a:r>
            <a:endParaRPr sz="1367">
              <a:solidFill>
                <a:schemeClr val="dk1"/>
              </a:solidFill>
              <a:latin typeface="Calibri"/>
              <a:ea typeface="Calibri"/>
              <a:cs typeface="Calibri"/>
              <a:sym typeface="Calibri"/>
            </a:endParaRPr>
          </a:p>
        </p:txBody>
      </p:sp>
      <p:sp>
        <p:nvSpPr>
          <p:cNvPr id="114" name="Google Shape;114;p5"/>
          <p:cNvSpPr/>
          <p:nvPr/>
        </p:nvSpPr>
        <p:spPr>
          <a:xfrm>
            <a:off x="714375" y="3619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3"/>
              <a:buFont typeface="Open Sans"/>
              <a:buNone/>
            </a:pPr>
            <a:r>
              <a:rPr b="1" lang="en-US" sz="1363">
                <a:solidFill>
                  <a:srgbClr val="000000"/>
                </a:solidFill>
                <a:latin typeface="Open Sans"/>
                <a:ea typeface="Open Sans"/>
                <a:cs typeface="Open Sans"/>
                <a:sym typeface="Open Sans"/>
              </a:rPr>
              <a:t>Climate Resilience Planning</a:t>
            </a:r>
            <a:endParaRPr sz="1363">
              <a:solidFill>
                <a:schemeClr val="dk1"/>
              </a:solidFill>
              <a:latin typeface="Calibri"/>
              <a:ea typeface="Calibri"/>
              <a:cs typeface="Calibri"/>
              <a:sym typeface="Calibri"/>
            </a:endParaRPr>
          </a:p>
        </p:txBody>
      </p:sp>
      <p:sp>
        <p:nvSpPr>
          <p:cNvPr id="115" name="Google Shape;115;p5"/>
          <p:cNvSpPr/>
          <p:nvPr/>
        </p:nvSpPr>
        <p:spPr>
          <a:xfrm>
            <a:off x="714375" y="4000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It supports strategies for mitigating urban heat islands, flood risk zones, and climate adaptation.</a:t>
            </a:r>
            <a:endParaRPr sz="1367">
              <a:solidFill>
                <a:schemeClr val="dk1"/>
              </a:solidFill>
              <a:latin typeface="Calibri"/>
              <a:ea typeface="Calibri"/>
              <a:cs typeface="Calibri"/>
              <a:sym typeface="Calibri"/>
            </a:endParaRPr>
          </a:p>
        </p:txBody>
      </p:sp>
      <p:pic>
        <p:nvPicPr>
          <p:cNvPr descr="preencoded.png" id="116" name="Google Shape;116;p5"/>
          <p:cNvPicPr preferRelativeResize="0"/>
          <p:nvPr/>
        </p:nvPicPr>
        <p:blipFill rotWithShape="1">
          <a:blip r:embed="rId3">
            <a:alphaModFix/>
          </a:blip>
          <a:srcRect b="0" l="0" r="0" t="0"/>
          <a:stretch/>
        </p:blipFill>
        <p:spPr>
          <a:xfrm>
            <a:off x="6238875" y="1333500"/>
            <a:ext cx="2352675" cy="2352675"/>
          </a:xfrm>
          <a:prstGeom prst="rect">
            <a:avLst/>
          </a:prstGeom>
          <a:noFill/>
          <a:ln>
            <a:noFill/>
          </a:ln>
        </p:spPr>
      </p:pic>
      <p:sp>
        <p:nvSpPr>
          <p:cNvPr id="117" name="Google Shape;117;p5"/>
          <p:cNvSpPr/>
          <p:nvPr/>
        </p:nvSpPr>
        <p:spPr>
          <a:xfrm>
            <a:off x="-1309687" y="3810000"/>
            <a:ext cx="1737360" cy="1737360"/>
          </a:xfrm>
          <a:prstGeom prst="ellipse">
            <a:avLst/>
          </a:prstGeom>
          <a:solidFill>
            <a:srgbClr val="000000">
              <a:alpha val="0"/>
            </a:srgbClr>
          </a:solidFill>
          <a:ln cap="flat" cmpd="sng" w="211650">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5"/>
          <p:cNvSpPr/>
          <p:nvPr/>
        </p:nvSpPr>
        <p:spPr>
          <a:xfrm>
            <a:off x="39925" y="546475"/>
            <a:ext cx="563100" cy="4743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p:nvPr/>
        </p:nvSpPr>
        <p:spPr>
          <a:xfrm>
            <a:off x="7143750" y="0"/>
            <a:ext cx="2000250" cy="5143500"/>
          </a:xfrm>
          <a:prstGeom prst="rect">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6"/>
          <p:cNvSpPr/>
          <p:nvPr/>
        </p:nvSpPr>
        <p:spPr>
          <a:xfrm>
            <a:off x="1190625" y="357188"/>
            <a:ext cx="5715000" cy="571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33333"/>
              </a:buClr>
              <a:buSzPts val="1900"/>
              <a:buFont typeface="Open Sans"/>
              <a:buNone/>
            </a:pPr>
            <a:r>
              <a:rPr b="1" lang="en-US" sz="1900">
                <a:solidFill>
                  <a:srgbClr val="333333"/>
                </a:solidFill>
                <a:latin typeface="Open Sans"/>
                <a:ea typeface="Open Sans"/>
                <a:cs typeface="Open Sans"/>
                <a:sym typeface="Open Sans"/>
              </a:rPr>
              <a:t>Emergency &amp; Public Safety</a:t>
            </a:r>
            <a:endParaRPr sz="1900">
              <a:solidFill>
                <a:schemeClr val="dk1"/>
              </a:solidFill>
              <a:latin typeface="Calibri"/>
              <a:ea typeface="Calibri"/>
              <a:cs typeface="Calibri"/>
              <a:sym typeface="Calibri"/>
            </a:endParaRPr>
          </a:p>
        </p:txBody>
      </p:sp>
      <p:sp>
        <p:nvSpPr>
          <p:cNvPr id="126" name="Google Shape;126;p6"/>
          <p:cNvSpPr/>
          <p:nvPr/>
        </p:nvSpPr>
        <p:spPr>
          <a:xfrm>
            <a:off x="714375" y="1190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65"/>
              <a:buFont typeface="Open Sans"/>
              <a:buNone/>
            </a:pPr>
            <a:r>
              <a:rPr b="1" lang="en-US" sz="1465">
                <a:solidFill>
                  <a:srgbClr val="000000"/>
                </a:solidFill>
                <a:latin typeface="Open Sans"/>
                <a:ea typeface="Open Sans"/>
                <a:cs typeface="Open Sans"/>
                <a:sym typeface="Open Sans"/>
              </a:rPr>
              <a:t>Disaster Preparedness</a:t>
            </a:r>
            <a:endParaRPr sz="1465">
              <a:solidFill>
                <a:schemeClr val="dk1"/>
              </a:solidFill>
              <a:latin typeface="Calibri"/>
              <a:ea typeface="Calibri"/>
              <a:cs typeface="Calibri"/>
              <a:sym typeface="Calibri"/>
            </a:endParaRPr>
          </a:p>
        </p:txBody>
      </p:sp>
      <p:sp>
        <p:nvSpPr>
          <p:cNvPr id="127" name="Google Shape;127;p6"/>
          <p:cNvSpPr/>
          <p:nvPr/>
        </p:nvSpPr>
        <p:spPr>
          <a:xfrm>
            <a:off x="714375" y="15716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GIS helps predict and map flood zones, fire risks, and evacuation routes for quick disaster response.</a:t>
            </a:r>
            <a:endParaRPr sz="1367">
              <a:solidFill>
                <a:schemeClr val="dk1"/>
              </a:solidFill>
              <a:latin typeface="Calibri"/>
              <a:ea typeface="Calibri"/>
              <a:cs typeface="Calibri"/>
              <a:sym typeface="Calibri"/>
            </a:endParaRPr>
          </a:p>
        </p:txBody>
      </p:sp>
      <p:sp>
        <p:nvSpPr>
          <p:cNvPr id="128" name="Google Shape;128;p6"/>
          <p:cNvSpPr/>
          <p:nvPr/>
        </p:nvSpPr>
        <p:spPr>
          <a:xfrm>
            <a:off x="714375" y="2524125"/>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65"/>
              <a:buFont typeface="Open Sans"/>
              <a:buNone/>
            </a:pPr>
            <a:r>
              <a:rPr b="1" lang="en-US" sz="1465">
                <a:solidFill>
                  <a:srgbClr val="000000"/>
                </a:solidFill>
                <a:latin typeface="Open Sans"/>
                <a:ea typeface="Open Sans"/>
                <a:cs typeface="Open Sans"/>
                <a:sym typeface="Open Sans"/>
              </a:rPr>
              <a:t>Incident Mapping</a:t>
            </a:r>
            <a:endParaRPr sz="1465">
              <a:solidFill>
                <a:schemeClr val="dk1"/>
              </a:solidFill>
              <a:latin typeface="Calibri"/>
              <a:ea typeface="Calibri"/>
              <a:cs typeface="Calibri"/>
              <a:sym typeface="Calibri"/>
            </a:endParaRPr>
          </a:p>
        </p:txBody>
      </p:sp>
      <p:sp>
        <p:nvSpPr>
          <p:cNvPr id="129" name="Google Shape;129;p6"/>
          <p:cNvSpPr/>
          <p:nvPr/>
        </p:nvSpPr>
        <p:spPr>
          <a:xfrm>
            <a:off x="714375" y="2905125"/>
            <a:ext cx="5238900" cy="1428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Real-time incident mapping allows authorities to deploy resources efficiently and coordinate emergency services.</a:t>
            </a:r>
            <a:endParaRPr sz="1367">
              <a:solidFill>
                <a:schemeClr val="dk1"/>
              </a:solidFill>
              <a:latin typeface="Calibri"/>
              <a:ea typeface="Calibri"/>
              <a:cs typeface="Calibri"/>
              <a:sym typeface="Calibri"/>
            </a:endParaRPr>
          </a:p>
        </p:txBody>
      </p:sp>
      <p:sp>
        <p:nvSpPr>
          <p:cNvPr id="130" name="Google Shape;130;p6"/>
          <p:cNvSpPr/>
          <p:nvPr/>
        </p:nvSpPr>
        <p:spPr>
          <a:xfrm>
            <a:off x="714375" y="3619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65"/>
              <a:buFont typeface="Open Sans"/>
              <a:buNone/>
            </a:pPr>
            <a:r>
              <a:rPr b="1" lang="en-US" sz="1465">
                <a:solidFill>
                  <a:srgbClr val="000000"/>
                </a:solidFill>
                <a:latin typeface="Open Sans"/>
                <a:ea typeface="Open Sans"/>
                <a:cs typeface="Open Sans"/>
                <a:sym typeface="Open Sans"/>
              </a:rPr>
              <a:t>Crime Analysis</a:t>
            </a:r>
            <a:endParaRPr sz="1465">
              <a:solidFill>
                <a:schemeClr val="dk1"/>
              </a:solidFill>
              <a:latin typeface="Calibri"/>
              <a:ea typeface="Calibri"/>
              <a:cs typeface="Calibri"/>
              <a:sym typeface="Calibri"/>
            </a:endParaRPr>
          </a:p>
        </p:txBody>
      </p:sp>
      <p:sp>
        <p:nvSpPr>
          <p:cNvPr id="131" name="Google Shape;131;p6"/>
          <p:cNvSpPr/>
          <p:nvPr/>
        </p:nvSpPr>
        <p:spPr>
          <a:xfrm>
            <a:off x="714375" y="4000500"/>
            <a:ext cx="523875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367"/>
              <a:buFont typeface="Open Sans"/>
              <a:buNone/>
            </a:pPr>
            <a:r>
              <a:rPr lang="en-US" sz="1367">
                <a:solidFill>
                  <a:srgbClr val="000000"/>
                </a:solidFill>
                <a:latin typeface="Open Sans"/>
                <a:ea typeface="Open Sans"/>
                <a:cs typeface="Open Sans"/>
                <a:sym typeface="Open Sans"/>
              </a:rPr>
              <a:t>Police use GIS to analyze crime patterns, improving patrol routes and hotspot monitoring.</a:t>
            </a:r>
            <a:endParaRPr sz="1367">
              <a:solidFill>
                <a:schemeClr val="dk1"/>
              </a:solidFill>
              <a:latin typeface="Calibri"/>
              <a:ea typeface="Calibri"/>
              <a:cs typeface="Calibri"/>
              <a:sym typeface="Calibri"/>
            </a:endParaRPr>
          </a:p>
        </p:txBody>
      </p:sp>
      <p:pic>
        <p:nvPicPr>
          <p:cNvPr descr="preencoded.png" id="132" name="Google Shape;132;p6"/>
          <p:cNvPicPr preferRelativeResize="0"/>
          <p:nvPr/>
        </p:nvPicPr>
        <p:blipFill rotWithShape="1">
          <a:blip r:embed="rId3">
            <a:alphaModFix/>
          </a:blip>
          <a:srcRect b="0" l="0" r="0" t="0"/>
          <a:stretch/>
        </p:blipFill>
        <p:spPr>
          <a:xfrm>
            <a:off x="6238875" y="1333500"/>
            <a:ext cx="2352675" cy="2352675"/>
          </a:xfrm>
          <a:prstGeom prst="rect">
            <a:avLst/>
          </a:prstGeom>
          <a:noFill/>
          <a:ln>
            <a:noFill/>
          </a:ln>
        </p:spPr>
      </p:pic>
      <p:sp>
        <p:nvSpPr>
          <p:cNvPr id="133" name="Google Shape;133;p6"/>
          <p:cNvSpPr/>
          <p:nvPr/>
        </p:nvSpPr>
        <p:spPr>
          <a:xfrm>
            <a:off x="-1309687" y="3810000"/>
            <a:ext cx="1737360" cy="1737360"/>
          </a:xfrm>
          <a:prstGeom prst="ellipse">
            <a:avLst/>
          </a:prstGeom>
          <a:solidFill>
            <a:srgbClr val="000000">
              <a:alpha val="0"/>
            </a:srgbClr>
          </a:solidFill>
          <a:ln cap="flat" cmpd="sng" w="211650">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6"/>
          <p:cNvSpPr/>
          <p:nvPr/>
        </p:nvSpPr>
        <p:spPr>
          <a:xfrm>
            <a:off x="94200" y="244925"/>
            <a:ext cx="563100" cy="474300"/>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842581" y="437150"/>
            <a:ext cx="4014788" cy="4014788"/>
          </a:xfrm>
          <a:prstGeom prst="ellipse">
            <a:avLst/>
          </a:prstGeom>
          <a:solidFill>
            <a:srgbClr val="000000">
              <a:alpha val="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7"/>
          <p:cNvSpPr/>
          <p:nvPr/>
        </p:nvSpPr>
        <p:spPr>
          <a:xfrm>
            <a:off x="285417" y="2160080"/>
            <a:ext cx="3467148" cy="82338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4"/>
              <a:buFont typeface="Open Sans"/>
              <a:buNone/>
            </a:pPr>
            <a:r>
              <a:rPr b="1" lang="en-US" sz="2404">
                <a:solidFill>
                  <a:srgbClr val="000000"/>
                </a:solidFill>
                <a:latin typeface="Open Sans"/>
                <a:ea typeface="Open Sans"/>
                <a:cs typeface="Open Sans"/>
                <a:sym typeface="Open Sans"/>
              </a:rPr>
              <a:t>What's Next for GIS in Smart Cities?</a:t>
            </a:r>
            <a:endParaRPr sz="2404">
              <a:solidFill>
                <a:schemeClr val="dk1"/>
              </a:solidFill>
              <a:latin typeface="Calibri"/>
              <a:ea typeface="Calibri"/>
              <a:cs typeface="Calibri"/>
              <a:sym typeface="Calibri"/>
            </a:endParaRPr>
          </a:p>
        </p:txBody>
      </p:sp>
      <p:sp>
        <p:nvSpPr>
          <p:cNvPr id="142" name="Google Shape;142;p7"/>
          <p:cNvSpPr/>
          <p:nvPr/>
        </p:nvSpPr>
        <p:spPr>
          <a:xfrm>
            <a:off x="6677739" y="195072"/>
            <a:ext cx="911543" cy="911543"/>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7"/>
          <p:cNvSpPr/>
          <p:nvPr/>
        </p:nvSpPr>
        <p:spPr>
          <a:xfrm>
            <a:off x="7963376" y="4002548"/>
            <a:ext cx="677228" cy="677228"/>
          </a:xfrm>
          <a:prstGeom prst="ellipse">
            <a:avLst/>
          </a:prstGeom>
          <a:solidFill>
            <a:srgbClr val="FF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7"/>
          <p:cNvSpPr/>
          <p:nvPr/>
        </p:nvSpPr>
        <p:spPr>
          <a:xfrm>
            <a:off x="-1162717" y="-991076"/>
            <a:ext cx="2514600" cy="2514600"/>
          </a:xfrm>
          <a:prstGeom prst="ellipse">
            <a:avLst/>
          </a:prstGeom>
          <a:solidFill>
            <a:srgbClr val="000000">
              <a:alpha val="0"/>
            </a:srgbClr>
          </a:solidFill>
          <a:ln cap="flat" cmpd="sng" w="423325">
            <a:solidFill>
              <a:srgbClr val="FF98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7"/>
          <p:cNvSpPr/>
          <p:nvPr/>
        </p:nvSpPr>
        <p:spPr>
          <a:xfrm>
            <a:off x="2950607" y="689991"/>
            <a:ext cx="2286000" cy="30137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502"/>
              <a:buFont typeface="Open Sans"/>
              <a:buNone/>
            </a:pPr>
            <a:r>
              <a:rPr lang="en-US" sz="1502">
                <a:solidFill>
                  <a:srgbClr val="000000"/>
                </a:solidFill>
                <a:latin typeface="Open Sans"/>
                <a:ea typeface="Open Sans"/>
                <a:cs typeface="Open Sans"/>
                <a:sym typeface="Open Sans"/>
              </a:rPr>
              <a:t>Future Innovation</a:t>
            </a:r>
            <a:endParaRPr sz="1502">
              <a:solidFill>
                <a:schemeClr val="dk1"/>
              </a:solidFill>
              <a:latin typeface="Calibri"/>
              <a:ea typeface="Calibri"/>
              <a:cs typeface="Calibri"/>
              <a:sym typeface="Calibri"/>
            </a:endParaRPr>
          </a:p>
        </p:txBody>
      </p:sp>
      <p:sp>
        <p:nvSpPr>
          <p:cNvPr id="146" name="Google Shape;146;p7"/>
          <p:cNvSpPr/>
          <p:nvPr/>
        </p:nvSpPr>
        <p:spPr>
          <a:xfrm>
            <a:off x="5193649" y="2192369"/>
            <a:ext cx="2810589" cy="14315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989"/>
              <a:buFont typeface="Open Sans"/>
              <a:buNone/>
            </a:pPr>
            <a:r>
              <a:rPr lang="en-US" sz="989">
                <a:solidFill>
                  <a:srgbClr val="000000"/>
                </a:solidFill>
                <a:latin typeface="Open Sans"/>
                <a:ea typeface="Open Sans"/>
                <a:cs typeface="Open Sans"/>
                <a:sym typeface="Open Sans"/>
              </a:rPr>
              <a:t>As smart cities become more connected, GIS will integrate with real-time IoT sensors and AI to automate urban management, enhance predictions, and personalize public services.</a:t>
            </a:r>
            <a:endParaRPr sz="989">
              <a:solidFill>
                <a:schemeClr val="dk1"/>
              </a:solidFill>
              <a:latin typeface="Calibri"/>
              <a:ea typeface="Calibri"/>
              <a:cs typeface="Calibri"/>
              <a:sym typeface="Calibri"/>
            </a:endParaRPr>
          </a:p>
        </p:txBody>
      </p:sp>
      <p:sp>
        <p:nvSpPr>
          <p:cNvPr id="147" name="Google Shape;147;p7"/>
          <p:cNvSpPr/>
          <p:nvPr/>
        </p:nvSpPr>
        <p:spPr>
          <a:xfrm>
            <a:off x="5408343" y="1518428"/>
            <a:ext cx="2381250" cy="25831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193"/>
              <a:buFont typeface="Open Sans"/>
              <a:buNone/>
            </a:pPr>
            <a:r>
              <a:rPr lang="en-US" sz="1193">
                <a:solidFill>
                  <a:srgbClr val="000000"/>
                </a:solidFill>
                <a:latin typeface="Open Sans"/>
                <a:ea typeface="Open Sans"/>
                <a:cs typeface="Open Sans"/>
                <a:sym typeface="Open Sans"/>
              </a:rPr>
              <a:t>How will GIS evolve with AI and IoT?</a:t>
            </a:r>
            <a:endParaRPr sz="1193">
              <a:solidFill>
                <a:schemeClr val="dk1"/>
              </a:solidFill>
              <a:latin typeface="Calibri"/>
              <a:ea typeface="Calibri"/>
              <a:cs typeface="Calibri"/>
              <a:sym typeface="Calibri"/>
            </a:endParaRPr>
          </a:p>
        </p:txBody>
      </p:sp>
      <p:sp>
        <p:nvSpPr>
          <p:cNvPr id="148" name="Google Shape;148;p7"/>
          <p:cNvSpPr/>
          <p:nvPr/>
        </p:nvSpPr>
        <p:spPr>
          <a:xfrm>
            <a:off x="2976229" y="323231"/>
            <a:ext cx="2128838" cy="1020128"/>
          </a:xfrm>
          <a:prstGeom prst="ellipse">
            <a:avLst/>
          </a:prstGeom>
          <a:solidFill>
            <a:srgbClr val="000000">
              <a:alpha val="0"/>
            </a:srgbClr>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2025-07-25T04:33:41Z</dcterms:created>
  <dc:creator>PptxGenJS</dc:creator>
</cp:coreProperties>
</file>