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24"/>
  </p:notesMasterIdLst>
  <p:sldIdLst>
    <p:sldId id="258" r:id="rId2"/>
    <p:sldId id="522" r:id="rId3"/>
    <p:sldId id="659" r:id="rId4"/>
    <p:sldId id="678" r:id="rId5"/>
    <p:sldId id="677" r:id="rId6"/>
    <p:sldId id="679" r:id="rId7"/>
    <p:sldId id="680" r:id="rId8"/>
    <p:sldId id="681" r:id="rId9"/>
    <p:sldId id="683" r:id="rId10"/>
    <p:sldId id="684" r:id="rId11"/>
    <p:sldId id="685" r:id="rId12"/>
    <p:sldId id="686" r:id="rId13"/>
    <p:sldId id="687" r:id="rId14"/>
    <p:sldId id="688" r:id="rId15"/>
    <p:sldId id="689" r:id="rId16"/>
    <p:sldId id="692" r:id="rId17"/>
    <p:sldId id="693" r:id="rId18"/>
    <p:sldId id="694" r:id="rId19"/>
    <p:sldId id="695" r:id="rId20"/>
    <p:sldId id="696" r:id="rId21"/>
    <p:sldId id="697" r:id="rId22"/>
    <p:sldId id="698" r:id="rId23"/>
  </p:sldIdLst>
  <p:sldSz cx="12192000" cy="6858000"/>
  <p:notesSz cx="6858000" cy="9144000"/>
  <p:defaultTextStyle>
    <a:defPPr>
      <a:defRPr lang="zh-CN"/>
    </a:defPPr>
    <a:lvl1pPr marL="0" algn="l" defTabSz="855878" rtl="0" eaLnBrk="1" latinLnBrk="0" hangingPunct="1">
      <a:defRPr sz="1685" kern="1200">
        <a:solidFill>
          <a:schemeClr val="tx1"/>
        </a:solidFill>
        <a:latin typeface="+mn-lt"/>
        <a:ea typeface="+mn-ea"/>
        <a:cs typeface="+mn-cs"/>
      </a:defRPr>
    </a:lvl1pPr>
    <a:lvl2pPr marL="427939" algn="l" defTabSz="855878" rtl="0" eaLnBrk="1" latinLnBrk="0" hangingPunct="1">
      <a:defRPr sz="1685" kern="1200">
        <a:solidFill>
          <a:schemeClr val="tx1"/>
        </a:solidFill>
        <a:latin typeface="+mn-lt"/>
        <a:ea typeface="+mn-ea"/>
        <a:cs typeface="+mn-cs"/>
      </a:defRPr>
    </a:lvl2pPr>
    <a:lvl3pPr marL="855878" algn="l" defTabSz="855878" rtl="0" eaLnBrk="1" latinLnBrk="0" hangingPunct="1">
      <a:defRPr sz="1685" kern="1200">
        <a:solidFill>
          <a:schemeClr val="tx1"/>
        </a:solidFill>
        <a:latin typeface="+mn-lt"/>
        <a:ea typeface="+mn-ea"/>
        <a:cs typeface="+mn-cs"/>
      </a:defRPr>
    </a:lvl3pPr>
    <a:lvl4pPr marL="1283818" algn="l" defTabSz="855878" rtl="0" eaLnBrk="1" latinLnBrk="0" hangingPunct="1">
      <a:defRPr sz="1685" kern="1200">
        <a:solidFill>
          <a:schemeClr val="tx1"/>
        </a:solidFill>
        <a:latin typeface="+mn-lt"/>
        <a:ea typeface="+mn-ea"/>
        <a:cs typeface="+mn-cs"/>
      </a:defRPr>
    </a:lvl4pPr>
    <a:lvl5pPr marL="1711757" algn="l" defTabSz="855878" rtl="0" eaLnBrk="1" latinLnBrk="0" hangingPunct="1">
      <a:defRPr sz="1685" kern="1200">
        <a:solidFill>
          <a:schemeClr val="tx1"/>
        </a:solidFill>
        <a:latin typeface="+mn-lt"/>
        <a:ea typeface="+mn-ea"/>
        <a:cs typeface="+mn-cs"/>
      </a:defRPr>
    </a:lvl5pPr>
    <a:lvl6pPr marL="2139696" algn="l" defTabSz="855878" rtl="0" eaLnBrk="1" latinLnBrk="0" hangingPunct="1">
      <a:defRPr sz="1685" kern="1200">
        <a:solidFill>
          <a:schemeClr val="tx1"/>
        </a:solidFill>
        <a:latin typeface="+mn-lt"/>
        <a:ea typeface="+mn-ea"/>
        <a:cs typeface="+mn-cs"/>
      </a:defRPr>
    </a:lvl6pPr>
    <a:lvl7pPr marL="2567635" algn="l" defTabSz="855878" rtl="0" eaLnBrk="1" latinLnBrk="0" hangingPunct="1">
      <a:defRPr sz="1685" kern="1200">
        <a:solidFill>
          <a:schemeClr val="tx1"/>
        </a:solidFill>
        <a:latin typeface="+mn-lt"/>
        <a:ea typeface="+mn-ea"/>
        <a:cs typeface="+mn-cs"/>
      </a:defRPr>
    </a:lvl7pPr>
    <a:lvl8pPr marL="2995574" algn="l" defTabSz="855878" rtl="0" eaLnBrk="1" latinLnBrk="0" hangingPunct="1">
      <a:defRPr sz="1685" kern="1200">
        <a:solidFill>
          <a:schemeClr val="tx1"/>
        </a:solidFill>
        <a:latin typeface="+mn-lt"/>
        <a:ea typeface="+mn-ea"/>
        <a:cs typeface="+mn-cs"/>
      </a:defRPr>
    </a:lvl8pPr>
    <a:lvl9pPr marL="3423514" algn="l" defTabSz="855878" rtl="0" eaLnBrk="1" latinLnBrk="0" hangingPunct="1">
      <a:defRPr sz="1685"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64" userDrawn="1">
          <p15:clr>
            <a:srgbClr val="A4A3A4"/>
          </p15:clr>
        </p15:guide>
        <p15:guide id="2" pos="10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6499C9"/>
    <a:srgbClr val="FFFFFF"/>
    <a:srgbClr val="E57373"/>
    <a:srgbClr val="FFCDCD"/>
    <a:srgbClr val="983D3D"/>
    <a:srgbClr val="3D9898"/>
    <a:srgbClr val="9EDDDB"/>
    <a:srgbClr val="ED1B23"/>
    <a:srgbClr val="993E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7" autoAdjust="0"/>
    <p:restoredTop sz="90590" autoAdjust="0"/>
  </p:normalViewPr>
  <p:slideViewPr>
    <p:cSldViewPr snapToGrid="0">
      <p:cViewPr varScale="1">
        <p:scale>
          <a:sx n="64" d="100"/>
          <a:sy n="64" d="100"/>
        </p:scale>
        <p:origin x="-1014" y="-96"/>
      </p:cViewPr>
      <p:guideLst>
        <p:guide orient="horz" pos="2364"/>
        <p:guide pos="105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3F7745-BC35-49E7-90BA-8AEE583C1F1A}" type="datetimeFigureOut">
              <a:rPr lang="zh-CN" altLang="en-US" smtClean="0"/>
              <a:pPr/>
              <a:t>2018/1/26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7C3EFF-A24A-4384-9966-C39FF010831F}" type="slidenum">
              <a:rPr lang="zh-CN" altLang="en-US" smtClean="0"/>
              <a:pPr/>
              <a:t>‹#›</a:t>
            </a:fld>
            <a:endParaRPr lang="zh-CN" altLang="en-US"/>
          </a:p>
        </p:txBody>
      </p:sp>
    </p:spTree>
    <p:extLst>
      <p:ext uri="{BB962C8B-B14F-4D97-AF65-F5344CB8AC3E}">
        <p14:creationId xmlns:p14="http://schemas.microsoft.com/office/powerpoint/2010/main" val="1058105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是介绍分享，也是交流讨论；疑问：资产信用评估模型，京东</a:t>
            </a:r>
            <a:r>
              <a:rPr lang="en-US" altLang="zh-CN" dirty="0"/>
              <a:t>ABS</a:t>
            </a:r>
            <a:r>
              <a:rPr lang="zh-CN" altLang="en-US" dirty="0"/>
              <a:t>项目相关的，是什么。</a:t>
            </a:r>
          </a:p>
        </p:txBody>
      </p:sp>
      <p:sp>
        <p:nvSpPr>
          <p:cNvPr id="4" name="灯片编号占位符 3"/>
          <p:cNvSpPr>
            <a:spLocks noGrp="1"/>
          </p:cNvSpPr>
          <p:nvPr>
            <p:ph type="sldNum" sz="quarter" idx="10"/>
          </p:nvPr>
        </p:nvSpPr>
        <p:spPr/>
        <p:txBody>
          <a:bodyPr/>
          <a:lstStyle/>
          <a:p>
            <a:fld id="{C57C3EFF-A24A-4384-9966-C39FF010831F}" type="slidenum">
              <a:rPr lang="zh-CN" altLang="en-US" smtClean="0"/>
              <a:pPr/>
              <a:t>1</a:t>
            </a:fld>
            <a:endParaRPr lang="zh-CN" altLang="en-US"/>
          </a:p>
        </p:txBody>
      </p:sp>
    </p:spTree>
    <p:extLst>
      <p:ext uri="{BB962C8B-B14F-4D97-AF65-F5344CB8AC3E}">
        <p14:creationId xmlns:p14="http://schemas.microsoft.com/office/powerpoint/2010/main" val="2274984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C3EFF-A24A-4384-9966-C39FF010831F}" type="slidenum">
              <a:rPr lang="zh-CN" altLang="en-US" smtClean="0"/>
              <a:pPr/>
              <a:t>10</a:t>
            </a:fld>
            <a:endParaRPr lang="zh-CN" altLang="en-US"/>
          </a:p>
        </p:txBody>
      </p:sp>
    </p:spTree>
    <p:extLst>
      <p:ext uri="{BB962C8B-B14F-4D97-AF65-F5344CB8AC3E}">
        <p14:creationId xmlns:p14="http://schemas.microsoft.com/office/powerpoint/2010/main" val="4128241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C3EFF-A24A-4384-9966-C39FF010831F}" type="slidenum">
              <a:rPr lang="zh-CN" altLang="en-US" smtClean="0"/>
              <a:pPr/>
              <a:t>11</a:t>
            </a:fld>
            <a:endParaRPr lang="zh-CN" altLang="en-US"/>
          </a:p>
        </p:txBody>
      </p:sp>
    </p:spTree>
    <p:extLst>
      <p:ext uri="{BB962C8B-B14F-4D97-AF65-F5344CB8AC3E}">
        <p14:creationId xmlns:p14="http://schemas.microsoft.com/office/powerpoint/2010/main" val="4128241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C3EFF-A24A-4384-9966-C39FF010831F}" type="slidenum">
              <a:rPr lang="zh-CN" altLang="en-US" smtClean="0"/>
              <a:pPr/>
              <a:t>12</a:t>
            </a:fld>
            <a:endParaRPr lang="zh-CN" altLang="en-US"/>
          </a:p>
        </p:txBody>
      </p:sp>
    </p:spTree>
    <p:extLst>
      <p:ext uri="{BB962C8B-B14F-4D97-AF65-F5344CB8AC3E}">
        <p14:creationId xmlns:p14="http://schemas.microsoft.com/office/powerpoint/2010/main" val="4128241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C3EFF-A24A-4384-9966-C39FF010831F}" type="slidenum">
              <a:rPr lang="zh-CN" altLang="en-US" smtClean="0"/>
              <a:pPr/>
              <a:t>13</a:t>
            </a:fld>
            <a:endParaRPr lang="zh-CN" altLang="en-US"/>
          </a:p>
        </p:txBody>
      </p:sp>
    </p:spTree>
    <p:extLst>
      <p:ext uri="{BB962C8B-B14F-4D97-AF65-F5344CB8AC3E}">
        <p14:creationId xmlns:p14="http://schemas.microsoft.com/office/powerpoint/2010/main" val="4128241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C3EFF-A24A-4384-9966-C39FF010831F}" type="slidenum">
              <a:rPr lang="zh-CN" altLang="en-US" smtClean="0"/>
              <a:pPr/>
              <a:t>14</a:t>
            </a:fld>
            <a:endParaRPr lang="zh-CN" altLang="en-US"/>
          </a:p>
        </p:txBody>
      </p:sp>
    </p:spTree>
    <p:extLst>
      <p:ext uri="{BB962C8B-B14F-4D97-AF65-F5344CB8AC3E}">
        <p14:creationId xmlns:p14="http://schemas.microsoft.com/office/powerpoint/2010/main" val="4128241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C3EFF-A24A-4384-9966-C39FF010831F}" type="slidenum">
              <a:rPr lang="zh-CN" altLang="en-US" smtClean="0"/>
              <a:pPr/>
              <a:t>15</a:t>
            </a:fld>
            <a:endParaRPr lang="zh-CN" altLang="en-US"/>
          </a:p>
        </p:txBody>
      </p:sp>
    </p:spTree>
    <p:extLst>
      <p:ext uri="{BB962C8B-B14F-4D97-AF65-F5344CB8AC3E}">
        <p14:creationId xmlns:p14="http://schemas.microsoft.com/office/powerpoint/2010/main" val="4128241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C3EFF-A24A-4384-9966-C39FF010831F}" type="slidenum">
              <a:rPr lang="zh-CN" altLang="en-US" smtClean="0"/>
              <a:pPr/>
              <a:t>16</a:t>
            </a:fld>
            <a:endParaRPr lang="zh-CN" altLang="en-US"/>
          </a:p>
        </p:txBody>
      </p:sp>
    </p:spTree>
    <p:extLst>
      <p:ext uri="{BB962C8B-B14F-4D97-AF65-F5344CB8AC3E}">
        <p14:creationId xmlns:p14="http://schemas.microsoft.com/office/powerpoint/2010/main" val="4128241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C3EFF-A24A-4384-9966-C39FF010831F}" type="slidenum">
              <a:rPr lang="zh-CN" altLang="en-US" smtClean="0"/>
              <a:pPr/>
              <a:t>17</a:t>
            </a:fld>
            <a:endParaRPr lang="zh-CN" altLang="en-US"/>
          </a:p>
        </p:txBody>
      </p:sp>
    </p:spTree>
    <p:extLst>
      <p:ext uri="{BB962C8B-B14F-4D97-AF65-F5344CB8AC3E}">
        <p14:creationId xmlns:p14="http://schemas.microsoft.com/office/powerpoint/2010/main" val="4128241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C3EFF-A24A-4384-9966-C39FF010831F}" type="slidenum">
              <a:rPr lang="zh-CN" altLang="en-US" smtClean="0"/>
              <a:pPr/>
              <a:t>18</a:t>
            </a:fld>
            <a:endParaRPr lang="zh-CN" altLang="en-US"/>
          </a:p>
        </p:txBody>
      </p:sp>
    </p:spTree>
    <p:extLst>
      <p:ext uri="{BB962C8B-B14F-4D97-AF65-F5344CB8AC3E}">
        <p14:creationId xmlns:p14="http://schemas.microsoft.com/office/powerpoint/2010/main" val="4128241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C3EFF-A24A-4384-9966-C39FF010831F}" type="slidenum">
              <a:rPr lang="zh-CN" altLang="en-US" smtClean="0"/>
              <a:pPr/>
              <a:t>19</a:t>
            </a:fld>
            <a:endParaRPr lang="zh-CN" altLang="en-US"/>
          </a:p>
        </p:txBody>
      </p:sp>
    </p:spTree>
    <p:extLst>
      <p:ext uri="{BB962C8B-B14F-4D97-AF65-F5344CB8AC3E}">
        <p14:creationId xmlns:p14="http://schemas.microsoft.com/office/powerpoint/2010/main" val="4128241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内容；</a:t>
            </a:r>
          </a:p>
        </p:txBody>
      </p:sp>
      <p:sp>
        <p:nvSpPr>
          <p:cNvPr id="4" name="灯片编号占位符 3"/>
          <p:cNvSpPr>
            <a:spLocks noGrp="1"/>
          </p:cNvSpPr>
          <p:nvPr>
            <p:ph type="sldNum" sz="quarter" idx="10"/>
          </p:nvPr>
        </p:nvSpPr>
        <p:spPr/>
        <p:txBody>
          <a:bodyPr/>
          <a:lstStyle/>
          <a:p>
            <a:fld id="{C57C3EFF-A24A-4384-9966-C39FF010831F}" type="slidenum">
              <a:rPr lang="zh-CN" altLang="en-US" smtClean="0"/>
              <a:pPr/>
              <a:t>2</a:t>
            </a:fld>
            <a:endParaRPr lang="zh-CN" altLang="en-US"/>
          </a:p>
        </p:txBody>
      </p:sp>
    </p:spTree>
    <p:extLst>
      <p:ext uri="{BB962C8B-B14F-4D97-AF65-F5344CB8AC3E}">
        <p14:creationId xmlns:p14="http://schemas.microsoft.com/office/powerpoint/2010/main" val="3638855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C3EFF-A24A-4384-9966-C39FF010831F}" type="slidenum">
              <a:rPr lang="zh-CN" altLang="en-US" smtClean="0"/>
              <a:pPr/>
              <a:t>20</a:t>
            </a:fld>
            <a:endParaRPr lang="zh-CN" altLang="en-US"/>
          </a:p>
        </p:txBody>
      </p:sp>
    </p:spTree>
    <p:extLst>
      <p:ext uri="{BB962C8B-B14F-4D97-AF65-F5344CB8AC3E}">
        <p14:creationId xmlns:p14="http://schemas.microsoft.com/office/powerpoint/2010/main" val="4128241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C3EFF-A24A-4384-9966-C39FF010831F}" type="slidenum">
              <a:rPr lang="zh-CN" altLang="en-US" smtClean="0"/>
              <a:pPr/>
              <a:t>21</a:t>
            </a:fld>
            <a:endParaRPr lang="zh-CN" altLang="en-US"/>
          </a:p>
        </p:txBody>
      </p:sp>
    </p:spTree>
    <p:extLst>
      <p:ext uri="{BB962C8B-B14F-4D97-AF65-F5344CB8AC3E}">
        <p14:creationId xmlns:p14="http://schemas.microsoft.com/office/powerpoint/2010/main" val="4128241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C3EFF-A24A-4384-9966-C39FF010831F}" type="slidenum">
              <a:rPr lang="zh-CN" altLang="en-US" smtClean="0"/>
              <a:pPr/>
              <a:t>3</a:t>
            </a:fld>
            <a:endParaRPr lang="zh-CN" altLang="en-US"/>
          </a:p>
        </p:txBody>
      </p:sp>
    </p:spTree>
    <p:extLst>
      <p:ext uri="{BB962C8B-B14F-4D97-AF65-F5344CB8AC3E}">
        <p14:creationId xmlns:p14="http://schemas.microsoft.com/office/powerpoint/2010/main" val="1747873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C3EFF-A24A-4384-9966-C39FF010831F}" type="slidenum">
              <a:rPr lang="zh-CN" altLang="en-US" smtClean="0"/>
              <a:pPr/>
              <a:t>4</a:t>
            </a:fld>
            <a:endParaRPr lang="zh-CN" altLang="en-US"/>
          </a:p>
        </p:txBody>
      </p:sp>
    </p:spTree>
    <p:extLst>
      <p:ext uri="{BB962C8B-B14F-4D97-AF65-F5344CB8AC3E}">
        <p14:creationId xmlns:p14="http://schemas.microsoft.com/office/powerpoint/2010/main" val="1747873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C3EFF-A24A-4384-9966-C39FF010831F}" type="slidenum">
              <a:rPr lang="zh-CN" altLang="en-US" smtClean="0"/>
              <a:pPr/>
              <a:t>5</a:t>
            </a:fld>
            <a:endParaRPr lang="zh-CN" altLang="en-US"/>
          </a:p>
        </p:txBody>
      </p:sp>
    </p:spTree>
    <p:extLst>
      <p:ext uri="{BB962C8B-B14F-4D97-AF65-F5344CB8AC3E}">
        <p14:creationId xmlns:p14="http://schemas.microsoft.com/office/powerpoint/2010/main" val="4128241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C3EFF-A24A-4384-9966-C39FF010831F}" type="slidenum">
              <a:rPr lang="zh-CN" altLang="en-US" smtClean="0"/>
              <a:pPr/>
              <a:t>6</a:t>
            </a:fld>
            <a:endParaRPr lang="zh-CN" altLang="en-US"/>
          </a:p>
        </p:txBody>
      </p:sp>
    </p:spTree>
    <p:extLst>
      <p:ext uri="{BB962C8B-B14F-4D97-AF65-F5344CB8AC3E}">
        <p14:creationId xmlns:p14="http://schemas.microsoft.com/office/powerpoint/2010/main" val="4128241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C3EFF-A24A-4384-9966-C39FF010831F}" type="slidenum">
              <a:rPr lang="zh-CN" altLang="en-US" smtClean="0"/>
              <a:pPr/>
              <a:t>7</a:t>
            </a:fld>
            <a:endParaRPr lang="zh-CN" altLang="en-US"/>
          </a:p>
        </p:txBody>
      </p:sp>
    </p:spTree>
    <p:extLst>
      <p:ext uri="{BB962C8B-B14F-4D97-AF65-F5344CB8AC3E}">
        <p14:creationId xmlns:p14="http://schemas.microsoft.com/office/powerpoint/2010/main" val="4128241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C3EFF-A24A-4384-9966-C39FF010831F}" type="slidenum">
              <a:rPr lang="zh-CN" altLang="en-US" smtClean="0"/>
              <a:pPr/>
              <a:t>8</a:t>
            </a:fld>
            <a:endParaRPr lang="zh-CN" altLang="en-US"/>
          </a:p>
        </p:txBody>
      </p:sp>
    </p:spTree>
    <p:extLst>
      <p:ext uri="{BB962C8B-B14F-4D97-AF65-F5344CB8AC3E}">
        <p14:creationId xmlns:p14="http://schemas.microsoft.com/office/powerpoint/2010/main" val="4128241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C3EFF-A24A-4384-9966-C39FF010831F}" type="slidenum">
              <a:rPr lang="zh-CN" altLang="en-US" smtClean="0"/>
              <a:pPr/>
              <a:t>9</a:t>
            </a:fld>
            <a:endParaRPr lang="zh-CN" altLang="en-US"/>
          </a:p>
        </p:txBody>
      </p:sp>
    </p:spTree>
    <p:extLst>
      <p:ext uri="{BB962C8B-B14F-4D97-AF65-F5344CB8AC3E}">
        <p14:creationId xmlns:p14="http://schemas.microsoft.com/office/powerpoint/2010/main" val="4128241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6A634CC-729C-42F9-BCAB-D14E5D21E2DD}" type="datetime1">
              <a:rPr lang="en-US" altLang="zh-CN" smtClean="0"/>
              <a:t>1/26/2018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5D02CF-8D39-4F71-B264-6E5B4A06C04D}" type="slidenum">
              <a:rPr lang="zh-CN" altLang="en-US" smtClean="0"/>
              <a:pPr/>
              <a:t>‹#›</a:t>
            </a:fld>
            <a:endParaRPr lang="zh-CN" altLang="en-US"/>
          </a:p>
        </p:txBody>
      </p:sp>
    </p:spTree>
    <p:extLst>
      <p:ext uri="{BB962C8B-B14F-4D97-AF65-F5344CB8AC3E}">
        <p14:creationId xmlns:p14="http://schemas.microsoft.com/office/powerpoint/2010/main" val="1864765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0E740BA-0E15-4C99-A75E-629218588E53}" type="datetime1">
              <a:rPr lang="en-US" altLang="zh-CN" smtClean="0"/>
              <a:t>1/26/2018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5D02CF-8D39-4F71-B264-6E5B4A06C04D}" type="slidenum">
              <a:rPr lang="zh-CN" altLang="en-US" smtClean="0"/>
              <a:pPr/>
              <a:t>‹#›</a:t>
            </a:fld>
            <a:endParaRPr lang="zh-CN" altLang="en-US"/>
          </a:p>
        </p:txBody>
      </p:sp>
    </p:spTree>
    <p:extLst>
      <p:ext uri="{BB962C8B-B14F-4D97-AF65-F5344CB8AC3E}">
        <p14:creationId xmlns:p14="http://schemas.microsoft.com/office/powerpoint/2010/main" val="4157567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5EC5EDC-382B-4899-B9E9-200EF7749194}" type="datetime1">
              <a:rPr lang="en-US" altLang="zh-CN" smtClean="0"/>
              <a:t>1/26/2018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5D02CF-8D39-4F71-B264-6E5B4A06C04D}" type="slidenum">
              <a:rPr lang="zh-CN" altLang="en-US" smtClean="0"/>
              <a:pPr/>
              <a:t>‹#›</a:t>
            </a:fld>
            <a:endParaRPr lang="zh-CN" altLang="en-US"/>
          </a:p>
        </p:txBody>
      </p:sp>
    </p:spTree>
    <p:extLst>
      <p:ext uri="{BB962C8B-B14F-4D97-AF65-F5344CB8AC3E}">
        <p14:creationId xmlns:p14="http://schemas.microsoft.com/office/powerpoint/2010/main" val="3155297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320"/>
            <a:ext cx="10972800" cy="1143000"/>
          </a:xfrm>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90E7E93E-73FF-41A2-BE55-6B54060F7E6F}" type="datetime1">
              <a:rPr lang="en-US" altLang="zh-CN" smtClean="0"/>
              <a:t>1/26/2018</a:t>
            </a:fld>
            <a:endParaRPr lang="zh-CN" altLang="en-US" sz="1944">
              <a:solidFill>
                <a:schemeClr val="tx1"/>
              </a:solidFill>
            </a:endParaRPr>
          </a:p>
        </p:txBody>
      </p:sp>
      <p:sp>
        <p:nvSpPr>
          <p:cNvPr id="4" name="页脚占位符 4"/>
          <p:cNvSpPr>
            <a:spLocks noGrp="1" noChangeArrowheads="1"/>
          </p:cNvSpPr>
          <p:nvPr>
            <p:ph type="ftr" sz="quarter" idx="11"/>
          </p:nvPr>
        </p:nvSpPr>
        <p:spPr>
          <a:xfrm>
            <a:off x="7467600" y="6338022"/>
            <a:ext cx="4114800" cy="365125"/>
          </a:xfrm>
          <a:ln/>
        </p:spPr>
        <p:txBody>
          <a:bodyPr/>
          <a:lstStyle>
            <a:lvl1pPr>
              <a:defRPr/>
            </a:lvl1pPr>
          </a:lstStyle>
          <a:p>
            <a:pPr>
              <a:defRPr/>
            </a:pPr>
            <a:endParaRPr lang="zh-CN" altLang="en-US" dirty="0"/>
          </a:p>
        </p:txBody>
      </p:sp>
      <p:sp>
        <p:nvSpPr>
          <p:cNvPr id="5" name="灯片编号占位符 5"/>
          <p:cNvSpPr>
            <a:spLocks noGrp="1" noChangeArrowheads="1"/>
          </p:cNvSpPr>
          <p:nvPr>
            <p:ph type="sldNum" sz="quarter" idx="12"/>
          </p:nvPr>
        </p:nvSpPr>
        <p:spPr>
          <a:xfrm>
            <a:off x="4724400" y="6338022"/>
            <a:ext cx="2743200" cy="365125"/>
          </a:xfrm>
          <a:ln/>
        </p:spPr>
        <p:txBody>
          <a:bodyPr/>
          <a:lstStyle>
            <a:lvl1pPr algn="ctr">
              <a:defRPr/>
            </a:lvl1pPr>
          </a:lstStyle>
          <a:p>
            <a:fld id="{4C085F29-020C-42C8-961F-98CE7FDACF42}" type="slidenum">
              <a:rPr lang="zh-CN" altLang="en-US" smtClean="0"/>
              <a:pPr/>
              <a:t>‹#›</a:t>
            </a:fld>
            <a:endParaRPr lang="zh-CN" altLang="en-US" sz="1944" dirty="0">
              <a:solidFill>
                <a:schemeClr val="tx1"/>
              </a:solidFill>
            </a:endParaRPr>
          </a:p>
        </p:txBody>
      </p:sp>
    </p:spTree>
    <p:extLst>
      <p:ext uri="{BB962C8B-B14F-4D97-AF65-F5344CB8AC3E}">
        <p14:creationId xmlns:p14="http://schemas.microsoft.com/office/powerpoint/2010/main" val="3428413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CF340BC-F1FA-4F4C-B016-16C4608E78EE}" type="datetime1">
              <a:rPr lang="en-US" altLang="zh-CN" smtClean="0"/>
              <a:t>1/26/2018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5D02CF-8D39-4F71-B264-6E5B4A06C04D}" type="slidenum">
              <a:rPr lang="zh-CN" altLang="en-US" smtClean="0"/>
              <a:pPr/>
              <a:t>‹#›</a:t>
            </a:fld>
            <a:endParaRPr lang="zh-CN" altLang="en-US"/>
          </a:p>
        </p:txBody>
      </p:sp>
    </p:spTree>
    <p:extLst>
      <p:ext uri="{BB962C8B-B14F-4D97-AF65-F5344CB8AC3E}">
        <p14:creationId xmlns:p14="http://schemas.microsoft.com/office/powerpoint/2010/main" val="81038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B292833-8796-4115-914D-3FCFD61489AD}" type="datetime1">
              <a:rPr lang="en-US" altLang="zh-CN" smtClean="0"/>
              <a:t>1/26/2018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5D02CF-8D39-4F71-B264-6E5B4A06C04D}" type="slidenum">
              <a:rPr lang="zh-CN" altLang="en-US" smtClean="0"/>
              <a:pPr/>
              <a:t>‹#›</a:t>
            </a:fld>
            <a:endParaRPr lang="zh-CN" altLang="en-US"/>
          </a:p>
        </p:txBody>
      </p:sp>
    </p:spTree>
    <p:extLst>
      <p:ext uri="{BB962C8B-B14F-4D97-AF65-F5344CB8AC3E}">
        <p14:creationId xmlns:p14="http://schemas.microsoft.com/office/powerpoint/2010/main" val="1058437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77FD4B0-5BE2-4B46-8081-2EBD82E311BE}" type="datetime1">
              <a:rPr lang="en-US" altLang="zh-CN" smtClean="0"/>
              <a:t>1/26/2018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5D02CF-8D39-4F71-B264-6E5B4A06C04D}" type="slidenum">
              <a:rPr lang="zh-CN" altLang="en-US" smtClean="0"/>
              <a:pPr/>
              <a:t>‹#›</a:t>
            </a:fld>
            <a:endParaRPr lang="zh-CN" altLang="en-US"/>
          </a:p>
        </p:txBody>
      </p:sp>
    </p:spTree>
    <p:extLst>
      <p:ext uri="{BB962C8B-B14F-4D97-AF65-F5344CB8AC3E}">
        <p14:creationId xmlns:p14="http://schemas.microsoft.com/office/powerpoint/2010/main" val="2985506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8D13D1D-E40E-4704-8C7C-7C878C6EE74E}" type="datetime1">
              <a:rPr lang="en-US" altLang="zh-CN" smtClean="0"/>
              <a:t>1/26/2018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95D02CF-8D39-4F71-B264-6E5B4A06C04D}" type="slidenum">
              <a:rPr lang="zh-CN" altLang="en-US" smtClean="0"/>
              <a:pPr/>
              <a:t>‹#›</a:t>
            </a:fld>
            <a:endParaRPr lang="zh-CN" altLang="en-US"/>
          </a:p>
        </p:txBody>
      </p:sp>
    </p:spTree>
    <p:extLst>
      <p:ext uri="{BB962C8B-B14F-4D97-AF65-F5344CB8AC3E}">
        <p14:creationId xmlns:p14="http://schemas.microsoft.com/office/powerpoint/2010/main" val="1077726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E055CF2-D3B7-4569-A830-4274AF56D8C6}" type="datetime1">
              <a:rPr lang="en-US" altLang="zh-CN" smtClean="0"/>
              <a:t>1/26/2018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95D02CF-8D39-4F71-B264-6E5B4A06C04D}" type="slidenum">
              <a:rPr lang="zh-CN" altLang="en-US" smtClean="0"/>
              <a:pPr/>
              <a:t>‹#›</a:t>
            </a:fld>
            <a:endParaRPr lang="zh-CN" altLang="en-US"/>
          </a:p>
        </p:txBody>
      </p:sp>
    </p:spTree>
    <p:extLst>
      <p:ext uri="{BB962C8B-B14F-4D97-AF65-F5344CB8AC3E}">
        <p14:creationId xmlns:p14="http://schemas.microsoft.com/office/powerpoint/2010/main" val="347199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6FD41E-C6D2-4554-8A48-59E7375CF85C}" type="datetime1">
              <a:rPr lang="en-US" altLang="zh-CN" smtClean="0"/>
              <a:t>1/26/2018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95D02CF-8D39-4F71-B264-6E5B4A06C04D}" type="slidenum">
              <a:rPr lang="zh-CN" altLang="en-US" smtClean="0"/>
              <a:pPr/>
              <a:t>‹#›</a:t>
            </a:fld>
            <a:endParaRPr lang="zh-CN" altLang="en-US"/>
          </a:p>
        </p:txBody>
      </p:sp>
    </p:spTree>
    <p:extLst>
      <p:ext uri="{BB962C8B-B14F-4D97-AF65-F5344CB8AC3E}">
        <p14:creationId xmlns:p14="http://schemas.microsoft.com/office/powerpoint/2010/main" val="2724003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ADF4B28-47D6-4B45-8B8D-E358A840CE2E}" type="datetime1">
              <a:rPr lang="en-US" altLang="zh-CN" smtClean="0"/>
              <a:t>1/26/2018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5D02CF-8D39-4F71-B264-6E5B4A06C04D}" type="slidenum">
              <a:rPr lang="zh-CN" altLang="en-US" smtClean="0"/>
              <a:pPr/>
              <a:t>‹#›</a:t>
            </a:fld>
            <a:endParaRPr lang="zh-CN" altLang="en-US"/>
          </a:p>
        </p:txBody>
      </p:sp>
    </p:spTree>
    <p:extLst>
      <p:ext uri="{BB962C8B-B14F-4D97-AF65-F5344CB8AC3E}">
        <p14:creationId xmlns:p14="http://schemas.microsoft.com/office/powerpoint/2010/main" val="2422124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DC1E313-0247-4376-B6B2-ED612F7D8DA4}" type="datetime1">
              <a:rPr lang="en-US" altLang="zh-CN" smtClean="0"/>
              <a:t>1/26/2018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5D02CF-8D39-4F71-B264-6E5B4A06C04D}" type="slidenum">
              <a:rPr lang="zh-CN" altLang="en-US" smtClean="0"/>
              <a:pPr/>
              <a:t>‹#›</a:t>
            </a:fld>
            <a:endParaRPr lang="zh-CN" altLang="en-US"/>
          </a:p>
        </p:txBody>
      </p:sp>
    </p:spTree>
    <p:extLst>
      <p:ext uri="{BB962C8B-B14F-4D97-AF65-F5344CB8AC3E}">
        <p14:creationId xmlns:p14="http://schemas.microsoft.com/office/powerpoint/2010/main" val="303606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66722-2778-4F20-B83A-A9545B2B75D7}" type="datetime1">
              <a:rPr lang="en-US" altLang="zh-CN" smtClean="0"/>
              <a:t>1/26/2018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5D02CF-8D39-4F71-B264-6E5B4A06C04D}" type="slidenum">
              <a:rPr lang="zh-CN" altLang="en-US" smtClean="0"/>
              <a:pPr/>
              <a:t>‹#›</a:t>
            </a:fld>
            <a:endParaRPr lang="zh-CN" altLang="en-US"/>
          </a:p>
        </p:txBody>
      </p:sp>
    </p:spTree>
    <p:extLst>
      <p:ext uri="{BB962C8B-B14F-4D97-AF65-F5344CB8AC3E}">
        <p14:creationId xmlns:p14="http://schemas.microsoft.com/office/powerpoint/2010/main" val="192140637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hyperlink" Target="http://www.360doc.com/content/17/0810/05/43535834_678049865.shtml" TargetMode="External"/><Relationship Id="rId4" Type="http://schemas.openxmlformats.org/officeDocument/2006/relationships/hyperlink" Target="http://blog.sina.com.cn/s/blog_76d02ce90102xqqs.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0070C0"/>
        </a:solidFill>
        <a:effectLst/>
      </p:bgPr>
    </p:bg>
    <p:spTree>
      <p:nvGrpSpPr>
        <p:cNvPr id="1" name=""/>
        <p:cNvGrpSpPr/>
        <p:nvPr/>
      </p:nvGrpSpPr>
      <p:grpSpPr>
        <a:xfrm>
          <a:off x="0" y="0"/>
          <a:ext cx="0" cy="0"/>
          <a:chOff x="0" y="0"/>
          <a:chExt cx="0" cy="0"/>
        </a:xfrm>
      </p:grpSpPr>
      <p:sp>
        <p:nvSpPr>
          <p:cNvPr id="5" name="文本框 4"/>
          <p:cNvSpPr txBox="1"/>
          <p:nvPr/>
        </p:nvSpPr>
        <p:spPr>
          <a:xfrm>
            <a:off x="2916700" y="2768462"/>
            <a:ext cx="6340197" cy="830997"/>
          </a:xfrm>
          <a:prstGeom prst="rect">
            <a:avLst/>
          </a:prstGeom>
          <a:noFill/>
          <a:effectLst>
            <a:outerShdw blurRad="50800" dist="38100" dir="2700000" algn="tl" rotWithShape="0">
              <a:prstClr val="black">
                <a:alpha val="40000"/>
              </a:prstClr>
            </a:outerShdw>
          </a:effectLst>
        </p:spPr>
        <p:txBody>
          <a:bodyPr wrap="none" rtlCol="0">
            <a:spAutoFit/>
          </a:bodyPr>
          <a:lstStyle/>
          <a:p>
            <a:r>
              <a:rPr lang="zh-CN" altLang="en-US" sz="48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贝叶斯超参数调优介绍</a:t>
            </a:r>
            <a:endParaRPr lang="zh-CN" altLang="en-US" sz="48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TextBox 1"/>
          <p:cNvSpPr>
            <a:spLocks noChangeArrowheads="1"/>
          </p:cNvSpPr>
          <p:nvPr/>
        </p:nvSpPr>
        <p:spPr bwMode="auto">
          <a:xfrm>
            <a:off x="5385246" y="4543000"/>
            <a:ext cx="1765925" cy="3323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56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Impact" panose="020B0806030902050204" pitchFamily="34" charset="0"/>
              </a:rPr>
              <a:t>2018</a:t>
            </a:r>
            <a:r>
              <a:rPr lang="zh-CN" altLang="en-US" sz="156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Impact" panose="020B0806030902050204" pitchFamily="34" charset="0"/>
              </a:rPr>
              <a:t>年</a:t>
            </a:r>
            <a:r>
              <a:rPr lang="en-US" altLang="zh-CN" sz="156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Impact" panose="020B0806030902050204" pitchFamily="34" charset="0"/>
              </a:rPr>
              <a:t>1</a:t>
            </a:r>
            <a:r>
              <a:rPr lang="zh-CN" altLang="en-US" sz="156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Impact" panose="020B0806030902050204" pitchFamily="34" charset="0"/>
              </a:rPr>
              <a:t>月</a:t>
            </a:r>
            <a:endParaRPr lang="zh-CN" altLang="en-US" sz="156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rotWithShape="1">
          <a:blip r:embed="rId3" cstate="print">
            <a:extLst>
              <a:ext uri="{28A0092B-C50C-407E-A947-70E740481C1C}">
                <a14:useLocalDpi xmlns:a14="http://schemas.microsoft.com/office/drawing/2010/main" val="0"/>
              </a:ext>
            </a:extLst>
          </a:blip>
          <a:srcRect l="10649" t="20519" r="74098" b="11407"/>
          <a:stretch/>
        </p:blipFill>
        <p:spPr>
          <a:xfrm>
            <a:off x="4566956" y="4094528"/>
            <a:ext cx="639251" cy="650679"/>
          </a:xfrm>
          <a:prstGeom prst="rect">
            <a:avLst/>
          </a:prstGeom>
          <a:ln>
            <a:noFill/>
          </a:ln>
          <a:effectLst>
            <a:outerShdw blurRad="50800" dist="38100" dir="2700000" algn="tl" rotWithShape="0">
              <a:prstClr val="black">
                <a:alpha val="40000"/>
              </a:prstClr>
            </a:outerShdw>
          </a:effectLst>
        </p:spPr>
      </p:pic>
      <p:sp>
        <p:nvSpPr>
          <p:cNvPr id="13" name="TextBox 1"/>
          <p:cNvSpPr>
            <a:spLocks noChangeArrowheads="1"/>
          </p:cNvSpPr>
          <p:nvPr/>
        </p:nvSpPr>
        <p:spPr bwMode="auto">
          <a:xfrm>
            <a:off x="5128178" y="4253667"/>
            <a:ext cx="2280062" cy="33239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56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Impact" panose="020B0806030902050204" pitchFamily="34" charset="0"/>
              </a:rPr>
              <a:t>中诚信征信有限公司</a:t>
            </a:r>
            <a:endParaRPr lang="zh-CN" altLang="en-US" sz="156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37306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1965" y="6829565"/>
            <a:ext cx="12193200" cy="979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矩形 5"/>
          <p:cNvSpPr>
            <a:spLocks noChangeArrowheads="1"/>
          </p:cNvSpPr>
          <p:nvPr/>
        </p:nvSpPr>
        <p:spPr bwMode="auto">
          <a:xfrm>
            <a:off x="667537" y="0"/>
            <a:ext cx="344804" cy="700088"/>
          </a:xfrm>
          <a:prstGeom prst="rect">
            <a:avLst/>
          </a:prstGeom>
          <a:solidFill>
            <a:srgbClr val="0070C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22">
              <a:solidFill>
                <a:srgbClr val="0070C0"/>
              </a:solidFill>
              <a:latin typeface="宋体" panose="02010600030101010101" pitchFamily="2" charset="-122"/>
              <a:sym typeface="宋体" panose="02010600030101010101" pitchFamily="2" charset="-122"/>
            </a:endParaRPr>
          </a:p>
        </p:txBody>
      </p:sp>
      <p:pic>
        <p:nvPicPr>
          <p:cNvPr id="21" name="图片 3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72763" y="6272213"/>
            <a:ext cx="1339850" cy="403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 xmlns:a16="http://schemas.microsoft.com/office/drawing/2014/main" id="{681D8F9A-ECF7-43A3-B9E9-D6C11DD56D40}"/>
              </a:ext>
            </a:extLst>
          </p:cNvPr>
          <p:cNvSpPr>
            <a:spLocks noGrp="1"/>
          </p:cNvSpPr>
          <p:nvPr>
            <p:ph type="sldNum" sz="quarter" idx="12"/>
          </p:nvPr>
        </p:nvSpPr>
        <p:spPr/>
        <p:txBody>
          <a:bodyPr/>
          <a:lstStyle/>
          <a:p>
            <a:fld id="{4C085F29-020C-42C8-961F-98CE7FDACF42}" type="slidenum">
              <a:rPr lang="zh-CN" altLang="en-US" smtClean="0"/>
              <a:pPr/>
              <a:t>10</a:t>
            </a:fld>
            <a:endParaRPr lang="zh-CN" altLang="en-US" sz="1944" dirty="0">
              <a:solidFill>
                <a:schemeClr val="tx1"/>
              </a:solidFill>
            </a:endParaRPr>
          </a:p>
        </p:txBody>
      </p:sp>
      <p:sp>
        <p:nvSpPr>
          <p:cNvPr id="4" name="TextBox 3"/>
          <p:cNvSpPr txBox="1"/>
          <p:nvPr/>
        </p:nvSpPr>
        <p:spPr>
          <a:xfrm>
            <a:off x="1016999" y="914400"/>
            <a:ext cx="8216942"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假设有一组已知的样本点，对于一个新样本</a:t>
            </a:r>
            <a:r>
              <a:rPr lang="en-US" altLang="zh-CN" sz="2000" b="1" dirty="0">
                <a:latin typeface="微软雅黑" pitchFamily="34" charset="-122"/>
                <a:ea typeface="微软雅黑" pitchFamily="34" charset="-122"/>
              </a:rPr>
              <a:t>x(t+1)</a:t>
            </a:r>
            <a:r>
              <a:rPr lang="zh-CN" altLang="en-US" sz="2000" b="1" dirty="0">
                <a:latin typeface="微软雅黑" pitchFamily="34" charset="-122"/>
                <a:ea typeface="微软雅黑" pitchFamily="34" charset="-122"/>
              </a:rPr>
              <a:t>，联合高斯分布为：</a:t>
            </a: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4110" y="1463727"/>
            <a:ext cx="6236127" cy="1159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12341" y="3003291"/>
            <a:ext cx="7107896" cy="400110"/>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计算出后验概率为：</a:t>
            </a:r>
          </a:p>
        </p:txBody>
      </p:sp>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2738" y="3403401"/>
            <a:ext cx="8125918" cy="2877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4"/>
          <p:cNvSpPr>
            <a:spLocks noChangeArrowheads="1"/>
          </p:cNvSpPr>
          <p:nvPr/>
        </p:nvSpPr>
        <p:spPr bwMode="auto">
          <a:xfrm>
            <a:off x="1016999" y="276538"/>
            <a:ext cx="80220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rgbClr val="01366C"/>
                </a:solidFill>
                <a:latin typeface="微软雅黑" panose="020B0503020204020204" pitchFamily="34" charset="-122"/>
                <a:ea typeface="微软雅黑" panose="020B0503020204020204" pitchFamily="34" charset="-122"/>
              </a:rPr>
              <a:t>算法步骤 </a:t>
            </a:r>
            <a:r>
              <a:rPr lang="en-US" altLang="zh-CN" sz="2400" dirty="0" smtClean="0">
                <a:solidFill>
                  <a:srgbClr val="01366C"/>
                </a:solidFill>
                <a:latin typeface="微软雅黑" panose="020B0503020204020204" pitchFamily="34" charset="-122"/>
                <a:ea typeface="微软雅黑" panose="020B0503020204020204" pitchFamily="34" charset="-122"/>
              </a:rPr>
              <a:t>—— </a:t>
            </a:r>
            <a:r>
              <a:rPr lang="zh-CN" altLang="en-US" sz="2400" dirty="0" smtClean="0">
                <a:solidFill>
                  <a:srgbClr val="01366C"/>
                </a:solidFill>
                <a:latin typeface="微软雅黑" panose="020B0503020204020204" pitchFamily="34" charset="-122"/>
                <a:ea typeface="微软雅黑" panose="020B0503020204020204" pitchFamily="34" charset="-122"/>
              </a:rPr>
              <a:t>高斯过程</a:t>
            </a:r>
            <a:endParaRPr lang="en-US" altLang="zh-CN" sz="2400" dirty="0" smtClean="0">
              <a:solidFill>
                <a:srgbClr val="01366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1307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1965" y="6829565"/>
            <a:ext cx="12193200" cy="979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矩形 5"/>
          <p:cNvSpPr>
            <a:spLocks noChangeArrowheads="1"/>
          </p:cNvSpPr>
          <p:nvPr/>
        </p:nvSpPr>
        <p:spPr bwMode="auto">
          <a:xfrm>
            <a:off x="667537" y="0"/>
            <a:ext cx="344804" cy="700088"/>
          </a:xfrm>
          <a:prstGeom prst="rect">
            <a:avLst/>
          </a:prstGeom>
          <a:solidFill>
            <a:srgbClr val="0070C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22">
              <a:solidFill>
                <a:srgbClr val="0070C0"/>
              </a:solidFill>
              <a:latin typeface="宋体" panose="02010600030101010101" pitchFamily="2" charset="-122"/>
              <a:sym typeface="宋体" panose="02010600030101010101" pitchFamily="2" charset="-122"/>
            </a:endParaRPr>
          </a:p>
        </p:txBody>
      </p:sp>
      <p:pic>
        <p:nvPicPr>
          <p:cNvPr id="21" name="图片 3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72763" y="6272213"/>
            <a:ext cx="1339850" cy="403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 xmlns:a16="http://schemas.microsoft.com/office/drawing/2014/main" id="{681D8F9A-ECF7-43A3-B9E9-D6C11DD56D40}"/>
              </a:ext>
            </a:extLst>
          </p:cNvPr>
          <p:cNvSpPr>
            <a:spLocks noGrp="1"/>
          </p:cNvSpPr>
          <p:nvPr>
            <p:ph type="sldNum" sz="quarter" idx="12"/>
          </p:nvPr>
        </p:nvSpPr>
        <p:spPr/>
        <p:txBody>
          <a:bodyPr/>
          <a:lstStyle/>
          <a:p>
            <a:fld id="{4C085F29-020C-42C8-961F-98CE7FDACF42}" type="slidenum">
              <a:rPr lang="zh-CN" altLang="en-US" smtClean="0"/>
              <a:pPr/>
              <a:t>11</a:t>
            </a:fld>
            <a:endParaRPr lang="zh-CN" altLang="en-US" sz="1944" dirty="0">
              <a:solidFill>
                <a:schemeClr val="tx1"/>
              </a:solidFill>
            </a:endParaRPr>
          </a:p>
        </p:txBody>
      </p:sp>
      <p:sp>
        <p:nvSpPr>
          <p:cNvPr id="9" name="TextBox 14"/>
          <p:cNvSpPr>
            <a:spLocks noChangeArrowheads="1"/>
          </p:cNvSpPr>
          <p:nvPr/>
        </p:nvSpPr>
        <p:spPr bwMode="auto">
          <a:xfrm>
            <a:off x="1016999" y="276538"/>
            <a:ext cx="80220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rgbClr val="01366C"/>
                </a:solidFill>
                <a:latin typeface="微软雅黑" panose="020B0503020204020204" pitchFamily="34" charset="-122"/>
                <a:ea typeface="微软雅黑" panose="020B0503020204020204" pitchFamily="34" charset="-122"/>
              </a:rPr>
              <a:t>算法步骤 </a:t>
            </a:r>
            <a:r>
              <a:rPr lang="en-US" altLang="zh-CN" sz="2400" dirty="0" smtClean="0">
                <a:solidFill>
                  <a:srgbClr val="01366C"/>
                </a:solidFill>
                <a:latin typeface="微软雅黑" panose="020B0503020204020204" pitchFamily="34" charset="-122"/>
                <a:ea typeface="微软雅黑" panose="020B0503020204020204" pitchFamily="34" charset="-122"/>
              </a:rPr>
              <a:t>—— </a:t>
            </a:r>
            <a:r>
              <a:rPr lang="zh-CN" altLang="en-US" sz="2400" dirty="0" smtClean="0">
                <a:solidFill>
                  <a:srgbClr val="01366C"/>
                </a:solidFill>
                <a:latin typeface="微软雅黑" panose="020B0503020204020204" pitchFamily="34" charset="-122"/>
                <a:ea typeface="微软雅黑" panose="020B0503020204020204" pitchFamily="34" charset="-122"/>
              </a:rPr>
              <a:t>提取函数</a:t>
            </a:r>
            <a:endParaRPr lang="en-US" altLang="zh-CN" sz="2400" dirty="0" smtClean="0">
              <a:solidFill>
                <a:srgbClr val="01366C"/>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016999" y="1004341"/>
            <a:ext cx="9655764" cy="2862322"/>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在获得了完整分布之后，如何通过这个分布找到下一个寻找点的位置呢？这时候我们就需要用到提取函数了。</a:t>
            </a:r>
            <a:endParaRPr lang="en-US" altLang="zh-CN" sz="2000" b="1" dirty="0" smtClean="0">
              <a:latin typeface="微软雅黑" pitchFamily="34" charset="-122"/>
              <a:ea typeface="微软雅黑" pitchFamily="34" charset="-122"/>
            </a:endParaRPr>
          </a:p>
          <a:p>
            <a:endParaRPr lang="en-US" altLang="zh-CN" sz="2000" b="1" dirty="0">
              <a:latin typeface="微软雅黑" pitchFamily="34" charset="-122"/>
              <a:ea typeface="微软雅黑" pitchFamily="34" charset="-122"/>
            </a:endParaRPr>
          </a:p>
          <a:p>
            <a:r>
              <a:rPr lang="zh-CN" altLang="en-US" sz="2000" b="1" dirty="0" smtClean="0">
                <a:latin typeface="微软雅黑" pitchFamily="34" charset="-122"/>
                <a:ea typeface="微软雅黑" pitchFamily="34" charset="-122"/>
              </a:rPr>
              <a:t>首先，定义提取函数的</a:t>
            </a:r>
            <a:r>
              <a:rPr lang="zh-CN" altLang="en-US" sz="2000" b="1" dirty="0">
                <a:latin typeface="微软雅黑" pitchFamily="34" charset="-122"/>
                <a:ea typeface="微软雅黑" pitchFamily="34" charset="-122"/>
              </a:rPr>
              <a:t>目标是为了有目的的去选取</a:t>
            </a:r>
            <a:r>
              <a:rPr lang="zh-CN" altLang="en-US" sz="2000" b="1" dirty="0" smtClean="0">
                <a:latin typeface="微软雅黑" pitchFamily="34" charset="-122"/>
                <a:ea typeface="微软雅黑" pitchFamily="34" charset="-122"/>
              </a:rPr>
              <a:t>采样点。显然</a:t>
            </a:r>
            <a:r>
              <a:rPr lang="zh-CN" altLang="en-US" sz="2000" b="1" dirty="0">
                <a:latin typeface="微软雅黑" pitchFamily="34" charset="-122"/>
                <a:ea typeface="微软雅黑" pitchFamily="34" charset="-122"/>
              </a:rPr>
              <a:t>，提取的时候有两个方向：</a:t>
            </a:r>
          </a:p>
          <a:p>
            <a:r>
              <a:rPr lang="en-US" altLang="zh-CN" sz="2000" b="1" dirty="0">
                <a:latin typeface="微软雅黑" pitchFamily="34" charset="-122"/>
                <a:ea typeface="微软雅黑" pitchFamily="34" charset="-122"/>
              </a:rPr>
              <a:t>1. explore</a:t>
            </a:r>
            <a:r>
              <a:rPr lang="zh-CN" altLang="en-US" sz="2000" b="1" dirty="0">
                <a:latin typeface="微软雅黑" pitchFamily="34" charset="-122"/>
                <a:ea typeface="微软雅黑" pitchFamily="34" charset="-122"/>
              </a:rPr>
              <a:t>，尽可能的探索未知的空间，这样对</a:t>
            </a:r>
            <a:r>
              <a:rPr lang="en-US" altLang="zh-CN" sz="2000" b="1" dirty="0">
                <a:latin typeface="微软雅黑" pitchFamily="34" charset="-122"/>
                <a:ea typeface="微软雅黑" pitchFamily="34" charset="-122"/>
              </a:rPr>
              <a:t>f(x)</a:t>
            </a:r>
            <a:r>
              <a:rPr lang="zh-CN" altLang="en-US" sz="2000" b="1" dirty="0">
                <a:latin typeface="微软雅黑" pitchFamily="34" charset="-122"/>
                <a:ea typeface="微软雅黑" pitchFamily="34" charset="-122"/>
              </a:rPr>
              <a:t>的后验概率才会更接近</a:t>
            </a:r>
            <a:r>
              <a:rPr lang="en-US" altLang="zh-CN" sz="2000" b="1" dirty="0">
                <a:latin typeface="微软雅黑" pitchFamily="34" charset="-122"/>
                <a:ea typeface="微软雅黑" pitchFamily="34" charset="-122"/>
              </a:rPr>
              <a:t>f(x)</a:t>
            </a:r>
          </a:p>
          <a:p>
            <a:r>
              <a:rPr lang="en-US" altLang="zh-CN" sz="2000" b="1" dirty="0">
                <a:latin typeface="微软雅黑" pitchFamily="34" charset="-122"/>
                <a:ea typeface="微软雅黑" pitchFamily="34" charset="-122"/>
              </a:rPr>
              <a:t>2. exploit</a:t>
            </a:r>
            <a:r>
              <a:rPr lang="zh-CN" altLang="en-US" sz="2000" b="1" dirty="0">
                <a:latin typeface="微软雅黑" pitchFamily="34" charset="-122"/>
                <a:ea typeface="微软雅黑" pitchFamily="34" charset="-122"/>
              </a:rPr>
              <a:t>，强化已有的结果，在现有最大值的附近进行探索，保证找到的</a:t>
            </a:r>
            <a:r>
              <a:rPr lang="en-US" altLang="zh-CN" sz="2000" b="1" dirty="0">
                <a:latin typeface="微软雅黑" pitchFamily="34" charset="-122"/>
                <a:ea typeface="微软雅黑" pitchFamily="34" charset="-122"/>
              </a:rPr>
              <a:t>f(x)</a:t>
            </a:r>
            <a:r>
              <a:rPr lang="zh-CN" altLang="en-US" sz="2000" b="1" dirty="0">
                <a:latin typeface="微软雅黑" pitchFamily="34" charset="-122"/>
                <a:ea typeface="微软雅黑" pitchFamily="34" charset="-122"/>
              </a:rPr>
              <a:t>会更大</a:t>
            </a:r>
          </a:p>
          <a:p>
            <a:endParaRPr lang="zh-CN" altLang="en-US" sz="2000" b="1" dirty="0">
              <a:latin typeface="微软雅黑" pitchFamily="34" charset="-122"/>
              <a:ea typeface="微软雅黑" pitchFamily="34" charset="-122"/>
            </a:endParaRPr>
          </a:p>
        </p:txBody>
      </p:sp>
      <p:sp>
        <p:nvSpPr>
          <p:cNvPr id="13" name="圆角矩形 12"/>
          <p:cNvSpPr/>
          <p:nvPr/>
        </p:nvSpPr>
        <p:spPr>
          <a:xfrm>
            <a:off x="4780002" y="5118636"/>
            <a:ext cx="1535987" cy="824459"/>
          </a:xfrm>
          <a:prstGeom prst="roundRect">
            <a:avLst/>
          </a:prstGeom>
          <a:solidFill>
            <a:schemeClr val="accent1">
              <a:lumMod val="75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exploit</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5" name="组合 4"/>
          <p:cNvGrpSpPr/>
          <p:nvPr/>
        </p:nvGrpSpPr>
        <p:grpSpPr>
          <a:xfrm>
            <a:off x="2599755" y="3459527"/>
            <a:ext cx="6490252" cy="2106118"/>
            <a:chOff x="839939" y="3454432"/>
            <a:chExt cx="6490252" cy="2106118"/>
          </a:xfrm>
        </p:grpSpPr>
        <p:sp>
          <p:nvSpPr>
            <p:cNvPr id="10" name="圆角矩形 9"/>
            <p:cNvSpPr/>
            <p:nvPr/>
          </p:nvSpPr>
          <p:spPr>
            <a:xfrm>
              <a:off x="839939" y="4287188"/>
              <a:ext cx="1535987" cy="807868"/>
            </a:xfrm>
            <a:prstGeom prst="roundRect">
              <a:avLst/>
            </a:prstGeom>
            <a:solidFill>
              <a:schemeClr val="accent1">
                <a:lumMod val="75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提取函数</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双大括号 3"/>
            <p:cNvSpPr/>
            <p:nvPr/>
          </p:nvSpPr>
          <p:spPr>
            <a:xfrm>
              <a:off x="2548327" y="3821691"/>
              <a:ext cx="2479707" cy="173885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圆角矩形 11"/>
            <p:cNvSpPr/>
            <p:nvPr/>
          </p:nvSpPr>
          <p:spPr>
            <a:xfrm>
              <a:off x="3020186" y="3454432"/>
              <a:ext cx="1535987" cy="824459"/>
            </a:xfrm>
            <a:prstGeom prst="roundRect">
              <a:avLst/>
            </a:prstGeom>
            <a:solidFill>
              <a:schemeClr val="accent1">
                <a:lumMod val="75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explore</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圆角矩形 13"/>
            <p:cNvSpPr/>
            <p:nvPr/>
          </p:nvSpPr>
          <p:spPr>
            <a:xfrm>
              <a:off x="5187087" y="3956604"/>
              <a:ext cx="2143104" cy="1469035"/>
            </a:xfrm>
            <a:prstGeom prst="roundRect">
              <a:avLst/>
            </a:prstGeom>
            <a:solidFill>
              <a:schemeClr val="accent1">
                <a:lumMod val="75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以获取</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到的提取函数的最大值作为下一个搜寻的点</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21307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1965" y="6829565"/>
            <a:ext cx="12193200" cy="979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矩形 5"/>
          <p:cNvSpPr>
            <a:spLocks noChangeArrowheads="1"/>
          </p:cNvSpPr>
          <p:nvPr/>
        </p:nvSpPr>
        <p:spPr bwMode="auto">
          <a:xfrm>
            <a:off x="667537" y="0"/>
            <a:ext cx="344804" cy="700088"/>
          </a:xfrm>
          <a:prstGeom prst="rect">
            <a:avLst/>
          </a:prstGeom>
          <a:solidFill>
            <a:srgbClr val="0070C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22">
              <a:solidFill>
                <a:srgbClr val="0070C0"/>
              </a:solidFill>
              <a:latin typeface="宋体" panose="02010600030101010101" pitchFamily="2" charset="-122"/>
              <a:sym typeface="宋体" panose="02010600030101010101" pitchFamily="2" charset="-122"/>
            </a:endParaRPr>
          </a:p>
        </p:txBody>
      </p:sp>
      <p:pic>
        <p:nvPicPr>
          <p:cNvPr id="21" name="图片 3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72763" y="6272213"/>
            <a:ext cx="1339850" cy="403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 xmlns:a16="http://schemas.microsoft.com/office/drawing/2014/main" id="{681D8F9A-ECF7-43A3-B9E9-D6C11DD56D40}"/>
              </a:ext>
            </a:extLst>
          </p:cNvPr>
          <p:cNvSpPr>
            <a:spLocks noGrp="1"/>
          </p:cNvSpPr>
          <p:nvPr>
            <p:ph type="sldNum" sz="quarter" idx="12"/>
          </p:nvPr>
        </p:nvSpPr>
        <p:spPr/>
        <p:txBody>
          <a:bodyPr/>
          <a:lstStyle/>
          <a:p>
            <a:fld id="{4C085F29-020C-42C8-961F-98CE7FDACF42}" type="slidenum">
              <a:rPr lang="zh-CN" altLang="en-US" smtClean="0"/>
              <a:pPr/>
              <a:t>12</a:t>
            </a:fld>
            <a:endParaRPr lang="zh-CN" altLang="en-US" sz="1944" dirty="0">
              <a:solidFill>
                <a:schemeClr val="tx1"/>
              </a:solidFill>
            </a:endParaRPr>
          </a:p>
        </p:txBody>
      </p:sp>
      <p:sp>
        <p:nvSpPr>
          <p:cNvPr id="7" name="TextBox 14"/>
          <p:cNvSpPr>
            <a:spLocks noChangeArrowheads="1"/>
          </p:cNvSpPr>
          <p:nvPr/>
        </p:nvSpPr>
        <p:spPr bwMode="auto">
          <a:xfrm>
            <a:off x="1016999" y="276538"/>
            <a:ext cx="80220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rgbClr val="01366C"/>
                </a:solidFill>
                <a:latin typeface="微软雅黑" panose="020B0503020204020204" pitchFamily="34" charset="-122"/>
                <a:ea typeface="微软雅黑" panose="020B0503020204020204" pitchFamily="34" charset="-122"/>
              </a:rPr>
              <a:t>算法步骤 </a:t>
            </a:r>
            <a:r>
              <a:rPr lang="en-US" altLang="zh-CN" sz="2400" dirty="0" smtClean="0">
                <a:solidFill>
                  <a:srgbClr val="01366C"/>
                </a:solidFill>
                <a:latin typeface="微软雅黑" panose="020B0503020204020204" pitchFamily="34" charset="-122"/>
                <a:ea typeface="微软雅黑" panose="020B0503020204020204" pitchFamily="34" charset="-122"/>
              </a:rPr>
              <a:t>—— </a:t>
            </a:r>
            <a:r>
              <a:rPr lang="zh-CN" altLang="en-US" sz="2400" dirty="0" smtClean="0">
                <a:solidFill>
                  <a:srgbClr val="01366C"/>
                </a:solidFill>
                <a:latin typeface="微软雅黑" panose="020B0503020204020204" pitchFamily="34" charset="-122"/>
                <a:ea typeface="微软雅黑" panose="020B0503020204020204" pitchFamily="34" charset="-122"/>
              </a:rPr>
              <a:t>提取函数</a:t>
            </a:r>
            <a:endParaRPr lang="en-US" altLang="zh-CN" sz="2400" dirty="0" smtClean="0">
              <a:solidFill>
                <a:srgbClr val="01366C"/>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016999" y="989352"/>
            <a:ext cx="4122296"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习惯使用的提取函数为以下几种：</a:t>
            </a:r>
            <a:endParaRPr lang="zh-CN" altLang="en-US" sz="2000" b="1" dirty="0">
              <a:latin typeface="微软雅黑" pitchFamily="34" charset="-122"/>
              <a:ea typeface="微软雅黑" pitchFamily="34" charset="-122"/>
            </a:endParaRPr>
          </a:p>
        </p:txBody>
      </p:sp>
      <p:grpSp>
        <p:nvGrpSpPr>
          <p:cNvPr id="8" name="组合 7"/>
          <p:cNvGrpSpPr/>
          <p:nvPr/>
        </p:nvGrpSpPr>
        <p:grpSpPr>
          <a:xfrm>
            <a:off x="1016999" y="2013349"/>
            <a:ext cx="4126955" cy="3221284"/>
            <a:chOff x="1012340" y="1397581"/>
            <a:chExt cx="4126955" cy="3221284"/>
          </a:xfrm>
        </p:grpSpPr>
        <p:sp>
          <p:nvSpPr>
            <p:cNvPr id="10" name="圆角矩形 9"/>
            <p:cNvSpPr/>
            <p:nvPr/>
          </p:nvSpPr>
          <p:spPr>
            <a:xfrm>
              <a:off x="1012340" y="2604289"/>
              <a:ext cx="1535987" cy="807868"/>
            </a:xfrm>
            <a:prstGeom prst="roundRect">
              <a:avLst/>
            </a:prstGeom>
            <a:solidFill>
              <a:schemeClr val="accent1">
                <a:lumMod val="75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提取函数</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左大括号 3"/>
            <p:cNvSpPr/>
            <p:nvPr/>
          </p:nvSpPr>
          <p:spPr>
            <a:xfrm>
              <a:off x="2698229" y="1801515"/>
              <a:ext cx="824459" cy="24134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圆角矩形 11"/>
            <p:cNvSpPr/>
            <p:nvPr/>
          </p:nvSpPr>
          <p:spPr>
            <a:xfrm>
              <a:off x="3603308" y="1397581"/>
              <a:ext cx="1535987" cy="807868"/>
            </a:xfrm>
            <a:prstGeom prst="roundRect">
              <a:avLst/>
            </a:prstGeom>
            <a:solidFill>
              <a:schemeClr val="accent1">
                <a:lumMod val="75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POI</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圆角矩形 12"/>
            <p:cNvSpPr/>
            <p:nvPr/>
          </p:nvSpPr>
          <p:spPr>
            <a:xfrm>
              <a:off x="3603308" y="2614479"/>
              <a:ext cx="1535987" cy="807868"/>
            </a:xfrm>
            <a:prstGeom prst="roundRect">
              <a:avLst/>
            </a:prstGeom>
            <a:solidFill>
              <a:schemeClr val="accent1">
                <a:lumMod val="75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EI</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圆角矩形 13"/>
            <p:cNvSpPr/>
            <p:nvPr/>
          </p:nvSpPr>
          <p:spPr>
            <a:xfrm>
              <a:off x="3603308" y="3810997"/>
              <a:ext cx="1535987" cy="807868"/>
            </a:xfrm>
            <a:prstGeom prst="roundRect">
              <a:avLst/>
            </a:prstGeom>
            <a:solidFill>
              <a:schemeClr val="accent1">
                <a:lumMod val="75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UCB</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25" name="TextBox 24"/>
          <p:cNvSpPr txBox="1"/>
          <p:nvPr/>
        </p:nvSpPr>
        <p:spPr>
          <a:xfrm>
            <a:off x="1012341" y="5666283"/>
            <a:ext cx="6197928"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下面将对于这三种提取函数分别进行解读。</a:t>
            </a:r>
            <a:endParaRPr lang="zh-CN" altLang="en-US" sz="2000" b="1" dirty="0">
              <a:latin typeface="微软雅黑" pitchFamily="34" charset="-122"/>
              <a:ea typeface="微软雅黑" pitchFamily="34" charset="-122"/>
            </a:endParaRPr>
          </a:p>
        </p:txBody>
      </p:sp>
      <p:pic>
        <p:nvPicPr>
          <p:cNvPr id="512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3363" y="1793395"/>
            <a:ext cx="648389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3363" y="3043142"/>
            <a:ext cx="648389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3364" y="4348067"/>
            <a:ext cx="648389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圆角矩形 17"/>
          <p:cNvSpPr/>
          <p:nvPr/>
        </p:nvSpPr>
        <p:spPr>
          <a:xfrm>
            <a:off x="6084635" y="657799"/>
            <a:ext cx="4676932" cy="1063216"/>
          </a:xfrm>
          <a:prstGeom prst="roundRect">
            <a:avLst/>
          </a:prstGeom>
          <a:solidFill>
            <a:schemeClr val="accent1">
              <a:lumMod val="75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altLang="zh-CN" sz="2000" b="1" dirty="0" err="1"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y_max</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是已有函数最大值</a:t>
            </a:r>
            <a:endPar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Xi</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是防止局部最优设置的系数</a:t>
            </a:r>
            <a:r>
              <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Python</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里面默认是</a:t>
            </a:r>
            <a:r>
              <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1307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1965" y="6829565"/>
            <a:ext cx="12193200" cy="979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矩形 5"/>
          <p:cNvSpPr>
            <a:spLocks noChangeArrowheads="1"/>
          </p:cNvSpPr>
          <p:nvPr/>
        </p:nvSpPr>
        <p:spPr bwMode="auto">
          <a:xfrm>
            <a:off x="667537" y="0"/>
            <a:ext cx="344804" cy="700088"/>
          </a:xfrm>
          <a:prstGeom prst="rect">
            <a:avLst/>
          </a:prstGeom>
          <a:solidFill>
            <a:srgbClr val="0070C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22">
              <a:solidFill>
                <a:srgbClr val="0070C0"/>
              </a:solidFill>
              <a:latin typeface="宋体" panose="02010600030101010101" pitchFamily="2" charset="-122"/>
              <a:sym typeface="宋体" panose="02010600030101010101" pitchFamily="2" charset="-122"/>
            </a:endParaRPr>
          </a:p>
        </p:txBody>
      </p:sp>
      <p:pic>
        <p:nvPicPr>
          <p:cNvPr id="21" name="图片 3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72763" y="6272213"/>
            <a:ext cx="1339850" cy="403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 xmlns:a16="http://schemas.microsoft.com/office/drawing/2014/main" id="{681D8F9A-ECF7-43A3-B9E9-D6C11DD56D40}"/>
              </a:ext>
            </a:extLst>
          </p:cNvPr>
          <p:cNvSpPr>
            <a:spLocks noGrp="1"/>
          </p:cNvSpPr>
          <p:nvPr>
            <p:ph type="sldNum" sz="quarter" idx="12"/>
          </p:nvPr>
        </p:nvSpPr>
        <p:spPr/>
        <p:txBody>
          <a:bodyPr/>
          <a:lstStyle/>
          <a:p>
            <a:fld id="{4C085F29-020C-42C8-961F-98CE7FDACF42}" type="slidenum">
              <a:rPr lang="zh-CN" altLang="en-US" smtClean="0"/>
              <a:pPr/>
              <a:t>13</a:t>
            </a:fld>
            <a:endParaRPr lang="zh-CN" altLang="en-US" sz="1944" dirty="0">
              <a:solidFill>
                <a:schemeClr val="tx1"/>
              </a:solidFill>
            </a:endParaRPr>
          </a:p>
        </p:txBody>
      </p:sp>
      <p:sp>
        <p:nvSpPr>
          <p:cNvPr id="7" name="TextBox 14"/>
          <p:cNvSpPr>
            <a:spLocks noChangeArrowheads="1"/>
          </p:cNvSpPr>
          <p:nvPr/>
        </p:nvSpPr>
        <p:spPr bwMode="auto">
          <a:xfrm>
            <a:off x="1016999" y="276538"/>
            <a:ext cx="80220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rgbClr val="01366C"/>
                </a:solidFill>
                <a:latin typeface="微软雅黑" panose="020B0503020204020204" pitchFamily="34" charset="-122"/>
                <a:ea typeface="微软雅黑" panose="020B0503020204020204" pitchFamily="34" charset="-122"/>
              </a:rPr>
              <a:t>算法步骤 </a:t>
            </a:r>
            <a:r>
              <a:rPr lang="en-US" altLang="zh-CN" sz="2400" dirty="0" smtClean="0">
                <a:solidFill>
                  <a:srgbClr val="01366C"/>
                </a:solidFill>
                <a:latin typeface="微软雅黑" panose="020B0503020204020204" pitchFamily="34" charset="-122"/>
                <a:ea typeface="微软雅黑" panose="020B0503020204020204" pitchFamily="34" charset="-122"/>
              </a:rPr>
              <a:t>—— </a:t>
            </a:r>
            <a:r>
              <a:rPr lang="zh-CN" altLang="en-US" sz="2400" dirty="0" smtClean="0">
                <a:solidFill>
                  <a:srgbClr val="01366C"/>
                </a:solidFill>
                <a:latin typeface="微软雅黑" panose="020B0503020204020204" pitchFamily="34" charset="-122"/>
                <a:ea typeface="微软雅黑" panose="020B0503020204020204" pitchFamily="34" charset="-122"/>
              </a:rPr>
              <a:t>提取函数</a:t>
            </a:r>
            <a:endParaRPr lang="en-US" altLang="zh-CN" sz="2400" dirty="0" smtClean="0">
              <a:solidFill>
                <a:srgbClr val="01366C"/>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1016999" y="1004342"/>
            <a:ext cx="6197928" cy="400110"/>
          </a:xfrm>
          <a:prstGeom prst="rect">
            <a:avLst/>
          </a:prstGeom>
          <a:noFill/>
        </p:spPr>
        <p:txBody>
          <a:bodyPr wrap="square" rtlCol="0">
            <a:spAutoFit/>
          </a:bodyPr>
          <a:lstStyle/>
          <a:p>
            <a:r>
              <a:rPr lang="en-US" altLang="zh-CN" sz="2000" b="1" dirty="0" smtClean="0">
                <a:latin typeface="微软雅黑" pitchFamily="34" charset="-122"/>
                <a:ea typeface="微软雅黑" pitchFamily="34" charset="-122"/>
              </a:rPr>
              <a:t>POI(</a:t>
            </a:r>
            <a:r>
              <a:rPr lang="en-US" altLang="zh-CN" sz="2000" b="1" dirty="0"/>
              <a:t>probability of improvement</a:t>
            </a:r>
            <a:r>
              <a:rPr lang="en-US" altLang="zh-CN"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6" name="矩形 5"/>
          <p:cNvSpPr/>
          <p:nvPr/>
        </p:nvSpPr>
        <p:spPr>
          <a:xfrm>
            <a:off x="1137055" y="2428724"/>
            <a:ext cx="10275570" cy="1631216"/>
          </a:xfrm>
          <a:prstGeom prst="rect">
            <a:avLst/>
          </a:prstGeom>
        </p:spPr>
        <p:txBody>
          <a:bodyPr wrap="none">
            <a:spAutoFit/>
          </a:bodyPr>
          <a:lstStyle/>
          <a:p>
            <a:r>
              <a:rPr lang="zh-CN" altLang="en-US" sz="2000" b="1" dirty="0" smtClean="0">
                <a:latin typeface="微软雅黑" pitchFamily="34" charset="-122"/>
                <a:ea typeface="微软雅黑" pitchFamily="34" charset="-122"/>
              </a:rPr>
              <a:t>其中，</a:t>
            </a:r>
            <a:r>
              <a:rPr lang="az-Cyrl-AZ" altLang="zh-CN" sz="2000" b="1" dirty="0" smtClean="0">
                <a:latin typeface="微软雅黑" pitchFamily="34" charset="-122"/>
                <a:ea typeface="微软雅黑" pitchFamily="34" charset="-122"/>
              </a:rPr>
              <a:t>Ф</a:t>
            </a: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代表</a:t>
            </a:r>
            <a:r>
              <a:rPr lang="zh-CN" altLang="en-US" sz="2000" b="1" dirty="0">
                <a:latin typeface="微软雅黑" pitchFamily="34" charset="-122"/>
                <a:ea typeface="微软雅黑" pitchFamily="34" charset="-122"/>
              </a:rPr>
              <a:t>正态累计分布函数，这个函数也叫做</a:t>
            </a:r>
            <a:r>
              <a:rPr lang="en-US" altLang="zh-CN" sz="2000" b="1" dirty="0">
                <a:latin typeface="微软雅黑" pitchFamily="34" charset="-122"/>
                <a:ea typeface="微软雅黑" pitchFamily="34" charset="-122"/>
              </a:rPr>
              <a:t>MPI</a:t>
            </a:r>
            <a:r>
              <a:rPr lang="zh-CN" altLang="en-US" sz="2000" b="1" dirty="0">
                <a:latin typeface="微软雅黑" pitchFamily="34" charset="-122"/>
                <a:ea typeface="微软雅黑" pitchFamily="34" charset="-122"/>
              </a:rPr>
              <a:t>或</a:t>
            </a:r>
            <a:r>
              <a:rPr lang="en-US" altLang="zh-CN" sz="2000" b="1" dirty="0">
                <a:latin typeface="微软雅黑" pitchFamily="34" charset="-122"/>
                <a:ea typeface="微软雅黑" pitchFamily="34" charset="-122"/>
              </a:rPr>
              <a:t>P</a:t>
            </a:r>
            <a:r>
              <a:rPr lang="zh-CN" altLang="en-US" sz="2000" b="1" dirty="0">
                <a:latin typeface="微软雅黑" pitchFamily="34" charset="-122"/>
                <a:ea typeface="微软雅黑" pitchFamily="34" charset="-122"/>
              </a:rPr>
              <a:t>算法</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r>
              <a:rPr lang="zh-CN" altLang="en-US" sz="2000" b="1" dirty="0" smtClean="0">
                <a:latin typeface="微软雅黑" pitchFamily="34" charset="-122"/>
                <a:ea typeface="微软雅黑" pitchFamily="34" charset="-122"/>
              </a:rPr>
              <a:t>这个提升函数可以通过更改 </a:t>
            </a:r>
            <a:r>
              <a:rPr lang="el-GR" altLang="zh-CN" sz="2000" b="1" dirty="0" smtClean="0">
                <a:latin typeface="微软雅黑" pitchFamily="34" charset="-122"/>
                <a:ea typeface="微软雅黑" pitchFamily="34" charset="-122"/>
              </a:rPr>
              <a:t>ζ</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来决定偏向于</a:t>
            </a:r>
            <a:r>
              <a:rPr lang="en-US" altLang="zh-CN" sz="2000" b="1" dirty="0" smtClean="0">
                <a:latin typeface="微软雅黑" pitchFamily="34" charset="-122"/>
                <a:ea typeface="微软雅黑" pitchFamily="34" charset="-122"/>
              </a:rPr>
              <a:t>explore</a:t>
            </a:r>
            <a:r>
              <a:rPr lang="zh-CN" altLang="en-US" sz="2000" b="1" dirty="0" smtClean="0">
                <a:latin typeface="微软雅黑" pitchFamily="34" charset="-122"/>
                <a:ea typeface="微软雅黑" pitchFamily="34" charset="-122"/>
              </a:rPr>
              <a:t>还是</a:t>
            </a:r>
            <a:r>
              <a:rPr lang="en-US" altLang="zh-CN" sz="2000" b="1" dirty="0" smtClean="0">
                <a:latin typeface="微软雅黑" pitchFamily="34" charset="-122"/>
                <a:ea typeface="微软雅黑" pitchFamily="34" charset="-122"/>
              </a:rPr>
              <a:t>exploit</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r>
              <a:rPr lang="zh-CN" altLang="en-US" sz="2000" b="1" dirty="0" smtClean="0">
                <a:latin typeface="微软雅黑" pitchFamily="34" charset="-122"/>
                <a:ea typeface="微软雅黑" pitchFamily="34" charset="-122"/>
              </a:rPr>
              <a:t>通常 </a:t>
            </a:r>
            <a:r>
              <a:rPr lang="el-GR" altLang="zh-CN" sz="2000" b="1" dirty="0" smtClean="0">
                <a:latin typeface="微软雅黑" pitchFamily="34" charset="-122"/>
                <a:ea typeface="微软雅黑" pitchFamily="34" charset="-122"/>
              </a:rPr>
              <a:t>ζ</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会定义为</a:t>
            </a:r>
            <a:r>
              <a:rPr lang="en-US" altLang="zh-CN" sz="2000" b="1" dirty="0" smtClean="0">
                <a:latin typeface="微软雅黑" pitchFamily="34" charset="-122"/>
                <a:ea typeface="微软雅黑" pitchFamily="34" charset="-122"/>
              </a:rPr>
              <a:t>0.01。</a:t>
            </a:r>
            <a:r>
              <a:rPr lang="zh-CN" altLang="en-US" sz="2000" b="1" dirty="0" smtClean="0">
                <a:latin typeface="微软雅黑" pitchFamily="34" charset="-122"/>
                <a:ea typeface="微软雅黑" pitchFamily="34" charset="-122"/>
              </a:rPr>
              <a:t>实验证明动态的 </a:t>
            </a:r>
            <a:r>
              <a:rPr lang="el-GR" altLang="zh-CN" sz="2000" b="1" dirty="0" smtClean="0">
                <a:latin typeface="微软雅黑" pitchFamily="34" charset="-122"/>
                <a:ea typeface="微软雅黑" pitchFamily="34" charset="-122"/>
              </a:rPr>
              <a:t>ζ</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并不能带来更好的效果，有时候可能效果会更差</a:t>
            </a:r>
            <a:endParaRPr lang="en-US" altLang="zh-CN" sz="2000" b="1" dirty="0" smtClean="0">
              <a:latin typeface="微软雅黑" pitchFamily="34" charset="-122"/>
              <a:ea typeface="微软雅黑" pitchFamily="34" charset="-122"/>
            </a:endParaRPr>
          </a:p>
          <a:p>
            <a:endParaRPr lang="en-US" altLang="zh-CN" sz="2000" b="1" dirty="0">
              <a:latin typeface="微软雅黑" pitchFamily="34" charset="-122"/>
              <a:ea typeface="微软雅黑" pitchFamily="34" charset="-122"/>
            </a:endParaRPr>
          </a:p>
          <a:p>
            <a:r>
              <a:rPr lang="en-US" altLang="zh-CN" sz="2000" b="1" dirty="0" smtClean="0">
                <a:latin typeface="微软雅黑" pitchFamily="34" charset="-122"/>
                <a:ea typeface="微软雅黑" pitchFamily="34" charset="-122"/>
              </a:rPr>
              <a:t>EI(</a:t>
            </a:r>
            <a:r>
              <a:rPr lang="en-US" altLang="zh-CN" sz="2000" b="1" dirty="0"/>
              <a:t>Expected </a:t>
            </a:r>
            <a:r>
              <a:rPr lang="en-US" altLang="zh-CN" sz="2000" b="1" dirty="0" smtClean="0"/>
              <a:t>improvement)</a:t>
            </a:r>
            <a:endParaRPr lang="zh-CN" altLang="en-US" sz="2000" b="1" dirty="0">
              <a:latin typeface="微软雅黑" pitchFamily="34" charset="-122"/>
              <a:ea typeface="微软雅黑" pitchFamily="34" charset="-122"/>
            </a:endParaRPr>
          </a:p>
        </p:txBody>
      </p:sp>
      <mc:AlternateContent xmlns:mc="http://schemas.openxmlformats.org/markup-compatibility/2006" xmlns:a14="http://schemas.microsoft.com/office/drawing/2010/main">
        <mc:Choice Requires="a14">
          <p:sp>
            <p:nvSpPr>
              <p:cNvPr id="9" name="矩形 8"/>
              <p:cNvSpPr/>
              <p:nvPr/>
            </p:nvSpPr>
            <p:spPr>
              <a:xfrm>
                <a:off x="1745863" y="1544316"/>
                <a:ext cx="3751604" cy="747320"/>
              </a:xfrm>
              <a:prstGeom prst="rect">
                <a:avLst/>
              </a:prstGeom>
            </p:spPr>
            <p:txBody>
              <a:bodyPr wrap="none">
                <a:spAutoFit/>
              </a:bodyPr>
              <a:lstStyle/>
              <a:p>
                <a:pPr algn="ctr"/>
                <a14:m>
                  <m:oMathPara xmlns:m="http://schemas.openxmlformats.org/officeDocument/2006/math">
                    <m:oMathParaPr>
                      <m:jc m:val="left"/>
                    </m:oMathParaPr>
                    <m:oMath xmlns:m="http://schemas.openxmlformats.org/officeDocument/2006/math">
                      <m:r>
                        <a:rPr lang="en-US" altLang="zh-CN" sz="2000" b="1">
                          <a:latin typeface="Cambria Math"/>
                        </a:rPr>
                        <m:t>𝑷𝑶𝑰</m:t>
                      </m:r>
                      <m:d>
                        <m:dPr>
                          <m:ctrlPr>
                            <a:rPr lang="en-US" altLang="zh-CN" sz="2000" b="1" i="1">
                              <a:latin typeface="Cambria Math"/>
                            </a:rPr>
                          </m:ctrlPr>
                        </m:dPr>
                        <m:e>
                          <m:r>
                            <a:rPr lang="en-US" altLang="zh-CN" sz="2000" b="1">
                              <a:latin typeface="Cambria Math"/>
                            </a:rPr>
                            <m:t>𝒙</m:t>
                          </m:r>
                        </m:e>
                      </m:d>
                      <m:r>
                        <a:rPr lang="en-US" altLang="zh-CN" sz="2000" b="1">
                          <a:latin typeface="Cambria Math"/>
                        </a:rPr>
                        <m:t>=</m:t>
                      </m:r>
                      <m:r>
                        <a:rPr lang="az-Cyrl-AZ" altLang="zh-CN" sz="2000" b="1">
                          <a:latin typeface="Cambria Math"/>
                        </a:rPr>
                        <m:t>Ф</m:t>
                      </m:r>
                      <m:r>
                        <a:rPr lang="en-US" altLang="zh-CN" sz="2000" b="1">
                          <a:latin typeface="Cambria Math"/>
                        </a:rPr>
                        <m:t>(</m:t>
                      </m:r>
                      <m:f>
                        <m:fPr>
                          <m:ctrlPr>
                            <a:rPr lang="en-US" altLang="zh-CN" sz="2000" b="1" i="1">
                              <a:latin typeface="Cambria Math"/>
                            </a:rPr>
                          </m:ctrlPr>
                        </m:fPr>
                        <m:num>
                          <m:r>
                            <m:rPr>
                              <m:sty m:val="p"/>
                            </m:rPr>
                            <a:rPr lang="el-GR" altLang="zh-CN" sz="2000" b="1">
                              <a:latin typeface="Cambria Math"/>
                            </a:rPr>
                            <m:t>μ</m:t>
                          </m:r>
                          <m:d>
                            <m:dPr>
                              <m:ctrlPr>
                                <a:rPr lang="en-US" altLang="zh-CN" sz="2000" b="1" i="1">
                                  <a:latin typeface="Cambria Math"/>
                                </a:rPr>
                              </m:ctrlPr>
                            </m:dPr>
                            <m:e>
                              <m:r>
                                <a:rPr lang="en-US" altLang="zh-CN" sz="2000" b="1">
                                  <a:latin typeface="Cambria Math"/>
                                </a:rPr>
                                <m:t>𝒙</m:t>
                              </m:r>
                            </m:e>
                          </m:d>
                          <m:r>
                            <a:rPr lang="en-US" altLang="zh-CN" sz="2000" b="1">
                              <a:latin typeface="Cambria Math"/>
                            </a:rPr>
                            <m:t>−</m:t>
                          </m:r>
                          <m:r>
                            <a:rPr lang="en-US" altLang="zh-CN" sz="2000" b="1">
                              <a:latin typeface="Cambria Math"/>
                            </a:rPr>
                            <m:t>𝒇</m:t>
                          </m:r>
                          <m:d>
                            <m:dPr>
                              <m:ctrlPr>
                                <a:rPr lang="en-US" altLang="zh-CN" sz="2000" b="1" i="1">
                                  <a:latin typeface="Cambria Math"/>
                                </a:rPr>
                              </m:ctrlPr>
                            </m:dPr>
                            <m:e>
                              <m:sSup>
                                <m:sSupPr>
                                  <m:ctrlPr>
                                    <a:rPr lang="en-US" altLang="zh-CN" sz="2000" b="1" i="1">
                                      <a:latin typeface="Cambria Math"/>
                                    </a:rPr>
                                  </m:ctrlPr>
                                </m:sSupPr>
                                <m:e>
                                  <m:r>
                                    <a:rPr lang="en-US" altLang="zh-CN" sz="2000" b="1">
                                      <a:latin typeface="Cambria Math"/>
                                    </a:rPr>
                                    <m:t>𝒙</m:t>
                                  </m:r>
                                </m:e>
                                <m:sup>
                                  <m:r>
                                    <a:rPr lang="en-US" altLang="zh-CN" sz="2000" b="1">
                                      <a:latin typeface="Cambria Math"/>
                                    </a:rPr>
                                    <m:t>+</m:t>
                                  </m:r>
                                </m:sup>
                              </m:sSup>
                            </m:e>
                          </m:d>
                          <m:r>
                            <a:rPr lang="en-US" altLang="zh-CN" sz="2000" b="1">
                              <a:latin typeface="Cambria Math"/>
                            </a:rPr>
                            <m:t>− </m:t>
                          </m:r>
                          <m:r>
                            <m:rPr>
                              <m:sty m:val="p"/>
                            </m:rPr>
                            <a:rPr lang="el-GR" altLang="zh-CN" sz="2000" b="1">
                              <a:latin typeface="Cambria Math"/>
                            </a:rPr>
                            <m:t>ζ</m:t>
                          </m:r>
                        </m:num>
                        <m:den>
                          <m:r>
                            <a:rPr lang="el-GR" altLang="zh-CN" sz="2000" b="1">
                              <a:latin typeface="Cambria Math"/>
                            </a:rPr>
                            <m:t>𝝈</m:t>
                          </m:r>
                          <m:d>
                            <m:dPr>
                              <m:ctrlPr>
                                <a:rPr lang="en-US" altLang="zh-CN" sz="2000" b="1" i="1">
                                  <a:latin typeface="Cambria Math"/>
                                </a:rPr>
                              </m:ctrlPr>
                            </m:dPr>
                            <m:e>
                              <m:r>
                                <a:rPr lang="en-US" altLang="zh-CN" sz="2000" b="1">
                                  <a:latin typeface="Cambria Math"/>
                                </a:rPr>
                                <m:t>𝒙</m:t>
                              </m:r>
                            </m:e>
                          </m:d>
                        </m:den>
                      </m:f>
                      <m:r>
                        <a:rPr lang="en-US" altLang="zh-CN" sz="2000" b="1">
                          <a:latin typeface="Cambria Math"/>
                        </a:rPr>
                        <m:t>)</m:t>
                      </m:r>
                    </m:oMath>
                  </m:oMathPara>
                </a14:m>
                <a:endParaRPr lang="zh-CN" altLang="en-US" sz="2000" b="1" dirty="0"/>
              </a:p>
            </p:txBody>
          </p:sp>
        </mc:Choice>
        <mc:Fallback xmlns="">
          <p:sp>
            <p:nvSpPr>
              <p:cNvPr id="9" name="矩形 8"/>
              <p:cNvSpPr>
                <a:spLocks noRot="1" noChangeAspect="1" noMove="1" noResize="1" noEditPoints="1" noAdjustHandles="1" noChangeArrowheads="1" noChangeShapeType="1" noTextEdit="1"/>
              </p:cNvSpPr>
              <p:nvPr/>
            </p:nvSpPr>
            <p:spPr>
              <a:xfrm>
                <a:off x="1745863" y="1544316"/>
                <a:ext cx="3751604" cy="747320"/>
              </a:xfrm>
              <a:prstGeom prst="rect">
                <a:avLst/>
              </a:prstGeom>
              <a:blipFill rotWithShape="1">
                <a:blip r:embed="rId4"/>
                <a:stretch>
                  <a:fillRect/>
                </a:stretch>
              </a:blipFill>
            </p:spPr>
            <p:txBody>
              <a:bodyPr/>
              <a:lstStyle/>
              <a:p>
                <a:r>
                  <a:rPr lang="zh-CN" altLang="en-US">
                    <a:noFill/>
                  </a:rPr>
                  <a:t> </a:t>
                </a:r>
              </a:p>
            </p:txBody>
          </p:sp>
        </mc:Fallback>
      </mc:AlternateContent>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7055" y="4059940"/>
            <a:ext cx="8471640" cy="1762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矩形 15"/>
          <p:cNvSpPr/>
          <p:nvPr/>
        </p:nvSpPr>
        <p:spPr>
          <a:xfrm>
            <a:off x="1137055" y="5933898"/>
            <a:ext cx="9089348" cy="400110"/>
          </a:xfrm>
          <a:prstGeom prst="rect">
            <a:avLst/>
          </a:prstGeom>
        </p:spPr>
        <p:txBody>
          <a:bodyPr wrap="none">
            <a:spAutoFit/>
          </a:bodyPr>
          <a:lstStyle/>
          <a:p>
            <a:r>
              <a:rPr lang="zh-CN" altLang="en-US" sz="2000" b="1" dirty="0">
                <a:latin typeface="微软雅黑" pitchFamily="34" charset="-122"/>
                <a:ea typeface="微软雅黑" pitchFamily="34" charset="-122"/>
              </a:rPr>
              <a:t>相对于</a:t>
            </a:r>
            <a:r>
              <a:rPr lang="en-US" altLang="zh-CN" sz="2000" b="1" dirty="0">
                <a:latin typeface="微软雅黑" pitchFamily="34" charset="-122"/>
                <a:ea typeface="微软雅黑" pitchFamily="34" charset="-122"/>
              </a:rPr>
              <a:t>POI</a:t>
            </a:r>
            <a:r>
              <a:rPr lang="zh-CN" altLang="en-US" sz="2000" b="1" dirty="0">
                <a:latin typeface="微软雅黑" pitchFamily="34" charset="-122"/>
                <a:ea typeface="微软雅黑" pitchFamily="34" charset="-122"/>
              </a:rPr>
              <a:t>来说，</a:t>
            </a:r>
            <a:r>
              <a:rPr lang="en-US" altLang="zh-CN" sz="2000" b="1" dirty="0">
                <a:latin typeface="微软雅黑" pitchFamily="34" charset="-122"/>
                <a:ea typeface="微软雅黑" pitchFamily="34" charset="-122"/>
              </a:rPr>
              <a:t>EI</a:t>
            </a:r>
            <a:r>
              <a:rPr lang="zh-CN" altLang="en-US" sz="2000" b="1" dirty="0">
                <a:latin typeface="微软雅黑" pitchFamily="34" charset="-122"/>
                <a:ea typeface="微软雅黑" pitchFamily="34" charset="-122"/>
              </a:rPr>
              <a:t>不仅考虑了要比当前最大值大的概率，还考虑了具体打多少</a:t>
            </a:r>
          </a:p>
        </p:txBody>
      </p:sp>
      <p:sp>
        <p:nvSpPr>
          <p:cNvPr id="27" name="圆角矩形 26"/>
          <p:cNvSpPr/>
          <p:nvPr/>
        </p:nvSpPr>
        <p:spPr>
          <a:xfrm>
            <a:off x="9601211" y="3631915"/>
            <a:ext cx="2143104" cy="1884465"/>
          </a:xfrm>
          <a:prstGeom prst="roundRect">
            <a:avLst/>
          </a:prstGeom>
          <a:solidFill>
            <a:schemeClr val="accent1">
              <a:lumMod val="75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这两种方法在</a:t>
            </a:r>
            <a:r>
              <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Python</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里面均有实现，但是没有实际使用。可以人工调节。</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11320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1965" y="6829565"/>
            <a:ext cx="12193200" cy="979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矩形 5"/>
          <p:cNvSpPr>
            <a:spLocks noChangeArrowheads="1"/>
          </p:cNvSpPr>
          <p:nvPr/>
        </p:nvSpPr>
        <p:spPr bwMode="auto">
          <a:xfrm>
            <a:off x="667537" y="0"/>
            <a:ext cx="344804" cy="700088"/>
          </a:xfrm>
          <a:prstGeom prst="rect">
            <a:avLst/>
          </a:prstGeom>
          <a:solidFill>
            <a:srgbClr val="0070C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22">
              <a:solidFill>
                <a:srgbClr val="0070C0"/>
              </a:solidFill>
              <a:latin typeface="宋体" panose="02010600030101010101" pitchFamily="2" charset="-122"/>
              <a:sym typeface="宋体" panose="02010600030101010101" pitchFamily="2" charset="-122"/>
            </a:endParaRPr>
          </a:p>
        </p:txBody>
      </p:sp>
      <p:pic>
        <p:nvPicPr>
          <p:cNvPr id="21" name="图片 3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72763" y="6272213"/>
            <a:ext cx="1339850" cy="403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 xmlns:a16="http://schemas.microsoft.com/office/drawing/2014/main" id="{681D8F9A-ECF7-43A3-B9E9-D6C11DD56D40}"/>
              </a:ext>
            </a:extLst>
          </p:cNvPr>
          <p:cNvSpPr>
            <a:spLocks noGrp="1"/>
          </p:cNvSpPr>
          <p:nvPr>
            <p:ph type="sldNum" sz="quarter" idx="12"/>
          </p:nvPr>
        </p:nvSpPr>
        <p:spPr/>
        <p:txBody>
          <a:bodyPr/>
          <a:lstStyle/>
          <a:p>
            <a:fld id="{4C085F29-020C-42C8-961F-98CE7FDACF42}" type="slidenum">
              <a:rPr lang="zh-CN" altLang="en-US" smtClean="0"/>
              <a:pPr/>
              <a:t>14</a:t>
            </a:fld>
            <a:endParaRPr lang="zh-CN" altLang="en-US" sz="1944" dirty="0">
              <a:solidFill>
                <a:schemeClr val="tx1"/>
              </a:solidFill>
            </a:endParaRPr>
          </a:p>
        </p:txBody>
      </p:sp>
      <p:sp>
        <p:nvSpPr>
          <p:cNvPr id="7" name="TextBox 14"/>
          <p:cNvSpPr>
            <a:spLocks noChangeArrowheads="1"/>
          </p:cNvSpPr>
          <p:nvPr/>
        </p:nvSpPr>
        <p:spPr bwMode="auto">
          <a:xfrm>
            <a:off x="1016999" y="276538"/>
            <a:ext cx="80220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rgbClr val="01366C"/>
                </a:solidFill>
                <a:latin typeface="微软雅黑" panose="020B0503020204020204" pitchFamily="34" charset="-122"/>
                <a:ea typeface="微软雅黑" panose="020B0503020204020204" pitchFamily="34" charset="-122"/>
              </a:rPr>
              <a:t>算法步骤 </a:t>
            </a:r>
            <a:r>
              <a:rPr lang="en-US" altLang="zh-CN" sz="2400" dirty="0" smtClean="0">
                <a:solidFill>
                  <a:srgbClr val="01366C"/>
                </a:solidFill>
                <a:latin typeface="微软雅黑" panose="020B0503020204020204" pitchFamily="34" charset="-122"/>
                <a:ea typeface="微软雅黑" panose="020B0503020204020204" pitchFamily="34" charset="-122"/>
              </a:rPr>
              <a:t>—— </a:t>
            </a:r>
            <a:r>
              <a:rPr lang="zh-CN" altLang="en-US" sz="2400" dirty="0" smtClean="0">
                <a:solidFill>
                  <a:srgbClr val="01366C"/>
                </a:solidFill>
                <a:latin typeface="微软雅黑" panose="020B0503020204020204" pitchFamily="34" charset="-122"/>
                <a:ea typeface="微软雅黑" panose="020B0503020204020204" pitchFamily="34" charset="-122"/>
              </a:rPr>
              <a:t>提取函数</a:t>
            </a:r>
            <a:endParaRPr lang="en-US" altLang="zh-CN" sz="2400" dirty="0" smtClean="0">
              <a:solidFill>
                <a:srgbClr val="01366C"/>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1016998" y="989352"/>
            <a:ext cx="8726609" cy="707886"/>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下面要介绍的提升函数是真正在</a:t>
            </a:r>
            <a:r>
              <a:rPr lang="en-US" altLang="zh-CN" sz="2000" b="1" dirty="0" smtClean="0">
                <a:latin typeface="微软雅黑" pitchFamily="34" charset="-122"/>
                <a:ea typeface="微软雅黑" pitchFamily="34" charset="-122"/>
              </a:rPr>
              <a:t>Python</a:t>
            </a:r>
            <a:r>
              <a:rPr lang="zh-CN" altLang="en-US" sz="2000" b="1" dirty="0" smtClean="0">
                <a:latin typeface="微软雅黑" pitchFamily="34" charset="-122"/>
                <a:ea typeface="微软雅黑" pitchFamily="34" charset="-122"/>
              </a:rPr>
              <a:t>中默认使用的提升函数。这种提升函数比前两种更简单直接</a:t>
            </a:r>
            <a:r>
              <a:rPr lang="zh-CN" altLang="en-US" sz="2000" b="1" dirty="0">
                <a:latin typeface="微软雅黑" pitchFamily="34" charset="-122"/>
                <a:ea typeface="微软雅黑" pitchFamily="34" charset="-122"/>
              </a:rPr>
              <a:t>，直接比较置信空间中的最大值</a:t>
            </a:r>
          </a:p>
        </p:txBody>
      </p:sp>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2624" y="1697238"/>
            <a:ext cx="5660347" cy="936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016998" y="3236229"/>
            <a:ext cx="8726609" cy="1631216"/>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这种做法比较的是置信区间内的最大值，尽管看起来简单，但是实际效果却意外的好</a:t>
            </a:r>
            <a:endParaRPr lang="en-US" altLang="zh-CN" sz="2000" b="1" dirty="0">
              <a:latin typeface="微软雅黑" pitchFamily="34" charset="-122"/>
              <a:ea typeface="微软雅黑" pitchFamily="34" charset="-122"/>
            </a:endParaRPr>
          </a:p>
          <a:p>
            <a:endParaRPr lang="en-US" altLang="zh-CN" sz="2000" b="1" dirty="0" smtClean="0">
              <a:latin typeface="微软雅黑" pitchFamily="34" charset="-122"/>
              <a:ea typeface="微软雅黑" pitchFamily="34" charset="-122"/>
            </a:endParaRPr>
          </a:p>
          <a:p>
            <a:r>
              <a:rPr lang="zh-CN" altLang="en-US" sz="2000" b="1" dirty="0" smtClean="0">
                <a:latin typeface="微软雅黑" pitchFamily="34" charset="-122"/>
                <a:ea typeface="微软雅黑" pitchFamily="34" charset="-122"/>
              </a:rPr>
              <a:t>这三种是一般常见的提升函数。当然，既然目标函数已经知道了，也可以使用梯度下降等办法。具体实现就因人而异了。</a:t>
            </a: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3489031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1965" y="6829565"/>
            <a:ext cx="12193200" cy="979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矩形 5"/>
          <p:cNvSpPr>
            <a:spLocks noChangeArrowheads="1"/>
          </p:cNvSpPr>
          <p:nvPr/>
        </p:nvSpPr>
        <p:spPr bwMode="auto">
          <a:xfrm>
            <a:off x="667537" y="0"/>
            <a:ext cx="344804" cy="700088"/>
          </a:xfrm>
          <a:prstGeom prst="rect">
            <a:avLst/>
          </a:prstGeom>
          <a:solidFill>
            <a:srgbClr val="0070C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22">
              <a:solidFill>
                <a:srgbClr val="0070C0"/>
              </a:solidFill>
              <a:latin typeface="宋体" panose="02010600030101010101" pitchFamily="2" charset="-122"/>
              <a:sym typeface="宋体" panose="02010600030101010101" pitchFamily="2" charset="-122"/>
            </a:endParaRPr>
          </a:p>
        </p:txBody>
      </p:sp>
      <p:pic>
        <p:nvPicPr>
          <p:cNvPr id="21" name="图片 3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72763" y="6272213"/>
            <a:ext cx="1339850" cy="403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 xmlns:a16="http://schemas.microsoft.com/office/drawing/2014/main" id="{681D8F9A-ECF7-43A3-B9E9-D6C11DD56D40}"/>
              </a:ext>
            </a:extLst>
          </p:cNvPr>
          <p:cNvSpPr>
            <a:spLocks noGrp="1"/>
          </p:cNvSpPr>
          <p:nvPr>
            <p:ph type="sldNum" sz="quarter" idx="12"/>
          </p:nvPr>
        </p:nvSpPr>
        <p:spPr/>
        <p:txBody>
          <a:bodyPr/>
          <a:lstStyle/>
          <a:p>
            <a:fld id="{4C085F29-020C-42C8-961F-98CE7FDACF42}" type="slidenum">
              <a:rPr lang="zh-CN" altLang="en-US" smtClean="0"/>
              <a:pPr/>
              <a:t>15</a:t>
            </a:fld>
            <a:endParaRPr lang="zh-CN" altLang="en-US" sz="1944" dirty="0">
              <a:solidFill>
                <a:schemeClr val="tx1"/>
              </a:solidFill>
            </a:endParaRPr>
          </a:p>
        </p:txBody>
      </p:sp>
      <p:sp>
        <p:nvSpPr>
          <p:cNvPr id="7" name="TextBox 14"/>
          <p:cNvSpPr>
            <a:spLocks noChangeArrowheads="1"/>
          </p:cNvSpPr>
          <p:nvPr/>
        </p:nvSpPr>
        <p:spPr bwMode="auto">
          <a:xfrm>
            <a:off x="1016999" y="276538"/>
            <a:ext cx="80220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rgbClr val="01366C"/>
                </a:solidFill>
                <a:latin typeface="微软雅黑" panose="020B0503020204020204" pitchFamily="34" charset="-122"/>
                <a:ea typeface="微软雅黑" panose="020B0503020204020204" pitchFamily="34" charset="-122"/>
              </a:rPr>
              <a:t>效果对比</a:t>
            </a:r>
            <a:endParaRPr lang="en-US" altLang="zh-CN" sz="2400" dirty="0" smtClean="0">
              <a:solidFill>
                <a:srgbClr val="01366C"/>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973652738"/>
              </p:ext>
            </p:extLst>
          </p:nvPr>
        </p:nvGraphicFramePr>
        <p:xfrm>
          <a:off x="1177558" y="1664047"/>
          <a:ext cx="9495204" cy="3672450"/>
        </p:xfrm>
        <a:graphic>
          <a:graphicData uri="http://schemas.openxmlformats.org/drawingml/2006/table">
            <a:tbl>
              <a:tblPr firstRow="1" bandRow="1">
                <a:tableStyleId>{5C22544A-7EE6-4342-B048-85BDC9FD1C3A}</a:tableStyleId>
              </a:tblPr>
              <a:tblGrid>
                <a:gridCol w="2373801"/>
                <a:gridCol w="2373801"/>
                <a:gridCol w="2373801"/>
                <a:gridCol w="2373801"/>
              </a:tblGrid>
              <a:tr h="612075">
                <a:tc>
                  <a:txBody>
                    <a:bodyPr/>
                    <a:lstStyle/>
                    <a:p>
                      <a:pPr lvl="0" indent="127000" algn="ctr">
                        <a:spcAft>
                          <a:spcPts val="0"/>
                        </a:spcAft>
                      </a:pPr>
                      <a:r>
                        <a:rPr lang="en-US" sz="2000" b="1" kern="100" dirty="0">
                          <a:effectLst/>
                          <a:latin typeface="微软雅黑" pitchFamily="34" charset="-122"/>
                          <a:ea typeface="微软雅黑" pitchFamily="34" charset="-122"/>
                        </a:rPr>
                        <a:t> </a:t>
                      </a:r>
                      <a:endParaRPr lang="zh-CN" sz="2000" b="1" kern="100" dirty="0">
                        <a:effectLst/>
                        <a:latin typeface="微软雅黑" pitchFamily="34" charset="-122"/>
                        <a:ea typeface="微软雅黑" pitchFamily="34" charset="-122"/>
                      </a:endParaRPr>
                    </a:p>
                  </a:txBody>
                  <a:tcPr marL="68580" marR="68580" marT="0" marB="0"/>
                </a:tc>
                <a:tc>
                  <a:txBody>
                    <a:bodyPr/>
                    <a:lstStyle/>
                    <a:p>
                      <a:pPr lvl="0" indent="127000" algn="ctr">
                        <a:spcAft>
                          <a:spcPts val="0"/>
                        </a:spcAft>
                      </a:pPr>
                      <a:r>
                        <a:rPr lang="zh-CN" sz="2000" b="1" kern="100" dirty="0">
                          <a:effectLst/>
                          <a:latin typeface="微软雅黑" pitchFamily="34" charset="-122"/>
                          <a:ea typeface="微软雅黑" pitchFamily="34" charset="-122"/>
                        </a:rPr>
                        <a:t>贝叶斯优化</a:t>
                      </a:r>
                    </a:p>
                  </a:txBody>
                  <a:tcPr marL="68580" marR="68580" marT="0" marB="0"/>
                </a:tc>
                <a:tc>
                  <a:txBody>
                    <a:bodyPr/>
                    <a:lstStyle/>
                    <a:p>
                      <a:pPr lvl="0" indent="127000" algn="ctr">
                        <a:spcAft>
                          <a:spcPts val="0"/>
                        </a:spcAft>
                      </a:pPr>
                      <a:r>
                        <a:rPr lang="zh-CN" sz="2000" b="1" kern="100">
                          <a:effectLst/>
                          <a:latin typeface="微软雅黑" pitchFamily="34" charset="-122"/>
                          <a:ea typeface="微软雅黑" pitchFamily="34" charset="-122"/>
                        </a:rPr>
                        <a:t>网格搜索</a:t>
                      </a:r>
                    </a:p>
                  </a:txBody>
                  <a:tcPr marL="68580" marR="68580" marT="0" marB="0"/>
                </a:tc>
                <a:tc>
                  <a:txBody>
                    <a:bodyPr/>
                    <a:lstStyle/>
                    <a:p>
                      <a:pPr lvl="0" indent="127000" algn="ctr">
                        <a:spcAft>
                          <a:spcPts val="0"/>
                        </a:spcAft>
                      </a:pPr>
                      <a:r>
                        <a:rPr lang="zh-CN" sz="2000" b="1" kern="100">
                          <a:effectLst/>
                          <a:latin typeface="微软雅黑" pitchFamily="34" charset="-122"/>
                          <a:ea typeface="微软雅黑" pitchFamily="34" charset="-122"/>
                        </a:rPr>
                        <a:t>随机搜索</a:t>
                      </a:r>
                    </a:p>
                  </a:txBody>
                  <a:tcPr marL="68580" marR="68580" marT="0" marB="0"/>
                </a:tc>
              </a:tr>
              <a:tr h="612075">
                <a:tc>
                  <a:txBody>
                    <a:bodyPr/>
                    <a:lstStyle/>
                    <a:p>
                      <a:pPr lvl="0" indent="127000" algn="ctr">
                        <a:spcAft>
                          <a:spcPts val="0"/>
                        </a:spcAft>
                      </a:pPr>
                      <a:r>
                        <a:rPr lang="zh-CN" sz="2000" b="1" kern="100" dirty="0">
                          <a:effectLst/>
                          <a:latin typeface="微软雅黑" pitchFamily="34" charset="-122"/>
                          <a:ea typeface="微软雅黑" pitchFamily="34" charset="-122"/>
                        </a:rPr>
                        <a:t>资源消耗</a:t>
                      </a:r>
                    </a:p>
                  </a:txBody>
                  <a:tcPr marL="68580" marR="68580" marT="0" marB="0"/>
                </a:tc>
                <a:tc>
                  <a:txBody>
                    <a:bodyPr/>
                    <a:lstStyle/>
                    <a:p>
                      <a:pPr lvl="0" indent="127000" algn="ctr">
                        <a:spcAft>
                          <a:spcPts val="0"/>
                        </a:spcAft>
                      </a:pPr>
                      <a:r>
                        <a:rPr lang="zh-CN" sz="2000" b="1" kern="100" dirty="0">
                          <a:effectLst/>
                          <a:latin typeface="微软雅黑" pitchFamily="34" charset="-122"/>
                          <a:ea typeface="微软雅黑" pitchFamily="34" charset="-122"/>
                        </a:rPr>
                        <a:t>少</a:t>
                      </a:r>
                    </a:p>
                  </a:txBody>
                  <a:tcPr marL="68580" marR="68580" marT="0" marB="0"/>
                </a:tc>
                <a:tc>
                  <a:txBody>
                    <a:bodyPr/>
                    <a:lstStyle/>
                    <a:p>
                      <a:pPr lvl="0" indent="127000" algn="ctr">
                        <a:spcAft>
                          <a:spcPts val="0"/>
                        </a:spcAft>
                      </a:pPr>
                      <a:r>
                        <a:rPr lang="zh-CN" sz="2000" b="1" kern="100">
                          <a:effectLst/>
                          <a:latin typeface="微软雅黑" pitchFamily="34" charset="-122"/>
                          <a:ea typeface="微软雅黑" pitchFamily="34" charset="-122"/>
                        </a:rPr>
                        <a:t>大</a:t>
                      </a:r>
                    </a:p>
                  </a:txBody>
                  <a:tcPr marL="68580" marR="68580" marT="0" marB="0"/>
                </a:tc>
                <a:tc>
                  <a:txBody>
                    <a:bodyPr/>
                    <a:lstStyle/>
                    <a:p>
                      <a:pPr lvl="0" indent="127000" algn="ctr">
                        <a:spcAft>
                          <a:spcPts val="0"/>
                        </a:spcAft>
                      </a:pPr>
                      <a:r>
                        <a:rPr lang="zh-CN" sz="2000" b="1" kern="100">
                          <a:effectLst/>
                          <a:latin typeface="微软雅黑" pitchFamily="34" charset="-122"/>
                          <a:ea typeface="微软雅黑" pitchFamily="34" charset="-122"/>
                        </a:rPr>
                        <a:t>大</a:t>
                      </a:r>
                    </a:p>
                  </a:txBody>
                  <a:tcPr marL="68580" marR="68580" marT="0" marB="0"/>
                </a:tc>
              </a:tr>
              <a:tr h="612075">
                <a:tc>
                  <a:txBody>
                    <a:bodyPr/>
                    <a:lstStyle/>
                    <a:p>
                      <a:pPr lvl="0" indent="127000" algn="ctr">
                        <a:spcAft>
                          <a:spcPts val="0"/>
                        </a:spcAft>
                      </a:pPr>
                      <a:r>
                        <a:rPr lang="zh-CN" sz="2000" b="1" kern="100">
                          <a:effectLst/>
                          <a:latin typeface="微软雅黑" pitchFamily="34" charset="-122"/>
                          <a:ea typeface="微软雅黑" pitchFamily="34" charset="-122"/>
                        </a:rPr>
                        <a:t>效果稳定性</a:t>
                      </a:r>
                    </a:p>
                  </a:txBody>
                  <a:tcPr marL="68580" marR="68580" marT="0" marB="0"/>
                </a:tc>
                <a:tc>
                  <a:txBody>
                    <a:bodyPr/>
                    <a:lstStyle/>
                    <a:p>
                      <a:pPr lvl="0" indent="127000" algn="ctr">
                        <a:spcAft>
                          <a:spcPts val="0"/>
                        </a:spcAft>
                      </a:pPr>
                      <a:r>
                        <a:rPr lang="zh-CN" sz="2000" b="1" kern="100" dirty="0">
                          <a:effectLst/>
                          <a:latin typeface="微软雅黑" pitchFamily="34" charset="-122"/>
                          <a:ea typeface="微软雅黑" pitchFamily="34" charset="-122"/>
                        </a:rPr>
                        <a:t>优</a:t>
                      </a:r>
                    </a:p>
                  </a:txBody>
                  <a:tcPr marL="68580" marR="68580" marT="0" marB="0"/>
                </a:tc>
                <a:tc>
                  <a:txBody>
                    <a:bodyPr/>
                    <a:lstStyle/>
                    <a:p>
                      <a:pPr lvl="0" indent="127000" algn="ctr">
                        <a:spcAft>
                          <a:spcPts val="0"/>
                        </a:spcAft>
                      </a:pPr>
                      <a:r>
                        <a:rPr lang="zh-CN" sz="2000" b="1" kern="100" dirty="0">
                          <a:effectLst/>
                          <a:latin typeface="微软雅黑" pitchFamily="34" charset="-122"/>
                          <a:ea typeface="微软雅黑" pitchFamily="34" charset="-122"/>
                        </a:rPr>
                        <a:t>优</a:t>
                      </a:r>
                    </a:p>
                  </a:txBody>
                  <a:tcPr marL="68580" marR="68580" marT="0" marB="0"/>
                </a:tc>
                <a:tc>
                  <a:txBody>
                    <a:bodyPr/>
                    <a:lstStyle/>
                    <a:p>
                      <a:pPr lvl="0" indent="127000" algn="ctr">
                        <a:spcAft>
                          <a:spcPts val="0"/>
                        </a:spcAft>
                      </a:pPr>
                      <a:r>
                        <a:rPr lang="zh-CN" sz="2000" b="1" kern="100">
                          <a:effectLst/>
                          <a:latin typeface="微软雅黑" pitchFamily="34" charset="-122"/>
                          <a:ea typeface="微软雅黑" pitchFamily="34" charset="-122"/>
                        </a:rPr>
                        <a:t>差</a:t>
                      </a:r>
                    </a:p>
                  </a:txBody>
                  <a:tcPr marL="68580" marR="68580" marT="0" marB="0"/>
                </a:tc>
              </a:tr>
              <a:tr h="612075">
                <a:tc>
                  <a:txBody>
                    <a:bodyPr/>
                    <a:lstStyle/>
                    <a:p>
                      <a:pPr lvl="0" indent="127000" algn="ctr">
                        <a:spcAft>
                          <a:spcPts val="0"/>
                        </a:spcAft>
                      </a:pPr>
                      <a:r>
                        <a:rPr lang="zh-CN" sz="2000" b="1" kern="100">
                          <a:effectLst/>
                          <a:latin typeface="微软雅黑" pitchFamily="34" charset="-122"/>
                          <a:ea typeface="微软雅黑" pitchFamily="34" charset="-122"/>
                        </a:rPr>
                        <a:t>依赖人工程度</a:t>
                      </a:r>
                    </a:p>
                  </a:txBody>
                  <a:tcPr marL="68580" marR="68580" marT="0" marB="0"/>
                </a:tc>
                <a:tc>
                  <a:txBody>
                    <a:bodyPr/>
                    <a:lstStyle/>
                    <a:p>
                      <a:pPr lvl="0" indent="127000" algn="ctr">
                        <a:spcAft>
                          <a:spcPts val="0"/>
                        </a:spcAft>
                      </a:pPr>
                      <a:r>
                        <a:rPr lang="zh-CN" sz="2000" b="1" kern="100">
                          <a:effectLst/>
                          <a:latin typeface="微软雅黑" pitchFamily="34" charset="-122"/>
                          <a:ea typeface="微软雅黑" pitchFamily="34" charset="-122"/>
                        </a:rPr>
                        <a:t>低</a:t>
                      </a:r>
                    </a:p>
                  </a:txBody>
                  <a:tcPr marL="68580" marR="68580" marT="0" marB="0"/>
                </a:tc>
                <a:tc>
                  <a:txBody>
                    <a:bodyPr/>
                    <a:lstStyle/>
                    <a:p>
                      <a:pPr lvl="0" indent="127000" algn="ctr">
                        <a:spcAft>
                          <a:spcPts val="0"/>
                        </a:spcAft>
                      </a:pPr>
                      <a:r>
                        <a:rPr lang="zh-CN" sz="2000" b="1" kern="100" dirty="0">
                          <a:effectLst/>
                          <a:latin typeface="微软雅黑" pitchFamily="34" charset="-122"/>
                          <a:ea typeface="微软雅黑" pitchFamily="34" charset="-122"/>
                        </a:rPr>
                        <a:t>高</a:t>
                      </a:r>
                    </a:p>
                  </a:txBody>
                  <a:tcPr marL="68580" marR="68580" marT="0" marB="0"/>
                </a:tc>
                <a:tc>
                  <a:txBody>
                    <a:bodyPr/>
                    <a:lstStyle/>
                    <a:p>
                      <a:pPr lvl="0" indent="127000" algn="ctr">
                        <a:spcAft>
                          <a:spcPts val="0"/>
                        </a:spcAft>
                      </a:pPr>
                      <a:r>
                        <a:rPr lang="zh-CN" sz="2000" b="1" kern="100">
                          <a:effectLst/>
                          <a:latin typeface="微软雅黑" pitchFamily="34" charset="-122"/>
                          <a:ea typeface="微软雅黑" pitchFamily="34" charset="-122"/>
                        </a:rPr>
                        <a:t>低</a:t>
                      </a:r>
                    </a:p>
                  </a:txBody>
                  <a:tcPr marL="68580" marR="68580" marT="0" marB="0"/>
                </a:tc>
              </a:tr>
              <a:tr h="612075">
                <a:tc>
                  <a:txBody>
                    <a:bodyPr/>
                    <a:lstStyle/>
                    <a:p>
                      <a:pPr lvl="0" indent="127000" algn="ctr">
                        <a:spcAft>
                          <a:spcPts val="0"/>
                        </a:spcAft>
                      </a:pPr>
                      <a:r>
                        <a:rPr lang="zh-CN" sz="2000" b="1" kern="100">
                          <a:effectLst/>
                          <a:latin typeface="微软雅黑" pitchFamily="34" charset="-122"/>
                          <a:ea typeface="微软雅黑" pitchFamily="34" charset="-122"/>
                        </a:rPr>
                        <a:t>最终效果</a:t>
                      </a:r>
                    </a:p>
                  </a:txBody>
                  <a:tcPr marL="68580" marR="68580" marT="0" marB="0"/>
                </a:tc>
                <a:tc>
                  <a:txBody>
                    <a:bodyPr/>
                    <a:lstStyle/>
                    <a:p>
                      <a:pPr lvl="0" indent="127000" algn="ctr">
                        <a:spcAft>
                          <a:spcPts val="0"/>
                        </a:spcAft>
                      </a:pPr>
                      <a:r>
                        <a:rPr lang="zh-CN" sz="2000" b="1" kern="100">
                          <a:effectLst/>
                          <a:latin typeface="微软雅黑" pitchFamily="34" charset="-122"/>
                          <a:ea typeface="微软雅黑" pitchFamily="34" charset="-122"/>
                        </a:rPr>
                        <a:t>优</a:t>
                      </a:r>
                    </a:p>
                  </a:txBody>
                  <a:tcPr marL="68580" marR="68580" marT="0" marB="0"/>
                </a:tc>
                <a:tc>
                  <a:txBody>
                    <a:bodyPr/>
                    <a:lstStyle/>
                    <a:p>
                      <a:pPr lvl="0" indent="127000" algn="ctr">
                        <a:spcAft>
                          <a:spcPts val="0"/>
                        </a:spcAft>
                      </a:pPr>
                      <a:r>
                        <a:rPr lang="zh-CN" sz="2000" b="1" kern="100" dirty="0">
                          <a:effectLst/>
                          <a:latin typeface="微软雅黑" pitchFamily="34" charset="-122"/>
                          <a:ea typeface="微软雅黑" pitchFamily="34" charset="-122"/>
                        </a:rPr>
                        <a:t>一般</a:t>
                      </a:r>
                    </a:p>
                  </a:txBody>
                  <a:tcPr marL="68580" marR="68580" marT="0" marB="0"/>
                </a:tc>
                <a:tc>
                  <a:txBody>
                    <a:bodyPr/>
                    <a:lstStyle/>
                    <a:p>
                      <a:pPr lvl="0" indent="127000" algn="ctr">
                        <a:spcAft>
                          <a:spcPts val="0"/>
                        </a:spcAft>
                      </a:pPr>
                      <a:r>
                        <a:rPr lang="zh-CN" sz="2000" b="1" kern="100" dirty="0">
                          <a:effectLst/>
                          <a:latin typeface="微软雅黑" pitchFamily="34" charset="-122"/>
                          <a:ea typeface="微软雅黑" pitchFamily="34" charset="-122"/>
                        </a:rPr>
                        <a:t>一般</a:t>
                      </a:r>
                    </a:p>
                  </a:txBody>
                  <a:tcPr marL="68580" marR="68580" marT="0" marB="0"/>
                </a:tc>
              </a:tr>
              <a:tr h="612075">
                <a:tc>
                  <a:txBody>
                    <a:bodyPr/>
                    <a:lstStyle/>
                    <a:p>
                      <a:pPr lvl="0" indent="127000" algn="ctr">
                        <a:spcAft>
                          <a:spcPts val="0"/>
                        </a:spcAft>
                      </a:pPr>
                      <a:r>
                        <a:rPr lang="zh-CN" sz="2000" b="1" kern="100">
                          <a:effectLst/>
                          <a:latin typeface="微软雅黑" pitchFamily="34" charset="-122"/>
                          <a:ea typeface="微软雅黑" pitchFamily="34" charset="-122"/>
                        </a:rPr>
                        <a:t>人工调参个数</a:t>
                      </a:r>
                    </a:p>
                  </a:txBody>
                  <a:tcPr marL="68580" marR="68580" marT="0" marB="0"/>
                </a:tc>
                <a:tc>
                  <a:txBody>
                    <a:bodyPr/>
                    <a:lstStyle/>
                    <a:p>
                      <a:pPr lvl="0" indent="127000" algn="ctr">
                        <a:spcAft>
                          <a:spcPts val="0"/>
                        </a:spcAft>
                      </a:pPr>
                      <a:r>
                        <a:rPr lang="zh-CN" sz="2000" b="1" kern="100">
                          <a:effectLst/>
                          <a:latin typeface="微软雅黑" pitchFamily="34" charset="-122"/>
                          <a:ea typeface="微软雅黑" pitchFamily="34" charset="-122"/>
                        </a:rPr>
                        <a:t>极少</a:t>
                      </a:r>
                    </a:p>
                  </a:txBody>
                  <a:tcPr marL="68580" marR="68580" marT="0" marB="0"/>
                </a:tc>
                <a:tc>
                  <a:txBody>
                    <a:bodyPr/>
                    <a:lstStyle/>
                    <a:p>
                      <a:pPr lvl="0" indent="127000" algn="ctr">
                        <a:spcAft>
                          <a:spcPts val="0"/>
                        </a:spcAft>
                      </a:pPr>
                      <a:r>
                        <a:rPr lang="zh-CN" sz="2000" b="1" kern="100">
                          <a:effectLst/>
                          <a:latin typeface="微软雅黑" pitchFamily="34" charset="-122"/>
                          <a:ea typeface="微软雅黑" pitchFamily="34" charset="-122"/>
                        </a:rPr>
                        <a:t>很多</a:t>
                      </a:r>
                    </a:p>
                  </a:txBody>
                  <a:tcPr marL="68580" marR="68580" marT="0" marB="0"/>
                </a:tc>
                <a:tc>
                  <a:txBody>
                    <a:bodyPr/>
                    <a:lstStyle/>
                    <a:p>
                      <a:pPr lvl="0" indent="127000" algn="ctr">
                        <a:spcAft>
                          <a:spcPts val="0"/>
                        </a:spcAft>
                      </a:pPr>
                      <a:r>
                        <a:rPr lang="zh-CN" sz="2000" b="1" kern="100" dirty="0">
                          <a:effectLst/>
                          <a:latin typeface="微软雅黑" pitchFamily="34" charset="-122"/>
                          <a:ea typeface="微软雅黑" pitchFamily="34" charset="-122"/>
                        </a:rPr>
                        <a:t>少</a:t>
                      </a:r>
                    </a:p>
                  </a:txBody>
                  <a:tcPr marL="68580" marR="68580" marT="0" marB="0"/>
                </a:tc>
              </a:tr>
            </a:tbl>
          </a:graphicData>
        </a:graphic>
      </p:graphicFrame>
    </p:spTree>
    <p:extLst>
      <p:ext uri="{BB962C8B-B14F-4D97-AF65-F5344CB8AC3E}">
        <p14:creationId xmlns:p14="http://schemas.microsoft.com/office/powerpoint/2010/main" val="3489031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1965" y="6829565"/>
            <a:ext cx="12193200" cy="979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矩形 5"/>
          <p:cNvSpPr>
            <a:spLocks noChangeArrowheads="1"/>
          </p:cNvSpPr>
          <p:nvPr/>
        </p:nvSpPr>
        <p:spPr bwMode="auto">
          <a:xfrm>
            <a:off x="667537" y="0"/>
            <a:ext cx="344804" cy="700088"/>
          </a:xfrm>
          <a:prstGeom prst="rect">
            <a:avLst/>
          </a:prstGeom>
          <a:solidFill>
            <a:srgbClr val="0070C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22">
              <a:solidFill>
                <a:srgbClr val="0070C0"/>
              </a:solidFill>
              <a:latin typeface="宋体" panose="02010600030101010101" pitchFamily="2" charset="-122"/>
              <a:sym typeface="宋体" panose="02010600030101010101" pitchFamily="2" charset="-122"/>
            </a:endParaRPr>
          </a:p>
        </p:txBody>
      </p:sp>
      <p:pic>
        <p:nvPicPr>
          <p:cNvPr id="21" name="图片 3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72763" y="6272213"/>
            <a:ext cx="1339850" cy="403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 xmlns:a16="http://schemas.microsoft.com/office/drawing/2014/main" id="{681D8F9A-ECF7-43A3-B9E9-D6C11DD56D40}"/>
              </a:ext>
            </a:extLst>
          </p:cNvPr>
          <p:cNvSpPr>
            <a:spLocks noGrp="1"/>
          </p:cNvSpPr>
          <p:nvPr>
            <p:ph type="sldNum" sz="quarter" idx="12"/>
          </p:nvPr>
        </p:nvSpPr>
        <p:spPr/>
        <p:txBody>
          <a:bodyPr/>
          <a:lstStyle/>
          <a:p>
            <a:fld id="{4C085F29-020C-42C8-961F-98CE7FDACF42}" type="slidenum">
              <a:rPr lang="zh-CN" altLang="en-US" smtClean="0"/>
              <a:pPr/>
              <a:t>16</a:t>
            </a:fld>
            <a:endParaRPr lang="zh-CN" altLang="en-US" sz="1944" dirty="0">
              <a:solidFill>
                <a:schemeClr val="tx1"/>
              </a:solidFill>
            </a:endParaRPr>
          </a:p>
        </p:txBody>
      </p:sp>
      <p:sp>
        <p:nvSpPr>
          <p:cNvPr id="7" name="TextBox 14"/>
          <p:cNvSpPr>
            <a:spLocks noChangeArrowheads="1"/>
          </p:cNvSpPr>
          <p:nvPr/>
        </p:nvSpPr>
        <p:spPr bwMode="auto">
          <a:xfrm>
            <a:off x="1016999" y="276538"/>
            <a:ext cx="80220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rgbClr val="01366C"/>
                </a:solidFill>
                <a:latin typeface="微软雅黑" panose="020B0503020204020204" pitchFamily="34" charset="-122"/>
                <a:ea typeface="微软雅黑" panose="020B0503020204020204" pitchFamily="34" charset="-122"/>
              </a:rPr>
              <a:t>参数调优</a:t>
            </a:r>
            <a:endParaRPr lang="en-US" altLang="zh-CN" sz="2400" dirty="0" smtClean="0">
              <a:solidFill>
                <a:srgbClr val="01366C"/>
              </a:solidFill>
              <a:latin typeface="微软雅黑" panose="020B0503020204020204" pitchFamily="34" charset="-122"/>
              <a:ea typeface="微软雅黑" panose="020B0503020204020204" pitchFamily="34" charset="-122"/>
            </a:endParaRPr>
          </a:p>
        </p:txBody>
      </p:sp>
      <p:sp>
        <p:nvSpPr>
          <p:cNvPr id="8" name="TextBox 7"/>
          <p:cNvSpPr txBox="1"/>
          <p:nvPr/>
        </p:nvSpPr>
        <p:spPr>
          <a:xfrm>
            <a:off x="1006232" y="974363"/>
            <a:ext cx="8932247" cy="3170099"/>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在了解了贝叶斯优化是一个函数位置，寻找最优解的算法之后，我们如何在参数调优中使用贝叶斯优化呢？</a:t>
            </a:r>
            <a:endParaRPr lang="en-US" altLang="zh-CN" sz="2000" b="1" dirty="0" smtClean="0">
              <a:latin typeface="微软雅黑" pitchFamily="34" charset="-122"/>
              <a:ea typeface="微软雅黑" pitchFamily="34" charset="-122"/>
            </a:endParaRPr>
          </a:p>
          <a:p>
            <a:endParaRPr lang="en-US" altLang="zh-CN" sz="2000" b="1" dirty="0" smtClean="0">
              <a:latin typeface="微软雅黑" pitchFamily="34" charset="-122"/>
              <a:ea typeface="微软雅黑" pitchFamily="34" charset="-122"/>
            </a:endParaRPr>
          </a:p>
          <a:p>
            <a:r>
              <a:rPr lang="zh-CN" altLang="en-US" sz="2000" b="1" dirty="0" smtClean="0">
                <a:latin typeface="微软雅黑" pitchFamily="34" charset="-122"/>
                <a:ea typeface="微软雅黑" pitchFamily="34" charset="-122"/>
              </a:rPr>
              <a:t>这</a:t>
            </a:r>
            <a:r>
              <a:rPr lang="zh-CN" altLang="en-US" sz="2000" b="1" dirty="0">
                <a:latin typeface="微软雅黑" pitchFamily="34" charset="-122"/>
                <a:ea typeface="微软雅黑" pitchFamily="34" charset="-122"/>
              </a:rPr>
              <a:t>就</a:t>
            </a:r>
            <a:r>
              <a:rPr lang="zh-CN" altLang="en-US" sz="2000" b="1" dirty="0" smtClean="0">
                <a:latin typeface="微软雅黑" pitchFamily="34" charset="-122"/>
                <a:ea typeface="微软雅黑" pitchFamily="34" charset="-122"/>
              </a:rPr>
              <a:t>需要我们确立目标变量并且构建出算法超参数和目标变量之间的关系。</a:t>
            </a:r>
            <a:endParaRPr lang="en-US" altLang="zh-CN" sz="2000" b="1" dirty="0" smtClean="0">
              <a:latin typeface="微软雅黑" pitchFamily="34" charset="-122"/>
              <a:ea typeface="微软雅黑" pitchFamily="34" charset="-122"/>
            </a:endParaRPr>
          </a:p>
          <a:p>
            <a:endParaRPr lang="en-US" altLang="zh-CN" sz="2000" b="1" dirty="0">
              <a:latin typeface="微软雅黑" pitchFamily="34" charset="-122"/>
              <a:ea typeface="微软雅黑" pitchFamily="34" charset="-122"/>
            </a:endParaRPr>
          </a:p>
          <a:p>
            <a:r>
              <a:rPr lang="zh-CN" altLang="en-US" sz="2000" b="1" dirty="0" smtClean="0">
                <a:latin typeface="微软雅黑" pitchFamily="34" charset="-122"/>
                <a:ea typeface="微软雅黑" pitchFamily="34" charset="-122"/>
              </a:rPr>
              <a:t>简单来说，就是通过一组超参数跑出结果</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这里用</a:t>
            </a:r>
            <a:r>
              <a:rPr lang="en-US" altLang="zh-CN" sz="2000" b="1" dirty="0" smtClean="0">
                <a:latin typeface="微软雅黑" pitchFamily="34" charset="-122"/>
                <a:ea typeface="微软雅黑" pitchFamily="34" charset="-122"/>
              </a:rPr>
              <a:t>AUC</a:t>
            </a:r>
            <a:r>
              <a:rPr lang="zh-CN" altLang="en-US" sz="2000" b="1" dirty="0" smtClean="0">
                <a:latin typeface="微软雅黑" pitchFamily="34" charset="-122"/>
                <a:ea typeface="微软雅黑" pitchFamily="34" charset="-122"/>
              </a:rPr>
              <a:t>代表</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。我们的目标是希望能够获取到尽可能高的测试数据集 </a:t>
            </a:r>
            <a:r>
              <a:rPr lang="en-US" altLang="zh-CN" sz="2000" b="1" dirty="0" smtClean="0">
                <a:latin typeface="微软雅黑" pitchFamily="34" charset="-122"/>
                <a:ea typeface="微软雅黑" pitchFamily="34" charset="-122"/>
              </a:rPr>
              <a:t>AUC </a:t>
            </a:r>
            <a:r>
              <a:rPr lang="zh-CN" altLang="en-US" sz="2000" b="1" dirty="0" smtClean="0">
                <a:latin typeface="微软雅黑" pitchFamily="34" charset="-122"/>
                <a:ea typeface="微软雅黑" pitchFamily="34" charset="-122"/>
              </a:rPr>
              <a:t>并保证 测试</a:t>
            </a:r>
            <a:r>
              <a:rPr lang="en-US" altLang="zh-CN" sz="2000" b="1" dirty="0" smtClean="0">
                <a:latin typeface="微软雅黑" pitchFamily="34" charset="-122"/>
                <a:ea typeface="微软雅黑" pitchFamily="34" charset="-122"/>
              </a:rPr>
              <a:t>AUC </a:t>
            </a:r>
            <a:r>
              <a:rPr lang="zh-CN" altLang="en-US" sz="2000" b="1" dirty="0" smtClean="0">
                <a:latin typeface="微软雅黑" pitchFamily="34" charset="-122"/>
                <a:ea typeface="微软雅黑" pitchFamily="34" charset="-122"/>
              </a:rPr>
              <a:t>与 训练数据集</a:t>
            </a:r>
            <a:r>
              <a:rPr lang="en-US" altLang="zh-CN" sz="2000" b="1" dirty="0" smtClean="0">
                <a:latin typeface="微软雅黑" pitchFamily="34" charset="-122"/>
                <a:ea typeface="微软雅黑" pitchFamily="34" charset="-122"/>
              </a:rPr>
              <a:t>AUC </a:t>
            </a:r>
            <a:r>
              <a:rPr lang="zh-CN" altLang="en-US" sz="2000" b="1" dirty="0" smtClean="0">
                <a:latin typeface="微软雅黑" pitchFamily="34" charset="-122"/>
                <a:ea typeface="微软雅黑" pitchFamily="34" charset="-122"/>
              </a:rPr>
              <a:t>之间差值不会过大。这样就构建出以下目标变量关系。</a:t>
            </a:r>
            <a:endParaRPr lang="en-US" altLang="zh-CN" sz="2000" b="1" dirty="0" smtClean="0">
              <a:latin typeface="微软雅黑" pitchFamily="34" charset="-122"/>
              <a:ea typeface="微软雅黑" pitchFamily="34" charset="-122"/>
            </a:endParaRPr>
          </a:p>
          <a:p>
            <a:endParaRPr lang="en-US" altLang="zh-CN" sz="2000" b="1" dirty="0" smtClean="0">
              <a:latin typeface="微软雅黑" pitchFamily="34" charset="-122"/>
              <a:ea typeface="微软雅黑" pitchFamily="34" charset="-122"/>
            </a:endParaRPr>
          </a:p>
          <a:p>
            <a:endParaRPr lang="en-US" altLang="zh-CN" sz="2000" b="1" dirty="0" smtClean="0">
              <a:latin typeface="微软雅黑" pitchFamily="34" charset="-122"/>
              <a:ea typeface="微软雅黑" pitchFamily="34" charset="-122"/>
            </a:endParaRPr>
          </a:p>
        </p:txBody>
      </p:sp>
      <mc:AlternateContent xmlns:mc="http://schemas.openxmlformats.org/markup-compatibility/2006" xmlns:a14="http://schemas.microsoft.com/office/drawing/2010/main">
        <mc:Choice Requires="a14">
          <p:sp>
            <p:nvSpPr>
              <p:cNvPr id="4" name="矩形 3"/>
              <p:cNvSpPr/>
              <p:nvPr/>
            </p:nvSpPr>
            <p:spPr>
              <a:xfrm>
                <a:off x="667537" y="3908502"/>
                <a:ext cx="12027108" cy="1271438"/>
              </a:xfrm>
              <a:prstGeom prst="rect">
                <a:avLst/>
              </a:prstGeom>
            </p:spPr>
            <p:txBody>
              <a:bodyPr wrap="square">
                <a:spAutoFit/>
              </a:bodyPr>
              <a:lstStyle/>
              <a:p>
                <a:r>
                  <a:rPr lang="zh-CN" altLang="en-US" sz="2400" b="1" dirty="0" smtClean="0">
                    <a:latin typeface="微软雅黑" pitchFamily="34" charset="-122"/>
                    <a:ea typeface="微软雅黑" pitchFamily="34" charset="-122"/>
                  </a:rPr>
                  <a:t>目标</a:t>
                </a:r>
                <a:r>
                  <a:rPr lang="zh-CN" altLang="en-US" sz="2400" b="1" dirty="0">
                    <a:latin typeface="微软雅黑" pitchFamily="34" charset="-122"/>
                    <a:ea typeface="微软雅黑" pitchFamily="34" charset="-122"/>
                  </a:rPr>
                  <a:t>变量</a:t>
                </a:r>
                <a14:m>
                  <m:oMath xmlns:m="http://schemas.openxmlformats.org/officeDocument/2006/math">
                    <m:r>
                      <a:rPr lang="en-US" altLang="zh-CN" sz="2400" b="1">
                        <a:latin typeface="Cambria Math"/>
                        <a:ea typeface="微软雅黑" pitchFamily="34" charset="-122"/>
                      </a:rPr>
                      <m:t> </m:t>
                    </m:r>
                    <m:r>
                      <a:rPr lang="en-US" altLang="zh-CN" sz="2400" b="1" i="1">
                        <a:latin typeface="Cambria Math"/>
                        <a:ea typeface="微软雅黑" pitchFamily="34" charset="-122"/>
                      </a:rPr>
                      <m:t>= </m:t>
                    </m:r>
                    <m:d>
                      <m:dPr>
                        <m:begChr m:val="{"/>
                        <m:endChr m:val=""/>
                        <m:ctrlPr>
                          <a:rPr lang="en-US" altLang="zh-CN" sz="2400" b="1" i="1">
                            <a:latin typeface="Cambria Math"/>
                            <a:ea typeface="微软雅黑" pitchFamily="34" charset="-122"/>
                          </a:rPr>
                        </m:ctrlPr>
                      </m:dPr>
                      <m:e>
                        <m:eqArr>
                          <m:eqArrPr>
                            <m:ctrlPr>
                              <a:rPr lang="en-US" altLang="zh-CN" sz="2400" b="1" i="1">
                                <a:latin typeface="Cambria Math"/>
                                <a:ea typeface="微软雅黑" pitchFamily="34" charset="-122"/>
                              </a:rPr>
                            </m:ctrlPr>
                          </m:eqArrPr>
                          <m:e>
                            <m:f>
                              <m:fPr>
                                <m:ctrlPr>
                                  <a:rPr lang="en-US" altLang="zh-CN" sz="2400" b="1" i="1">
                                    <a:latin typeface="Cambria Math"/>
                                    <a:ea typeface="微软雅黑" pitchFamily="34" charset="-122"/>
                                  </a:rPr>
                                </m:ctrlPr>
                              </m:fPr>
                              <m:num>
                                <m:sSub>
                                  <m:sSubPr>
                                    <m:ctrlPr>
                                      <a:rPr lang="en-US" altLang="zh-CN" sz="2400" b="1" i="1">
                                        <a:latin typeface="Cambria Math"/>
                                        <a:ea typeface="微软雅黑" pitchFamily="34" charset="-122"/>
                                      </a:rPr>
                                    </m:ctrlPr>
                                  </m:sSubPr>
                                  <m:e>
                                    <m:r>
                                      <m:rPr>
                                        <m:sty m:val="p"/>
                                      </m:rPr>
                                      <a:rPr lang="en-US" altLang="zh-CN" sz="2400">
                                        <a:latin typeface="Cambria Math"/>
                                        <a:ea typeface="微软雅黑" pitchFamily="34" charset="-122"/>
                                      </a:rPr>
                                      <m:t>AUC</m:t>
                                    </m:r>
                                  </m:e>
                                  <m:sub>
                                    <m:r>
                                      <a:rPr lang="en-US" altLang="zh-CN" sz="2400" b="1" i="1">
                                        <a:latin typeface="Cambria Math"/>
                                        <a:ea typeface="微软雅黑" pitchFamily="34" charset="-122"/>
                                      </a:rPr>
                                      <m:t>𝒕𝒆𝒔𝒕</m:t>
                                    </m:r>
                                  </m:sub>
                                </m:sSub>
                              </m:num>
                              <m:den>
                                <m:r>
                                  <a:rPr lang="en-US" altLang="zh-CN" sz="2400" b="1" i="1">
                                    <a:latin typeface="Cambria Math"/>
                                    <a:ea typeface="微软雅黑" pitchFamily="34" charset="-122"/>
                                  </a:rPr>
                                  <m:t>𝒂𝒃𝒔</m:t>
                                </m:r>
                                <m:d>
                                  <m:dPr>
                                    <m:ctrlPr>
                                      <a:rPr lang="en-US" altLang="zh-CN" sz="2400" b="1" i="1">
                                        <a:latin typeface="Cambria Math"/>
                                        <a:ea typeface="微软雅黑" pitchFamily="34" charset="-122"/>
                                      </a:rPr>
                                    </m:ctrlPr>
                                  </m:dPr>
                                  <m:e>
                                    <m:r>
                                      <a:rPr lang="en-US" altLang="zh-CN" sz="2400" b="1" i="1">
                                        <a:latin typeface="Cambria Math"/>
                                        <a:ea typeface="微软雅黑" pitchFamily="34" charset="-122"/>
                                      </a:rPr>
                                      <m:t>𝑨𝑼</m:t>
                                    </m:r>
                                    <m:sSub>
                                      <m:sSubPr>
                                        <m:ctrlPr>
                                          <a:rPr lang="en-US" altLang="zh-CN" sz="2400" b="1" i="1">
                                            <a:latin typeface="Cambria Math"/>
                                            <a:ea typeface="微软雅黑" pitchFamily="34" charset="-122"/>
                                          </a:rPr>
                                        </m:ctrlPr>
                                      </m:sSubPr>
                                      <m:e>
                                        <m:r>
                                          <a:rPr lang="en-US" altLang="zh-CN" sz="2400" b="1" i="1">
                                            <a:latin typeface="Cambria Math"/>
                                            <a:ea typeface="微软雅黑" pitchFamily="34" charset="-122"/>
                                          </a:rPr>
                                          <m:t>𝑪</m:t>
                                        </m:r>
                                      </m:e>
                                      <m:sub>
                                        <m:r>
                                          <a:rPr lang="en-US" altLang="zh-CN" sz="2400" b="1" i="1">
                                            <a:latin typeface="Cambria Math"/>
                                            <a:ea typeface="微软雅黑" pitchFamily="34" charset="-122"/>
                                          </a:rPr>
                                          <m:t>𝒕𝒓𝒂𝒊𝒏</m:t>
                                        </m:r>
                                      </m:sub>
                                    </m:sSub>
                                    <m:r>
                                      <a:rPr lang="en-US" altLang="zh-CN" sz="2400" b="1" i="1">
                                        <a:latin typeface="Cambria Math"/>
                                        <a:ea typeface="微软雅黑" pitchFamily="34" charset="-122"/>
                                      </a:rPr>
                                      <m:t> − </m:t>
                                    </m:r>
                                    <m:r>
                                      <a:rPr lang="en-US" altLang="zh-CN" sz="2400" b="1" i="1">
                                        <a:latin typeface="Cambria Math"/>
                                        <a:ea typeface="微软雅黑" pitchFamily="34" charset="-122"/>
                                      </a:rPr>
                                      <m:t>𝑨𝑼</m:t>
                                    </m:r>
                                    <m:sSub>
                                      <m:sSubPr>
                                        <m:ctrlPr>
                                          <a:rPr lang="en-US" altLang="zh-CN" sz="2400" b="1" i="1">
                                            <a:latin typeface="Cambria Math"/>
                                            <a:ea typeface="微软雅黑" pitchFamily="34" charset="-122"/>
                                          </a:rPr>
                                        </m:ctrlPr>
                                      </m:sSubPr>
                                      <m:e>
                                        <m:r>
                                          <a:rPr lang="en-US" altLang="zh-CN" sz="2400" b="1" i="1">
                                            <a:latin typeface="Cambria Math"/>
                                            <a:ea typeface="微软雅黑" pitchFamily="34" charset="-122"/>
                                          </a:rPr>
                                          <m:t>𝑪</m:t>
                                        </m:r>
                                      </m:e>
                                      <m:sub>
                                        <m:r>
                                          <a:rPr lang="en-US" altLang="zh-CN" sz="2400" b="1" i="1">
                                            <a:latin typeface="Cambria Math"/>
                                            <a:ea typeface="微软雅黑" pitchFamily="34" charset="-122"/>
                                          </a:rPr>
                                          <m:t>𝒕𝒆𝒔𝒕</m:t>
                                        </m:r>
                                      </m:sub>
                                    </m:sSub>
                                  </m:e>
                                </m:d>
                              </m:den>
                            </m:f>
                            <m:r>
                              <a:rPr lang="en-US" altLang="zh-CN" sz="2400" b="1" i="1">
                                <a:latin typeface="Cambria Math"/>
                                <a:ea typeface="微软雅黑" pitchFamily="34" charset="-122"/>
                              </a:rPr>
                              <m:t>            </m:t>
                            </m:r>
                            <m:r>
                              <a:rPr lang="en-US" altLang="zh-CN" sz="2400" b="1" i="1">
                                <a:latin typeface="Cambria Math"/>
                                <a:ea typeface="微软雅黑" pitchFamily="34" charset="-122"/>
                              </a:rPr>
                              <m:t>𝒘𝒉𝒆𝒓𝒆</m:t>
                            </m:r>
                            <m:r>
                              <a:rPr lang="en-US" altLang="zh-CN" sz="2400" b="1" i="1">
                                <a:latin typeface="Cambria Math"/>
                                <a:ea typeface="微软雅黑" pitchFamily="34" charset="-122"/>
                              </a:rPr>
                              <m:t>   </m:t>
                            </m:r>
                            <m:r>
                              <a:rPr lang="en-US" altLang="zh-CN" sz="2400" b="1" i="1">
                                <a:latin typeface="Cambria Math"/>
                                <a:ea typeface="微软雅黑" pitchFamily="34" charset="-122"/>
                              </a:rPr>
                              <m:t>𝒂𝒃𝒔</m:t>
                            </m:r>
                            <m:d>
                              <m:dPr>
                                <m:ctrlPr>
                                  <a:rPr lang="en-US" altLang="zh-CN" sz="2400" b="1" i="1">
                                    <a:latin typeface="Cambria Math"/>
                                    <a:ea typeface="微软雅黑" pitchFamily="34" charset="-122"/>
                                  </a:rPr>
                                </m:ctrlPr>
                              </m:dPr>
                              <m:e>
                                <m:r>
                                  <a:rPr lang="en-US" altLang="zh-CN" sz="2400" b="1" i="1">
                                    <a:latin typeface="Cambria Math"/>
                                    <a:ea typeface="微软雅黑" pitchFamily="34" charset="-122"/>
                                  </a:rPr>
                                  <m:t>𝑨𝑼</m:t>
                                </m:r>
                                <m:sSub>
                                  <m:sSubPr>
                                    <m:ctrlPr>
                                      <a:rPr lang="en-US" altLang="zh-CN" sz="2400" b="1" i="1">
                                        <a:latin typeface="Cambria Math"/>
                                        <a:ea typeface="微软雅黑" pitchFamily="34" charset="-122"/>
                                      </a:rPr>
                                    </m:ctrlPr>
                                  </m:sSubPr>
                                  <m:e>
                                    <m:r>
                                      <a:rPr lang="en-US" altLang="zh-CN" sz="2400" b="1" i="1">
                                        <a:latin typeface="Cambria Math"/>
                                        <a:ea typeface="微软雅黑" pitchFamily="34" charset="-122"/>
                                      </a:rPr>
                                      <m:t>𝑪</m:t>
                                    </m:r>
                                  </m:e>
                                  <m:sub>
                                    <m:r>
                                      <a:rPr lang="en-US" altLang="zh-CN" sz="2400" b="1" i="1">
                                        <a:latin typeface="Cambria Math"/>
                                        <a:ea typeface="微软雅黑" pitchFamily="34" charset="-122"/>
                                      </a:rPr>
                                      <m:t>𝒕𝒓𝒂𝒊𝒏</m:t>
                                    </m:r>
                                  </m:sub>
                                </m:sSub>
                                <m:r>
                                  <a:rPr lang="en-US" altLang="zh-CN" sz="2400" b="1" i="1">
                                    <a:latin typeface="Cambria Math"/>
                                    <a:ea typeface="微软雅黑" pitchFamily="34" charset="-122"/>
                                  </a:rPr>
                                  <m:t> − </m:t>
                                </m:r>
                                <m:r>
                                  <a:rPr lang="en-US" altLang="zh-CN" sz="2400" b="1" i="1">
                                    <a:latin typeface="Cambria Math"/>
                                    <a:ea typeface="微软雅黑" pitchFamily="34" charset="-122"/>
                                  </a:rPr>
                                  <m:t>𝑨𝑼</m:t>
                                </m:r>
                                <m:sSub>
                                  <m:sSubPr>
                                    <m:ctrlPr>
                                      <a:rPr lang="en-US" altLang="zh-CN" sz="2400" b="1" i="1">
                                        <a:latin typeface="Cambria Math"/>
                                        <a:ea typeface="微软雅黑" pitchFamily="34" charset="-122"/>
                                      </a:rPr>
                                    </m:ctrlPr>
                                  </m:sSubPr>
                                  <m:e>
                                    <m:r>
                                      <a:rPr lang="en-US" altLang="zh-CN" sz="2400" b="1" i="1">
                                        <a:latin typeface="Cambria Math"/>
                                        <a:ea typeface="微软雅黑" pitchFamily="34" charset="-122"/>
                                      </a:rPr>
                                      <m:t>𝑪</m:t>
                                    </m:r>
                                  </m:e>
                                  <m:sub>
                                    <m:r>
                                      <a:rPr lang="en-US" altLang="zh-CN" sz="2400" b="1" i="1">
                                        <a:latin typeface="Cambria Math"/>
                                        <a:ea typeface="微软雅黑" pitchFamily="34" charset="-122"/>
                                      </a:rPr>
                                      <m:t>𝒕𝒆𝒔𝒕</m:t>
                                    </m:r>
                                  </m:sub>
                                </m:sSub>
                              </m:e>
                            </m:d>
                            <m:r>
                              <a:rPr lang="en-US" altLang="zh-CN" sz="2400" b="1" i="1">
                                <a:latin typeface="Cambria Math"/>
                                <a:ea typeface="微软雅黑" pitchFamily="34" charset="-122"/>
                              </a:rPr>
                              <m:t>&gt;</m:t>
                            </m:r>
                            <m:r>
                              <a:rPr lang="en-US" altLang="zh-CN" sz="2400" b="1" i="1">
                                <a:latin typeface="Cambria Math"/>
                                <a:ea typeface="微软雅黑" pitchFamily="34" charset="-122"/>
                              </a:rPr>
                              <m:t>𝟎</m:t>
                            </m:r>
                            <m:r>
                              <a:rPr lang="en-US" altLang="zh-CN" sz="2400" b="1" i="1">
                                <a:latin typeface="Cambria Math"/>
                                <a:ea typeface="微软雅黑" pitchFamily="34" charset="-122"/>
                              </a:rPr>
                              <m:t>.</m:t>
                            </m:r>
                            <m:r>
                              <a:rPr lang="en-US" altLang="zh-CN" sz="2400" b="1" i="1">
                                <a:latin typeface="Cambria Math"/>
                                <a:ea typeface="微软雅黑" pitchFamily="34" charset="-122"/>
                              </a:rPr>
                              <m:t>𝟎𝟐</m:t>
                            </m:r>
                          </m:e>
                          <m:e>
                            <m:r>
                              <a:rPr lang="en-US" altLang="zh-CN" sz="2400" b="1" i="1">
                                <a:latin typeface="Cambria Math"/>
                                <a:ea typeface="微软雅黑" pitchFamily="34" charset="-122"/>
                              </a:rPr>
                              <m:t>              </m:t>
                            </m:r>
                            <m:f>
                              <m:fPr>
                                <m:ctrlPr>
                                  <a:rPr lang="en-US" altLang="zh-CN" sz="2400" b="1" i="1">
                                    <a:latin typeface="Cambria Math"/>
                                    <a:ea typeface="微软雅黑" pitchFamily="34" charset="-122"/>
                                  </a:rPr>
                                </m:ctrlPr>
                              </m:fPr>
                              <m:num>
                                <m:r>
                                  <a:rPr lang="en-US" altLang="zh-CN" sz="2400" b="1" i="1">
                                    <a:latin typeface="Cambria Math"/>
                                    <a:ea typeface="微软雅黑" pitchFamily="34" charset="-122"/>
                                  </a:rPr>
                                  <m:t>𝑨𝑼</m:t>
                                </m:r>
                                <m:sSub>
                                  <m:sSubPr>
                                    <m:ctrlPr>
                                      <a:rPr lang="en-US" altLang="zh-CN" sz="2400" b="1" i="1">
                                        <a:latin typeface="Cambria Math"/>
                                        <a:ea typeface="微软雅黑" pitchFamily="34" charset="-122"/>
                                      </a:rPr>
                                    </m:ctrlPr>
                                  </m:sSubPr>
                                  <m:e>
                                    <m:r>
                                      <a:rPr lang="en-US" altLang="zh-CN" sz="2400" b="1" i="1">
                                        <a:latin typeface="Cambria Math"/>
                                        <a:ea typeface="微软雅黑" pitchFamily="34" charset="-122"/>
                                      </a:rPr>
                                      <m:t>𝑪</m:t>
                                    </m:r>
                                  </m:e>
                                  <m:sub>
                                    <m:r>
                                      <a:rPr lang="en-US" altLang="zh-CN" sz="2400" b="1" i="1">
                                        <a:latin typeface="Cambria Math"/>
                                        <a:ea typeface="微软雅黑" pitchFamily="34" charset="-122"/>
                                      </a:rPr>
                                      <m:t>𝒕𝒆𝒔𝒕</m:t>
                                    </m:r>
                                  </m:sub>
                                </m:sSub>
                              </m:num>
                              <m:den>
                                <m:r>
                                  <a:rPr lang="en-US" altLang="zh-CN" sz="2400" b="1" i="1">
                                    <a:latin typeface="Cambria Math"/>
                                    <a:ea typeface="微软雅黑" pitchFamily="34" charset="-122"/>
                                  </a:rPr>
                                  <m:t>𝟎</m:t>
                                </m:r>
                                <m:r>
                                  <a:rPr lang="en-US" altLang="zh-CN" sz="2400" b="1" i="1">
                                    <a:latin typeface="Cambria Math"/>
                                    <a:ea typeface="微软雅黑" pitchFamily="34" charset="-122"/>
                                  </a:rPr>
                                  <m:t>.</m:t>
                                </m:r>
                                <m:r>
                                  <a:rPr lang="en-US" altLang="zh-CN" sz="2400" b="1" i="1">
                                    <a:latin typeface="Cambria Math"/>
                                    <a:ea typeface="微软雅黑" pitchFamily="34" charset="-122"/>
                                  </a:rPr>
                                  <m:t>𝟎𝟐</m:t>
                                </m:r>
                              </m:den>
                            </m:f>
                            <m:r>
                              <a:rPr lang="en-US" altLang="zh-CN" sz="2400" b="1" i="1">
                                <a:latin typeface="Cambria Math"/>
                                <a:ea typeface="微软雅黑" pitchFamily="34" charset="-122"/>
                              </a:rPr>
                              <m:t>                         </m:t>
                            </m:r>
                            <m:r>
                              <a:rPr lang="en-US" altLang="zh-CN" sz="2400" b="1" i="1">
                                <a:latin typeface="Cambria Math"/>
                                <a:ea typeface="微软雅黑" pitchFamily="34" charset="-122"/>
                              </a:rPr>
                              <m:t>𝒘𝒉𝒆𝒓𝒆</m:t>
                            </m:r>
                            <m:r>
                              <a:rPr lang="en-US" altLang="zh-CN" sz="2400" b="1" i="1">
                                <a:latin typeface="Cambria Math"/>
                                <a:ea typeface="微软雅黑" pitchFamily="34" charset="-122"/>
                              </a:rPr>
                              <m:t>   </m:t>
                            </m:r>
                            <m:r>
                              <a:rPr lang="en-US" altLang="zh-CN" sz="2400" b="1" i="1">
                                <a:latin typeface="Cambria Math"/>
                                <a:ea typeface="微软雅黑" pitchFamily="34" charset="-122"/>
                              </a:rPr>
                              <m:t>𝒂𝒃𝒔</m:t>
                            </m:r>
                            <m:d>
                              <m:dPr>
                                <m:ctrlPr>
                                  <a:rPr lang="en-US" altLang="zh-CN" sz="2400" b="1" i="1">
                                    <a:latin typeface="Cambria Math"/>
                                    <a:ea typeface="微软雅黑" pitchFamily="34" charset="-122"/>
                                  </a:rPr>
                                </m:ctrlPr>
                              </m:dPr>
                              <m:e>
                                <m:r>
                                  <a:rPr lang="en-US" altLang="zh-CN" sz="2400" b="1" i="1">
                                    <a:latin typeface="Cambria Math"/>
                                    <a:ea typeface="微软雅黑" pitchFamily="34" charset="-122"/>
                                  </a:rPr>
                                  <m:t>𝑨𝑼</m:t>
                                </m:r>
                                <m:sSub>
                                  <m:sSubPr>
                                    <m:ctrlPr>
                                      <a:rPr lang="en-US" altLang="zh-CN" sz="2400" b="1" i="1">
                                        <a:latin typeface="Cambria Math"/>
                                        <a:ea typeface="微软雅黑" pitchFamily="34" charset="-122"/>
                                      </a:rPr>
                                    </m:ctrlPr>
                                  </m:sSubPr>
                                  <m:e>
                                    <m:r>
                                      <a:rPr lang="en-US" altLang="zh-CN" sz="2400" b="1" i="1">
                                        <a:latin typeface="Cambria Math"/>
                                        <a:ea typeface="微软雅黑" pitchFamily="34" charset="-122"/>
                                      </a:rPr>
                                      <m:t>𝑪</m:t>
                                    </m:r>
                                  </m:e>
                                  <m:sub>
                                    <m:r>
                                      <a:rPr lang="en-US" altLang="zh-CN" sz="2400" b="1" i="1">
                                        <a:latin typeface="Cambria Math"/>
                                        <a:ea typeface="微软雅黑" pitchFamily="34" charset="-122"/>
                                      </a:rPr>
                                      <m:t>𝒕𝒓𝒂𝒊𝒏</m:t>
                                    </m:r>
                                  </m:sub>
                                </m:sSub>
                                <m:r>
                                  <a:rPr lang="en-US" altLang="zh-CN" sz="2400" b="1" i="1">
                                    <a:latin typeface="Cambria Math"/>
                                    <a:ea typeface="微软雅黑" pitchFamily="34" charset="-122"/>
                                  </a:rPr>
                                  <m:t> − </m:t>
                                </m:r>
                                <m:r>
                                  <a:rPr lang="en-US" altLang="zh-CN" sz="2400" b="1" i="1">
                                    <a:latin typeface="Cambria Math"/>
                                    <a:ea typeface="微软雅黑" pitchFamily="34" charset="-122"/>
                                  </a:rPr>
                                  <m:t>𝑨𝑼</m:t>
                                </m:r>
                                <m:sSub>
                                  <m:sSubPr>
                                    <m:ctrlPr>
                                      <a:rPr lang="en-US" altLang="zh-CN" sz="2400" b="1" i="1">
                                        <a:latin typeface="Cambria Math"/>
                                        <a:ea typeface="微软雅黑" pitchFamily="34" charset="-122"/>
                                      </a:rPr>
                                    </m:ctrlPr>
                                  </m:sSubPr>
                                  <m:e>
                                    <m:r>
                                      <a:rPr lang="en-US" altLang="zh-CN" sz="2400" b="1" i="1">
                                        <a:latin typeface="Cambria Math"/>
                                        <a:ea typeface="微软雅黑" pitchFamily="34" charset="-122"/>
                                      </a:rPr>
                                      <m:t>𝑪</m:t>
                                    </m:r>
                                  </m:e>
                                  <m:sub>
                                    <m:r>
                                      <a:rPr lang="en-US" altLang="zh-CN" sz="2400" b="1" i="1">
                                        <a:latin typeface="Cambria Math"/>
                                        <a:ea typeface="微软雅黑" pitchFamily="34" charset="-122"/>
                                      </a:rPr>
                                      <m:t>𝒕𝒆𝒔𝒕</m:t>
                                    </m:r>
                                  </m:sub>
                                </m:sSub>
                              </m:e>
                            </m:d>
                            <m:r>
                              <a:rPr lang="en-US" altLang="zh-CN" sz="2400" b="1" i="1" smtClean="0">
                                <a:latin typeface="Cambria Math"/>
                                <a:ea typeface="微软雅黑" pitchFamily="34" charset="-122"/>
                              </a:rPr>
                              <m:t>≤</m:t>
                            </m:r>
                            <m:r>
                              <a:rPr lang="en-US" altLang="zh-CN" sz="2400" b="1" i="1">
                                <a:latin typeface="Cambria Math"/>
                                <a:ea typeface="微软雅黑" pitchFamily="34" charset="-122"/>
                              </a:rPr>
                              <m:t>𝟎</m:t>
                            </m:r>
                            <m:r>
                              <a:rPr lang="en-US" altLang="zh-CN" sz="2400" b="1" i="1">
                                <a:latin typeface="Cambria Math"/>
                                <a:ea typeface="微软雅黑" pitchFamily="34" charset="-122"/>
                              </a:rPr>
                              <m:t>.</m:t>
                            </m:r>
                            <m:r>
                              <a:rPr lang="en-US" altLang="zh-CN" sz="2400" b="1" i="1">
                                <a:latin typeface="Cambria Math"/>
                                <a:ea typeface="微软雅黑" pitchFamily="34" charset="-122"/>
                              </a:rPr>
                              <m:t>𝟎𝟐</m:t>
                            </m:r>
                          </m:e>
                        </m:eqArr>
                      </m:e>
                    </m:d>
                  </m:oMath>
                </a14:m>
                <a:endParaRPr lang="en-US" altLang="zh-CN" sz="2400" b="1" dirty="0">
                  <a:latin typeface="微软雅黑" pitchFamily="34" charset="-122"/>
                  <a:ea typeface="微软雅黑" pitchFamily="34"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667537" y="3908502"/>
                <a:ext cx="12027108" cy="1271438"/>
              </a:xfrm>
              <a:prstGeom prst="rect">
                <a:avLst/>
              </a:prstGeom>
              <a:blipFill rotWithShape="1">
                <a:blip r:embed="rId4"/>
                <a:stretch>
                  <a:fillRect l="-811"/>
                </a:stretch>
              </a:blipFill>
            </p:spPr>
            <p:txBody>
              <a:bodyPr/>
              <a:lstStyle/>
              <a:p>
                <a:r>
                  <a:rPr lang="zh-CN" altLang="en-US">
                    <a:noFill/>
                  </a:rPr>
                  <a:t> </a:t>
                </a:r>
              </a:p>
            </p:txBody>
          </p:sp>
        </mc:Fallback>
      </mc:AlternateContent>
      <p:sp>
        <p:nvSpPr>
          <p:cNvPr id="10" name="圆角矩形 9"/>
          <p:cNvSpPr/>
          <p:nvPr/>
        </p:nvSpPr>
        <p:spPr>
          <a:xfrm>
            <a:off x="1006232" y="5179940"/>
            <a:ext cx="9825574" cy="972159"/>
          </a:xfrm>
          <a:prstGeom prst="roundRect">
            <a:avLst/>
          </a:prstGeom>
          <a:solidFill>
            <a:schemeClr val="accent1">
              <a:lumMod val="75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这里确定的函数关系仅限于计算出来的</a:t>
            </a:r>
            <a:r>
              <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AUC</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和目标变量之间。在超参数和</a:t>
            </a:r>
            <a:r>
              <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AUC</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之间的函数关系我们并不清楚。</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35426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1965" y="6829565"/>
            <a:ext cx="12193200" cy="979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矩形 5"/>
          <p:cNvSpPr>
            <a:spLocks noChangeArrowheads="1"/>
          </p:cNvSpPr>
          <p:nvPr/>
        </p:nvSpPr>
        <p:spPr bwMode="auto">
          <a:xfrm>
            <a:off x="667537" y="0"/>
            <a:ext cx="344804" cy="700088"/>
          </a:xfrm>
          <a:prstGeom prst="rect">
            <a:avLst/>
          </a:prstGeom>
          <a:solidFill>
            <a:srgbClr val="0070C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22">
              <a:solidFill>
                <a:srgbClr val="0070C0"/>
              </a:solidFill>
              <a:latin typeface="宋体" panose="02010600030101010101" pitchFamily="2" charset="-122"/>
              <a:sym typeface="宋体" panose="02010600030101010101" pitchFamily="2" charset="-122"/>
            </a:endParaRPr>
          </a:p>
        </p:txBody>
      </p:sp>
      <p:pic>
        <p:nvPicPr>
          <p:cNvPr id="21" name="图片 3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72763" y="6272213"/>
            <a:ext cx="1339850" cy="403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 xmlns:a16="http://schemas.microsoft.com/office/drawing/2014/main" id="{681D8F9A-ECF7-43A3-B9E9-D6C11DD56D40}"/>
              </a:ext>
            </a:extLst>
          </p:cNvPr>
          <p:cNvSpPr>
            <a:spLocks noGrp="1"/>
          </p:cNvSpPr>
          <p:nvPr>
            <p:ph type="sldNum" sz="quarter" idx="12"/>
          </p:nvPr>
        </p:nvSpPr>
        <p:spPr/>
        <p:txBody>
          <a:bodyPr/>
          <a:lstStyle/>
          <a:p>
            <a:fld id="{4C085F29-020C-42C8-961F-98CE7FDACF42}" type="slidenum">
              <a:rPr lang="zh-CN" altLang="en-US" smtClean="0"/>
              <a:pPr/>
              <a:t>17</a:t>
            </a:fld>
            <a:endParaRPr lang="zh-CN" altLang="en-US" sz="1944" dirty="0">
              <a:solidFill>
                <a:schemeClr val="tx1"/>
              </a:solidFill>
            </a:endParaRPr>
          </a:p>
        </p:txBody>
      </p:sp>
      <p:sp>
        <p:nvSpPr>
          <p:cNvPr id="7" name="TextBox 14"/>
          <p:cNvSpPr>
            <a:spLocks noChangeArrowheads="1"/>
          </p:cNvSpPr>
          <p:nvPr/>
        </p:nvSpPr>
        <p:spPr bwMode="auto">
          <a:xfrm>
            <a:off x="1016999" y="276538"/>
            <a:ext cx="80220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rgbClr val="01366C"/>
                </a:solidFill>
                <a:latin typeface="微软雅黑" panose="020B0503020204020204" pitchFamily="34" charset="-122"/>
                <a:ea typeface="微软雅黑" panose="020B0503020204020204" pitchFamily="34" charset="-122"/>
              </a:rPr>
              <a:t>参考文献</a:t>
            </a:r>
            <a:endParaRPr lang="en-US" altLang="zh-CN" sz="2400" dirty="0" smtClean="0">
              <a:solidFill>
                <a:srgbClr val="01366C"/>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1012340" y="894227"/>
            <a:ext cx="9660423" cy="1938992"/>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参考文献：</a:t>
            </a:r>
            <a:r>
              <a:rPr lang="en-US" altLang="zh-CN" sz="2000" dirty="0" smtClean="0"/>
              <a:t>《A Tutorial on Bayesian Optimization of Expensive Cost Functions, with Application to Active User Modeling and Hierarchical Reinforcement Learning》</a:t>
            </a:r>
          </a:p>
          <a:p>
            <a:endParaRPr lang="en-US" altLang="zh-CN" sz="2000" b="1" dirty="0" smtClean="0">
              <a:latin typeface="微软雅黑" pitchFamily="34" charset="-122"/>
              <a:ea typeface="微软雅黑" pitchFamily="34" charset="-122"/>
            </a:endParaRPr>
          </a:p>
          <a:p>
            <a:r>
              <a:rPr lang="zh-CN" altLang="en-US" sz="2000" b="1" dirty="0" smtClean="0">
                <a:latin typeface="微软雅黑" pitchFamily="34" charset="-122"/>
                <a:ea typeface="微软雅黑" pitchFamily="34" charset="-122"/>
              </a:rPr>
              <a:t>贝叶斯优化：</a:t>
            </a:r>
            <a:r>
              <a:rPr lang="en-US" altLang="zh-CN" sz="2000" dirty="0" smtClean="0">
                <a:hlinkClick r:id="rId4"/>
              </a:rPr>
              <a:t>http://blog.sina.com.cn/s/blog_76d02ce90102xqqs.html</a:t>
            </a:r>
            <a:endParaRPr lang="en-US" altLang="zh-CN" sz="2000" dirty="0" smtClean="0"/>
          </a:p>
          <a:p>
            <a:endParaRPr lang="en-US" altLang="zh-CN" sz="2000" dirty="0"/>
          </a:p>
          <a:p>
            <a:r>
              <a:rPr lang="zh-CN" altLang="en-US" sz="2000" b="1" dirty="0" smtClean="0">
                <a:latin typeface="微软雅黑" pitchFamily="34" charset="-122"/>
                <a:ea typeface="微软雅黑" pitchFamily="34" charset="-122"/>
              </a:rPr>
              <a:t>高斯过程：</a:t>
            </a:r>
            <a:r>
              <a:rPr lang="en-US" altLang="zh-CN" sz="2000" dirty="0" smtClean="0">
                <a:hlinkClick r:id="rId5"/>
              </a:rPr>
              <a:t>http</a:t>
            </a:r>
            <a:r>
              <a:rPr lang="en-US" altLang="zh-CN" sz="2000" dirty="0">
                <a:hlinkClick r:id="rId5"/>
              </a:rPr>
              <a:t>://www.360doc.com/content/17/0810/05/43535834_678049865.shtml</a:t>
            </a:r>
            <a:endParaRPr lang="zh-CN" altLang="en-US" sz="2000" dirty="0"/>
          </a:p>
        </p:txBody>
      </p:sp>
    </p:spTree>
    <p:extLst>
      <p:ext uri="{BB962C8B-B14F-4D97-AF65-F5344CB8AC3E}">
        <p14:creationId xmlns:p14="http://schemas.microsoft.com/office/powerpoint/2010/main" val="22735426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1965" y="6829565"/>
            <a:ext cx="12193200" cy="979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矩形 5"/>
          <p:cNvSpPr>
            <a:spLocks noChangeArrowheads="1"/>
          </p:cNvSpPr>
          <p:nvPr/>
        </p:nvSpPr>
        <p:spPr bwMode="auto">
          <a:xfrm>
            <a:off x="667537" y="0"/>
            <a:ext cx="344804" cy="700088"/>
          </a:xfrm>
          <a:prstGeom prst="rect">
            <a:avLst/>
          </a:prstGeom>
          <a:solidFill>
            <a:srgbClr val="0070C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22">
              <a:solidFill>
                <a:srgbClr val="0070C0"/>
              </a:solidFill>
              <a:latin typeface="宋体" panose="02010600030101010101" pitchFamily="2" charset="-122"/>
              <a:sym typeface="宋体" panose="02010600030101010101" pitchFamily="2" charset="-122"/>
            </a:endParaRPr>
          </a:p>
        </p:txBody>
      </p:sp>
      <p:pic>
        <p:nvPicPr>
          <p:cNvPr id="21" name="图片 3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72763" y="6272213"/>
            <a:ext cx="1339850" cy="403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 xmlns:a16="http://schemas.microsoft.com/office/drawing/2014/main" id="{681D8F9A-ECF7-43A3-B9E9-D6C11DD56D40}"/>
              </a:ext>
            </a:extLst>
          </p:cNvPr>
          <p:cNvSpPr>
            <a:spLocks noGrp="1"/>
          </p:cNvSpPr>
          <p:nvPr>
            <p:ph type="sldNum" sz="quarter" idx="12"/>
          </p:nvPr>
        </p:nvSpPr>
        <p:spPr/>
        <p:txBody>
          <a:bodyPr/>
          <a:lstStyle/>
          <a:p>
            <a:fld id="{4C085F29-020C-42C8-961F-98CE7FDACF42}" type="slidenum">
              <a:rPr lang="zh-CN" altLang="en-US" smtClean="0"/>
              <a:pPr/>
              <a:t>18</a:t>
            </a:fld>
            <a:endParaRPr lang="zh-CN" altLang="en-US" sz="1944" dirty="0">
              <a:solidFill>
                <a:schemeClr val="tx1"/>
              </a:solidFill>
            </a:endParaRPr>
          </a:p>
        </p:txBody>
      </p:sp>
      <p:sp>
        <p:nvSpPr>
          <p:cNvPr id="7" name="TextBox 14"/>
          <p:cNvSpPr>
            <a:spLocks noChangeArrowheads="1"/>
          </p:cNvSpPr>
          <p:nvPr/>
        </p:nvSpPr>
        <p:spPr bwMode="auto">
          <a:xfrm>
            <a:off x="1016999" y="276538"/>
            <a:ext cx="80220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rgbClr val="01366C"/>
                </a:solidFill>
                <a:latin typeface="微软雅黑" panose="020B0503020204020204" pitchFamily="34" charset="-122"/>
                <a:ea typeface="微软雅黑" panose="020B0503020204020204" pitchFamily="34" charset="-122"/>
              </a:rPr>
              <a:t>后序</a:t>
            </a:r>
            <a:endParaRPr lang="en-US" altLang="zh-CN" sz="2400" dirty="0" smtClean="0">
              <a:solidFill>
                <a:srgbClr val="01366C"/>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1016999" y="959370"/>
            <a:ext cx="8921480" cy="1938992"/>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好了，前面都是概念理论上的介绍，这里的后序主要从代码的角度来看贝叶斯优化的使用方式。</a:t>
            </a:r>
            <a:endParaRPr lang="en-US" altLang="zh-CN" sz="2000" b="1" dirty="0" smtClean="0">
              <a:latin typeface="微软雅黑" pitchFamily="34" charset="-122"/>
              <a:ea typeface="微软雅黑" pitchFamily="34" charset="-122"/>
            </a:endParaRPr>
          </a:p>
          <a:p>
            <a:endParaRPr lang="en-US" altLang="zh-CN" sz="2000" b="1" dirty="0">
              <a:latin typeface="微软雅黑" pitchFamily="34" charset="-122"/>
              <a:ea typeface="微软雅黑" pitchFamily="34" charset="-122"/>
            </a:endParaRPr>
          </a:p>
          <a:p>
            <a:r>
              <a:rPr lang="zh-CN" altLang="en-US" sz="2000" b="1" dirty="0" smtClean="0">
                <a:latin typeface="微软雅黑" pitchFamily="34" charset="-122"/>
                <a:ea typeface="微软雅黑" pitchFamily="34" charset="-122"/>
              </a:rPr>
              <a:t>首先，先要定义目标变量最大值的求解方式。</a:t>
            </a:r>
            <a:endParaRPr lang="en-US" altLang="zh-CN" sz="2000" b="1" dirty="0" smtClean="0">
              <a:latin typeface="微软雅黑" pitchFamily="34" charset="-122"/>
              <a:ea typeface="微软雅黑" pitchFamily="34" charset="-122"/>
            </a:endParaRPr>
          </a:p>
          <a:p>
            <a:endParaRPr lang="en-US" altLang="zh-CN" sz="2000" b="1" dirty="0">
              <a:latin typeface="微软雅黑" pitchFamily="34" charset="-122"/>
              <a:ea typeface="微软雅黑" pitchFamily="34" charset="-122"/>
            </a:endParaRPr>
          </a:p>
          <a:p>
            <a:r>
              <a:rPr lang="zh-CN" altLang="en-US" sz="2000" b="1" dirty="0" smtClean="0">
                <a:latin typeface="微软雅黑" pitchFamily="34" charset="-122"/>
                <a:ea typeface="微软雅黑" pitchFamily="34" charset="-122"/>
              </a:rPr>
              <a:t>例如：</a:t>
            </a:r>
            <a:endParaRPr lang="zh-CN" altLang="en-US" sz="2000" b="1" dirty="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9989" y="2898362"/>
            <a:ext cx="7989292" cy="2645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2966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1965" y="6829565"/>
            <a:ext cx="12193200" cy="979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矩形 5"/>
          <p:cNvSpPr>
            <a:spLocks noChangeArrowheads="1"/>
          </p:cNvSpPr>
          <p:nvPr/>
        </p:nvSpPr>
        <p:spPr bwMode="auto">
          <a:xfrm>
            <a:off x="667537" y="0"/>
            <a:ext cx="344804" cy="700088"/>
          </a:xfrm>
          <a:prstGeom prst="rect">
            <a:avLst/>
          </a:prstGeom>
          <a:solidFill>
            <a:srgbClr val="0070C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22">
              <a:solidFill>
                <a:srgbClr val="0070C0"/>
              </a:solidFill>
              <a:latin typeface="宋体" panose="02010600030101010101" pitchFamily="2" charset="-122"/>
              <a:sym typeface="宋体" panose="02010600030101010101" pitchFamily="2" charset="-122"/>
            </a:endParaRPr>
          </a:p>
        </p:txBody>
      </p:sp>
      <p:pic>
        <p:nvPicPr>
          <p:cNvPr id="21" name="图片 3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72763" y="6272213"/>
            <a:ext cx="1339850" cy="403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 xmlns:a16="http://schemas.microsoft.com/office/drawing/2014/main" id="{681D8F9A-ECF7-43A3-B9E9-D6C11DD56D40}"/>
              </a:ext>
            </a:extLst>
          </p:cNvPr>
          <p:cNvSpPr>
            <a:spLocks noGrp="1"/>
          </p:cNvSpPr>
          <p:nvPr>
            <p:ph type="sldNum" sz="quarter" idx="12"/>
          </p:nvPr>
        </p:nvSpPr>
        <p:spPr/>
        <p:txBody>
          <a:bodyPr/>
          <a:lstStyle/>
          <a:p>
            <a:fld id="{4C085F29-020C-42C8-961F-98CE7FDACF42}" type="slidenum">
              <a:rPr lang="zh-CN" altLang="en-US" smtClean="0"/>
              <a:pPr/>
              <a:t>19</a:t>
            </a:fld>
            <a:endParaRPr lang="zh-CN" altLang="en-US" sz="1944" dirty="0">
              <a:solidFill>
                <a:schemeClr val="tx1"/>
              </a:solidFill>
            </a:endParaRPr>
          </a:p>
        </p:txBody>
      </p:sp>
      <p:sp>
        <p:nvSpPr>
          <p:cNvPr id="7" name="TextBox 14"/>
          <p:cNvSpPr>
            <a:spLocks noChangeArrowheads="1"/>
          </p:cNvSpPr>
          <p:nvPr/>
        </p:nvSpPr>
        <p:spPr bwMode="auto">
          <a:xfrm>
            <a:off x="1016999" y="276538"/>
            <a:ext cx="80220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rgbClr val="01366C"/>
                </a:solidFill>
                <a:latin typeface="微软雅黑" panose="020B0503020204020204" pitchFamily="34" charset="-122"/>
                <a:ea typeface="微软雅黑" panose="020B0503020204020204" pitchFamily="34" charset="-122"/>
              </a:rPr>
              <a:t>后序</a:t>
            </a:r>
            <a:endParaRPr lang="en-US" altLang="zh-CN" sz="2400" dirty="0" smtClean="0">
              <a:solidFill>
                <a:srgbClr val="01366C"/>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1016999" y="959370"/>
            <a:ext cx="892148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其次需要定义初始点个数和搜寻点个数如下：</a:t>
            </a:r>
            <a:endParaRPr lang="zh-CN" altLang="en-US" sz="2000" b="1" dirty="0">
              <a:latin typeface="微软雅黑" pitchFamily="34" charset="-122"/>
              <a:ea typeface="微软雅黑" pitchFamily="34" charset="-122"/>
            </a:endParaRPr>
          </a:p>
        </p:txBody>
      </p:sp>
      <p:pic>
        <p:nvPicPr>
          <p:cNvPr id="133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801" y="1547579"/>
            <a:ext cx="4850834" cy="3929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圆角矩形 11"/>
          <p:cNvSpPr/>
          <p:nvPr/>
        </p:nvSpPr>
        <p:spPr>
          <a:xfrm>
            <a:off x="7954911" y="1927827"/>
            <a:ext cx="3387777" cy="3169057"/>
          </a:xfrm>
          <a:prstGeom prst="roundRect">
            <a:avLst/>
          </a:prstGeom>
          <a:solidFill>
            <a:schemeClr val="accent1">
              <a:lumMod val="75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altLang="zh-CN" sz="2000" b="1" dirty="0" err="1"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num_round</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为迭代次数</a:t>
            </a:r>
            <a:endPar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en-US" altLang="zh-CN" sz="2000" b="1" dirty="0" err="1"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num_iter</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为搜寻点个数</a:t>
            </a:r>
            <a:endPar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en-US" altLang="zh-CN" sz="2000" b="1" dirty="0" err="1"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init_points</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为初始点个数</a:t>
            </a:r>
            <a:endPar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Silent</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保证静默运行</a:t>
            </a:r>
            <a:endPar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en-US" altLang="zh-CN" sz="2000" b="1" dirty="0" err="1"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Random_state</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为随机种子数，使程序可以复现</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9551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1965" y="6829565"/>
            <a:ext cx="12193200" cy="979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矩形 5"/>
          <p:cNvSpPr>
            <a:spLocks noChangeArrowheads="1"/>
          </p:cNvSpPr>
          <p:nvPr/>
        </p:nvSpPr>
        <p:spPr bwMode="auto">
          <a:xfrm>
            <a:off x="667537" y="0"/>
            <a:ext cx="344804" cy="700088"/>
          </a:xfrm>
          <a:prstGeom prst="rect">
            <a:avLst/>
          </a:prstGeom>
          <a:solidFill>
            <a:srgbClr val="0070C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22">
              <a:solidFill>
                <a:srgbClr val="0070C0"/>
              </a:solidFill>
              <a:latin typeface="宋体" panose="02010600030101010101" pitchFamily="2" charset="-122"/>
              <a:sym typeface="宋体" panose="02010600030101010101" pitchFamily="2" charset="-122"/>
            </a:endParaRPr>
          </a:p>
        </p:txBody>
      </p:sp>
      <p:pic>
        <p:nvPicPr>
          <p:cNvPr id="21" name="图片 3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72763" y="6272213"/>
            <a:ext cx="1339850" cy="403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2" name="TextBox 14"/>
          <p:cNvSpPr>
            <a:spLocks noChangeArrowheads="1"/>
          </p:cNvSpPr>
          <p:nvPr/>
        </p:nvSpPr>
        <p:spPr bwMode="auto">
          <a:xfrm>
            <a:off x="1016999" y="276538"/>
            <a:ext cx="2327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01366C"/>
                </a:solidFill>
                <a:latin typeface="微软雅黑" panose="020B0503020204020204" pitchFamily="34" charset="-122"/>
                <a:ea typeface="微软雅黑" panose="020B0503020204020204" pitchFamily="34" charset="-122"/>
              </a:rPr>
              <a:t>目录</a:t>
            </a:r>
          </a:p>
        </p:txBody>
      </p:sp>
      <p:sp>
        <p:nvSpPr>
          <p:cNvPr id="25" name="Text Box 9"/>
          <p:cNvSpPr txBox="1">
            <a:spLocks noChangeArrowheads="1"/>
          </p:cNvSpPr>
          <p:nvPr/>
        </p:nvSpPr>
        <p:spPr bwMode="auto">
          <a:xfrm>
            <a:off x="667537" y="1180010"/>
            <a:ext cx="10852841"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457200" lvl="1" indent="-457200" algn="just">
              <a:lnSpc>
                <a:spcPct val="150000"/>
              </a:lnSpc>
              <a:spcBef>
                <a:spcPct val="0"/>
              </a:spcBef>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情景模拟</a:t>
            </a:r>
            <a:endParaRPr lang="en-US" altLang="zh-CN" sz="2000" dirty="0">
              <a:latin typeface="微软雅黑" panose="020B0503020204020204" pitchFamily="34" charset="-122"/>
              <a:ea typeface="微软雅黑" panose="020B0503020204020204" pitchFamily="34" charset="-122"/>
            </a:endParaRPr>
          </a:p>
          <a:p>
            <a:pPr marL="457200" lvl="1" indent="-457200" algn="just">
              <a:lnSpc>
                <a:spcPct val="150000"/>
              </a:lnSpc>
              <a:spcBef>
                <a:spcPct val="0"/>
              </a:spcBef>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算法原理</a:t>
            </a:r>
            <a:endParaRPr lang="en-US" altLang="zh-CN" sz="2000" dirty="0">
              <a:latin typeface="微软雅黑" panose="020B0503020204020204" pitchFamily="34" charset="-122"/>
              <a:ea typeface="微软雅黑" panose="020B0503020204020204" pitchFamily="34" charset="-122"/>
            </a:endParaRPr>
          </a:p>
          <a:p>
            <a:pPr marL="457200" lvl="1" indent="-457200" algn="just">
              <a:lnSpc>
                <a:spcPct val="150000"/>
              </a:lnSpc>
              <a:spcBef>
                <a:spcPct val="0"/>
              </a:spcBef>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计算步骤</a:t>
            </a:r>
            <a:endParaRPr lang="en-US" altLang="zh-CN" sz="2000" dirty="0">
              <a:latin typeface="微软雅黑" panose="020B0503020204020204" pitchFamily="34" charset="-122"/>
              <a:ea typeface="微软雅黑" panose="020B0503020204020204" pitchFamily="34" charset="-122"/>
            </a:endParaRPr>
          </a:p>
          <a:p>
            <a:pPr marL="457200" lvl="1" indent="-457200" algn="just">
              <a:lnSpc>
                <a:spcPct val="150000"/>
              </a:lnSpc>
              <a:spcBef>
                <a:spcPct val="0"/>
              </a:spcBef>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效果</a:t>
            </a:r>
            <a:r>
              <a:rPr lang="zh-CN" altLang="en-US" sz="2000" dirty="0" smtClean="0">
                <a:latin typeface="微软雅黑" panose="020B0503020204020204" pitchFamily="34" charset="-122"/>
                <a:ea typeface="微软雅黑" panose="020B0503020204020204" pitchFamily="34" charset="-122"/>
              </a:rPr>
              <a:t>对比</a:t>
            </a:r>
            <a:endParaRPr lang="en-US" altLang="zh-CN" sz="2000" dirty="0" smtClean="0">
              <a:latin typeface="微软雅黑" panose="020B0503020204020204" pitchFamily="34" charset="-122"/>
              <a:ea typeface="微软雅黑" panose="020B0503020204020204" pitchFamily="34" charset="-122"/>
            </a:endParaRPr>
          </a:p>
          <a:p>
            <a:pPr marL="457200" lvl="1" indent="-457200" algn="just">
              <a:lnSpc>
                <a:spcPct val="150000"/>
              </a:lnSpc>
              <a:spcBef>
                <a:spcPct val="0"/>
              </a:spcBef>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参数调优</a:t>
            </a:r>
            <a:endParaRPr lang="en-US" altLang="zh-CN" sz="2000" dirty="0" smtClean="0">
              <a:latin typeface="微软雅黑" panose="020B0503020204020204" pitchFamily="34" charset="-122"/>
              <a:ea typeface="微软雅黑" panose="020B0503020204020204" pitchFamily="34" charset="-122"/>
            </a:endParaRPr>
          </a:p>
          <a:p>
            <a:pPr marL="457200" lvl="1" indent="-457200" algn="just">
              <a:lnSpc>
                <a:spcPct val="150000"/>
              </a:lnSpc>
              <a:spcBef>
                <a:spcPct val="0"/>
              </a:spcBef>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参考</a:t>
            </a:r>
            <a:r>
              <a:rPr lang="zh-CN" altLang="en-US" sz="2000" dirty="0" smtClean="0">
                <a:latin typeface="微软雅黑" panose="020B0503020204020204" pitchFamily="34" charset="-122"/>
                <a:ea typeface="微软雅黑" panose="020B0503020204020204" pitchFamily="34" charset="-122"/>
              </a:rPr>
              <a:t>文献</a:t>
            </a:r>
            <a:endParaRPr lang="en-US" altLang="zh-CN" sz="2000" dirty="0" smtClean="0">
              <a:latin typeface="微软雅黑" panose="020B0503020204020204" pitchFamily="34" charset="-122"/>
              <a:ea typeface="微软雅黑" panose="020B0503020204020204" pitchFamily="34" charset="-122"/>
            </a:endParaRPr>
          </a:p>
          <a:p>
            <a:pPr marL="457200" lvl="1" indent="-457200" algn="just">
              <a:lnSpc>
                <a:spcPct val="150000"/>
              </a:lnSpc>
              <a:spcBef>
                <a:spcPct val="0"/>
              </a:spcBef>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后序</a:t>
            </a:r>
            <a:endParaRPr lang="en-US" altLang="zh-CN" sz="2000" dirty="0">
              <a:latin typeface="微软雅黑" panose="020B0503020204020204" pitchFamily="34" charset="-122"/>
              <a:ea typeface="微软雅黑" panose="020B0503020204020204" pitchFamily="34" charset="-122"/>
            </a:endParaRPr>
          </a:p>
        </p:txBody>
      </p:sp>
      <p:sp>
        <p:nvSpPr>
          <p:cNvPr id="3" name="灯片编号占位符 2">
            <a:extLst>
              <a:ext uri="{FF2B5EF4-FFF2-40B4-BE49-F238E27FC236}">
                <a16:creationId xmlns="" xmlns:a16="http://schemas.microsoft.com/office/drawing/2014/main" id="{681D8F9A-ECF7-43A3-B9E9-D6C11DD56D40}"/>
              </a:ext>
            </a:extLst>
          </p:cNvPr>
          <p:cNvSpPr>
            <a:spLocks noGrp="1"/>
          </p:cNvSpPr>
          <p:nvPr>
            <p:ph type="sldNum" sz="quarter" idx="12"/>
          </p:nvPr>
        </p:nvSpPr>
        <p:spPr/>
        <p:txBody>
          <a:bodyPr/>
          <a:lstStyle/>
          <a:p>
            <a:fld id="{4C085F29-020C-42C8-961F-98CE7FDACF42}" type="slidenum">
              <a:rPr lang="zh-CN" altLang="en-US" smtClean="0"/>
              <a:pPr/>
              <a:t>2</a:t>
            </a:fld>
            <a:endParaRPr lang="zh-CN" altLang="en-US" sz="1944" dirty="0">
              <a:solidFill>
                <a:schemeClr val="tx1"/>
              </a:solidFill>
            </a:endParaRPr>
          </a:p>
        </p:txBody>
      </p:sp>
    </p:spTree>
    <p:extLst>
      <p:ext uri="{BB962C8B-B14F-4D97-AF65-F5344CB8AC3E}">
        <p14:creationId xmlns:p14="http://schemas.microsoft.com/office/powerpoint/2010/main" val="37176766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1965" y="6829565"/>
            <a:ext cx="12193200" cy="979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矩形 5"/>
          <p:cNvSpPr>
            <a:spLocks noChangeArrowheads="1"/>
          </p:cNvSpPr>
          <p:nvPr/>
        </p:nvSpPr>
        <p:spPr bwMode="auto">
          <a:xfrm>
            <a:off x="667537" y="0"/>
            <a:ext cx="344804" cy="700088"/>
          </a:xfrm>
          <a:prstGeom prst="rect">
            <a:avLst/>
          </a:prstGeom>
          <a:solidFill>
            <a:srgbClr val="0070C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22">
              <a:solidFill>
                <a:srgbClr val="0070C0"/>
              </a:solidFill>
              <a:latin typeface="宋体" panose="02010600030101010101" pitchFamily="2" charset="-122"/>
              <a:sym typeface="宋体" panose="02010600030101010101" pitchFamily="2" charset="-122"/>
            </a:endParaRPr>
          </a:p>
        </p:txBody>
      </p:sp>
      <p:pic>
        <p:nvPicPr>
          <p:cNvPr id="21" name="图片 3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72763" y="6272213"/>
            <a:ext cx="1339850" cy="403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 xmlns:a16="http://schemas.microsoft.com/office/drawing/2014/main" id="{681D8F9A-ECF7-43A3-B9E9-D6C11DD56D40}"/>
              </a:ext>
            </a:extLst>
          </p:cNvPr>
          <p:cNvSpPr>
            <a:spLocks noGrp="1"/>
          </p:cNvSpPr>
          <p:nvPr>
            <p:ph type="sldNum" sz="quarter" idx="12"/>
          </p:nvPr>
        </p:nvSpPr>
        <p:spPr/>
        <p:txBody>
          <a:bodyPr/>
          <a:lstStyle/>
          <a:p>
            <a:fld id="{4C085F29-020C-42C8-961F-98CE7FDACF42}" type="slidenum">
              <a:rPr lang="zh-CN" altLang="en-US" smtClean="0"/>
              <a:pPr/>
              <a:t>20</a:t>
            </a:fld>
            <a:endParaRPr lang="zh-CN" altLang="en-US" sz="1944" dirty="0">
              <a:solidFill>
                <a:schemeClr val="tx1"/>
              </a:solidFill>
            </a:endParaRPr>
          </a:p>
        </p:txBody>
      </p:sp>
      <p:sp>
        <p:nvSpPr>
          <p:cNvPr id="7" name="TextBox 14"/>
          <p:cNvSpPr>
            <a:spLocks noChangeArrowheads="1"/>
          </p:cNvSpPr>
          <p:nvPr/>
        </p:nvSpPr>
        <p:spPr bwMode="auto">
          <a:xfrm>
            <a:off x="1016999" y="276538"/>
            <a:ext cx="80220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rgbClr val="01366C"/>
                </a:solidFill>
                <a:latin typeface="微软雅黑" panose="020B0503020204020204" pitchFamily="34" charset="-122"/>
                <a:ea typeface="微软雅黑" panose="020B0503020204020204" pitchFamily="34" charset="-122"/>
              </a:rPr>
              <a:t>后序 </a:t>
            </a:r>
            <a:r>
              <a:rPr lang="en-US" altLang="zh-CN" sz="2400" dirty="0" smtClean="0">
                <a:solidFill>
                  <a:srgbClr val="01366C"/>
                </a:solidFill>
                <a:latin typeface="微软雅黑" panose="020B0503020204020204" pitchFamily="34" charset="-122"/>
                <a:ea typeface="微软雅黑" panose="020B0503020204020204" pitchFamily="34" charset="-122"/>
              </a:rPr>
              <a:t>—— </a:t>
            </a:r>
            <a:r>
              <a:rPr lang="zh-CN" altLang="en-US" sz="2400" dirty="0" smtClean="0">
                <a:solidFill>
                  <a:srgbClr val="01366C"/>
                </a:solidFill>
                <a:latin typeface="微软雅黑" panose="020B0503020204020204" pitchFamily="34" charset="-122"/>
                <a:ea typeface="微软雅黑" panose="020B0503020204020204" pitchFamily="34" charset="-122"/>
              </a:rPr>
              <a:t>可调节的函数</a:t>
            </a:r>
            <a:endParaRPr lang="en-US" altLang="zh-CN" sz="2400" dirty="0" smtClean="0">
              <a:solidFill>
                <a:srgbClr val="01366C"/>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1016999" y="959370"/>
            <a:ext cx="892148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这里高斯过程的核函数和提升函数都是可以调节的。提升函数调节位置如下</a:t>
            </a:r>
            <a:endParaRPr lang="zh-CN" altLang="en-US" sz="2000" b="1" dirty="0">
              <a:latin typeface="微软雅黑" pitchFamily="34" charset="-122"/>
              <a:ea typeface="微软雅黑" pitchFamily="34" charset="-122"/>
            </a:endParaRPr>
          </a:p>
        </p:txBody>
      </p:sp>
      <p:pic>
        <p:nvPicPr>
          <p:cNvPr id="1433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999" y="1509712"/>
            <a:ext cx="6399213"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圆角矩形 12"/>
          <p:cNvSpPr/>
          <p:nvPr/>
        </p:nvSpPr>
        <p:spPr>
          <a:xfrm>
            <a:off x="7954911" y="1844470"/>
            <a:ext cx="3387777" cy="3169057"/>
          </a:xfrm>
          <a:prstGeom prst="roundRect">
            <a:avLst/>
          </a:prstGeom>
          <a:solidFill>
            <a:schemeClr val="accent1">
              <a:lumMod val="75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在初始化贝叶斯优化之后，对于</a:t>
            </a:r>
            <a:r>
              <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maximize</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函数赋予不同的</a:t>
            </a:r>
            <a:r>
              <a:rPr lang="en-US" altLang="zh-CN" sz="2000" b="1" dirty="0" err="1"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acq</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值来调节提升函数。</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98256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1965" y="6829565"/>
            <a:ext cx="12193200" cy="979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矩形 5"/>
          <p:cNvSpPr>
            <a:spLocks noChangeArrowheads="1"/>
          </p:cNvSpPr>
          <p:nvPr/>
        </p:nvSpPr>
        <p:spPr bwMode="auto">
          <a:xfrm>
            <a:off x="667537" y="0"/>
            <a:ext cx="344804" cy="700088"/>
          </a:xfrm>
          <a:prstGeom prst="rect">
            <a:avLst/>
          </a:prstGeom>
          <a:solidFill>
            <a:srgbClr val="0070C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22">
              <a:solidFill>
                <a:srgbClr val="0070C0"/>
              </a:solidFill>
              <a:latin typeface="宋体" panose="02010600030101010101" pitchFamily="2" charset="-122"/>
              <a:sym typeface="宋体" panose="02010600030101010101" pitchFamily="2" charset="-122"/>
            </a:endParaRPr>
          </a:p>
        </p:txBody>
      </p:sp>
      <p:pic>
        <p:nvPicPr>
          <p:cNvPr id="21" name="图片 3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72763" y="6272213"/>
            <a:ext cx="1339850" cy="403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 xmlns:a16="http://schemas.microsoft.com/office/drawing/2014/main" id="{681D8F9A-ECF7-43A3-B9E9-D6C11DD56D40}"/>
              </a:ext>
            </a:extLst>
          </p:cNvPr>
          <p:cNvSpPr>
            <a:spLocks noGrp="1"/>
          </p:cNvSpPr>
          <p:nvPr>
            <p:ph type="sldNum" sz="quarter" idx="12"/>
          </p:nvPr>
        </p:nvSpPr>
        <p:spPr/>
        <p:txBody>
          <a:bodyPr/>
          <a:lstStyle/>
          <a:p>
            <a:fld id="{4C085F29-020C-42C8-961F-98CE7FDACF42}" type="slidenum">
              <a:rPr lang="zh-CN" altLang="en-US" smtClean="0"/>
              <a:pPr/>
              <a:t>21</a:t>
            </a:fld>
            <a:endParaRPr lang="zh-CN" altLang="en-US" sz="1944" dirty="0">
              <a:solidFill>
                <a:schemeClr val="tx1"/>
              </a:solidFill>
            </a:endParaRPr>
          </a:p>
        </p:txBody>
      </p:sp>
      <p:sp>
        <p:nvSpPr>
          <p:cNvPr id="7" name="TextBox 14"/>
          <p:cNvSpPr>
            <a:spLocks noChangeArrowheads="1"/>
          </p:cNvSpPr>
          <p:nvPr/>
        </p:nvSpPr>
        <p:spPr bwMode="auto">
          <a:xfrm>
            <a:off x="1016999" y="276538"/>
            <a:ext cx="80220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rgbClr val="01366C"/>
                </a:solidFill>
                <a:latin typeface="微软雅黑" panose="020B0503020204020204" pitchFamily="34" charset="-122"/>
                <a:ea typeface="微软雅黑" panose="020B0503020204020204" pitchFamily="34" charset="-122"/>
              </a:rPr>
              <a:t>后序 </a:t>
            </a:r>
            <a:r>
              <a:rPr lang="en-US" altLang="zh-CN" sz="2400" dirty="0" smtClean="0">
                <a:solidFill>
                  <a:srgbClr val="01366C"/>
                </a:solidFill>
                <a:latin typeface="微软雅黑" panose="020B0503020204020204" pitchFamily="34" charset="-122"/>
                <a:ea typeface="微软雅黑" panose="020B0503020204020204" pitchFamily="34" charset="-122"/>
              </a:rPr>
              <a:t>—— </a:t>
            </a:r>
            <a:r>
              <a:rPr lang="zh-CN" altLang="en-US" sz="2400" dirty="0" smtClean="0">
                <a:solidFill>
                  <a:srgbClr val="01366C"/>
                </a:solidFill>
                <a:latin typeface="微软雅黑" panose="020B0503020204020204" pitchFamily="34" charset="-122"/>
                <a:ea typeface="微软雅黑" panose="020B0503020204020204" pitchFamily="34" charset="-122"/>
              </a:rPr>
              <a:t>可调节的函数</a:t>
            </a:r>
            <a:endParaRPr lang="en-US" altLang="zh-CN" sz="2400" dirty="0" smtClean="0">
              <a:solidFill>
                <a:srgbClr val="01366C"/>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1016999" y="959370"/>
            <a:ext cx="8921480" cy="1015663"/>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核函数如果调节需要更改的位置较多，简单的调节，可以更改</a:t>
            </a:r>
            <a:r>
              <a:rPr lang="en-US" altLang="zh-CN" sz="2000" b="1" dirty="0" err="1" smtClean="0">
                <a:latin typeface="微软雅黑" pitchFamily="34" charset="-122"/>
                <a:ea typeface="微软雅黑" pitchFamily="34" charset="-122"/>
              </a:rPr>
              <a:t>Matern</a:t>
            </a:r>
            <a:r>
              <a:rPr lang="zh-CN" altLang="en-US" sz="2000" b="1" dirty="0" smtClean="0">
                <a:latin typeface="微软雅黑" pitchFamily="34" charset="-122"/>
                <a:ea typeface="微软雅黑" pitchFamily="34" charset="-122"/>
              </a:rPr>
              <a:t>核里面的平滑系数</a:t>
            </a:r>
            <a:r>
              <a:rPr lang="en-US" altLang="zh-CN" sz="2000" b="1" dirty="0" smtClean="0">
                <a:latin typeface="微软雅黑" pitchFamily="34" charset="-122"/>
                <a:ea typeface="微软雅黑" pitchFamily="34" charset="-122"/>
              </a:rPr>
              <a:t>nu</a:t>
            </a:r>
            <a:r>
              <a:rPr lang="zh-CN" altLang="en-US" sz="2000" b="1" dirty="0" smtClean="0">
                <a:latin typeface="微软雅黑" pitchFamily="34" charset="-122"/>
                <a:ea typeface="微软雅黑" pitchFamily="34" charset="-122"/>
              </a:rPr>
              <a:t>的大小。   </a:t>
            </a:r>
            <a:r>
              <a:rPr lang="en-US" altLang="zh-CN" sz="2000" b="1" dirty="0" smtClean="0">
                <a:latin typeface="微软雅黑" pitchFamily="34" charset="-122"/>
                <a:ea typeface="微软雅黑" pitchFamily="34" charset="-122"/>
              </a:rPr>
              <a:t>PS</a:t>
            </a:r>
            <a:r>
              <a:rPr lang="zh-CN" altLang="en-US" sz="2000" b="1" dirty="0" smtClean="0">
                <a:latin typeface="微软雅黑" pitchFamily="34" charset="-122"/>
                <a:ea typeface="微软雅黑" pitchFamily="34" charset="-122"/>
              </a:rPr>
              <a:t>：下面这个是我自己改的，网上的贝叶斯优化里面这里写死的是</a:t>
            </a:r>
            <a:r>
              <a:rPr lang="en-US" altLang="zh-CN" sz="2000" b="1" dirty="0" smtClean="0">
                <a:latin typeface="微软雅黑" pitchFamily="34" charset="-122"/>
                <a:ea typeface="微软雅黑" pitchFamily="34" charset="-122"/>
              </a:rPr>
              <a:t>2.5</a:t>
            </a:r>
            <a:r>
              <a:rPr lang="zh-CN" altLang="en-US" sz="2000" b="1" dirty="0" smtClean="0">
                <a:latin typeface="微软雅黑" pitchFamily="34" charset="-122"/>
                <a:ea typeface="微软雅黑" pitchFamily="34" charset="-122"/>
              </a:rPr>
              <a:t>，即</a:t>
            </a:r>
            <a:r>
              <a:rPr lang="en-US" altLang="zh-CN"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阶可微。</a:t>
            </a:r>
            <a:endParaRPr lang="zh-CN" altLang="en-US" sz="2000" b="1" dirty="0">
              <a:latin typeface="微软雅黑" pitchFamily="34" charset="-122"/>
              <a:ea typeface="微软雅黑" pitchFamily="34" charset="-122"/>
            </a:endParaRPr>
          </a:p>
        </p:txBody>
      </p:sp>
      <p:sp>
        <p:nvSpPr>
          <p:cNvPr id="13" name="圆角矩形 12"/>
          <p:cNvSpPr/>
          <p:nvPr/>
        </p:nvSpPr>
        <p:spPr>
          <a:xfrm>
            <a:off x="7954910" y="2005956"/>
            <a:ext cx="3387777" cy="3169057"/>
          </a:xfrm>
          <a:prstGeom prst="roundRect">
            <a:avLst/>
          </a:prstGeom>
          <a:solidFill>
            <a:schemeClr val="accent1">
              <a:lumMod val="75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在初始化贝叶斯优化之后，对于</a:t>
            </a:r>
            <a:r>
              <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maximize</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函数赋予不同的</a:t>
            </a:r>
            <a:r>
              <a:rPr lang="en-US" altLang="zh-CN" sz="2000" b="1" dirty="0" err="1"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acq</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值来调节提升函数。</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341" y="2608969"/>
            <a:ext cx="6528736" cy="1963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8687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5"/>
          <p:cNvSpPr>
            <a:spLocks noChangeArrowheads="1"/>
          </p:cNvSpPr>
          <p:nvPr/>
        </p:nvSpPr>
        <p:spPr bwMode="auto">
          <a:xfrm>
            <a:off x="4453764" y="-961"/>
            <a:ext cx="7738235" cy="6835068"/>
          </a:xfrm>
          <a:prstGeom prst="rect">
            <a:avLst/>
          </a:prstGeom>
          <a:gradFill flip="none" rotWithShape="1">
            <a:gsLst>
              <a:gs pos="0">
                <a:schemeClr val="accent5">
                  <a:lumMod val="100000"/>
                </a:schemeClr>
              </a:gs>
              <a:gs pos="68000">
                <a:schemeClr val="accent5">
                  <a:lumMod val="97000"/>
                  <a:lumOff val="3000"/>
                </a:schemeClr>
              </a:gs>
              <a:gs pos="100000">
                <a:schemeClr val="accent5">
                  <a:lumMod val="60000"/>
                  <a:lumOff val="40000"/>
                </a:schemeClr>
              </a:gs>
            </a:gsLst>
            <a:lin ang="16200000" scaled="1"/>
            <a:tileRect/>
          </a:gradFill>
          <a:ln w="38100">
            <a:solidFill>
              <a:srgbClr val="0070C0"/>
            </a:solid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600" b="1" dirty="0">
              <a:solidFill>
                <a:srgbClr val="3BBDBE"/>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文本框 4"/>
          <p:cNvSpPr>
            <a:spLocks noChangeArrowheads="1"/>
          </p:cNvSpPr>
          <p:nvPr/>
        </p:nvSpPr>
        <p:spPr bwMode="auto">
          <a:xfrm>
            <a:off x="6710959" y="2414010"/>
            <a:ext cx="3431724" cy="1569660"/>
          </a:xfrm>
          <a:prstGeom prst="rect">
            <a:avLst/>
          </a:prstGeom>
          <a:noFill/>
          <a:ln>
            <a:noFill/>
          </a:ln>
          <a:extLst/>
        </p:spPr>
        <p:txBody>
          <a:bodyPr wrap="none">
            <a:spAutoFit/>
          </a:bodyPr>
          <a:lstStyle>
            <a:lvl1pPr eaLnBrk="0" hangingPunct="0">
              <a:lnSpc>
                <a:spcPct val="90000"/>
              </a:lnSpc>
              <a:spcBef>
                <a:spcPts val="1000"/>
              </a:spcBef>
              <a:buChar char="•"/>
              <a:defRPr sz="2800">
                <a:solidFill>
                  <a:schemeClr val="tx1"/>
                </a:solidFill>
                <a:latin typeface="Impact" pitchFamily="34" charset="0"/>
                <a:ea typeface="微软雅黑" pitchFamily="34" charset="-122"/>
                <a:sym typeface="Impact" pitchFamily="34" charset="0"/>
              </a:defRPr>
            </a:lvl1pPr>
            <a:lvl2pPr marL="742950" indent="-285750" eaLnBrk="0" hangingPunct="0">
              <a:lnSpc>
                <a:spcPct val="90000"/>
              </a:lnSpc>
              <a:spcBef>
                <a:spcPts val="500"/>
              </a:spcBef>
              <a:buChar char="•"/>
              <a:defRPr sz="2400">
                <a:solidFill>
                  <a:schemeClr val="tx1"/>
                </a:solidFill>
                <a:latin typeface="Impact" pitchFamily="34" charset="0"/>
                <a:ea typeface="微软雅黑" pitchFamily="34" charset="-122"/>
                <a:sym typeface="Impact" pitchFamily="34" charset="0"/>
              </a:defRPr>
            </a:lvl2pPr>
            <a:lvl3pPr marL="1143000" indent="-228600" eaLnBrk="0" hangingPunct="0">
              <a:lnSpc>
                <a:spcPct val="90000"/>
              </a:lnSpc>
              <a:spcBef>
                <a:spcPts val="500"/>
              </a:spcBef>
              <a:buChar char="•"/>
              <a:defRPr sz="2000">
                <a:solidFill>
                  <a:schemeClr val="tx1"/>
                </a:solidFill>
                <a:latin typeface="Impact" pitchFamily="34" charset="0"/>
                <a:ea typeface="微软雅黑" pitchFamily="34" charset="-122"/>
                <a:sym typeface="Impact" pitchFamily="34" charset="0"/>
              </a:defRPr>
            </a:lvl3pPr>
            <a:lvl4pPr marL="1600200" indent="-228600" eaLnBrk="0" hangingPunct="0">
              <a:lnSpc>
                <a:spcPct val="90000"/>
              </a:lnSpc>
              <a:spcBef>
                <a:spcPts val="500"/>
              </a:spcBef>
              <a:buChar char="•"/>
              <a:defRPr>
                <a:solidFill>
                  <a:schemeClr val="tx1"/>
                </a:solidFill>
                <a:latin typeface="Impact" pitchFamily="34" charset="0"/>
                <a:ea typeface="微软雅黑" pitchFamily="34" charset="-122"/>
                <a:sym typeface="Impact" pitchFamily="34" charset="0"/>
              </a:defRPr>
            </a:lvl4pPr>
            <a:lvl5pPr marL="2057400" indent="-228600" eaLnBrk="0" hangingPunct="0">
              <a:lnSpc>
                <a:spcPct val="90000"/>
              </a:lnSpc>
              <a:spcBef>
                <a:spcPts val="500"/>
              </a:spcBef>
              <a:buChar char="•"/>
              <a:defRPr>
                <a:solidFill>
                  <a:schemeClr val="tx1"/>
                </a:solidFill>
                <a:latin typeface="Impact" pitchFamily="34" charset="0"/>
                <a:ea typeface="微软雅黑" pitchFamily="34" charset="-122"/>
                <a:sym typeface="Impact" pitchFamily="34" charset="0"/>
              </a:defRPr>
            </a:lvl5pPr>
            <a:lvl6pPr marL="2514600" indent="-228600" eaLnBrk="0" fontAlgn="base" hangingPunct="0">
              <a:lnSpc>
                <a:spcPct val="90000"/>
              </a:lnSpc>
              <a:spcBef>
                <a:spcPts val="500"/>
              </a:spcBef>
              <a:spcAft>
                <a:spcPct val="0"/>
              </a:spcAft>
              <a:buFont typeface="Arial" charset="0"/>
              <a:buChar char="•"/>
              <a:defRPr>
                <a:solidFill>
                  <a:schemeClr val="tx1"/>
                </a:solidFill>
                <a:latin typeface="Impact" pitchFamily="34" charset="0"/>
                <a:ea typeface="微软雅黑" pitchFamily="34" charset="-122"/>
                <a:sym typeface="Impact" pitchFamily="34" charset="0"/>
              </a:defRPr>
            </a:lvl6pPr>
            <a:lvl7pPr marL="2971800" indent="-228600" eaLnBrk="0" fontAlgn="base" hangingPunct="0">
              <a:lnSpc>
                <a:spcPct val="90000"/>
              </a:lnSpc>
              <a:spcBef>
                <a:spcPts val="500"/>
              </a:spcBef>
              <a:spcAft>
                <a:spcPct val="0"/>
              </a:spcAft>
              <a:buFont typeface="Arial" charset="0"/>
              <a:buChar char="•"/>
              <a:defRPr>
                <a:solidFill>
                  <a:schemeClr val="tx1"/>
                </a:solidFill>
                <a:latin typeface="Impact" pitchFamily="34" charset="0"/>
                <a:ea typeface="微软雅黑" pitchFamily="34" charset="-122"/>
                <a:sym typeface="Impact" pitchFamily="34" charset="0"/>
              </a:defRPr>
            </a:lvl7pPr>
            <a:lvl8pPr marL="3429000" indent="-228600" eaLnBrk="0" fontAlgn="base" hangingPunct="0">
              <a:lnSpc>
                <a:spcPct val="90000"/>
              </a:lnSpc>
              <a:spcBef>
                <a:spcPts val="500"/>
              </a:spcBef>
              <a:spcAft>
                <a:spcPct val="0"/>
              </a:spcAft>
              <a:buFont typeface="Arial" charset="0"/>
              <a:buChar char="•"/>
              <a:defRPr>
                <a:solidFill>
                  <a:schemeClr val="tx1"/>
                </a:solidFill>
                <a:latin typeface="Impact" pitchFamily="34" charset="0"/>
                <a:ea typeface="微软雅黑" pitchFamily="34" charset="-122"/>
                <a:sym typeface="Impact" pitchFamily="34" charset="0"/>
              </a:defRPr>
            </a:lvl8pPr>
            <a:lvl9pPr marL="3886200" indent="-228600" eaLnBrk="0" fontAlgn="base" hangingPunct="0">
              <a:lnSpc>
                <a:spcPct val="90000"/>
              </a:lnSpc>
              <a:spcBef>
                <a:spcPts val="500"/>
              </a:spcBef>
              <a:spcAft>
                <a:spcPct val="0"/>
              </a:spcAft>
              <a:buFont typeface="Arial" charset="0"/>
              <a:buChar char="•"/>
              <a:defRPr>
                <a:solidFill>
                  <a:schemeClr val="tx1"/>
                </a:solidFill>
                <a:latin typeface="Impact" pitchFamily="34" charset="0"/>
                <a:ea typeface="微软雅黑" pitchFamily="34" charset="-122"/>
                <a:sym typeface="Impact" pitchFamily="34" charset="0"/>
              </a:defRPr>
            </a:lvl9pPr>
          </a:lstStyle>
          <a:p>
            <a:pPr eaLnBrk="1" hangingPunct="1">
              <a:lnSpc>
                <a:spcPct val="100000"/>
              </a:lnSpc>
              <a:spcBef>
                <a:spcPct val="0"/>
              </a:spcBef>
              <a:buFont typeface="Arial" charset="0"/>
              <a:buNone/>
            </a:pPr>
            <a:r>
              <a:rPr lang="zh-CN" altLang="en-US" sz="9600" dirty="0">
                <a:solidFill>
                  <a:schemeClr val="bg1"/>
                </a:solidFill>
                <a:latin typeface="微软雅黑" panose="020B0503020204020204" pitchFamily="34" charset="-122"/>
                <a:sym typeface="思源黑体 CN Heavy" pitchFamily="2" charset="-122"/>
              </a:rPr>
              <a:t> </a:t>
            </a:r>
            <a:r>
              <a:rPr lang="zh-CN" altLang="en-US" sz="6600" b="1" dirty="0">
                <a:solidFill>
                  <a:schemeClr val="bg1"/>
                </a:solidFill>
                <a:latin typeface="微软雅黑" panose="020B0503020204020204" pitchFamily="34" charset="-122"/>
                <a:sym typeface="思源黑体 CN Heavy" pitchFamily="2" charset="-122"/>
              </a:rPr>
              <a:t>谢 谢！</a:t>
            </a:r>
          </a:p>
        </p:txBody>
      </p:sp>
      <p:pic>
        <p:nvPicPr>
          <p:cNvPr id="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51" y="1290060"/>
            <a:ext cx="3981450" cy="2247900"/>
          </a:xfrm>
          <a:prstGeom prst="rect">
            <a:avLst/>
          </a:prstGeom>
          <a:noFill/>
          <a:ln w="9525">
            <a:solidFill>
              <a:schemeClr val="bg1">
                <a:lumMod val="50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5" name="矩形 14"/>
          <p:cNvSpPr/>
          <p:nvPr/>
        </p:nvSpPr>
        <p:spPr>
          <a:xfrm>
            <a:off x="212951" y="4061562"/>
            <a:ext cx="3981450" cy="1200329"/>
          </a:xfrm>
          <a:prstGeom prst="rect">
            <a:avLst/>
          </a:prstGeom>
          <a:noFill/>
        </p:spPr>
        <p:txBody>
          <a:bodyPr wrap="square">
            <a:spAutoFit/>
          </a:bodyPr>
          <a:lstStyle/>
          <a:p>
            <a:r>
              <a:rPr lang="zh-CN" altLang="en-US" sz="1800" b="1" dirty="0">
                <a:solidFill>
                  <a:schemeClr val="accent1">
                    <a:lumMod val="50000"/>
                  </a:schemeClr>
                </a:solidFill>
                <a:latin typeface="微软雅黑" panose="020B0503020204020204" pitchFamily="34" charset="-122"/>
                <a:ea typeface="微软雅黑" panose="020B0503020204020204" pitchFamily="34" charset="-122"/>
              </a:rPr>
              <a:t>地址</a:t>
            </a:r>
            <a:r>
              <a:rPr lang="en-US" altLang="zh-CN" sz="1800" b="1" dirty="0">
                <a:solidFill>
                  <a:schemeClr val="accent1">
                    <a:lumMod val="50000"/>
                  </a:schemeClr>
                </a:solidFill>
                <a:latin typeface="微软雅黑" panose="020B0503020204020204" pitchFamily="34" charset="-122"/>
                <a:ea typeface="微软雅黑" panose="020B0503020204020204" pitchFamily="34" charset="-122"/>
              </a:rPr>
              <a:t>: </a:t>
            </a:r>
            <a:r>
              <a:rPr lang="zh-CN" altLang="en-US" sz="1800" b="1" dirty="0">
                <a:solidFill>
                  <a:schemeClr val="accent1">
                    <a:lumMod val="50000"/>
                  </a:schemeClr>
                </a:solidFill>
                <a:latin typeface="微软雅黑" panose="020B0503020204020204" pitchFamily="34" charset="-122"/>
                <a:ea typeface="微软雅黑" panose="020B0503020204020204" pitchFamily="34" charset="-122"/>
              </a:rPr>
              <a:t>北京市东城区礼士胡同</a:t>
            </a:r>
            <a:r>
              <a:rPr lang="en-US" altLang="zh-CN" sz="1800" b="1" dirty="0">
                <a:solidFill>
                  <a:schemeClr val="accent1">
                    <a:lumMod val="50000"/>
                  </a:schemeClr>
                </a:solidFill>
                <a:latin typeface="微软雅黑" panose="020B0503020204020204" pitchFamily="34" charset="-122"/>
                <a:ea typeface="微软雅黑" panose="020B0503020204020204" pitchFamily="34" charset="-122"/>
              </a:rPr>
              <a:t>54</a:t>
            </a:r>
            <a:r>
              <a:rPr lang="zh-CN" altLang="en-US" sz="1800" b="1" dirty="0">
                <a:solidFill>
                  <a:schemeClr val="accent1">
                    <a:lumMod val="50000"/>
                  </a:schemeClr>
                </a:solidFill>
                <a:latin typeface="微软雅黑" panose="020B0503020204020204" pitchFamily="34" charset="-122"/>
                <a:ea typeface="微软雅黑" panose="020B0503020204020204" pitchFamily="34" charset="-122"/>
              </a:rPr>
              <a:t>号院</a:t>
            </a:r>
          </a:p>
          <a:p>
            <a:r>
              <a:rPr lang="zh-CN" altLang="en-US" sz="1800" b="1" dirty="0">
                <a:solidFill>
                  <a:schemeClr val="accent1">
                    <a:lumMod val="50000"/>
                  </a:schemeClr>
                </a:solidFill>
                <a:latin typeface="微软雅黑" panose="020B0503020204020204" pitchFamily="34" charset="-122"/>
                <a:ea typeface="微软雅黑" panose="020B0503020204020204" pitchFamily="34" charset="-122"/>
              </a:rPr>
              <a:t>电话</a:t>
            </a:r>
            <a:r>
              <a:rPr lang="en-US" altLang="zh-CN" sz="1800" b="1" dirty="0">
                <a:solidFill>
                  <a:schemeClr val="accent1">
                    <a:lumMod val="50000"/>
                  </a:schemeClr>
                </a:solidFill>
                <a:latin typeface="微软雅黑" panose="020B0503020204020204" pitchFamily="34" charset="-122"/>
                <a:ea typeface="微软雅黑" panose="020B0503020204020204" pitchFamily="34" charset="-122"/>
              </a:rPr>
              <a:t>: +86-10-6461-2828</a:t>
            </a:r>
          </a:p>
          <a:p>
            <a:r>
              <a:rPr lang="zh-CN" altLang="en-US" sz="1800" b="1" dirty="0">
                <a:solidFill>
                  <a:schemeClr val="accent1">
                    <a:lumMod val="50000"/>
                  </a:schemeClr>
                </a:solidFill>
                <a:latin typeface="微软雅黑" panose="020B0503020204020204" pitchFamily="34" charset="-122"/>
                <a:ea typeface="微软雅黑" panose="020B0503020204020204" pitchFamily="34" charset="-122"/>
              </a:rPr>
              <a:t>传真</a:t>
            </a:r>
            <a:r>
              <a:rPr lang="en-US" altLang="zh-CN" sz="1800" b="1" dirty="0">
                <a:solidFill>
                  <a:schemeClr val="accent1">
                    <a:lumMod val="50000"/>
                  </a:schemeClr>
                </a:solidFill>
                <a:latin typeface="微软雅黑" panose="020B0503020204020204" pitchFamily="34" charset="-122"/>
                <a:ea typeface="微软雅黑" panose="020B0503020204020204" pitchFamily="34" charset="-122"/>
              </a:rPr>
              <a:t>: +86-10-6642-0570</a:t>
            </a:r>
          </a:p>
          <a:p>
            <a:r>
              <a:rPr lang="zh-CN" altLang="en-US" sz="1800" b="1" dirty="0">
                <a:solidFill>
                  <a:schemeClr val="accent1">
                    <a:lumMod val="50000"/>
                  </a:schemeClr>
                </a:solidFill>
                <a:latin typeface="微软雅黑" panose="020B0503020204020204" pitchFamily="34" charset="-122"/>
                <a:ea typeface="微软雅黑" panose="020B0503020204020204" pitchFamily="34" charset="-122"/>
              </a:rPr>
              <a:t>邮箱</a:t>
            </a:r>
            <a:r>
              <a:rPr lang="en-US" altLang="zh-CN" sz="1800" b="1" dirty="0">
                <a:solidFill>
                  <a:schemeClr val="accent1">
                    <a:lumMod val="50000"/>
                  </a:schemeClr>
                </a:solidFill>
                <a:latin typeface="微软雅黑" panose="020B0503020204020204" pitchFamily="34" charset="-122"/>
                <a:ea typeface="微软雅黑" panose="020B0503020204020204" pitchFamily="34" charset="-122"/>
              </a:rPr>
              <a:t>: ccx@ccx.cn</a:t>
            </a:r>
          </a:p>
        </p:txBody>
      </p:sp>
    </p:spTree>
    <p:extLst>
      <p:ext uri="{BB962C8B-B14F-4D97-AF65-F5344CB8AC3E}">
        <p14:creationId xmlns:p14="http://schemas.microsoft.com/office/powerpoint/2010/main" val="3475718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1965" y="6829565"/>
            <a:ext cx="12193200" cy="979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矩形 5"/>
          <p:cNvSpPr>
            <a:spLocks noChangeArrowheads="1"/>
          </p:cNvSpPr>
          <p:nvPr/>
        </p:nvSpPr>
        <p:spPr bwMode="auto">
          <a:xfrm>
            <a:off x="667537" y="0"/>
            <a:ext cx="344804" cy="700088"/>
          </a:xfrm>
          <a:prstGeom prst="rect">
            <a:avLst/>
          </a:prstGeom>
          <a:solidFill>
            <a:srgbClr val="0070C0"/>
          </a:solidFill>
          <a:ln>
            <a:noFill/>
          </a:ln>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sz="1800" b="1" dirty="0">
              <a:solidFill>
                <a:schemeClr val="bg1"/>
              </a:solidFill>
              <a:latin typeface="Microsoft YaHei" panose="020B0503020204020204" pitchFamily="34" charset="-122"/>
              <a:ea typeface="Microsoft YaHei" panose="020B0503020204020204" pitchFamily="34" charset="-122"/>
            </a:endParaRPr>
          </a:p>
        </p:txBody>
      </p:sp>
      <p:pic>
        <p:nvPicPr>
          <p:cNvPr id="21" name="图片 3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72763" y="6272213"/>
            <a:ext cx="1339850" cy="403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2" name="TextBox 14"/>
          <p:cNvSpPr>
            <a:spLocks noChangeArrowheads="1"/>
          </p:cNvSpPr>
          <p:nvPr/>
        </p:nvSpPr>
        <p:spPr bwMode="auto">
          <a:xfrm>
            <a:off x="1016998" y="276538"/>
            <a:ext cx="87294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600"/>
              </a:spcAft>
            </a:pPr>
            <a:r>
              <a:rPr lang="zh-CN" altLang="en-US" sz="2400" dirty="0" smtClean="0">
                <a:solidFill>
                  <a:srgbClr val="01366C"/>
                </a:solidFill>
                <a:latin typeface="微软雅黑" panose="020B0503020204020204" pitchFamily="34" charset="-122"/>
                <a:ea typeface="微软雅黑" panose="020B0503020204020204" pitchFamily="34" charset="-122"/>
              </a:rPr>
              <a:t>情景模拟</a:t>
            </a:r>
            <a:endParaRPr lang="zh-CN" altLang="en-US" sz="2400" dirty="0">
              <a:solidFill>
                <a:srgbClr val="01366C"/>
              </a:solidFill>
              <a:latin typeface="微软雅黑" panose="020B0503020204020204" pitchFamily="34" charset="-122"/>
              <a:ea typeface="微软雅黑" panose="020B0503020204020204" pitchFamily="34" charset="-122"/>
            </a:endParaRPr>
          </a:p>
        </p:txBody>
      </p:sp>
      <p:sp>
        <p:nvSpPr>
          <p:cNvPr id="6" name="灯片编号占位符 5">
            <a:extLst>
              <a:ext uri="{FF2B5EF4-FFF2-40B4-BE49-F238E27FC236}">
                <a16:creationId xmlns="" xmlns:a16="http://schemas.microsoft.com/office/drawing/2014/main" id="{91E56774-04C3-4B3C-A624-2551E0EE207D}"/>
              </a:ext>
            </a:extLst>
          </p:cNvPr>
          <p:cNvSpPr>
            <a:spLocks noGrp="1"/>
          </p:cNvSpPr>
          <p:nvPr>
            <p:ph type="sldNum" sz="quarter" idx="12"/>
          </p:nvPr>
        </p:nvSpPr>
        <p:spPr/>
        <p:txBody>
          <a:bodyPr/>
          <a:lstStyle/>
          <a:p>
            <a:fld id="{4C085F29-020C-42C8-961F-98CE7FDACF42}" type="slidenum">
              <a:rPr lang="zh-CN" altLang="en-US" smtClean="0"/>
              <a:pPr/>
              <a:t>3</a:t>
            </a:fld>
            <a:endParaRPr lang="zh-CN" altLang="en-US" sz="1944" dirty="0">
              <a:solidFill>
                <a:schemeClr val="tx1"/>
              </a:solidFill>
            </a:endParaRPr>
          </a:p>
        </p:txBody>
      </p:sp>
      <p:sp>
        <p:nvSpPr>
          <p:cNvPr id="4" name="圆角矩形 3"/>
          <p:cNvSpPr/>
          <p:nvPr/>
        </p:nvSpPr>
        <p:spPr>
          <a:xfrm>
            <a:off x="1016998" y="1409075"/>
            <a:ext cx="9248441" cy="1079292"/>
          </a:xfrm>
          <a:prstGeom prst="roundRect">
            <a:avLst/>
          </a:prstGeom>
          <a:solidFill>
            <a:srgbClr val="0070C0"/>
          </a:solidFill>
          <a:ln>
            <a:noFill/>
          </a:ln>
        </p:spPr>
        <p:txBody>
          <a:bodyPr anchor="b"/>
          <a:lstStyle/>
          <a:p>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假设一</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个高中班级</a:t>
            </a: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有无数</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个人，目的</a:t>
            </a: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是找出这个</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班级中身高</a:t>
            </a: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最高能达到多少米。</a:t>
            </a:r>
            <a:endPar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已知信息有性别、年龄、平均睡眠时长、是否打篮球。</a:t>
            </a:r>
            <a:endPar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请问怎么找呢？</a:t>
            </a:r>
            <a:endPar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矩形 4"/>
          <p:cNvSpPr/>
          <p:nvPr/>
        </p:nvSpPr>
        <p:spPr>
          <a:xfrm>
            <a:off x="1012341" y="818719"/>
            <a:ext cx="8906248" cy="400110"/>
          </a:xfrm>
          <a:prstGeom prst="rect">
            <a:avLst/>
          </a:prstGeom>
        </p:spPr>
        <p:txBody>
          <a:bodyPr wrap="square">
            <a:spAutoFit/>
          </a:bodyPr>
          <a:lstStyle/>
          <a:p>
            <a:r>
              <a:rPr lang="zh-CN" altLang="en-US" sz="2000" b="1" dirty="0">
                <a:latin typeface="微软雅黑" pitchFamily="34" charset="-122"/>
                <a:ea typeface="微软雅黑" pitchFamily="34" charset="-122"/>
              </a:rPr>
              <a:t>为了能更好的了解什么事贝叶斯参数调优，我们先来看一个简单的例子。</a:t>
            </a:r>
            <a:endParaRPr lang="en-US" altLang="zh-CN" sz="2000" b="1" dirty="0">
              <a:latin typeface="微软雅黑" pitchFamily="34" charset="-122"/>
              <a:ea typeface="微软雅黑" pitchFamily="34" charset="-122"/>
            </a:endParaRPr>
          </a:p>
        </p:txBody>
      </p:sp>
      <p:sp>
        <p:nvSpPr>
          <p:cNvPr id="7" name="下箭头 6"/>
          <p:cNvSpPr/>
          <p:nvPr/>
        </p:nvSpPr>
        <p:spPr>
          <a:xfrm>
            <a:off x="4303727" y="2593298"/>
            <a:ext cx="2323475" cy="1199213"/>
          </a:xfrm>
          <a:prstGeom prst="downArrow">
            <a:avLst/>
          </a:prstGeom>
          <a:solidFill>
            <a:srgbClr val="0070C0"/>
          </a:solidFill>
          <a:ln>
            <a:noFill/>
          </a:ln>
        </p:spPr>
        <p:txBody>
          <a:bodyPr anchor="b"/>
          <a:lstStyle/>
          <a:p>
            <a:endPar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云形 8"/>
          <p:cNvSpPr/>
          <p:nvPr/>
        </p:nvSpPr>
        <p:spPr>
          <a:xfrm>
            <a:off x="1454046" y="2773179"/>
            <a:ext cx="2563318" cy="1019332"/>
          </a:xfrm>
          <a:prstGeom prst="cloud">
            <a:avLst/>
          </a:prstGeom>
          <a:solidFill>
            <a:schemeClr val="accent1">
              <a:lumMod val="20000"/>
              <a:lumOff val="80000"/>
            </a:schemeClr>
          </a:solidFill>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000" b="1" dirty="0">
                <a:latin typeface="微软雅黑" pitchFamily="34" charset="-122"/>
                <a:ea typeface="微软雅黑" pitchFamily="34" charset="-122"/>
              </a:rPr>
              <a:t>问题分析</a:t>
            </a:r>
          </a:p>
        </p:txBody>
      </p:sp>
      <p:sp>
        <p:nvSpPr>
          <p:cNvPr id="15" name="云形 14"/>
          <p:cNvSpPr/>
          <p:nvPr/>
        </p:nvSpPr>
        <p:spPr>
          <a:xfrm>
            <a:off x="6882035" y="2805656"/>
            <a:ext cx="2563318" cy="1019332"/>
          </a:xfrm>
          <a:prstGeom prst="cloud">
            <a:avLst/>
          </a:prstGeom>
          <a:solidFill>
            <a:schemeClr val="accent1">
              <a:lumMod val="20000"/>
              <a:lumOff val="80000"/>
            </a:schemeClr>
          </a:solidFill>
          <a:ln>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000" b="1" dirty="0" smtClean="0">
                <a:latin typeface="微软雅黑" pitchFamily="34" charset="-122"/>
                <a:ea typeface="微软雅黑" pitchFamily="34" charset="-122"/>
              </a:rPr>
              <a:t>先验信息</a:t>
            </a:r>
            <a:endParaRPr lang="zh-CN" altLang="en-US" sz="2000" b="1" dirty="0">
              <a:latin typeface="微软雅黑" pitchFamily="34" charset="-122"/>
              <a:ea typeface="微软雅黑"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3070780015"/>
              </p:ext>
            </p:extLst>
          </p:nvPr>
        </p:nvGraphicFramePr>
        <p:xfrm>
          <a:off x="1618428" y="3978650"/>
          <a:ext cx="8128000" cy="198120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zh-CN" altLang="en-US" sz="2000" kern="12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已知变量</a:t>
                      </a:r>
                      <a:endParaRPr lang="zh-CN" altLang="en-US" sz="2000" kern="1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a:txBody>
                  <a:tcPr/>
                </a:tc>
                <a:tc>
                  <a:txBody>
                    <a:bodyPr/>
                    <a:lstStyle/>
                    <a:p>
                      <a:pPr algn="ctr"/>
                      <a:r>
                        <a:rPr lang="zh-CN" altLang="en-US" sz="2000" kern="12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先验信息</a:t>
                      </a:r>
                      <a:endParaRPr lang="zh-CN" altLang="en-US" sz="2000" kern="12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a:txBody>
                  <a:tcPr/>
                </a:tc>
              </a:tr>
              <a:tr h="370840">
                <a:tc>
                  <a:txBody>
                    <a:bodyPr/>
                    <a:lstStyle/>
                    <a:p>
                      <a:pPr algn="ctr"/>
                      <a:r>
                        <a:rPr lang="zh-CN" altLang="en-US" sz="2000" kern="1200"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性别</a:t>
                      </a:r>
                      <a:endParaRPr lang="zh-CN" altLang="en-US" sz="2000"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a:txBody>
                  <a:tcPr/>
                </a:tc>
                <a:tc>
                  <a:txBody>
                    <a:bodyPr/>
                    <a:lstStyle/>
                    <a:p>
                      <a:pPr algn="ctr"/>
                      <a:r>
                        <a:rPr lang="zh-CN" altLang="en-US" sz="2000" kern="1200"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男性身高可能更高</a:t>
                      </a:r>
                      <a:endParaRPr lang="zh-CN" altLang="en-US" sz="2000"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a:txBody>
                  <a:tcPr/>
                </a:tc>
              </a:tr>
              <a:tr h="370840">
                <a:tc>
                  <a:txBody>
                    <a:bodyPr/>
                    <a:lstStyle/>
                    <a:p>
                      <a:pPr algn="ctr"/>
                      <a:r>
                        <a:rPr lang="zh-CN" altLang="en-US" sz="2000" kern="1200"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年龄</a:t>
                      </a:r>
                      <a:endParaRPr lang="zh-CN" altLang="en-US" sz="2000"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a:txBody>
                  <a:tcPr/>
                </a:tc>
                <a:tc>
                  <a:txBody>
                    <a:bodyPr/>
                    <a:lstStyle/>
                    <a:p>
                      <a:pPr algn="ctr"/>
                      <a:r>
                        <a:rPr lang="zh-CN" altLang="en-US" sz="2000" kern="1200"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年龄越大身高可能更高</a:t>
                      </a:r>
                      <a:endParaRPr lang="zh-CN" altLang="en-US" sz="2000"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a:txBody>
                  <a:tcPr/>
                </a:tc>
              </a:tr>
              <a:tr h="370840">
                <a:tc>
                  <a:txBody>
                    <a:bodyPr/>
                    <a:lstStyle/>
                    <a:p>
                      <a:pPr algn="ctr"/>
                      <a:r>
                        <a:rPr lang="zh-CN" altLang="en-US" sz="2000" kern="1200"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平均睡眠时长</a:t>
                      </a:r>
                      <a:endParaRPr lang="zh-CN" altLang="en-US" sz="2000"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a:txBody>
                  <a:tcPr/>
                </a:tc>
                <a:tc>
                  <a:txBody>
                    <a:bodyPr/>
                    <a:lstStyle/>
                    <a:p>
                      <a:pPr algn="ctr"/>
                      <a:r>
                        <a:rPr lang="zh-CN" altLang="en-US" sz="2000" kern="1200"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平均睡眠时长越长身高可能越高</a:t>
                      </a:r>
                      <a:endParaRPr lang="zh-CN" altLang="en-US" sz="2000"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a:txBody>
                  <a:tcPr/>
                </a:tc>
              </a:tr>
              <a:tr h="370840">
                <a:tc>
                  <a:txBody>
                    <a:bodyPr/>
                    <a:lstStyle/>
                    <a:p>
                      <a:pPr algn="ctr"/>
                      <a:r>
                        <a:rPr lang="zh-CN" altLang="en-US" sz="2000" kern="1200"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是否打篮球</a:t>
                      </a:r>
                      <a:endParaRPr lang="zh-CN" altLang="en-US" sz="2000"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a:txBody>
                  <a:tcPr/>
                </a:tc>
                <a:tc>
                  <a:txBody>
                    <a:bodyPr/>
                    <a:lstStyle/>
                    <a:p>
                      <a:pPr algn="ctr"/>
                      <a:r>
                        <a:rPr lang="zh-CN" altLang="en-US" sz="2000" kern="1200" dirty="0" smtClean="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打篮球可能身高越高</a:t>
                      </a:r>
                      <a:endParaRPr lang="zh-CN" altLang="en-US" sz="2000" kern="12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a:txBody>
                  <a:tcPr/>
                </a:tc>
              </a:tr>
            </a:tbl>
          </a:graphicData>
        </a:graphic>
      </p:graphicFrame>
    </p:spTree>
    <p:extLst>
      <p:ext uri="{BB962C8B-B14F-4D97-AF65-F5344CB8AC3E}">
        <p14:creationId xmlns:p14="http://schemas.microsoft.com/office/powerpoint/2010/main" val="1775883198"/>
      </p:ext>
    </p:extLst>
  </p:cSld>
  <p:clrMapOvr>
    <a:masterClrMapping/>
  </p:clrMapOvr>
  <mc:AlternateContent xmlns:mc="http://schemas.openxmlformats.org/markup-compatibility/2006" xmlns:p14="http://schemas.microsoft.com/office/powerpoint/2010/main">
    <mc:Choice Requires="p14">
      <p:transition p14:dur="1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1965" y="6829565"/>
            <a:ext cx="12193200" cy="979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矩形 5"/>
          <p:cNvSpPr>
            <a:spLocks noChangeArrowheads="1"/>
          </p:cNvSpPr>
          <p:nvPr/>
        </p:nvSpPr>
        <p:spPr bwMode="auto">
          <a:xfrm>
            <a:off x="667537" y="0"/>
            <a:ext cx="344804" cy="700088"/>
          </a:xfrm>
          <a:prstGeom prst="rect">
            <a:avLst/>
          </a:prstGeom>
          <a:solidFill>
            <a:srgbClr val="0070C0"/>
          </a:solidFill>
          <a:ln>
            <a:noFill/>
          </a:ln>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en-US" sz="1800" b="1" dirty="0">
              <a:solidFill>
                <a:schemeClr val="bg1"/>
              </a:solidFill>
              <a:latin typeface="Microsoft YaHei" panose="020B0503020204020204" pitchFamily="34" charset="-122"/>
              <a:ea typeface="Microsoft YaHei" panose="020B0503020204020204" pitchFamily="34" charset="-122"/>
            </a:endParaRPr>
          </a:p>
        </p:txBody>
      </p:sp>
      <p:pic>
        <p:nvPicPr>
          <p:cNvPr id="21" name="图片 3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72763" y="6272213"/>
            <a:ext cx="1339850" cy="403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2" name="TextBox 14"/>
          <p:cNvSpPr>
            <a:spLocks noChangeArrowheads="1"/>
          </p:cNvSpPr>
          <p:nvPr/>
        </p:nvSpPr>
        <p:spPr bwMode="auto">
          <a:xfrm>
            <a:off x="1016998" y="276538"/>
            <a:ext cx="87294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600"/>
              </a:spcAft>
            </a:pPr>
            <a:r>
              <a:rPr lang="zh-CN" altLang="en-US" sz="2400" dirty="0" smtClean="0">
                <a:solidFill>
                  <a:srgbClr val="01366C"/>
                </a:solidFill>
                <a:latin typeface="微软雅黑" panose="020B0503020204020204" pitchFamily="34" charset="-122"/>
                <a:ea typeface="微软雅黑" panose="020B0503020204020204" pitchFamily="34" charset="-122"/>
              </a:rPr>
              <a:t>情景模拟</a:t>
            </a:r>
            <a:endParaRPr lang="zh-CN" altLang="en-US" sz="2400" dirty="0">
              <a:solidFill>
                <a:srgbClr val="01366C"/>
              </a:solidFill>
              <a:latin typeface="微软雅黑" panose="020B0503020204020204" pitchFamily="34" charset="-122"/>
              <a:ea typeface="微软雅黑" panose="020B0503020204020204" pitchFamily="34" charset="-122"/>
            </a:endParaRPr>
          </a:p>
        </p:txBody>
      </p:sp>
      <p:sp>
        <p:nvSpPr>
          <p:cNvPr id="6" name="灯片编号占位符 5">
            <a:extLst>
              <a:ext uri="{FF2B5EF4-FFF2-40B4-BE49-F238E27FC236}">
                <a16:creationId xmlns="" xmlns:a16="http://schemas.microsoft.com/office/drawing/2014/main" id="{91E56774-04C3-4B3C-A624-2551E0EE207D}"/>
              </a:ext>
            </a:extLst>
          </p:cNvPr>
          <p:cNvSpPr>
            <a:spLocks noGrp="1"/>
          </p:cNvSpPr>
          <p:nvPr>
            <p:ph type="sldNum" sz="quarter" idx="12"/>
          </p:nvPr>
        </p:nvSpPr>
        <p:spPr/>
        <p:txBody>
          <a:bodyPr/>
          <a:lstStyle/>
          <a:p>
            <a:fld id="{4C085F29-020C-42C8-961F-98CE7FDACF42}" type="slidenum">
              <a:rPr lang="zh-CN" altLang="en-US" smtClean="0"/>
              <a:pPr/>
              <a:t>4</a:t>
            </a:fld>
            <a:endParaRPr lang="zh-CN" altLang="en-US" sz="1944" dirty="0">
              <a:solidFill>
                <a:schemeClr val="tx1"/>
              </a:solidFill>
            </a:endParaRPr>
          </a:p>
        </p:txBody>
      </p:sp>
      <p:sp>
        <p:nvSpPr>
          <p:cNvPr id="9" name="TextBox 8"/>
          <p:cNvSpPr txBox="1"/>
          <p:nvPr/>
        </p:nvSpPr>
        <p:spPr>
          <a:xfrm>
            <a:off x="667537" y="853882"/>
            <a:ext cx="10190494" cy="707886"/>
          </a:xfrm>
          <a:prstGeom prst="rect">
            <a:avLst/>
          </a:prstGeom>
          <a:noFill/>
        </p:spPr>
        <p:txBody>
          <a:bodyPr wrap="square" rtlCol="0">
            <a:spAutoFit/>
          </a:bodyPr>
          <a:lstStyle/>
          <a:p>
            <a:endParaRPr lang="en-US" altLang="zh-CN" sz="2000" dirty="0" smtClean="0">
              <a:latin typeface="微软雅黑" pitchFamily="34" charset="-122"/>
              <a:ea typeface="微软雅黑" pitchFamily="34" charset="-122"/>
            </a:endParaRPr>
          </a:p>
          <a:p>
            <a:endParaRPr lang="en-US" altLang="zh-CN" sz="2000" dirty="0" smtClean="0">
              <a:latin typeface="微软雅黑" pitchFamily="34" charset="-122"/>
              <a:ea typeface="微软雅黑" pitchFamily="34" charset="-122"/>
            </a:endParaRPr>
          </a:p>
        </p:txBody>
      </p:sp>
      <p:sp>
        <p:nvSpPr>
          <p:cNvPr id="10" name="TextBox 9"/>
          <p:cNvSpPr txBox="1"/>
          <p:nvPr/>
        </p:nvSpPr>
        <p:spPr>
          <a:xfrm>
            <a:off x="1016998" y="876831"/>
            <a:ext cx="10190494"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之后就可以从班级中先挑选出部分学生来判断我们的先验信息是否准确。</a:t>
            </a:r>
            <a:endParaRPr lang="en-US" altLang="zh-CN" sz="2000" b="1" dirty="0" smtClean="0">
              <a:latin typeface="微软雅黑" pitchFamily="34" charset="-122"/>
              <a:ea typeface="微软雅黑" pitchFamily="34" charset="-122"/>
            </a:endParaRPr>
          </a:p>
        </p:txBody>
      </p:sp>
      <p:sp>
        <p:nvSpPr>
          <p:cNvPr id="12" name="TextBox 11"/>
          <p:cNvSpPr txBox="1"/>
          <p:nvPr/>
        </p:nvSpPr>
        <p:spPr>
          <a:xfrm>
            <a:off x="1012341" y="3362609"/>
            <a:ext cx="10190494" cy="1938992"/>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假设以上</a:t>
            </a:r>
            <a:r>
              <a:rPr lang="en-US" altLang="zh-CN" sz="2000" b="1" dirty="0" smtClean="0">
                <a:latin typeface="微软雅黑" pitchFamily="34" charset="-122"/>
                <a:ea typeface="微软雅黑" pitchFamily="34" charset="-122"/>
              </a:rPr>
              <a:t>10</a:t>
            </a:r>
            <a:r>
              <a:rPr lang="zh-CN" altLang="en-US" sz="2000" b="1" dirty="0" smtClean="0">
                <a:latin typeface="微软雅黑" pitchFamily="34" charset="-122"/>
                <a:ea typeface="微软雅黑" pitchFamily="34" charset="-122"/>
              </a:rPr>
              <a:t>人为我们选出用来测量身高的同学。</a:t>
            </a:r>
            <a:endParaRPr lang="en-US" altLang="zh-CN" sz="2000" b="1" dirty="0" smtClean="0">
              <a:latin typeface="微软雅黑" pitchFamily="34" charset="-122"/>
              <a:ea typeface="微软雅黑" pitchFamily="34" charset="-122"/>
            </a:endParaRPr>
          </a:p>
          <a:p>
            <a:r>
              <a:rPr lang="zh-CN" altLang="en-US" sz="2000" b="1" dirty="0" smtClean="0">
                <a:latin typeface="微软雅黑" pitchFamily="34" charset="-122"/>
                <a:ea typeface="微软雅黑" pitchFamily="34" charset="-122"/>
              </a:rPr>
              <a:t>结果如下：</a:t>
            </a:r>
            <a:endParaRPr lang="en-US" altLang="zh-CN" sz="2000" b="1" dirty="0">
              <a:latin typeface="微软雅黑" pitchFamily="34" charset="-122"/>
              <a:ea typeface="微软雅黑" pitchFamily="34" charset="-122"/>
            </a:endParaRPr>
          </a:p>
          <a:p>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通过测量得到男生平均身高高于女生。</a:t>
            </a:r>
            <a:endParaRPr lang="en-US" altLang="zh-CN" sz="2000" b="1" dirty="0" smtClean="0">
              <a:latin typeface="微软雅黑" pitchFamily="34" charset="-122"/>
              <a:ea typeface="微软雅黑" pitchFamily="34" charset="-122"/>
            </a:endParaRPr>
          </a:p>
          <a:p>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其中</a:t>
            </a:r>
            <a:r>
              <a:rPr lang="en-US" altLang="zh-CN"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男</a:t>
            </a:r>
            <a:r>
              <a:rPr lang="en-US" altLang="zh-CN"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女打篮球，这四人与同性别其他人相比身高较高。</a:t>
            </a:r>
            <a:endParaRPr lang="en-US" altLang="zh-CN" sz="2000" b="1" dirty="0" smtClean="0">
              <a:latin typeface="微软雅黑" pitchFamily="34" charset="-122"/>
              <a:ea typeface="微软雅黑" pitchFamily="34" charset="-122"/>
            </a:endParaRPr>
          </a:p>
          <a:p>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按照年龄排序年龄较大的人身高较高。</a:t>
            </a:r>
            <a:endParaRPr lang="en-US" altLang="zh-CN" sz="2000" b="1" dirty="0" smtClean="0">
              <a:latin typeface="微软雅黑" pitchFamily="34" charset="-122"/>
              <a:ea typeface="微软雅黑" pitchFamily="34" charset="-122"/>
            </a:endParaRPr>
          </a:p>
          <a:p>
            <a:r>
              <a:rPr lang="en-US" altLang="zh-CN" sz="2000" b="1" dirty="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平均睡眠时间较长的人身高较高。</a:t>
            </a:r>
            <a:endParaRPr lang="en-US" altLang="zh-CN" sz="2000" b="1" dirty="0" smtClean="0">
              <a:latin typeface="微软雅黑" pitchFamily="34" charset="-122"/>
              <a:ea typeface="微软雅黑" pitchFamily="34" charset="-122"/>
            </a:endParaRPr>
          </a:p>
        </p:txBody>
      </p:sp>
      <p:grpSp>
        <p:nvGrpSpPr>
          <p:cNvPr id="4" name="组合 3"/>
          <p:cNvGrpSpPr/>
          <p:nvPr/>
        </p:nvGrpSpPr>
        <p:grpSpPr>
          <a:xfrm>
            <a:off x="1486663" y="1561764"/>
            <a:ext cx="7790099" cy="1666879"/>
            <a:chOff x="839939" y="1944656"/>
            <a:chExt cx="7790099" cy="1666879"/>
          </a:xfrm>
        </p:grpSpPr>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634" y="1944660"/>
              <a:ext cx="79057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p:nvPr/>
          </p:nvGrpSpPr>
          <p:grpSpPr>
            <a:xfrm>
              <a:off x="839939" y="1944657"/>
              <a:ext cx="3898639" cy="1666878"/>
              <a:chOff x="5598992" y="2559254"/>
              <a:chExt cx="3898639" cy="1666878"/>
            </a:xfrm>
          </p:grpSpPr>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8992" y="2559257"/>
                <a:ext cx="79057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2809" y="2559256"/>
                <a:ext cx="79057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5906" y="2559255"/>
                <a:ext cx="79057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6481" y="2559254"/>
                <a:ext cx="79057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7056" y="2559257"/>
                <a:ext cx="79057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5209" y="1944656"/>
              <a:ext cx="79057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5784" y="1944660"/>
              <a:ext cx="79057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6866" y="1944660"/>
              <a:ext cx="79057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9463" y="1944660"/>
              <a:ext cx="79057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1893008"/>
      </p:ext>
    </p:extLst>
  </p:cSld>
  <p:clrMapOvr>
    <a:masterClrMapping/>
  </p:clrMapOvr>
  <mc:AlternateContent xmlns:mc="http://schemas.openxmlformats.org/markup-compatibility/2006" xmlns:p14="http://schemas.microsoft.com/office/powerpoint/2010/main">
    <mc:Choice Requires="p14">
      <p:transition p14:dur="1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1965" y="6829565"/>
            <a:ext cx="12193200" cy="979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矩形 5"/>
          <p:cNvSpPr>
            <a:spLocks noChangeArrowheads="1"/>
          </p:cNvSpPr>
          <p:nvPr/>
        </p:nvSpPr>
        <p:spPr bwMode="auto">
          <a:xfrm>
            <a:off x="667537" y="0"/>
            <a:ext cx="344804" cy="700088"/>
          </a:xfrm>
          <a:prstGeom prst="rect">
            <a:avLst/>
          </a:prstGeom>
          <a:solidFill>
            <a:srgbClr val="0070C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22">
              <a:solidFill>
                <a:srgbClr val="0070C0"/>
              </a:solidFill>
              <a:latin typeface="宋体" panose="02010600030101010101" pitchFamily="2" charset="-122"/>
              <a:sym typeface="宋体" panose="02010600030101010101" pitchFamily="2" charset="-122"/>
            </a:endParaRPr>
          </a:p>
        </p:txBody>
      </p:sp>
      <p:pic>
        <p:nvPicPr>
          <p:cNvPr id="21" name="图片 3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72763" y="6272213"/>
            <a:ext cx="1339850" cy="403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 xmlns:a16="http://schemas.microsoft.com/office/drawing/2014/main" id="{681D8F9A-ECF7-43A3-B9E9-D6C11DD56D40}"/>
              </a:ext>
            </a:extLst>
          </p:cNvPr>
          <p:cNvSpPr>
            <a:spLocks noGrp="1"/>
          </p:cNvSpPr>
          <p:nvPr>
            <p:ph type="sldNum" sz="quarter" idx="12"/>
          </p:nvPr>
        </p:nvSpPr>
        <p:spPr/>
        <p:txBody>
          <a:bodyPr/>
          <a:lstStyle/>
          <a:p>
            <a:fld id="{4C085F29-020C-42C8-961F-98CE7FDACF42}" type="slidenum">
              <a:rPr lang="zh-CN" altLang="en-US" smtClean="0"/>
              <a:pPr/>
              <a:t>5</a:t>
            </a:fld>
            <a:endParaRPr lang="zh-CN" altLang="en-US" sz="1944" dirty="0">
              <a:solidFill>
                <a:schemeClr val="tx1"/>
              </a:solidFill>
            </a:endParaRPr>
          </a:p>
        </p:txBody>
      </p:sp>
      <p:sp>
        <p:nvSpPr>
          <p:cNvPr id="8" name="TextBox 14"/>
          <p:cNvSpPr>
            <a:spLocks noChangeArrowheads="1"/>
          </p:cNvSpPr>
          <p:nvPr/>
        </p:nvSpPr>
        <p:spPr bwMode="auto">
          <a:xfrm>
            <a:off x="1016998" y="276538"/>
            <a:ext cx="87294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600"/>
              </a:spcAft>
            </a:pPr>
            <a:r>
              <a:rPr lang="zh-CN" altLang="en-US" sz="2400" dirty="0" smtClean="0">
                <a:solidFill>
                  <a:srgbClr val="01366C"/>
                </a:solidFill>
                <a:latin typeface="微软雅黑" panose="020B0503020204020204" pitchFamily="34" charset="-122"/>
                <a:ea typeface="微软雅黑" panose="020B0503020204020204" pitchFamily="34" charset="-122"/>
              </a:rPr>
              <a:t>情景模拟</a:t>
            </a:r>
            <a:endParaRPr lang="zh-CN" altLang="en-US" sz="2400" dirty="0">
              <a:solidFill>
                <a:srgbClr val="01366C"/>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8500173" y="2587709"/>
            <a:ext cx="2397676" cy="1438826"/>
          </a:xfrm>
          <a:prstGeom prst="roundRect">
            <a:avLst/>
          </a:prstGeom>
          <a:solidFill>
            <a:srgbClr val="0070C0"/>
          </a:solidFill>
          <a:ln>
            <a:noFill/>
          </a:ln>
        </p:spPr>
        <p:txBody>
          <a:bodyPr anchor="b"/>
          <a:lstStyle/>
          <a:p>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得到最可能出现最高身高人的属性，并通过这组属性继续寻找目标人员</a:t>
            </a:r>
            <a:endPar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 name="矩形 4"/>
          <p:cNvSpPr/>
          <p:nvPr/>
        </p:nvSpPr>
        <p:spPr>
          <a:xfrm>
            <a:off x="1016998" y="905868"/>
            <a:ext cx="3775393" cy="400110"/>
          </a:xfrm>
          <a:prstGeom prst="rect">
            <a:avLst/>
          </a:prstGeom>
        </p:spPr>
        <p:txBody>
          <a:bodyPr wrap="none">
            <a:spAutoFit/>
          </a:bodyPr>
          <a:lstStyle/>
          <a:p>
            <a:r>
              <a:rPr lang="zh-CN" altLang="en-US" sz="2000" b="1" dirty="0">
                <a:latin typeface="微软雅黑" pitchFamily="34" charset="-122"/>
                <a:ea typeface="微软雅黑" pitchFamily="34" charset="-122"/>
              </a:rPr>
              <a:t>通过以上分析，得到以下结论：</a:t>
            </a:r>
            <a:endParaRPr lang="en-US" altLang="zh-CN" sz="2000" b="1" dirty="0">
              <a:latin typeface="微软雅黑" pitchFamily="34" charset="-122"/>
              <a:ea typeface="微软雅黑" pitchFamily="34" charset="-122"/>
            </a:endParaRPr>
          </a:p>
        </p:txBody>
      </p:sp>
      <p:sp>
        <p:nvSpPr>
          <p:cNvPr id="6" name="圆角矩形 5"/>
          <p:cNvSpPr/>
          <p:nvPr/>
        </p:nvSpPr>
        <p:spPr>
          <a:xfrm>
            <a:off x="1016998" y="2894893"/>
            <a:ext cx="1535987" cy="824459"/>
          </a:xfrm>
          <a:prstGeom prst="roundRect">
            <a:avLst/>
          </a:prstGeom>
          <a:solidFill>
            <a:schemeClr val="accent1">
              <a:lumMod val="75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目标人员</a:t>
            </a:r>
          </a:p>
        </p:txBody>
      </p:sp>
      <p:sp>
        <p:nvSpPr>
          <p:cNvPr id="9" name="左大括号 8"/>
          <p:cNvSpPr/>
          <p:nvPr/>
        </p:nvSpPr>
        <p:spPr>
          <a:xfrm>
            <a:off x="2645302" y="1888759"/>
            <a:ext cx="614597" cy="2836729"/>
          </a:xfrm>
          <a:prstGeom prst="leftBrace">
            <a:avLst>
              <a:gd name="adj1" fmla="val 16405"/>
              <a:gd name="adj2" fmla="val 4863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圆角矩形 15"/>
          <p:cNvSpPr/>
          <p:nvPr/>
        </p:nvSpPr>
        <p:spPr>
          <a:xfrm>
            <a:off x="3364830" y="1476530"/>
            <a:ext cx="1535987" cy="824459"/>
          </a:xfrm>
          <a:prstGeom prst="roundRect">
            <a:avLst/>
          </a:prstGeom>
          <a:solidFill>
            <a:schemeClr val="accent1">
              <a:lumMod val="75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平均睡眠时间较长</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圆角矩形 16"/>
          <p:cNvSpPr/>
          <p:nvPr/>
        </p:nvSpPr>
        <p:spPr>
          <a:xfrm>
            <a:off x="3364829" y="2405920"/>
            <a:ext cx="1535987" cy="824459"/>
          </a:xfrm>
          <a:prstGeom prst="roundRect">
            <a:avLst/>
          </a:prstGeom>
          <a:solidFill>
            <a:schemeClr val="accent1">
              <a:lumMod val="75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打篮球</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圆角矩形 17"/>
          <p:cNvSpPr/>
          <p:nvPr/>
        </p:nvSpPr>
        <p:spPr>
          <a:xfrm>
            <a:off x="3364828" y="3338899"/>
            <a:ext cx="1535987" cy="824459"/>
          </a:xfrm>
          <a:prstGeom prst="roundRect">
            <a:avLst/>
          </a:prstGeom>
          <a:solidFill>
            <a:schemeClr val="accent1">
              <a:lumMod val="75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男生</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圆角矩形 18"/>
          <p:cNvSpPr/>
          <p:nvPr/>
        </p:nvSpPr>
        <p:spPr>
          <a:xfrm>
            <a:off x="3364827" y="4313260"/>
            <a:ext cx="1535987" cy="824459"/>
          </a:xfrm>
          <a:prstGeom prst="roundRect">
            <a:avLst/>
          </a:prstGeom>
          <a:solidFill>
            <a:schemeClr val="accent1">
              <a:lumMod val="75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相对年长</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右大括号 12"/>
          <p:cNvSpPr/>
          <p:nvPr/>
        </p:nvSpPr>
        <p:spPr>
          <a:xfrm>
            <a:off x="5021933" y="1812013"/>
            <a:ext cx="539646" cy="29134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圆角矩形 22"/>
          <p:cNvSpPr/>
          <p:nvPr/>
        </p:nvSpPr>
        <p:spPr>
          <a:xfrm>
            <a:off x="5678939" y="2894893"/>
            <a:ext cx="1535987" cy="824459"/>
          </a:xfrm>
          <a:prstGeom prst="roundRect">
            <a:avLst/>
          </a:prstGeom>
          <a:solidFill>
            <a:schemeClr val="accent1">
              <a:lumMod val="75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综合判断</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手杖形箭头 13"/>
          <p:cNvSpPr/>
          <p:nvPr/>
        </p:nvSpPr>
        <p:spPr>
          <a:xfrm rot="10800000">
            <a:off x="1295400" y="4163358"/>
            <a:ext cx="8583118" cy="1603830"/>
          </a:xfrm>
          <a:prstGeom prst="uturnArrow">
            <a:avLst>
              <a:gd name="adj1" fmla="val 25000"/>
              <a:gd name="adj2" fmla="val 24065"/>
              <a:gd name="adj3" fmla="val 25000"/>
              <a:gd name="adj4" fmla="val 33609"/>
              <a:gd name="adj5" fmla="val 100000"/>
            </a:avLst>
          </a:prstGeom>
          <a:solidFill>
            <a:schemeClr val="accent1">
              <a:lumMod val="75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chemeClr val="tx1"/>
              </a:solidFill>
            </a:endParaRPr>
          </a:p>
        </p:txBody>
      </p:sp>
      <p:sp>
        <p:nvSpPr>
          <p:cNvPr id="15" name="右箭头 14"/>
          <p:cNvSpPr/>
          <p:nvPr/>
        </p:nvSpPr>
        <p:spPr>
          <a:xfrm>
            <a:off x="7367326" y="2847754"/>
            <a:ext cx="952215" cy="918737"/>
          </a:xfrm>
          <a:prstGeom prst="rightArrow">
            <a:avLst/>
          </a:prstGeom>
          <a:solidFill>
            <a:schemeClr val="accent1">
              <a:lumMod val="75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云形标注 1"/>
          <p:cNvSpPr/>
          <p:nvPr/>
        </p:nvSpPr>
        <p:spPr>
          <a:xfrm>
            <a:off x="7214927" y="350045"/>
            <a:ext cx="3682922" cy="1922798"/>
          </a:xfrm>
          <a:prstGeom prst="cloudCallout">
            <a:avLst>
              <a:gd name="adj1" fmla="val -59651"/>
              <a:gd name="adj2" fmla="val 61501"/>
            </a:avLst>
          </a:prstGeom>
          <a:solidFill>
            <a:schemeClr val="accent1">
              <a:lumMod val="75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预先设定循环次数。循环终止后找出所寻找的人中最高的身高最为结果输出</a:t>
            </a:r>
            <a:endPar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9482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1965" y="6829565"/>
            <a:ext cx="12193200" cy="979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矩形 5"/>
          <p:cNvSpPr>
            <a:spLocks noChangeArrowheads="1"/>
          </p:cNvSpPr>
          <p:nvPr/>
        </p:nvSpPr>
        <p:spPr bwMode="auto">
          <a:xfrm>
            <a:off x="667537" y="0"/>
            <a:ext cx="344804" cy="700088"/>
          </a:xfrm>
          <a:prstGeom prst="rect">
            <a:avLst/>
          </a:prstGeom>
          <a:solidFill>
            <a:srgbClr val="0070C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22">
              <a:solidFill>
                <a:srgbClr val="0070C0"/>
              </a:solidFill>
              <a:latin typeface="宋体" panose="02010600030101010101" pitchFamily="2" charset="-122"/>
              <a:sym typeface="宋体" panose="02010600030101010101" pitchFamily="2" charset="-122"/>
            </a:endParaRPr>
          </a:p>
        </p:txBody>
      </p:sp>
      <p:pic>
        <p:nvPicPr>
          <p:cNvPr id="21" name="图片 3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72763" y="6272213"/>
            <a:ext cx="1339850" cy="403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22" name="TextBox 14"/>
          <p:cNvSpPr>
            <a:spLocks noChangeArrowheads="1"/>
          </p:cNvSpPr>
          <p:nvPr/>
        </p:nvSpPr>
        <p:spPr bwMode="auto">
          <a:xfrm>
            <a:off x="1016999" y="276538"/>
            <a:ext cx="2327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rgbClr val="01366C"/>
                </a:solidFill>
                <a:latin typeface="微软雅黑" panose="020B0503020204020204" pitchFamily="34" charset="-122"/>
                <a:ea typeface="微软雅黑" panose="020B0503020204020204" pitchFamily="34" charset="-122"/>
              </a:rPr>
              <a:t>算法原理</a:t>
            </a:r>
            <a:endParaRPr lang="en-US" altLang="zh-CN" sz="2400" dirty="0" smtClean="0">
              <a:solidFill>
                <a:srgbClr val="01366C"/>
              </a:solidFill>
              <a:latin typeface="微软雅黑" panose="020B0503020204020204" pitchFamily="34" charset="-122"/>
              <a:ea typeface="微软雅黑" panose="020B0503020204020204" pitchFamily="34" charset="-122"/>
            </a:endParaRPr>
          </a:p>
        </p:txBody>
      </p:sp>
      <p:sp>
        <p:nvSpPr>
          <p:cNvPr id="3" name="灯片编号占位符 2">
            <a:extLst>
              <a:ext uri="{FF2B5EF4-FFF2-40B4-BE49-F238E27FC236}">
                <a16:creationId xmlns="" xmlns:a16="http://schemas.microsoft.com/office/drawing/2014/main" id="{681D8F9A-ECF7-43A3-B9E9-D6C11DD56D40}"/>
              </a:ext>
            </a:extLst>
          </p:cNvPr>
          <p:cNvSpPr>
            <a:spLocks noGrp="1"/>
          </p:cNvSpPr>
          <p:nvPr>
            <p:ph type="sldNum" sz="quarter" idx="12"/>
          </p:nvPr>
        </p:nvSpPr>
        <p:spPr/>
        <p:txBody>
          <a:bodyPr/>
          <a:lstStyle/>
          <a:p>
            <a:fld id="{4C085F29-020C-42C8-961F-98CE7FDACF42}" type="slidenum">
              <a:rPr lang="zh-CN" altLang="en-US" smtClean="0"/>
              <a:pPr/>
              <a:t>6</a:t>
            </a:fld>
            <a:endParaRPr lang="zh-CN" altLang="en-US" sz="1944" dirty="0">
              <a:solidFill>
                <a:schemeClr val="tx1"/>
              </a:solidFill>
            </a:endParaRPr>
          </a:p>
        </p:txBody>
      </p:sp>
      <p:sp>
        <p:nvSpPr>
          <p:cNvPr id="9" name="TextBox 8"/>
          <p:cNvSpPr txBox="1"/>
          <p:nvPr/>
        </p:nvSpPr>
        <p:spPr>
          <a:xfrm>
            <a:off x="1012341" y="929390"/>
            <a:ext cx="9078892" cy="5016758"/>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贝叶斯优化含义：</a:t>
            </a:r>
            <a:endParaRPr lang="en-US" altLang="zh-CN" sz="2000" b="1" dirty="0" smtClean="0">
              <a:latin typeface="微软雅黑" pitchFamily="34" charset="-122"/>
              <a:ea typeface="微软雅黑" pitchFamily="34" charset="-122"/>
            </a:endParaRPr>
          </a:p>
          <a:p>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贝叶斯优化其实就是在函数方程不知的情况下根据已有的采样点预估函数最大值的一个</a:t>
            </a:r>
            <a:r>
              <a:rPr lang="zh-CN" altLang="en-US" sz="2000" b="1" dirty="0" smtClean="0">
                <a:latin typeface="微软雅黑" pitchFamily="34" charset="-122"/>
                <a:ea typeface="微软雅黑" pitchFamily="34" charset="-122"/>
              </a:rPr>
              <a:t>算法</a:t>
            </a:r>
            <a:endParaRPr lang="en-US" altLang="zh-CN" sz="2000" b="1" dirty="0" smtClean="0">
              <a:latin typeface="微软雅黑" pitchFamily="34" charset="-122"/>
              <a:ea typeface="微软雅黑" pitchFamily="34" charset="-122"/>
            </a:endParaRPr>
          </a:p>
          <a:p>
            <a:endParaRPr lang="en-US" altLang="zh-CN" sz="2000" b="1" dirty="0">
              <a:latin typeface="微软雅黑" pitchFamily="34" charset="-122"/>
              <a:ea typeface="微软雅黑" pitchFamily="34" charset="-122"/>
            </a:endParaRPr>
          </a:p>
          <a:p>
            <a:r>
              <a:rPr lang="zh-CN" altLang="en-US" sz="2000" b="1" dirty="0" smtClean="0">
                <a:latin typeface="微软雅黑" pitchFamily="34" charset="-122"/>
                <a:ea typeface="微软雅黑" pitchFamily="34" charset="-122"/>
              </a:rPr>
              <a:t>核心点：</a:t>
            </a:r>
            <a:endParaRPr lang="en-US" altLang="zh-CN" sz="2000" b="1" dirty="0" smtClean="0">
              <a:latin typeface="微软雅黑" pitchFamily="34" charset="-122"/>
              <a:ea typeface="微软雅黑" pitchFamily="34" charset="-122"/>
            </a:endParaRPr>
          </a:p>
          <a:p>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1</a:t>
            </a:r>
            <a:r>
              <a:rPr lang="zh-CN" altLang="en-US" sz="2000" b="1" dirty="0" smtClean="0">
                <a:latin typeface="微软雅黑" pitchFamily="34" charset="-122"/>
                <a:ea typeface="微软雅黑" pitchFamily="34" charset="-122"/>
              </a:rPr>
              <a:t>、假设目标函数服从高斯过程</a:t>
            </a:r>
            <a:endParaRPr lang="en-US" altLang="zh-CN" sz="2000" b="1" dirty="0" smtClean="0">
              <a:latin typeface="微软雅黑" pitchFamily="34" charset="-122"/>
              <a:ea typeface="微软雅黑" pitchFamily="34" charset="-122"/>
            </a:endParaRPr>
          </a:p>
          <a:p>
            <a:r>
              <a:rPr lang="en-US" altLang="zh-CN" sz="2000" b="1" dirty="0" smtClean="0">
                <a:latin typeface="微软雅黑" pitchFamily="34" charset="-122"/>
                <a:ea typeface="微软雅黑" pitchFamily="34" charset="-122"/>
              </a:rPr>
              <a:t>	2</a:t>
            </a:r>
            <a:r>
              <a:rPr lang="zh-CN" altLang="en-US" sz="2000" b="1" dirty="0" smtClean="0">
                <a:latin typeface="微软雅黑" pitchFamily="34" charset="-122"/>
                <a:ea typeface="微软雅黑" pitchFamily="34" charset="-122"/>
              </a:rPr>
              <a:t>、寻找合适的提取函数</a:t>
            </a:r>
            <a:endParaRPr lang="en-US" altLang="zh-CN" sz="2000" b="1" dirty="0" smtClean="0">
              <a:latin typeface="微软雅黑" pitchFamily="34" charset="-122"/>
              <a:ea typeface="微软雅黑" pitchFamily="34" charset="-122"/>
            </a:endParaRPr>
          </a:p>
          <a:p>
            <a:endParaRPr lang="en-US" altLang="zh-CN" sz="2000" b="1" dirty="0">
              <a:latin typeface="微软雅黑" pitchFamily="34" charset="-122"/>
              <a:ea typeface="微软雅黑" pitchFamily="34" charset="-122"/>
            </a:endParaRPr>
          </a:p>
          <a:p>
            <a:r>
              <a:rPr lang="zh-CN" altLang="en-US" sz="2000" b="1" dirty="0" smtClean="0">
                <a:latin typeface="微软雅黑" pitchFamily="34" charset="-122"/>
                <a:ea typeface="微软雅黑" pitchFamily="34" charset="-122"/>
              </a:rPr>
              <a:t>高斯过程：</a:t>
            </a:r>
            <a:endParaRPr lang="en-US" altLang="zh-CN" sz="2000" b="1" dirty="0" smtClean="0">
              <a:latin typeface="微软雅黑" pitchFamily="34" charset="-122"/>
              <a:ea typeface="微软雅黑" pitchFamily="34" charset="-122"/>
            </a:endParaRPr>
          </a:p>
          <a:p>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高斯过程指的是一组随机变量的集合，这个集合里面的任意有限个随机变量都服从联合高斯分布</a:t>
            </a:r>
            <a:r>
              <a:rPr lang="en-US" altLang="zh-CN" sz="2000" b="1" dirty="0">
                <a:latin typeface="微软雅黑" pitchFamily="34" charset="-122"/>
                <a:ea typeface="微软雅黑" pitchFamily="34" charset="-122"/>
              </a:rPr>
              <a:t>	</a:t>
            </a:r>
          </a:p>
          <a:p>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通俗的说，任何时候观察随机过程，若其随机变量的概率分布服从高斯分布，则这个过程就称为高斯过程。</a:t>
            </a:r>
            <a:endParaRPr lang="en-US" altLang="zh-CN" sz="2000" b="1" dirty="0" smtClean="0">
              <a:latin typeface="微软雅黑" pitchFamily="34" charset="-122"/>
              <a:ea typeface="微软雅黑" pitchFamily="34" charset="-122"/>
            </a:endParaRPr>
          </a:p>
          <a:p>
            <a:endParaRPr lang="en-US" altLang="zh-CN" sz="2000" b="1" dirty="0">
              <a:latin typeface="微软雅黑" pitchFamily="34" charset="-122"/>
              <a:ea typeface="微软雅黑" pitchFamily="34" charset="-122"/>
            </a:endParaRPr>
          </a:p>
          <a:p>
            <a:r>
              <a:rPr lang="zh-CN" altLang="en-US" sz="2000" b="1" dirty="0" smtClean="0">
                <a:latin typeface="微软雅黑" pitchFamily="34" charset="-122"/>
                <a:ea typeface="微软雅黑" pitchFamily="34" charset="-122"/>
              </a:rPr>
              <a:t>提取函数：</a:t>
            </a:r>
            <a:endParaRPr lang="en-US" altLang="zh-CN" sz="2000" b="1" dirty="0" smtClean="0">
              <a:latin typeface="微软雅黑" pitchFamily="34" charset="-122"/>
              <a:ea typeface="微软雅黑" pitchFamily="34" charset="-122"/>
            </a:endParaRPr>
          </a:p>
          <a:p>
            <a:r>
              <a:rPr lang="en-US" altLang="zh-CN" sz="2000" b="1" dirty="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用于寻找下一个随机变量的函数</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455521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1965" y="6829565"/>
            <a:ext cx="12193200" cy="979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矩形 5"/>
          <p:cNvSpPr>
            <a:spLocks noChangeArrowheads="1"/>
          </p:cNvSpPr>
          <p:nvPr/>
        </p:nvSpPr>
        <p:spPr bwMode="auto">
          <a:xfrm>
            <a:off x="667537" y="0"/>
            <a:ext cx="344804" cy="700088"/>
          </a:xfrm>
          <a:prstGeom prst="rect">
            <a:avLst/>
          </a:prstGeom>
          <a:solidFill>
            <a:srgbClr val="0070C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22">
              <a:solidFill>
                <a:srgbClr val="0070C0"/>
              </a:solidFill>
              <a:latin typeface="宋体" panose="02010600030101010101" pitchFamily="2" charset="-122"/>
              <a:sym typeface="宋体" panose="02010600030101010101" pitchFamily="2" charset="-122"/>
            </a:endParaRPr>
          </a:p>
        </p:txBody>
      </p:sp>
      <p:pic>
        <p:nvPicPr>
          <p:cNvPr id="21" name="图片 3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72763" y="6272213"/>
            <a:ext cx="1339850" cy="403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 xmlns:a16="http://schemas.microsoft.com/office/drawing/2014/main" id="{681D8F9A-ECF7-43A3-B9E9-D6C11DD56D40}"/>
              </a:ext>
            </a:extLst>
          </p:cNvPr>
          <p:cNvSpPr>
            <a:spLocks noGrp="1"/>
          </p:cNvSpPr>
          <p:nvPr>
            <p:ph type="sldNum" sz="quarter" idx="12"/>
          </p:nvPr>
        </p:nvSpPr>
        <p:spPr/>
        <p:txBody>
          <a:bodyPr/>
          <a:lstStyle/>
          <a:p>
            <a:fld id="{4C085F29-020C-42C8-961F-98CE7FDACF42}" type="slidenum">
              <a:rPr lang="zh-CN" altLang="en-US" smtClean="0"/>
              <a:pPr/>
              <a:t>7</a:t>
            </a:fld>
            <a:endParaRPr lang="zh-CN" altLang="en-US" sz="1944" dirty="0">
              <a:solidFill>
                <a:schemeClr val="tx1"/>
              </a:solidFill>
            </a:endParaRPr>
          </a:p>
        </p:txBody>
      </p:sp>
      <p:sp>
        <p:nvSpPr>
          <p:cNvPr id="10" name="TextBox 14"/>
          <p:cNvSpPr>
            <a:spLocks noChangeArrowheads="1"/>
          </p:cNvSpPr>
          <p:nvPr/>
        </p:nvSpPr>
        <p:spPr bwMode="auto">
          <a:xfrm>
            <a:off x="1016999" y="276538"/>
            <a:ext cx="80220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rgbClr val="01366C"/>
                </a:solidFill>
                <a:latin typeface="微软雅黑" panose="020B0503020204020204" pitchFamily="34" charset="-122"/>
                <a:ea typeface="微软雅黑" panose="020B0503020204020204" pitchFamily="34" charset="-122"/>
              </a:rPr>
              <a:t>算法步骤 </a:t>
            </a:r>
            <a:r>
              <a:rPr lang="en-US" altLang="zh-CN" sz="2400" dirty="0" smtClean="0">
                <a:solidFill>
                  <a:srgbClr val="01366C"/>
                </a:solidFill>
                <a:latin typeface="微软雅黑" panose="020B0503020204020204" pitchFamily="34" charset="-122"/>
                <a:ea typeface="微软雅黑" panose="020B0503020204020204" pitchFamily="34" charset="-122"/>
              </a:rPr>
              <a:t>—— </a:t>
            </a:r>
            <a:r>
              <a:rPr lang="zh-CN" altLang="en-US" sz="2400" dirty="0" smtClean="0">
                <a:solidFill>
                  <a:srgbClr val="01366C"/>
                </a:solidFill>
                <a:latin typeface="微软雅黑" panose="020B0503020204020204" pitchFamily="34" charset="-122"/>
                <a:ea typeface="微软雅黑" panose="020B0503020204020204" pitchFamily="34" charset="-122"/>
              </a:rPr>
              <a:t>高斯过程</a:t>
            </a:r>
            <a:endParaRPr lang="en-US" altLang="zh-CN" sz="2400" dirty="0" smtClean="0">
              <a:solidFill>
                <a:srgbClr val="01366C"/>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1016999" y="809089"/>
            <a:ext cx="8291893" cy="1938992"/>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下面就结合贝叶斯优化的具体过程来了解贝叶斯优化</a:t>
            </a:r>
            <a:endParaRPr lang="en-US" altLang="zh-CN" sz="2000" b="1" dirty="0" smtClean="0">
              <a:latin typeface="微软雅黑" pitchFamily="34" charset="-122"/>
              <a:ea typeface="微软雅黑" pitchFamily="34" charset="-122"/>
            </a:endParaRPr>
          </a:p>
          <a:p>
            <a:endParaRPr lang="en-US" altLang="zh-CN" sz="2000" b="1" dirty="0">
              <a:latin typeface="微软雅黑" pitchFamily="34" charset="-122"/>
              <a:ea typeface="微软雅黑" pitchFamily="34" charset="-122"/>
            </a:endParaRPr>
          </a:p>
          <a:p>
            <a:r>
              <a:rPr lang="zh-CN" altLang="en-US" sz="2000" b="1" dirty="0" smtClean="0">
                <a:latin typeface="微软雅黑" pitchFamily="34" charset="-122"/>
                <a:ea typeface="微软雅黑" pitchFamily="34" charset="-122"/>
              </a:rPr>
              <a:t>首先，为了计算目标变量</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分布未知</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的具体样子我们需要先建立随机种子点。这个随机种子就是在计算身高当中先找到的那</a:t>
            </a:r>
            <a:r>
              <a:rPr lang="en-US" altLang="zh-CN" sz="2000" b="1" dirty="0" smtClean="0">
                <a:latin typeface="微软雅黑" pitchFamily="34" charset="-122"/>
                <a:ea typeface="微软雅黑" pitchFamily="34" charset="-122"/>
              </a:rPr>
              <a:t>10</a:t>
            </a:r>
            <a:r>
              <a:rPr lang="zh-CN" altLang="en-US" sz="2000" b="1" dirty="0" smtClean="0">
                <a:latin typeface="微软雅黑" pitchFamily="34" charset="-122"/>
                <a:ea typeface="微软雅黑" pitchFamily="34" charset="-122"/>
              </a:rPr>
              <a:t>个人。</a:t>
            </a:r>
            <a:endParaRPr lang="en-US" altLang="zh-CN" sz="2000" b="1" dirty="0" smtClean="0">
              <a:latin typeface="微软雅黑" pitchFamily="34" charset="-122"/>
              <a:ea typeface="微软雅黑" pitchFamily="34" charset="-122"/>
            </a:endParaRPr>
          </a:p>
          <a:p>
            <a:endParaRPr lang="en-US" altLang="zh-CN" sz="2000" b="1" dirty="0">
              <a:latin typeface="微软雅黑" pitchFamily="34" charset="-122"/>
              <a:ea typeface="微软雅黑" pitchFamily="34" charset="-122"/>
            </a:endParaRPr>
          </a:p>
          <a:p>
            <a:r>
              <a:rPr lang="zh-CN" altLang="en-US" sz="2000" b="1" dirty="0" smtClean="0">
                <a:latin typeface="微软雅黑" pitchFamily="34" charset="-122"/>
                <a:ea typeface="微软雅黑" pitchFamily="34" charset="-122"/>
              </a:rPr>
              <a:t>通过这些初始随机种子我们才能对目标函数有一个初步的认识。</a:t>
            </a:r>
            <a:endParaRPr lang="zh-CN" altLang="en-US" sz="2000" b="1" dirty="0">
              <a:latin typeface="微软雅黑" pitchFamily="34" charset="-122"/>
              <a:ea typeface="微软雅黑" pitchFamily="34" charset="-122"/>
            </a:endParaRPr>
          </a:p>
        </p:txBody>
      </p:sp>
      <p:sp>
        <p:nvSpPr>
          <p:cNvPr id="14" name="右箭头 13"/>
          <p:cNvSpPr/>
          <p:nvPr/>
        </p:nvSpPr>
        <p:spPr>
          <a:xfrm>
            <a:off x="7340023" y="3938973"/>
            <a:ext cx="584616" cy="1454046"/>
          </a:xfrm>
          <a:prstGeom prst="rightArrow">
            <a:avLst/>
          </a:prstGeom>
          <a:solidFill>
            <a:schemeClr val="accent1">
              <a:lumMod val="75000"/>
            </a:schemeClr>
          </a:solidFill>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圆角矩形 22"/>
          <p:cNvSpPr/>
          <p:nvPr/>
        </p:nvSpPr>
        <p:spPr>
          <a:xfrm>
            <a:off x="8029571" y="3938972"/>
            <a:ext cx="3567950" cy="1517267"/>
          </a:xfrm>
          <a:prstGeom prst="roundRect">
            <a:avLst/>
          </a:prstGeom>
          <a:solidFill>
            <a:srgbClr val="0070C0"/>
          </a:solidFill>
          <a:ln>
            <a:noFill/>
          </a:ln>
        </p:spPr>
        <p:txBody>
          <a:bodyPr anchor="b"/>
          <a:lstStyle/>
          <a:p>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这里假设高斯过程均值为</a:t>
            </a:r>
            <a:r>
              <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0</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。主要需要求出协方差矩阵来确定有已知随机种子所确定的联合正态分布。</a:t>
            </a:r>
            <a:endPar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4144" y="2796878"/>
            <a:ext cx="5876145" cy="3940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81356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1965" y="6829565"/>
            <a:ext cx="12193200" cy="979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矩形 5"/>
          <p:cNvSpPr>
            <a:spLocks noChangeArrowheads="1"/>
          </p:cNvSpPr>
          <p:nvPr/>
        </p:nvSpPr>
        <p:spPr bwMode="auto">
          <a:xfrm>
            <a:off x="667537" y="0"/>
            <a:ext cx="344804" cy="700088"/>
          </a:xfrm>
          <a:prstGeom prst="rect">
            <a:avLst/>
          </a:prstGeom>
          <a:solidFill>
            <a:srgbClr val="0070C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22">
              <a:solidFill>
                <a:srgbClr val="0070C0"/>
              </a:solidFill>
              <a:latin typeface="宋体" panose="02010600030101010101" pitchFamily="2" charset="-122"/>
              <a:sym typeface="宋体" panose="02010600030101010101" pitchFamily="2" charset="-122"/>
            </a:endParaRPr>
          </a:p>
        </p:txBody>
      </p:sp>
      <p:pic>
        <p:nvPicPr>
          <p:cNvPr id="21" name="图片 3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72763" y="6272213"/>
            <a:ext cx="1339850" cy="403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 xmlns:a16="http://schemas.microsoft.com/office/drawing/2014/main" id="{681D8F9A-ECF7-43A3-B9E9-D6C11DD56D40}"/>
              </a:ext>
            </a:extLst>
          </p:cNvPr>
          <p:cNvSpPr>
            <a:spLocks noGrp="1"/>
          </p:cNvSpPr>
          <p:nvPr>
            <p:ph type="sldNum" sz="quarter" idx="12"/>
          </p:nvPr>
        </p:nvSpPr>
        <p:spPr/>
        <p:txBody>
          <a:bodyPr/>
          <a:lstStyle/>
          <a:p>
            <a:fld id="{4C085F29-020C-42C8-961F-98CE7FDACF42}" type="slidenum">
              <a:rPr lang="zh-CN" altLang="en-US" smtClean="0"/>
              <a:pPr/>
              <a:t>8</a:t>
            </a:fld>
            <a:endParaRPr lang="zh-CN" altLang="en-US" sz="1944" dirty="0">
              <a:solidFill>
                <a:schemeClr val="tx1"/>
              </a:solidFill>
            </a:endParaRPr>
          </a:p>
        </p:txBody>
      </p:sp>
      <mc:AlternateContent xmlns:mc="http://schemas.openxmlformats.org/markup-compatibility/2006" xmlns:a14="http://schemas.microsoft.com/office/drawing/2010/main">
        <mc:Choice Requires="a14">
          <p:sp>
            <p:nvSpPr>
              <p:cNvPr id="5" name="TextBox 4"/>
              <p:cNvSpPr txBox="1"/>
              <p:nvPr/>
            </p:nvSpPr>
            <p:spPr>
              <a:xfrm>
                <a:off x="667537" y="925722"/>
                <a:ext cx="6407821" cy="1631216"/>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用数学表达式表</a:t>
                </a:r>
                <a:r>
                  <a:rPr lang="zh-CN" altLang="en-US" sz="2000" b="1" dirty="0">
                    <a:latin typeface="微软雅黑" pitchFamily="34" charset="-122"/>
                    <a:ea typeface="微软雅黑" pitchFamily="34" charset="-122"/>
                  </a:rPr>
                  <a:t>示</a:t>
                </a:r>
                <a:r>
                  <a:rPr lang="zh-CN" altLang="en-US" sz="2000" b="1" dirty="0" smtClean="0">
                    <a:latin typeface="微软雅黑" pitchFamily="34" charset="-122"/>
                    <a:ea typeface="微软雅黑" pitchFamily="34" charset="-122"/>
                  </a:rPr>
                  <a:t>结果如下：</a:t>
                </a:r>
                <a:endParaRPr lang="en-US" altLang="zh-CN" sz="2000" b="1" dirty="0" smtClean="0">
                  <a:latin typeface="微软雅黑" pitchFamily="34" charset="-122"/>
                  <a:ea typeface="微软雅黑" pitchFamily="34" charset="-122"/>
                </a:endParaRPr>
              </a:p>
              <a:p>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		</a:t>
                </a:r>
                <a14:m>
                  <m:oMath xmlns:m="http://schemas.openxmlformats.org/officeDocument/2006/math">
                    <m:r>
                      <a:rPr lang="en-US" altLang="zh-CN" sz="4000" b="1">
                        <a:latin typeface="Cambria Math"/>
                        <a:ea typeface="微软雅黑" pitchFamily="34" charset="-122"/>
                      </a:rPr>
                      <m:t>𝑓</m:t>
                    </m:r>
                    <m:d>
                      <m:dPr>
                        <m:ctrlPr>
                          <a:rPr lang="en-US" altLang="zh-CN" sz="4000" b="1" i="1">
                            <a:latin typeface="Cambria Math"/>
                            <a:ea typeface="微软雅黑" pitchFamily="34" charset="-122"/>
                          </a:rPr>
                        </m:ctrlPr>
                      </m:dPr>
                      <m:e>
                        <m:r>
                          <a:rPr lang="en-US" altLang="zh-CN" sz="4000" b="1">
                            <a:latin typeface="Cambria Math"/>
                            <a:ea typeface="微软雅黑" pitchFamily="34" charset="-122"/>
                          </a:rPr>
                          <m:t>𝑥</m:t>
                        </m:r>
                      </m:e>
                    </m:d>
                    <m:r>
                      <a:rPr lang="en-US" altLang="zh-CN" sz="4000" b="1">
                        <a:latin typeface="Cambria Math"/>
                        <a:ea typeface="微软雅黑" pitchFamily="34" charset="-122"/>
                      </a:rPr>
                      <m:t> ~</m:t>
                    </m:r>
                    <m:r>
                      <a:rPr lang="en-US" altLang="zh-CN" sz="4000" b="1">
                        <a:latin typeface="Cambria Math"/>
                        <a:ea typeface="微软雅黑" pitchFamily="34" charset="-122"/>
                      </a:rPr>
                      <m:t>𝑁</m:t>
                    </m:r>
                    <m:r>
                      <a:rPr lang="en-US" altLang="zh-CN" sz="4000" b="1">
                        <a:latin typeface="Cambria Math"/>
                        <a:ea typeface="微软雅黑" pitchFamily="34" charset="-122"/>
                      </a:rPr>
                      <m:t>(</m:t>
                    </m:r>
                    <m:r>
                      <a:rPr lang="en-US" altLang="zh-CN" sz="4000" b="1">
                        <a:latin typeface="Cambria Math"/>
                        <a:ea typeface="微软雅黑" pitchFamily="34" charset="-122"/>
                      </a:rPr>
                      <m:t>𝟎</m:t>
                    </m:r>
                    <m:r>
                      <a:rPr lang="en-US" altLang="zh-CN" sz="4000" b="1">
                        <a:latin typeface="Cambria Math"/>
                        <a:ea typeface="微软雅黑" pitchFamily="34" charset="-122"/>
                      </a:rPr>
                      <m:t>,</m:t>
                    </m:r>
                    <m:r>
                      <a:rPr lang="en-US" altLang="zh-CN" sz="4000" b="1">
                        <a:latin typeface="Cambria Math"/>
                        <a:ea typeface="微软雅黑" pitchFamily="34" charset="-122"/>
                      </a:rPr>
                      <m:t>𝑲</m:t>
                    </m:r>
                    <m:r>
                      <a:rPr lang="en-US" altLang="zh-CN" sz="4000" b="1">
                        <a:latin typeface="Cambria Math"/>
                        <a:ea typeface="微软雅黑" pitchFamily="34" charset="-122"/>
                      </a:rPr>
                      <m:t>)</m:t>
                    </m:r>
                  </m:oMath>
                </a14:m>
                <a:endParaRPr lang="en-US" altLang="zh-CN" sz="2000" b="1" dirty="0" smtClean="0">
                  <a:latin typeface="微软雅黑" pitchFamily="34" charset="-122"/>
                  <a:ea typeface="微软雅黑" pitchFamily="34" charset="-122"/>
                </a:endParaRPr>
              </a:p>
              <a:p>
                <a:r>
                  <a:rPr lang="zh-CN" altLang="en-US" sz="2000" b="1" dirty="0" smtClean="0">
                    <a:latin typeface="微软雅黑" pitchFamily="34" charset="-122"/>
                    <a:ea typeface="微软雅黑" pitchFamily="34" charset="-122"/>
                  </a:rPr>
                  <a:t>其中，</a:t>
                </a:r>
                <a:r>
                  <a:rPr lang="en-US" altLang="zh-CN" sz="2000" b="1" dirty="0" smtClean="0">
                    <a:latin typeface="微软雅黑" pitchFamily="34" charset="-122"/>
                    <a:ea typeface="微软雅黑" pitchFamily="34" charset="-122"/>
                  </a:rPr>
                  <a:t>K</a:t>
                </a:r>
                <a:r>
                  <a:rPr lang="zh-CN" altLang="en-US" sz="2000" b="1" dirty="0" smtClean="0">
                    <a:latin typeface="微软雅黑" pitchFamily="34" charset="-122"/>
                    <a:ea typeface="微软雅黑" pitchFamily="34" charset="-122"/>
                  </a:rPr>
                  <a:t>表示协方差矩阵形式如下：</a:t>
                </a:r>
                <a:endParaRPr lang="en-US" altLang="zh-CN" sz="2000" b="1" dirty="0" smtClean="0">
                  <a:latin typeface="微软雅黑" pitchFamily="34" charset="-122"/>
                  <a:ea typeface="微软雅黑" pitchFamily="34" charset="-122"/>
                </a:endParaRPr>
              </a:p>
              <a:p>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		</a:t>
                </a:r>
              </a:p>
            </p:txBody>
          </p:sp>
        </mc:Choice>
        <mc:Fallback xmlns="">
          <p:sp>
            <p:nvSpPr>
              <p:cNvPr id="5" name="TextBox 4"/>
              <p:cNvSpPr txBox="1">
                <a:spLocks noRot="1" noChangeAspect="1" noMove="1" noResize="1" noEditPoints="1" noAdjustHandles="1" noChangeArrowheads="1" noChangeShapeType="1" noTextEdit="1"/>
              </p:cNvSpPr>
              <p:nvPr/>
            </p:nvSpPr>
            <p:spPr>
              <a:xfrm>
                <a:off x="667537" y="925722"/>
                <a:ext cx="6407821" cy="1631216"/>
              </a:xfrm>
              <a:prstGeom prst="rect">
                <a:avLst/>
              </a:prstGeom>
              <a:blipFill rotWithShape="1">
                <a:blip r:embed="rId4"/>
                <a:stretch>
                  <a:fillRect l="-1047" t="-1873"/>
                </a:stretch>
              </a:blipFill>
            </p:spPr>
            <p:txBody>
              <a:bodyPr/>
              <a:lstStyle/>
              <a:p>
                <a:r>
                  <a:rPr lang="zh-CN" altLang="en-US">
                    <a:noFill/>
                  </a:rPr>
                  <a:t> </a:t>
                </a:r>
              </a:p>
            </p:txBody>
          </p:sp>
        </mc:Fallback>
      </mc:AlternateContent>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6882" y="2380471"/>
            <a:ext cx="6062304" cy="2047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圆角矩形 12"/>
          <p:cNvSpPr/>
          <p:nvPr/>
        </p:nvSpPr>
        <p:spPr>
          <a:xfrm>
            <a:off x="8254424" y="2774795"/>
            <a:ext cx="2973209" cy="1258992"/>
          </a:xfrm>
          <a:prstGeom prst="roundRect">
            <a:avLst/>
          </a:prstGeom>
          <a:solidFill>
            <a:srgbClr val="0070C0"/>
          </a:solidFill>
          <a:ln>
            <a:noFill/>
          </a:ln>
        </p:spPr>
        <p:txBody>
          <a:bodyPr anchor="b"/>
          <a:lstStyle/>
          <a:p>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下面就要进入理论部分了，需要快速上手应用的朋友可以跳过这段。</a:t>
            </a:r>
            <a:endPar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圆角矩形 13"/>
          <p:cNvSpPr/>
          <p:nvPr/>
        </p:nvSpPr>
        <p:spPr>
          <a:xfrm>
            <a:off x="667537" y="4428111"/>
            <a:ext cx="9870548" cy="1844102"/>
          </a:xfrm>
          <a:prstGeom prst="roundRect">
            <a:avLst/>
          </a:prstGeom>
          <a:solidFill>
            <a:srgbClr val="0070C0"/>
          </a:solidFill>
          <a:ln>
            <a:noFill/>
          </a:ln>
        </p:spPr>
        <p:txBody>
          <a:bodyPr anchor="b"/>
          <a:lstStyle/>
          <a:p>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如果没有具体计算方面的需求则对于贝叶斯优化有以下认知就足够了。</a:t>
            </a:r>
            <a:endPar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1</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、先确定随机种子数 </a:t>
            </a:r>
            <a:r>
              <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 ,</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和寻找点个数 </a:t>
            </a:r>
            <a:r>
              <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 </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2</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、通过</a:t>
            </a:r>
            <a:r>
              <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个初始点确定一个高斯分布，通过提取函数求出下一个寻找点位置。</a:t>
            </a:r>
            <a:endPar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en-US" altLang="zh-CN"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、反复步骤</a:t>
            </a:r>
            <a:r>
              <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2</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直到找了 </a:t>
            </a:r>
            <a:r>
              <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b </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个点为止。</a:t>
            </a:r>
            <a:endPar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r>
              <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4</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、将最终</a:t>
            </a:r>
            <a:r>
              <a:rPr lang="en-US" altLang="zh-CN" sz="2000" b="1" dirty="0" err="1"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a+b</a:t>
            </a:r>
            <a:r>
              <a:rPr lang="zh-CN" altLang="en-US"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个点中最好的那组随机变量作为参数结果输出。</a:t>
            </a:r>
            <a:endParaRPr lang="en-US" altLang="zh-CN" sz="20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5" name="TextBox 14"/>
          <p:cNvSpPr>
            <a:spLocks noChangeArrowheads="1"/>
          </p:cNvSpPr>
          <p:nvPr/>
        </p:nvSpPr>
        <p:spPr bwMode="auto">
          <a:xfrm>
            <a:off x="1016999" y="276538"/>
            <a:ext cx="80220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rgbClr val="01366C"/>
                </a:solidFill>
                <a:latin typeface="微软雅黑" panose="020B0503020204020204" pitchFamily="34" charset="-122"/>
                <a:ea typeface="微软雅黑" panose="020B0503020204020204" pitchFamily="34" charset="-122"/>
              </a:rPr>
              <a:t>算法步骤 </a:t>
            </a:r>
            <a:r>
              <a:rPr lang="en-US" altLang="zh-CN" sz="2400" dirty="0" smtClean="0">
                <a:solidFill>
                  <a:srgbClr val="01366C"/>
                </a:solidFill>
                <a:latin typeface="微软雅黑" panose="020B0503020204020204" pitchFamily="34" charset="-122"/>
                <a:ea typeface="微软雅黑" panose="020B0503020204020204" pitchFamily="34" charset="-122"/>
              </a:rPr>
              <a:t>—— </a:t>
            </a:r>
            <a:r>
              <a:rPr lang="zh-CN" altLang="en-US" sz="2400" dirty="0" smtClean="0">
                <a:solidFill>
                  <a:srgbClr val="01366C"/>
                </a:solidFill>
                <a:latin typeface="微软雅黑" panose="020B0503020204020204" pitchFamily="34" charset="-122"/>
                <a:ea typeface="微软雅黑" panose="020B0503020204020204" pitchFamily="34" charset="-122"/>
              </a:rPr>
              <a:t>高斯过程</a:t>
            </a:r>
            <a:endParaRPr lang="en-US" altLang="zh-CN" sz="2400" dirty="0" smtClean="0">
              <a:solidFill>
                <a:srgbClr val="01366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81356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a:off x="-11965" y="6829565"/>
            <a:ext cx="12193200" cy="979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矩形 5"/>
          <p:cNvSpPr>
            <a:spLocks noChangeArrowheads="1"/>
          </p:cNvSpPr>
          <p:nvPr/>
        </p:nvSpPr>
        <p:spPr bwMode="auto">
          <a:xfrm>
            <a:off x="667537" y="0"/>
            <a:ext cx="344804" cy="700088"/>
          </a:xfrm>
          <a:prstGeom prst="rect">
            <a:avLst/>
          </a:prstGeom>
          <a:solidFill>
            <a:srgbClr val="0070C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022">
              <a:solidFill>
                <a:srgbClr val="0070C0"/>
              </a:solidFill>
              <a:latin typeface="宋体" panose="02010600030101010101" pitchFamily="2" charset="-122"/>
              <a:sym typeface="宋体" panose="02010600030101010101" pitchFamily="2" charset="-122"/>
            </a:endParaRPr>
          </a:p>
        </p:txBody>
      </p:sp>
      <p:pic>
        <p:nvPicPr>
          <p:cNvPr id="21" name="图片 3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72763" y="6272213"/>
            <a:ext cx="1339850" cy="403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3" name="灯片编号占位符 2">
            <a:extLst>
              <a:ext uri="{FF2B5EF4-FFF2-40B4-BE49-F238E27FC236}">
                <a16:creationId xmlns="" xmlns:a16="http://schemas.microsoft.com/office/drawing/2014/main" id="{681D8F9A-ECF7-43A3-B9E9-D6C11DD56D40}"/>
              </a:ext>
            </a:extLst>
          </p:cNvPr>
          <p:cNvSpPr>
            <a:spLocks noGrp="1"/>
          </p:cNvSpPr>
          <p:nvPr>
            <p:ph type="sldNum" sz="quarter" idx="12"/>
          </p:nvPr>
        </p:nvSpPr>
        <p:spPr/>
        <p:txBody>
          <a:bodyPr/>
          <a:lstStyle/>
          <a:p>
            <a:fld id="{4C085F29-020C-42C8-961F-98CE7FDACF42}" type="slidenum">
              <a:rPr lang="zh-CN" altLang="en-US" smtClean="0"/>
              <a:pPr/>
              <a:t>9</a:t>
            </a:fld>
            <a:endParaRPr lang="zh-CN" altLang="en-US" sz="1944" dirty="0">
              <a:solidFill>
                <a:schemeClr val="tx1"/>
              </a:solidFill>
            </a:endParaRPr>
          </a:p>
        </p:txBody>
      </p:sp>
      <p:sp>
        <p:nvSpPr>
          <p:cNvPr id="2" name="TextBox 1"/>
          <p:cNvSpPr txBox="1"/>
          <p:nvPr/>
        </p:nvSpPr>
        <p:spPr>
          <a:xfrm>
            <a:off x="1012341" y="924207"/>
            <a:ext cx="3738880" cy="400110"/>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对于协方差矩阵</a:t>
            </a:r>
            <a:endParaRPr lang="zh-CN" altLang="en-US" sz="2000" b="1" dirty="0">
              <a:latin typeface="微软雅黑" pitchFamily="34" charset="-122"/>
              <a:ea typeface="微软雅黑" pitchFamily="34" charset="-122"/>
            </a:endParaRPr>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069" y="1398656"/>
            <a:ext cx="6062304" cy="2047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12340" y="3474835"/>
            <a:ext cx="9210952" cy="707886"/>
          </a:xfrm>
          <a:prstGeom prst="rect">
            <a:avLst/>
          </a:prstGeom>
          <a:noFill/>
        </p:spPr>
        <p:txBody>
          <a:bodyPr wrap="square" rtlCol="0">
            <a:spAutoFit/>
          </a:bodyPr>
          <a:lstStyle/>
          <a:p>
            <a:r>
              <a:rPr lang="zh-CN" altLang="en-US" sz="2000" b="1" dirty="0" smtClean="0">
                <a:latin typeface="微软雅黑" pitchFamily="34" charset="-122"/>
                <a:ea typeface="微软雅黑" pitchFamily="34" charset="-122"/>
              </a:rPr>
              <a:t>因为协方差矩阵半正定，可以假设</a:t>
            </a:r>
            <a:r>
              <a:rPr lang="en-US" altLang="zh-CN" sz="2000" b="1" dirty="0" smtClean="0">
                <a:latin typeface="微软雅黑" pitchFamily="34" charset="-122"/>
                <a:ea typeface="微软雅黑" pitchFamily="34" charset="-122"/>
              </a:rPr>
              <a:t>K</a:t>
            </a:r>
            <a:r>
              <a:rPr lang="zh-CN" altLang="en-US" sz="2000" b="1" dirty="0" smtClean="0">
                <a:latin typeface="微软雅黑" pitchFamily="34" charset="-122"/>
                <a:ea typeface="微软雅黑" pitchFamily="34" charset="-122"/>
              </a:rPr>
              <a:t>为核函数。这里由于</a:t>
            </a:r>
            <a:r>
              <a:rPr lang="en-US" altLang="zh-CN" sz="2000" b="1" dirty="0" smtClean="0">
                <a:latin typeface="微软雅黑" pitchFamily="34" charset="-122"/>
                <a:ea typeface="微软雅黑" pitchFamily="34" charset="-122"/>
              </a:rPr>
              <a:t>python</a:t>
            </a:r>
            <a:r>
              <a:rPr lang="zh-CN" altLang="en-US" sz="2000" b="1" dirty="0" smtClean="0">
                <a:latin typeface="微软雅黑" pitchFamily="34" charset="-122"/>
                <a:ea typeface="微软雅黑" pitchFamily="34" charset="-122"/>
              </a:rPr>
              <a:t>代码中对于协方差矩阵的假设</a:t>
            </a:r>
            <a:r>
              <a:rPr lang="zh-CN" altLang="en-US" sz="2000" b="1" dirty="0">
                <a:latin typeface="微软雅黑" pitchFamily="34" charset="-122"/>
                <a:ea typeface="微软雅黑" pitchFamily="34" charset="-122"/>
              </a:rPr>
              <a:t>为 </a:t>
            </a:r>
            <a:r>
              <a:rPr lang="en-US" altLang="zh-CN" sz="2000" b="1" dirty="0" err="1">
                <a:latin typeface="微软雅黑" pitchFamily="34" charset="-122"/>
                <a:ea typeface="微软雅黑" pitchFamily="34" charset="-122"/>
              </a:rPr>
              <a:t>Matern</a:t>
            </a:r>
            <a:r>
              <a:rPr lang="zh-CN" altLang="en-US" sz="2000" b="1" dirty="0">
                <a:latin typeface="微软雅黑" pitchFamily="34" charset="-122"/>
                <a:ea typeface="微软雅黑" pitchFamily="34" charset="-122"/>
              </a:rPr>
              <a:t>核 </a:t>
            </a:r>
            <a:r>
              <a:rPr lang="zh-CN" altLang="en-US" sz="2000" b="1" dirty="0" smtClean="0">
                <a:latin typeface="微软雅黑" pitchFamily="34" charset="-122"/>
                <a:ea typeface="微软雅黑" pitchFamily="34" charset="-122"/>
              </a:rPr>
              <a:t>。这里就简单介绍下</a:t>
            </a:r>
            <a:r>
              <a:rPr lang="en-US" altLang="zh-CN" sz="2000" b="1" dirty="0" err="1">
                <a:latin typeface="微软雅黑" pitchFamily="34" charset="-122"/>
                <a:ea typeface="微软雅黑" pitchFamily="34" charset="-122"/>
              </a:rPr>
              <a:t>Matern</a:t>
            </a:r>
            <a:r>
              <a:rPr lang="zh-CN" altLang="en-US" sz="2000" b="1" dirty="0" smtClean="0">
                <a:latin typeface="微软雅黑" pitchFamily="34" charset="-122"/>
                <a:ea typeface="微软雅黑" pitchFamily="34" charset="-122"/>
              </a:rPr>
              <a:t>核的样子。</a:t>
            </a:r>
            <a:endParaRPr lang="en-US" altLang="zh-CN" sz="2000" b="1" dirty="0" smtClean="0">
              <a:latin typeface="微软雅黑" pitchFamily="34" charset="-122"/>
              <a:ea typeface="微软雅黑" pitchFamily="34" charset="-122"/>
            </a:endParaRP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0085" y="4182721"/>
            <a:ext cx="9442678" cy="1031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016999" y="5162951"/>
            <a:ext cx="9206293" cy="707886"/>
          </a:xfrm>
          <a:prstGeom prst="rect">
            <a:avLst/>
          </a:prstGeom>
          <a:noFill/>
        </p:spPr>
        <p:txBody>
          <a:bodyPr wrap="square" rtlCol="0">
            <a:spAutoFit/>
          </a:bodyPr>
          <a:lstStyle/>
          <a:p>
            <a:r>
              <a:rPr lang="zh-CN" altLang="en-US" sz="2000" b="1" dirty="0">
                <a:latin typeface="微软雅黑" pitchFamily="34" charset="-122"/>
                <a:ea typeface="微软雅黑" pitchFamily="34" charset="-122"/>
              </a:rPr>
              <a:t>其中， </a:t>
            </a:r>
            <a:r>
              <a:rPr lang="en-US" altLang="zh-CN" sz="2000" b="1" dirty="0">
                <a:latin typeface="微软雅黑" pitchFamily="34" charset="-122"/>
                <a:ea typeface="微软雅黑" pitchFamily="34" charset="-122"/>
              </a:rPr>
              <a:t>Γ(·) </a:t>
            </a:r>
            <a:r>
              <a:rPr lang="zh-CN" altLang="en-US" sz="2000" b="1" dirty="0">
                <a:latin typeface="微软雅黑" pitchFamily="34" charset="-122"/>
                <a:ea typeface="微软雅黑" pitchFamily="34" charset="-122"/>
              </a:rPr>
              <a:t>和</a:t>
            </a:r>
            <a:r>
              <a:rPr lang="en-US" altLang="zh-CN" sz="2000" b="1" dirty="0">
                <a:latin typeface="微软雅黑" pitchFamily="34" charset="-122"/>
                <a:ea typeface="微软雅黑" pitchFamily="34" charset="-122"/>
              </a:rPr>
              <a:t>H(·)</a:t>
            </a:r>
            <a:r>
              <a:rPr lang="zh-CN" altLang="en-US" sz="2000" b="1" dirty="0">
                <a:latin typeface="微软雅黑" pitchFamily="34" charset="-122"/>
                <a:ea typeface="微软雅黑" pitchFamily="34" charset="-122"/>
              </a:rPr>
              <a:t>是</a:t>
            </a:r>
            <a:r>
              <a:rPr lang="en-US" altLang="zh-CN" sz="2000" b="1" dirty="0">
                <a:latin typeface="微软雅黑" pitchFamily="34" charset="-122"/>
                <a:ea typeface="微软雅黑" pitchFamily="34" charset="-122"/>
              </a:rPr>
              <a:t>Gamma</a:t>
            </a:r>
            <a:r>
              <a:rPr lang="zh-CN" altLang="en-US" sz="2000" b="1" dirty="0">
                <a:latin typeface="微软雅黑" pitchFamily="34" charset="-122"/>
                <a:ea typeface="微软雅黑" pitchFamily="34" charset="-122"/>
              </a:rPr>
              <a:t>函数和</a:t>
            </a:r>
            <a:r>
              <a:rPr lang="en-US" altLang="zh-CN" sz="2000" b="1" dirty="0">
                <a:latin typeface="微软雅黑" pitchFamily="34" charset="-122"/>
                <a:ea typeface="微软雅黑" pitchFamily="34" charset="-122"/>
              </a:rPr>
              <a:t>Bessel</a:t>
            </a:r>
            <a:r>
              <a:rPr lang="zh-CN" altLang="en-US" sz="2000" b="1" dirty="0">
                <a:latin typeface="微软雅黑" pitchFamily="34" charset="-122"/>
                <a:ea typeface="微软雅黑" pitchFamily="34" charset="-122"/>
              </a:rPr>
              <a:t>函数。如果平滑系数趋于无穷大时，退化成高斯核，平滑系数为</a:t>
            </a:r>
            <a:r>
              <a:rPr lang="en-US" altLang="zh-CN" sz="2000" b="1" dirty="0">
                <a:latin typeface="微软雅黑" pitchFamily="34" charset="-122"/>
                <a:ea typeface="微软雅黑" pitchFamily="34" charset="-122"/>
              </a:rPr>
              <a:t>0.5</a:t>
            </a:r>
            <a:r>
              <a:rPr lang="zh-CN" altLang="en-US" sz="2000" b="1" dirty="0">
                <a:latin typeface="微软雅黑" pitchFamily="34" charset="-122"/>
                <a:ea typeface="微软雅黑" pitchFamily="34" charset="-122"/>
              </a:rPr>
              <a:t>时，则为指数核</a:t>
            </a:r>
            <a:r>
              <a:rPr lang="zh-CN" altLang="en-US" sz="2000" b="1" dirty="0" smtClean="0">
                <a:latin typeface="微软雅黑" pitchFamily="34" charset="-122"/>
                <a:ea typeface="微软雅黑" pitchFamily="34" charset="-122"/>
              </a:rPr>
              <a:t>。那个 </a:t>
            </a:r>
            <a:r>
              <a:rPr lang="el-GR" altLang="zh-CN" sz="2000" dirty="0" smtClean="0">
                <a:latin typeface="微软雅黑" pitchFamily="34" charset="-122"/>
                <a:ea typeface="微软雅黑" pitchFamily="34" charset="-122"/>
              </a:rPr>
              <a:t>ς</a:t>
            </a:r>
            <a:r>
              <a:rPr lang="en-US" altLang="zh-CN" sz="2000"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就是平滑系数。</a:t>
            </a:r>
            <a:endParaRPr lang="zh-CN" altLang="en-US" sz="2000" b="1" dirty="0">
              <a:latin typeface="微软雅黑" pitchFamily="34" charset="-122"/>
              <a:ea typeface="微软雅黑" pitchFamily="34" charset="-122"/>
            </a:endParaRPr>
          </a:p>
        </p:txBody>
      </p:sp>
      <p:sp>
        <p:nvSpPr>
          <p:cNvPr id="16" name="TextBox 14"/>
          <p:cNvSpPr>
            <a:spLocks noChangeArrowheads="1"/>
          </p:cNvSpPr>
          <p:nvPr/>
        </p:nvSpPr>
        <p:spPr bwMode="auto">
          <a:xfrm>
            <a:off x="1016999" y="276538"/>
            <a:ext cx="802207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rgbClr val="01366C"/>
                </a:solidFill>
                <a:latin typeface="微软雅黑" panose="020B0503020204020204" pitchFamily="34" charset="-122"/>
                <a:ea typeface="微软雅黑" panose="020B0503020204020204" pitchFamily="34" charset="-122"/>
              </a:rPr>
              <a:t>算法步骤 </a:t>
            </a:r>
            <a:r>
              <a:rPr lang="en-US" altLang="zh-CN" sz="2400" dirty="0" smtClean="0">
                <a:solidFill>
                  <a:srgbClr val="01366C"/>
                </a:solidFill>
                <a:latin typeface="微软雅黑" panose="020B0503020204020204" pitchFamily="34" charset="-122"/>
                <a:ea typeface="微软雅黑" panose="020B0503020204020204" pitchFamily="34" charset="-122"/>
              </a:rPr>
              <a:t>—— </a:t>
            </a:r>
            <a:r>
              <a:rPr lang="zh-CN" altLang="en-US" sz="2400" dirty="0" smtClean="0">
                <a:solidFill>
                  <a:srgbClr val="01366C"/>
                </a:solidFill>
                <a:latin typeface="微软雅黑" panose="020B0503020204020204" pitchFamily="34" charset="-122"/>
                <a:ea typeface="微软雅黑" panose="020B0503020204020204" pitchFamily="34" charset="-122"/>
              </a:rPr>
              <a:t>高斯过程</a:t>
            </a:r>
            <a:endParaRPr lang="en-US" altLang="zh-CN" sz="2400" dirty="0" smtClean="0">
              <a:solidFill>
                <a:srgbClr val="01366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568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rgbClr val="0070C0"/>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17039</TotalTime>
  <Words>1477</Words>
  <Application>Microsoft Office PowerPoint</Application>
  <PresentationFormat>自定义</PresentationFormat>
  <Paragraphs>225</Paragraphs>
  <Slides>22</Slides>
  <Notes>21</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ccxe</dc:creator>
  <cp:lastModifiedBy>何博睿</cp:lastModifiedBy>
  <cp:revision>1862</cp:revision>
  <cp:lastPrinted>2014-09-17T12:03:01Z</cp:lastPrinted>
  <dcterms:created xsi:type="dcterms:W3CDTF">2014-09-11T13:57:33Z</dcterms:created>
  <dcterms:modified xsi:type="dcterms:W3CDTF">2018-01-26T06:09:05Z</dcterms:modified>
</cp:coreProperties>
</file>