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79" r:id="rId10"/>
    <p:sldId id="266" r:id="rId11"/>
    <p:sldId id="271" r:id="rId12"/>
    <p:sldId id="267" r:id="rId13"/>
    <p:sldId id="280" r:id="rId14"/>
    <p:sldId id="281" r:id="rId15"/>
    <p:sldId id="282" r:id="rId16"/>
    <p:sldId id="283" r:id="rId17"/>
    <p:sldId id="268" r:id="rId18"/>
    <p:sldId id="277" r:id="rId19"/>
    <p:sldId id="278" r:id="rId20"/>
    <p:sldId id="284" r:id="rId21"/>
    <p:sldId id="28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E111-D49F-41CE-B393-B78C22F3C5B5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5AD-7E0F-45AE-A3AC-796F906CF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E111-D49F-41CE-B393-B78C22F3C5B5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5AD-7E0F-45AE-A3AC-796F906CF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E111-D49F-41CE-B393-B78C22F3C5B5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5AD-7E0F-45AE-A3AC-796F906CF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E111-D49F-41CE-B393-B78C22F3C5B5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5AD-7E0F-45AE-A3AC-796F906CF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E111-D49F-41CE-B393-B78C22F3C5B5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5AD-7E0F-45AE-A3AC-796F906CF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E111-D49F-41CE-B393-B78C22F3C5B5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5AD-7E0F-45AE-A3AC-796F906CF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E111-D49F-41CE-B393-B78C22F3C5B5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5AD-7E0F-45AE-A3AC-796F906CF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E111-D49F-41CE-B393-B78C22F3C5B5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5AD-7E0F-45AE-A3AC-796F906CF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E111-D49F-41CE-B393-B78C22F3C5B5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5AD-7E0F-45AE-A3AC-796F906CF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E111-D49F-41CE-B393-B78C22F3C5B5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5AD-7E0F-45AE-A3AC-796F906CF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E111-D49F-41CE-B393-B78C22F3C5B5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D5AD5AD-7E0F-45AE-A3AC-796F906CF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DAE111-D49F-41CE-B393-B78C22F3C5B5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5AD5AD-7E0F-45AE-A3AC-796F906CF1D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7851648" cy="1283568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欢迎来到睿峰培训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4869160"/>
            <a:ext cx="7854696" cy="76004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www.rimiedu.com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6672"/>
            <a:ext cx="1872208" cy="5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972" y="404664"/>
            <a:ext cx="8229600" cy="794352"/>
          </a:xfrm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样式表出现的位置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11824"/>
          </a:xfrm>
        </p:spPr>
        <p:txBody>
          <a:bodyPr/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行间样式表</a:t>
            </a:r>
          </a:p>
          <a:p>
            <a:pPr marL="742950" lvl="2" indent="-34290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&lt;div style="……"&gt;&lt;/div&gt;</a:t>
            </a:r>
          </a:p>
          <a:p>
            <a:pPr marL="742950" lvl="2" indent="-342900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内部样式表</a:t>
            </a:r>
          </a:p>
          <a:p>
            <a:pPr marL="742950" lvl="2" indent="-34290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&lt;style&gt;…………&lt;/style&gt;</a:t>
            </a:r>
          </a:p>
          <a:p>
            <a:pPr marL="742950" lvl="2" indent="-342900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外部样式表</a:t>
            </a:r>
          </a:p>
          <a:p>
            <a:pPr marL="742950" lvl="2" indent="-34290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&lt;link href="style.css" rel="stylesheet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"/&gt;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buClr>
                <a:srgbClr val="F50A64"/>
              </a:buClr>
              <a:buNone/>
            </a:pP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导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入样式表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50A64"/>
              </a:buClr>
              <a:buNone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import 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(‘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style.css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’)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50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94352"/>
          </a:xfrm>
        </p:spPr>
        <p:txBody>
          <a:bodyPr/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常见样式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479776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 宽度                                  height 高度</a:t>
            </a:r>
          </a:p>
          <a:p>
            <a:pPr marL="342900" lvl="1" indent="-34290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 背景                       border 边框</a:t>
            </a:r>
          </a:p>
          <a:p>
            <a:pPr marL="342900" lvl="1" indent="-34290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padding 内边距                          margin 外边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距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isplay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元素显示和转换              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position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font-size  文字大小                	  font-family 字体</a:t>
            </a:r>
          </a:p>
          <a:p>
            <a:pPr marL="342900" lvl="1" indent="-34290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 文字颜色                	  line-height 行高</a:t>
            </a:r>
          </a:p>
          <a:p>
            <a:pPr marL="342900" lvl="1" indent="-34290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text-align 文本对齐方式         	  text-indent 首行缩进</a:t>
            </a:r>
          </a:p>
          <a:p>
            <a:pPr marL="342900" lvl="1" indent="-34290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font-weight 文字着重                 font-style 文字样式</a:t>
            </a:r>
          </a:p>
          <a:p>
            <a:pPr marL="342900" lvl="1" indent="-34290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text-decoration 文本修饰           letter-spacing 字母间距</a:t>
            </a:r>
          </a:p>
          <a:p>
            <a:pPr marL="342900" lvl="1" indent="-34290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word-spacing 单词间距             </a:t>
            </a:r>
          </a:p>
          <a:p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45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9435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常见</a:t>
            </a:r>
            <a:r>
              <a:rPr lang="zh-CN" altLang="en-US" sz="4000" b="1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复合属性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复合属性：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background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border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padding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margin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font：font-style | font-weight | font-size/line-height | font-family；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05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22344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background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background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背景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background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-color: gray; 背景颜色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background-image: url(bg.jpg);  背景图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background-repeat: no-repeat;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背景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图是否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重复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background-position: center 0px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;  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背景图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位置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Background-size : 10px  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10px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 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背景图大小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background-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attachment : 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fixed;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背景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是否滚动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buFont typeface="Wingdings" pitchFamily="2" charset="2"/>
              <a:buChar char="l"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667512" lvl="2" indent="0">
              <a:buClr>
                <a:srgbClr val="F50A64"/>
              </a:buClr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71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9435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 边框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border-width 边框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宽度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border-style   边框样式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border-color  边框颜色</a:t>
            </a:r>
          </a:p>
          <a:p>
            <a:pPr lvl="2">
              <a:buFont typeface="Wingdings" pitchFamily="2" charset="2"/>
              <a:buChar char="l"/>
            </a:pP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>
              <a:buFont typeface="Wingdings" pitchFamily="2" charset="2"/>
              <a:buChar char="l"/>
            </a:pP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边框样式：</a:t>
            </a:r>
          </a:p>
          <a:p>
            <a:pPr lvl="2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solid      实线</a:t>
            </a:r>
          </a:p>
          <a:p>
            <a:pPr lvl="2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dashed  虚线</a:t>
            </a:r>
          </a:p>
          <a:p>
            <a:pPr lvl="2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dotted   点线（IE6不兼容）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667512" lvl="2" indent="0">
              <a:buClr>
                <a:srgbClr val="F50A64"/>
              </a:buClr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>
              <a:buFont typeface="Wingdings" pitchFamily="2" charset="2"/>
              <a:buChar char="l"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38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9435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padding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padding 内边距</a:t>
            </a:r>
          </a:p>
          <a:p>
            <a:pPr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</a:t>
            </a:r>
          </a:p>
          <a:p>
            <a:pPr lvl="2">
              <a:buClr>
                <a:srgbClr val="F50A64"/>
              </a:buClr>
              <a:buNone/>
            </a:pPr>
            <a:r>
              <a:rPr lang="zh-CN" altLang="en-US" sz="17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padding-top         上边内边距</a:t>
            </a:r>
          </a:p>
          <a:p>
            <a:pPr lvl="2">
              <a:buClr>
                <a:srgbClr val="F50A64"/>
              </a:buClr>
              <a:buNone/>
            </a:pPr>
            <a:r>
              <a:rPr lang="zh-CN" altLang="en-US" sz="17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padding-right         右边内边距</a:t>
            </a:r>
          </a:p>
          <a:p>
            <a:pPr lvl="2">
              <a:buClr>
                <a:srgbClr val="F50A64"/>
              </a:buClr>
              <a:buNone/>
            </a:pPr>
            <a:r>
              <a:rPr lang="zh-CN" altLang="en-US" sz="17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padding-bottom    下边内边距</a:t>
            </a:r>
          </a:p>
          <a:p>
            <a:pPr lvl="2">
              <a:buClr>
                <a:srgbClr val="F50A64"/>
              </a:buClr>
              <a:buNone/>
            </a:pPr>
            <a:r>
              <a:rPr lang="zh-CN" altLang="en-US" sz="17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padding-left            左边内边距</a:t>
            </a:r>
          </a:p>
          <a:p>
            <a:pPr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</a:t>
            </a:r>
          </a:p>
          <a:p>
            <a:pPr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padding: top right bottom left;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1">
              <a:buClr>
                <a:srgbClr val="F50A64"/>
              </a:buClr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注意：内边距相当于给一个盒子加了填充厚度会影响盒子大小</a:t>
            </a: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9435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margin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margin 外边距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1">
              <a:buClr>
                <a:srgbClr val="F50A64"/>
              </a:buClr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外边距的问题：</a:t>
            </a:r>
          </a:p>
          <a:p>
            <a:pPr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1、上下外边距会叠压；</a:t>
            </a:r>
          </a:p>
          <a:p>
            <a:pPr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2、父子级包含的时候子级的margin-top会传递给父级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；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93192" lvl="1" indent="0">
              <a:buClr>
                <a:srgbClr val="F50A64"/>
              </a:buClr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外边距复合：margin: top right bottom left;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60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22344"/>
          </a:xfrm>
        </p:spPr>
        <p:txBody>
          <a:bodyPr/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盒模型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4348" y="4382477"/>
            <a:ext cx="839422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pPr lvl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盒子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大小 = border + padding + width/height</a:t>
            </a:r>
          </a:p>
          <a:p>
            <a:pPr lvl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盒子宽度 = 左border+左padding+width+右padding +右border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盒子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高度 = 上border+上padding+height+下padding+下border</a:t>
            </a:r>
          </a:p>
          <a:p>
            <a:endParaRPr lang="zh-CN" altLang="en-US" dirty="0"/>
          </a:p>
        </p:txBody>
      </p:sp>
      <p:pic>
        <p:nvPicPr>
          <p:cNvPr id="11" name="Picture 3" descr="未标题-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4176464" cy="302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579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22344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选择器</a:t>
            </a:r>
            <a:endParaRPr lang="zh-CN" alt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器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93192" lvl="1" indent="0">
              <a:buClr>
                <a:srgbClr val="F50A64"/>
              </a:buClr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群组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选择器（，）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93192" lvl="1" indent="0">
              <a:buClr>
                <a:srgbClr val="F50A64"/>
              </a:buClr>
              <a:buNone/>
            </a:pPr>
            <a:endParaRPr lang="zh-CN" altLang="en-US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class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选择器（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.）</a:t>
            </a:r>
          </a:p>
          <a:p>
            <a:pPr marL="393192" lvl="1" indent="0">
              <a:buClr>
                <a:srgbClr val="F50A64"/>
              </a:buClr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类型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选择器(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div……)</a:t>
            </a:r>
          </a:p>
          <a:p>
            <a:pPr marL="393192" lvl="1" indent="0">
              <a:buClr>
                <a:srgbClr val="F50A64"/>
              </a:buClr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包含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后代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选择器（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div p）</a:t>
            </a:r>
          </a:p>
          <a:p>
            <a:pPr marL="393192" lvl="1" indent="0">
              <a:buClr>
                <a:srgbClr val="F50A64"/>
              </a:buClr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通配符（*）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88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22344"/>
          </a:xfrm>
        </p:spPr>
        <p:txBody>
          <a:bodyPr/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选择符的优先级</a:t>
            </a:r>
            <a:endParaRPr lang="zh-CN" alt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marL="342900" lvl="1" indent="-342900">
              <a:lnSpc>
                <a:spcPct val="80000"/>
              </a:lnSpc>
              <a:buClr>
                <a:srgbClr val="F50A64"/>
              </a:buClr>
              <a:buNone/>
            </a:pPr>
            <a:endParaRPr lang="zh-CN" altLang="en-US" sz="32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基础选择符的优先级</a:t>
            </a:r>
          </a:p>
          <a:p>
            <a:pPr marL="342900" lvl="1" indent="-342900">
              <a:lnSpc>
                <a:spcPct val="80000"/>
              </a:lnSpc>
              <a:buClr>
                <a:srgbClr val="F50A64"/>
              </a:buClr>
              <a:buNone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通配符 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&lt; 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类型 &lt;  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class  &lt;  id  &lt; style(行间)  &lt;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 !important</a:t>
            </a:r>
          </a:p>
          <a:p>
            <a:pPr marL="342900" lvl="1" indent="-342900">
              <a:lnSpc>
                <a:spcPct val="80000"/>
              </a:lnSpc>
              <a:buClr>
                <a:srgbClr val="F50A64"/>
              </a:buClr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1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7416824" cy="12264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html+css</a:t>
            </a:r>
            <a:endParaRPr lang="zh-CN" altLang="en-US" sz="6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0688"/>
            <a:ext cx="1638300" cy="495300"/>
          </a:xfrm>
        </p:spPr>
      </p:pic>
      <p:sp>
        <p:nvSpPr>
          <p:cNvPr id="5" name="TextBox 4"/>
          <p:cNvSpPr txBox="1"/>
          <p:nvPr/>
        </p:nvSpPr>
        <p:spPr>
          <a:xfrm>
            <a:off x="5724128" y="4158997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初识代码篇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942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332656"/>
            <a:ext cx="8229600" cy="864071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A的四个伪类</a:t>
            </a:r>
          </a:p>
        </p:txBody>
      </p:sp>
      <p:sp>
        <p:nvSpPr>
          <p:cNvPr id="26627" name="内容占位符 2"/>
          <p:cNvSpPr>
            <a:spLocks noGrp="1" noChangeArrowheads="1"/>
          </p:cNvSpPr>
          <p:nvPr/>
        </p:nvSpPr>
        <p:spPr bwMode="auto">
          <a:xfrm>
            <a:off x="457200" y="1711325"/>
            <a:ext cx="822960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42900" indent="-342900" eaLnBrk="0" hangingPunct="0"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742950" indent="-342900" eaLnBrk="0" hangingPunct="0"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None/>
            </a:pPr>
            <a:endParaRPr lang="zh-CN" altLang="en-US" sz="2000" dirty="0">
              <a:solidFill>
                <a:srgbClr val="292929"/>
              </a:solidFill>
              <a:sym typeface="微软雅黑" pitchFamily="34" charset="-122"/>
            </a:endParaRPr>
          </a:p>
          <a:p>
            <a:pPr lvl="1" eaLnBrk="1" hangingPunct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伪类：伪类用于向被选中元素添加特殊的效果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None/>
            </a:pPr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eaLnBrk="1" hangingPunct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link            未访问（默认）</a:t>
            </a:r>
          </a:p>
          <a:p>
            <a:pPr lvl="1" eaLnBrk="1" hangingPunct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hover         鼠标悬停（鼠标划过）</a:t>
            </a:r>
          </a:p>
          <a:p>
            <a:pPr lvl="1" eaLnBrk="1" hangingPunct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active         链接激活（鼠标按下）</a:t>
            </a:r>
          </a:p>
          <a:p>
            <a:pPr lvl="1" eaLnBrk="1" hangingPunct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visited        访问过后（点击过后）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400050" lvl="2" indent="0" eaLnBrk="1" hangingPunct="1">
              <a:spcBef>
                <a:spcPct val="20000"/>
              </a:spcBef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sym typeface="微软雅黑" pitchFamily="34" charset="-122"/>
            </a:endParaRPr>
          </a:p>
          <a:p>
            <a:pPr lvl="1" eaLnBrk="1" hangingPunct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A四个伪类的顺序：</a:t>
            </a:r>
          </a:p>
          <a:p>
            <a:pPr lvl="1" eaLnBrk="1" hangingPunct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link    visited    hover  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sym typeface="微软雅黑" pitchFamily="34" charset="-122"/>
              </a:rPr>
              <a:t>active</a:t>
            </a:r>
          </a:p>
          <a:p>
            <a:pPr lvl="1" eaLnBrk="1" hangingPunct="1">
              <a:spcBef>
                <a:spcPct val="20000"/>
              </a:spcBef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（love hate 记忆方法！）</a:t>
            </a:r>
          </a:p>
        </p:txBody>
      </p:sp>
    </p:spTree>
    <p:extLst>
      <p:ext uri="{BB962C8B-B14F-4D97-AF65-F5344CB8AC3E}">
        <p14:creationId xmlns:p14="http://schemas.microsoft.com/office/powerpoint/2010/main" val="343564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47185" y="476672"/>
            <a:ext cx="8229600" cy="72005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A伪类的应用 和 兼容</a:t>
            </a:r>
          </a:p>
        </p:txBody>
      </p:sp>
      <p:sp>
        <p:nvSpPr>
          <p:cNvPr id="27651" name="内容占位符 2"/>
          <p:cNvSpPr>
            <a:spLocks noGrp="1" noChangeArrowheads="1"/>
          </p:cNvSpPr>
          <p:nvPr/>
        </p:nvSpPr>
        <p:spPr bwMode="auto">
          <a:xfrm>
            <a:off x="457200" y="1711325"/>
            <a:ext cx="822960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42900" indent="-342900" eaLnBrk="0" hangingPunct="0"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742950" indent="-342900" eaLnBrk="0" hangingPunct="0"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None/>
            </a:pPr>
            <a:endParaRPr lang="zh-CN" altLang="en-US" sz="2400" dirty="0">
              <a:solidFill>
                <a:srgbClr val="292929"/>
              </a:solidFill>
              <a:sym typeface="微软雅黑" pitchFamily="34" charset="-122"/>
            </a:endParaRPr>
          </a:p>
          <a:p>
            <a:pPr lvl="1" eaLnBrk="1" hangingPunct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a伪类的应用：</a:t>
            </a:r>
          </a:p>
          <a:p>
            <a:pPr lvl="1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None/>
            </a:pPr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a、四个伪类全用(搜索引擎、新闻门户、小说网站)</a:t>
            </a:r>
          </a:p>
          <a:p>
            <a:pPr lvl="2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b、一般网站只用（ a{}   a:hover{}  ）</a:t>
            </a:r>
          </a:p>
          <a:p>
            <a:pPr lvl="2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2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None/>
            </a:pPr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IE6不支持a以外其它任何标签的伪类；</a:t>
            </a:r>
          </a:p>
          <a:p>
            <a:pPr lvl="1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None/>
            </a:pPr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IE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6以上的浏览器支持所有标签的hover伪类；</a:t>
            </a:r>
          </a:p>
          <a:p>
            <a:pPr lvl="1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None/>
            </a:pPr>
            <a:endParaRPr lang="zh-CN" altLang="en-US" sz="24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lvl="1" eaLnBrk="1" hangingPunct="1">
              <a:lnSpc>
                <a:spcPct val="80000"/>
              </a:lnSpc>
              <a:buClr>
                <a:srgbClr val="F50A64"/>
              </a:buClr>
              <a:buFont typeface="Wingdings" pitchFamily="2" charset="2"/>
              <a:buNone/>
            </a:pPr>
            <a:endParaRPr lang="zh-CN" altLang="en-US" sz="24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9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85496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前端开发语言介绍</a:t>
            </a:r>
            <a:endParaRPr lang="zh-CN" alt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/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html（Hypertext Markup Language）—— 结构</a:t>
            </a:r>
          </a:p>
          <a:p>
            <a:pPr marL="342900" lvl="1" indent="-342900">
              <a:buClr>
                <a:srgbClr val="F50A64"/>
              </a:buClr>
              <a:buNone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超文本标记语言</a:t>
            </a:r>
          </a:p>
          <a:p>
            <a:pPr marL="342900" lvl="1" indent="-342900">
              <a:buClr>
                <a:srgbClr val="F50A64"/>
              </a:buClr>
              <a:buNone/>
            </a:pPr>
            <a:endParaRPr lang="zh-CN" altLang="en-US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css（Cascading Style Sheets）—— 样式</a:t>
            </a:r>
          </a:p>
          <a:p>
            <a:pPr marL="342900" lvl="1" indent="-342900">
              <a:buClr>
                <a:srgbClr val="F50A64"/>
              </a:buClr>
              <a:buNone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层叠样式表</a:t>
            </a:r>
          </a:p>
          <a:p>
            <a:pPr marL="342900" lvl="1" indent="-342900">
              <a:buClr>
                <a:srgbClr val="F50A64"/>
              </a:buClr>
              <a:buNone/>
            </a:pPr>
            <a:endParaRPr lang="zh-CN" altLang="en-US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js（javascript）—— 行为</a:t>
            </a:r>
          </a:p>
          <a:p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95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972" y="332656"/>
            <a:ext cx="8229600" cy="866360"/>
          </a:xfrm>
        </p:spPr>
        <p:txBody>
          <a:bodyPr/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 第一个页面</a:t>
            </a:r>
            <a:endParaRPr lang="zh-CN" alt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972" y="1628800"/>
            <a:ext cx="8535516" cy="481578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声明文档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类型的两种方式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0" lvl="1" indent="0">
              <a:buClr>
                <a:schemeClr val="accent6">
                  <a:lumMod val="60000"/>
                  <a:lumOff val="40000"/>
                </a:schemeClr>
              </a:buClr>
              <a:buSzPct val="95000"/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HTML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-&gt;  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&lt;!DOCTYPE html PUBLIC "-//W3C//DTD XHTML 1.0 Transitional//EN" "http://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www.w3.org/TR/xhtml1/DTD/xhtml1-strict.dtd"&gt;</a:t>
            </a:r>
          </a:p>
          <a:p>
            <a:pPr marL="0" lvl="1" indent="0">
              <a:buClr>
                <a:schemeClr val="accent6">
                  <a:lumMod val="60000"/>
                  <a:lumOff val="40000"/>
                </a:schemeClr>
              </a:buClr>
              <a:buSzPct val="95000"/>
              <a:buNone/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pPr marL="0" lvl="1" indent="0">
              <a:buClr>
                <a:schemeClr val="accent6">
                  <a:lumMod val="60000"/>
                  <a:lumOff val="40000"/>
                </a:schemeClr>
              </a:buClr>
              <a:buSzPct val="95000"/>
              <a:buNone/>
            </a:pPr>
            <a:r>
              <a:rPr lang="en-US" altLang="zh-CN" sz="14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HTML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-&gt;  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&lt;!DOCTYPE html PUBLIC "-//W3C//DTD XHTML 1.0 Transitional//EN" "http://www.w3.org/TR/xhtml1/DTD/xhtml1-transitional.dtd"&gt;</a:t>
            </a:r>
          </a:p>
          <a:p>
            <a:pPr marL="0" lvl="1" indent="0">
              <a:buClr>
                <a:schemeClr val="accent6">
                  <a:lumMod val="60000"/>
                  <a:lumOff val="40000"/>
                </a:schemeClr>
              </a:buClr>
              <a:buSzPct val="95000"/>
              <a:buNone/>
            </a:pPr>
            <a:endParaRPr lang="en-US" altLang="zh-CN" sz="800" dirty="0">
              <a:solidFill>
                <a:schemeClr val="tx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Calibri" pitchFamily="34" charset="0"/>
            </a:endParaRPr>
          </a:p>
          <a:p>
            <a:pPr marL="0" lvl="1" indent="0">
              <a:buClr>
                <a:schemeClr val="accent6">
                  <a:lumMod val="60000"/>
                  <a:lumOff val="40000"/>
                </a:schemeClr>
              </a:buClr>
              <a:buSzPct val="95000"/>
              <a:buNone/>
            </a:pPr>
            <a:endParaRPr lang="en-US" altLang="zh-CN" b="1" dirty="0" smtClean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代码编码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格式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  <a:p>
            <a:pPr marL="0" lvl="1" indent="0">
              <a:buClr>
                <a:schemeClr val="accent6">
                  <a:lumMod val="60000"/>
                  <a:lumOff val="40000"/>
                </a:schemeClr>
              </a:buClr>
              <a:buSzPct val="95000"/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&lt;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meta charset="utf-8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"/&gt;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0" lvl="1" indent="0">
              <a:buClr>
                <a:schemeClr val="accent6">
                  <a:lumMod val="60000"/>
                  <a:lumOff val="40000"/>
                </a:schemeClr>
              </a:buClr>
              <a:buSzPct val="95000"/>
              <a:buNone/>
            </a:pP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标签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0" lvl="1" indent="0">
              <a:buClr>
                <a:schemeClr val="accent6">
                  <a:lumMod val="60000"/>
                  <a:lumOff val="40000"/>
                </a:schemeClr>
              </a:buClr>
              <a:buSzPct val="95000"/>
              <a:buNone/>
            </a:pP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&lt; 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标记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0" lvl="1" indent="0">
              <a:buClr>
                <a:schemeClr val="accent6">
                  <a:lumMod val="60000"/>
                  <a:lumOff val="40000"/>
                </a:schemeClr>
              </a:buClr>
              <a:buSzPct val="95000"/>
              <a:buNone/>
            </a:pP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&lt; html&gt; 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标签</a:t>
            </a:r>
          </a:p>
          <a:p>
            <a:pPr marL="0" lvl="1" indent="0">
              <a:buClr>
                <a:schemeClr val="accent6">
                  <a:lumMod val="60000"/>
                  <a:lumOff val="40000"/>
                </a:schemeClr>
              </a:buClr>
              <a:buSzPct val="95000"/>
              <a:buNone/>
            </a:pP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&lt; 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html &gt; &lt;/ html &gt; 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标签对</a:t>
            </a:r>
          </a:p>
          <a:p>
            <a:pPr marL="0" lvl="1" indent="0">
              <a:buClr>
                <a:schemeClr val="accent6">
                  <a:lumMod val="60000"/>
                  <a:lumOff val="40000"/>
                </a:schemeClr>
              </a:buClr>
              <a:buSzPct val="95000"/>
              <a:buNone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单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标签：直接在后面斜杠结束的标签叫做单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标签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0" lvl="1" indent="0">
              <a:buClr>
                <a:schemeClr val="accent6">
                  <a:lumMod val="60000"/>
                  <a:lumOff val="40000"/>
                </a:schemeClr>
              </a:buClr>
              <a:buSzPct val="95000"/>
              <a:buNone/>
            </a:pP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        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br</a:t>
            </a:r>
            <a:r>
              <a:rPr lang="en-US" altLang="zh-CN" sz="1800" dirty="0"/>
              <a:t>&gt;&lt;</a:t>
            </a:r>
            <a:r>
              <a:rPr lang="en-US" altLang="zh-CN" sz="1800" dirty="0" err="1"/>
              <a:t>hr</a:t>
            </a:r>
            <a:r>
              <a:rPr lang="en-US" altLang="zh-CN" sz="1800" dirty="0"/>
              <a:t>&gt;&lt;</a:t>
            </a:r>
            <a:r>
              <a:rPr lang="en-US" altLang="zh-CN" sz="1800" dirty="0" err="1"/>
              <a:t>img</a:t>
            </a:r>
            <a:r>
              <a:rPr lang="en-US" altLang="zh-CN" sz="1800" dirty="0"/>
              <a:t>&gt;&lt;input&gt;&lt;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&gt;&lt;meta&gt;&lt;link&gt;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0" lvl="1" indent="0">
              <a:buClr>
                <a:schemeClr val="accent6">
                  <a:lumMod val="60000"/>
                  <a:lumOff val="40000"/>
                </a:schemeClr>
              </a:buClr>
              <a:buSzPct val="95000"/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buClr>
                <a:srgbClr val="F50A64"/>
              </a:buClr>
              <a:buNone/>
            </a:pPr>
            <a:endParaRPr lang="zh-CN" altLang="en-US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0" lvl="1" indent="0">
              <a:buClr>
                <a:schemeClr val="accent6">
                  <a:lumMod val="60000"/>
                  <a:lumOff val="40000"/>
                </a:schemeClr>
              </a:buClr>
              <a:buSzPct val="95000"/>
              <a:buNone/>
            </a:pPr>
            <a:endParaRPr lang="zh-CN" altLang="en-US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14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435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常见标签</a:t>
            </a:r>
            <a:endParaRPr lang="zh-CN" alt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0781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div            块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img           图片（单标签）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               链接、下载、锚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点、发邮件、打电话、发短信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1-h6        标题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               段落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strong       强调（粗体）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em            强调（斜体）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span          区分样式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ul              无序列表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ol              有序列表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               列表项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dl              定义列表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dt              定义列表标题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dd             定义列表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24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642" y="476672"/>
            <a:ext cx="8229600" cy="866360"/>
          </a:xfrm>
        </p:spPr>
        <p:txBody>
          <a:bodyPr/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标签分类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972" y="1785326"/>
            <a:ext cx="8229600" cy="4389120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zh-CN" altLang="en-US" dirty="0" smtClean="0"/>
              <a:t>块级元素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 smtClean="0"/>
              <a:t>     div,  p, </a:t>
            </a:r>
            <a:r>
              <a:rPr lang="en-US" altLang="zh-CN" sz="2000" dirty="0"/>
              <a:t> </a:t>
            </a:r>
            <a:r>
              <a:rPr lang="en-US" altLang="zh-CN" sz="2000" dirty="0" smtClean="0"/>
              <a:t>h1-h6,  </a:t>
            </a:r>
            <a:r>
              <a:rPr lang="en-US" altLang="zh-CN" sz="2000" dirty="0" err="1"/>
              <a:t>hr</a:t>
            </a:r>
            <a:r>
              <a:rPr lang="en-US" altLang="zh-CN" sz="2000" dirty="0"/>
              <a:t>,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  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,  </a:t>
            </a:r>
            <a:r>
              <a:rPr lang="en-US" altLang="zh-CN" sz="2000" dirty="0" smtClean="0"/>
              <a:t>li,</a:t>
            </a:r>
            <a:r>
              <a:rPr lang="en-US" altLang="zh-CN" sz="2000" dirty="0"/>
              <a:t>  </a:t>
            </a:r>
            <a:r>
              <a:rPr lang="en-US" altLang="zh-CN" sz="2000" dirty="0" err="1"/>
              <a:t>ol</a:t>
            </a:r>
            <a:r>
              <a:rPr lang="en-US" altLang="zh-CN" sz="2000" dirty="0"/>
              <a:t>, </a:t>
            </a:r>
            <a:r>
              <a:rPr lang="en-US" altLang="zh-CN" sz="2000" dirty="0" smtClean="0"/>
              <a:t> dl, </a:t>
            </a:r>
            <a:r>
              <a:rPr lang="en-US" altLang="zh-CN" sz="2000" dirty="0"/>
              <a:t> 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 table</a:t>
            </a:r>
          </a:p>
          <a:p>
            <a:endParaRPr lang="en-US" altLang="zh-CN" dirty="0" smtClean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zh-CN" altLang="en-US" dirty="0"/>
              <a:t>行</a:t>
            </a:r>
            <a:r>
              <a:rPr lang="zh-CN" altLang="en-US" dirty="0" smtClean="0"/>
              <a:t>内元素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联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</a:t>
            </a:r>
            <a:r>
              <a:rPr lang="en-US" altLang="zh-CN" dirty="0" smtClean="0"/>
              <a:t>)</a:t>
            </a:r>
          </a:p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r>
              <a:rPr lang="en-US" altLang="zh-CN" sz="2000" dirty="0" smtClean="0"/>
              <a:t>     span</a:t>
            </a:r>
            <a:r>
              <a:rPr lang="en-US" altLang="zh-CN" sz="2000" dirty="0"/>
              <a:t>,   strong,   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,  </a:t>
            </a:r>
            <a:r>
              <a:rPr lang="en-US" altLang="zh-CN" sz="2000" b="1" dirty="0" err="1"/>
              <a:t>br</a:t>
            </a:r>
            <a:r>
              <a:rPr lang="en-US" altLang="zh-CN" sz="2000" dirty="0"/>
              <a:t>,  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 ,  input,  label,  select,  </a:t>
            </a:r>
            <a:r>
              <a:rPr lang="en-US" altLang="zh-CN" sz="2000" dirty="0" err="1" smtClean="0"/>
              <a:t>textarea</a:t>
            </a:r>
            <a:endParaRPr lang="zh-CN" altLang="en-US" sz="2000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93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4352"/>
          </a:xfrm>
        </p:spPr>
        <p:txBody>
          <a:bodyPr/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块元素和内嵌元素</a:t>
            </a:r>
            <a:endParaRPr lang="zh-CN" alt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972" y="1700808"/>
            <a:ext cx="8229600" cy="4389120"/>
          </a:xfrm>
        </p:spPr>
        <p:txBody>
          <a:bodyPr/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块的特征</a:t>
            </a: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1、默认独占一行 </a:t>
            </a: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2、没有宽度时，默认撑满一排</a:t>
            </a: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3、支持所有css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命令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742950" lvl="2" indent="-342900"/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内嵌(内联、行内)的特征</a:t>
            </a:r>
          </a:p>
          <a:p>
            <a:pPr marL="742950" lvl="2" indent="-342900"/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1、同排可以继续跟同类的标签</a:t>
            </a:r>
          </a:p>
          <a:p>
            <a:pPr marL="742950" lvl="2" indent="-342900"/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2、内容撑开宽度</a:t>
            </a: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3、不支持宽高</a:t>
            </a: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4、不支持上下的margin和padding</a:t>
            </a: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	</a:t>
            </a: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55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79435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块和内嵌的转换</a:t>
            </a:r>
            <a:endParaRPr lang="zh-CN" alt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89120"/>
          </a:xfrm>
        </p:spPr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display：block        显示为块</a:t>
            </a:r>
          </a:p>
          <a:p>
            <a:pPr marL="742950" lvl="2" indent="-342900">
              <a:lnSpc>
                <a:spcPct val="80000"/>
              </a:lnSpc>
              <a:buNone/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使内联元素具备块属性标签的特性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342900" lvl="1" indent="-342900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display：inline        显示为内嵌</a:t>
            </a:r>
          </a:p>
          <a:p>
            <a:pPr marL="742950" lvl="2" indent="-342900">
              <a:lnSpc>
                <a:spcPct val="80000"/>
              </a:lnSpc>
              <a:buNone/>
            </a:pPr>
            <a:endParaRPr lang="zh-CN" altLang="en-US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使行块属性标签具备内联元素的特性</a:t>
            </a:r>
          </a:p>
          <a:p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17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94352"/>
          </a:xfrm>
        </p:spPr>
        <p:txBody>
          <a:bodyPr/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display：inline-block;</a:t>
            </a:r>
            <a:endParaRPr lang="zh-CN" alt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Inline-block的特点和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17220" lvl="2" indent="-342900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17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特性</a:t>
            </a:r>
            <a:r>
              <a:rPr lang="zh-CN" altLang="en-US" sz="17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7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17220" lvl="2" indent="-342900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17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1</a:t>
            </a:r>
            <a:r>
              <a:rPr lang="en-US" altLang="zh-CN" sz="17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、块在一行显示；</a:t>
            </a:r>
          </a:p>
          <a:p>
            <a:pPr marL="617220" lvl="2" indent="-342900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17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2</a:t>
            </a:r>
            <a:r>
              <a:rPr lang="en-US" altLang="zh-CN" sz="17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、行内属性标签支持宽高；</a:t>
            </a:r>
          </a:p>
          <a:p>
            <a:pPr marL="617220" lvl="2" indent="-342900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17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3</a:t>
            </a:r>
            <a:r>
              <a:rPr lang="en-US" altLang="zh-CN" sz="17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、没有宽度的时候内容撑开宽度</a:t>
            </a:r>
          </a:p>
          <a:p>
            <a:pPr marL="617220" lvl="2" indent="-342900">
              <a:buClr>
                <a:srgbClr val="F50A64"/>
              </a:buClr>
              <a:buFont typeface="Wingdings" pitchFamily="2" charset="2"/>
              <a:buNone/>
            </a:pPr>
            <a:endParaRPr lang="zh-CN" altLang="en-US" sz="17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17220" lvl="2" indent="-342900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17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endParaRPr lang="en-US" altLang="zh-CN" sz="1700" dirty="0">
              <a:solidFill>
                <a:schemeClr val="tx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91540" lvl="3" indent="-342900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1、ie6 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ie7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不支持块属性标签的inline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-block;</a:t>
            </a:r>
            <a:endParaRPr lang="en-US" altLang="zh-CN" dirty="0">
              <a:solidFill>
                <a:schemeClr val="tx1">
                  <a:lumMod val="95000"/>
                </a:schemeClr>
              </a:solidFill>
            </a:endParaRPr>
          </a:p>
          <a:p>
            <a:pPr marL="274320" lvl="2" indent="0">
              <a:buClr>
                <a:srgbClr val="F50A64"/>
              </a:buClr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49280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29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1074</TotalTime>
  <Words>714</Words>
  <Application>Microsoft Office PowerPoint</Application>
  <PresentationFormat>全屏显示(4:3)</PresentationFormat>
  <Paragraphs>203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流畅</vt:lpstr>
      <vt:lpstr>欢迎来到睿峰培训</vt:lpstr>
      <vt:lpstr>html+css</vt:lpstr>
      <vt:lpstr>前端开发语言介绍</vt:lpstr>
      <vt:lpstr>html 第一个页面</vt:lpstr>
      <vt:lpstr>常见标签</vt:lpstr>
      <vt:lpstr>标签分类</vt:lpstr>
      <vt:lpstr>块元素和内嵌元素</vt:lpstr>
      <vt:lpstr>块和内嵌的转换</vt:lpstr>
      <vt:lpstr>display：inline-block;</vt:lpstr>
      <vt:lpstr>样式表出现的位置</vt:lpstr>
      <vt:lpstr>常见样式</vt:lpstr>
      <vt:lpstr>常见复合属性</vt:lpstr>
      <vt:lpstr>background</vt:lpstr>
      <vt:lpstr>border</vt:lpstr>
      <vt:lpstr>padding</vt:lpstr>
      <vt:lpstr>margin</vt:lpstr>
      <vt:lpstr>盒模型</vt:lpstr>
      <vt:lpstr>选择器</vt:lpstr>
      <vt:lpstr>选择符的优先级</vt:lpstr>
      <vt:lpstr>A的四个伪类</vt:lpstr>
      <vt:lpstr>A伪类的应用 和 兼容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欢迎来到睿峰培训</dc:title>
  <dc:creator>微软用户</dc:creator>
  <cp:lastModifiedBy>fengyouwei</cp:lastModifiedBy>
  <cp:revision>137</cp:revision>
  <dcterms:created xsi:type="dcterms:W3CDTF">2016-08-25T12:17:10Z</dcterms:created>
  <dcterms:modified xsi:type="dcterms:W3CDTF">2016-08-31T08:57:45Z</dcterms:modified>
</cp:coreProperties>
</file>