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71" r:id="rId10"/>
    <p:sldId id="264" r:id="rId11"/>
    <p:sldId id="261" r:id="rId12"/>
    <p:sldId id="301" r:id="rId13"/>
    <p:sldId id="305" r:id="rId14"/>
    <p:sldId id="281" r:id="rId15"/>
    <p:sldId id="282" r:id="rId16"/>
    <p:sldId id="283" r:id="rId17"/>
    <p:sldId id="293" r:id="rId18"/>
    <p:sldId id="284" r:id="rId19"/>
    <p:sldId id="285" r:id="rId20"/>
    <p:sldId id="287" r:id="rId21"/>
    <p:sldId id="289" r:id="rId22"/>
    <p:sldId id="290" r:id="rId23"/>
    <p:sldId id="291" r:id="rId24"/>
    <p:sldId id="295" r:id="rId25"/>
    <p:sldId id="262" r:id="rId26"/>
    <p:sldId id="294" r:id="rId27"/>
    <p:sldId id="296" r:id="rId28"/>
    <p:sldId id="299" r:id="rId29"/>
    <p:sldId id="297" r:id="rId30"/>
    <p:sldId id="298" r:id="rId31"/>
    <p:sldId id="300" r:id="rId32"/>
    <p:sldId id="272" r:id="rId33"/>
    <p:sldId id="277" r:id="rId34"/>
    <p:sldId id="275" r:id="rId35"/>
    <p:sldId id="267" r:id="rId36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262"/>
    <a:srgbClr val="404040"/>
    <a:srgbClr val="FFFFFF"/>
    <a:srgbClr val="1F1F1F"/>
    <a:srgbClr val="140000"/>
    <a:srgbClr val="5A5A5A"/>
    <a:srgbClr val="414141"/>
    <a:srgbClr val="2A2A2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2" autoAdjust="0"/>
    <p:restoredTop sz="93308"/>
  </p:normalViewPr>
  <p:slideViewPr>
    <p:cSldViewPr snapToGrid="0" snapToObjects="1">
      <p:cViewPr varScale="1">
        <p:scale>
          <a:sx n="80" d="100"/>
          <a:sy n="80" d="100"/>
        </p:scale>
        <p:origin x="422" y="53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pPr/>
              <a:t>2019/6/5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78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31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2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333" dirty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18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82" r:id="rId3"/>
    <p:sldLayoutId id="2147493483" r:id="rId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2025" y="4374509"/>
            <a:ext cx="1779026" cy="3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答辩人：蒙安哲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022" y="1727986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868D76-7DDB-488F-BA09-179A7EA332A7}"/>
              </a:ext>
            </a:extLst>
          </p:cNvPr>
          <p:cNvSpPr txBox="1"/>
          <p:nvPr/>
        </p:nvSpPr>
        <p:spPr>
          <a:xfrm>
            <a:off x="7602537" y="4374509"/>
            <a:ext cx="1779026" cy="3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指导老师：凌黎明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41F6E4-E7BF-41E0-BC67-39239487C9BF}"/>
              </a:ext>
            </a:extLst>
          </p:cNvPr>
          <p:cNvSpPr/>
          <p:nvPr/>
        </p:nvSpPr>
        <p:spPr>
          <a:xfrm>
            <a:off x="2969677" y="196201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zh-CN" sz="4000" b="1" dirty="0">
                <a:solidFill>
                  <a:schemeClr val="bg1"/>
                </a:solidFill>
              </a:rPr>
              <a:t>基于深度学习的足球运动员比赛表现综合评分模型</a:t>
            </a:r>
            <a:r>
              <a:rPr lang="zh-CN" altLang="en-US" sz="4000" b="1" dirty="0">
                <a:solidFill>
                  <a:schemeClr val="bg1"/>
                </a:solidFill>
              </a:rPr>
              <a:t>的</a:t>
            </a:r>
            <a:r>
              <a:rPr lang="zh-CN" altLang="zh-CN" sz="4000" b="1" dirty="0">
                <a:solidFill>
                  <a:schemeClr val="bg1"/>
                </a:solidFill>
              </a:rPr>
              <a:t>研究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347">
        <p14:window dir="vert"/>
      </p:transition>
    </mc:Choice>
    <mc:Fallback xmlns="">
      <p:transition spd="slow" advTm="734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3.1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数据获取与预处理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pic>
        <p:nvPicPr>
          <p:cNvPr id="7" name="图片 6" descr="C:\Users\pc1\AppData\Local\Temp\WeChat Files\1cf567024fe31e2d93b95f859d6bed1.jpg">
            <a:extLst>
              <a:ext uri="{FF2B5EF4-FFF2-40B4-BE49-F238E27FC236}">
                <a16:creationId xmlns:a16="http://schemas.microsoft.com/office/drawing/2014/main" id="{683A64A0-98D2-42B6-9E53-DCFD7005597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0974" y="1028412"/>
            <a:ext cx="8271640" cy="50452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58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71">
        <p:fade/>
      </p:transition>
    </mc:Choice>
    <mc:Fallback xmlns="">
      <p:transition spd="med" advTm="498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3.1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数据获取与预处理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518F65-EC5E-4EC8-B11D-9E3E75097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48" y="1144264"/>
            <a:ext cx="10698291" cy="502495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8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660">
        <p:fade/>
      </p:transition>
    </mc:Choice>
    <mc:Fallback xmlns="">
      <p:transition spd="med" advTm="4866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3.1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数据获取与预处理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F2A3B2-E622-4DA1-8543-DD45FE9A7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702" y="784323"/>
            <a:ext cx="6826288" cy="529353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4097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188">
        <p:fade/>
      </p:transition>
    </mc:Choice>
    <mc:Fallback xmlns="">
      <p:transition spd="med" advTm="43188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3.1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数据获取与预处理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5014CF-7133-4E95-8AB1-06EE0C6B00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1521" y="890609"/>
            <a:ext cx="9110546" cy="58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340">
        <p:fade/>
      </p:transition>
    </mc:Choice>
    <mc:Fallback xmlns="">
      <p:transition spd="med" advTm="3434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3.2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模型评价指标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5185552-C82E-4676-B46B-227C8C20E6EC}"/>
                  </a:ext>
                </a:extLst>
              </p:cNvPr>
              <p:cNvSpPr/>
              <p:nvPr/>
            </p:nvSpPr>
            <p:spPr>
              <a:xfrm>
                <a:off x="6096794" y="2245471"/>
                <a:ext cx="3697807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zh-CN" alt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zh-CN" altLang="en-US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5185552-C82E-4676-B46B-227C8C20E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794" y="2245471"/>
                <a:ext cx="3697807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CD10213-6114-4E38-9891-549065D9E641}"/>
              </a:ext>
            </a:extLst>
          </p:cNvPr>
          <p:cNvSpPr txBox="1"/>
          <p:nvPr/>
        </p:nvSpPr>
        <p:spPr>
          <a:xfrm>
            <a:off x="683746" y="2521764"/>
            <a:ext cx="40039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b="1" dirty="0">
                <a:solidFill>
                  <a:schemeClr val="bg1"/>
                </a:solidFill>
              </a:rPr>
              <a:t>偏差程度衡量指标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24C690-016C-450A-B86F-67055CB04EA1}"/>
              </a:ext>
            </a:extLst>
          </p:cNvPr>
          <p:cNvSpPr txBox="1"/>
          <p:nvPr/>
        </p:nvSpPr>
        <p:spPr>
          <a:xfrm>
            <a:off x="683746" y="4259205"/>
            <a:ext cx="40039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b="1" dirty="0">
                <a:solidFill>
                  <a:schemeClr val="bg1"/>
                </a:solidFill>
              </a:rPr>
              <a:t>稳定程度衡量指标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43CA47-080E-4CD7-8EE6-676A124D5499}"/>
                  </a:ext>
                </a:extLst>
              </p:cNvPr>
              <p:cNvSpPr/>
              <p:nvPr/>
            </p:nvSpPr>
            <p:spPr>
              <a:xfrm>
                <a:off x="5093183" y="3982911"/>
                <a:ext cx="6598922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𝑆𝑡𝑎𝑛𝑑𝑎𝑟𝑑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𝑉𝑎𝑟𝑖𝑎𝑛𝑐𝑒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𝑒𝑟𝑟𝑜𝑟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𝑒𝑟𝑟𝑜𝑟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43CA47-080E-4CD7-8EE6-676A124D5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83" y="3982911"/>
                <a:ext cx="6598922" cy="1183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20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793">
        <p:fade/>
      </p:transition>
    </mc:Choice>
    <mc:Fallback xmlns="">
      <p:transition spd="med" advTm="327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3.3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卷积神经网络的构建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pic>
        <p:nvPicPr>
          <p:cNvPr id="2050" name="Picture 2" descr="âå·ç§¯ç¥ç»ç½ç»âçå¾çæç´¢ç»æ">
            <a:extLst>
              <a:ext uri="{FF2B5EF4-FFF2-40B4-BE49-F238E27FC236}">
                <a16:creationId xmlns:a16="http://schemas.microsoft.com/office/drawing/2014/main" id="{7E285DD3-1698-45E0-84C4-75F327DF7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63" y="1706136"/>
            <a:ext cx="8089662" cy="324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143">
            <a:extLst>
              <a:ext uri="{FF2B5EF4-FFF2-40B4-BE49-F238E27FC236}">
                <a16:creationId xmlns:a16="http://schemas.microsoft.com/office/drawing/2014/main" id="{AB328B89-3A6B-46F1-89D7-425FE48993A5}"/>
              </a:ext>
            </a:extLst>
          </p:cNvPr>
          <p:cNvGrpSpPr/>
          <p:nvPr/>
        </p:nvGrpSpPr>
        <p:grpSpPr>
          <a:xfrm>
            <a:off x="6290584" y="1403015"/>
            <a:ext cx="603451" cy="603451"/>
            <a:chOff x="6870036" y="1859226"/>
            <a:chExt cx="575096" cy="57509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213AF9F-1411-4D62-AB22-6A582D4BDBFF}"/>
                </a:ext>
              </a:extLst>
            </p:cNvPr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75DD203B-662E-4FEC-B44C-947F5716D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89C5D9A-ADA7-4AC0-9B8A-6C316F837C58}"/>
              </a:ext>
            </a:extLst>
          </p:cNvPr>
          <p:cNvSpPr/>
          <p:nvPr/>
        </p:nvSpPr>
        <p:spPr>
          <a:xfrm>
            <a:off x="7023392" y="1263081"/>
            <a:ext cx="3976448" cy="883317"/>
          </a:xfrm>
          <a:prstGeom prst="rect">
            <a:avLst/>
          </a:prstGeom>
          <a:solidFill>
            <a:srgbClr val="404040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</a:rPr>
              <a:t>输入层：一阶张量输入转为二阶张量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grpSp>
        <p:nvGrpSpPr>
          <p:cNvPr id="9" name="组合 143">
            <a:extLst>
              <a:ext uri="{FF2B5EF4-FFF2-40B4-BE49-F238E27FC236}">
                <a16:creationId xmlns:a16="http://schemas.microsoft.com/office/drawing/2014/main" id="{3A297457-15AE-48A2-AE04-CEE7B68968A4}"/>
              </a:ext>
            </a:extLst>
          </p:cNvPr>
          <p:cNvGrpSpPr/>
          <p:nvPr/>
        </p:nvGrpSpPr>
        <p:grpSpPr>
          <a:xfrm>
            <a:off x="6290584" y="2698078"/>
            <a:ext cx="603451" cy="603451"/>
            <a:chOff x="6870036" y="1859226"/>
            <a:chExt cx="575096" cy="57509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7ED23CA-7ED6-4488-99A1-644E43DB5B35}"/>
                </a:ext>
              </a:extLst>
            </p:cNvPr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02E295B-0F82-4DB9-9CC9-E0010AB69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1347600-669D-4CEC-8A18-03884E78076D}"/>
              </a:ext>
            </a:extLst>
          </p:cNvPr>
          <p:cNvSpPr/>
          <p:nvPr/>
        </p:nvSpPr>
        <p:spPr>
          <a:xfrm>
            <a:off x="7023392" y="2763272"/>
            <a:ext cx="3976448" cy="483207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/>
              </a:rPr>
              <a:t>卷积层：实现卷积运算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grpSp>
        <p:nvGrpSpPr>
          <p:cNvPr id="13" name="组合 143">
            <a:extLst>
              <a:ext uri="{FF2B5EF4-FFF2-40B4-BE49-F238E27FC236}">
                <a16:creationId xmlns:a16="http://schemas.microsoft.com/office/drawing/2014/main" id="{66008736-5B77-409E-A880-F2245D1ECCD8}"/>
              </a:ext>
            </a:extLst>
          </p:cNvPr>
          <p:cNvGrpSpPr/>
          <p:nvPr/>
        </p:nvGrpSpPr>
        <p:grpSpPr>
          <a:xfrm>
            <a:off x="6290584" y="3993141"/>
            <a:ext cx="603451" cy="603451"/>
            <a:chOff x="6870036" y="1859226"/>
            <a:chExt cx="575096" cy="57509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D64FDF0-845C-4C85-9FA2-46EC46EE79A0}"/>
                </a:ext>
              </a:extLst>
            </p:cNvPr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BEE1B67-4E82-47DB-B843-206FCF0D0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6B4A7C9E-6CF4-48B9-B121-8F53EBB5C0BA}"/>
              </a:ext>
            </a:extLst>
          </p:cNvPr>
          <p:cNvSpPr/>
          <p:nvPr/>
        </p:nvSpPr>
        <p:spPr>
          <a:xfrm>
            <a:off x="7023392" y="4054833"/>
            <a:ext cx="3976448" cy="480066"/>
          </a:xfrm>
          <a:prstGeom prst="rect">
            <a:avLst/>
          </a:prstGeom>
          <a:solidFill>
            <a:srgbClr val="404040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</a:rPr>
              <a:t>采样层：实现采样操作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grpSp>
        <p:nvGrpSpPr>
          <p:cNvPr id="18" name="组合 143">
            <a:extLst>
              <a:ext uri="{FF2B5EF4-FFF2-40B4-BE49-F238E27FC236}">
                <a16:creationId xmlns:a16="http://schemas.microsoft.com/office/drawing/2014/main" id="{63B934A4-3F4C-4FDB-9471-BB65B73B1573}"/>
              </a:ext>
            </a:extLst>
          </p:cNvPr>
          <p:cNvGrpSpPr/>
          <p:nvPr/>
        </p:nvGrpSpPr>
        <p:grpSpPr>
          <a:xfrm>
            <a:off x="6290584" y="5295312"/>
            <a:ext cx="603451" cy="603451"/>
            <a:chOff x="6870036" y="1859226"/>
            <a:chExt cx="575096" cy="57509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4C5C457-EED2-438F-B103-F509390E12F1}"/>
                </a:ext>
              </a:extLst>
            </p:cNvPr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61C6128-3A08-40DE-961A-E21F6A99D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0754171D-33FA-4E8D-99EA-E3AD0067F06D}"/>
              </a:ext>
            </a:extLst>
          </p:cNvPr>
          <p:cNvSpPr/>
          <p:nvPr/>
        </p:nvSpPr>
        <p:spPr>
          <a:xfrm>
            <a:off x="7023392" y="5155818"/>
            <a:ext cx="3976448" cy="883317"/>
          </a:xfrm>
          <a:prstGeom prst="rect">
            <a:avLst/>
          </a:prstGeom>
          <a:solidFill>
            <a:srgbClr val="404040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</a:rPr>
              <a:t>卷积层</a:t>
            </a:r>
            <a:r>
              <a:rPr lang="en-US" altLang="zh-CN" sz="2000" b="1" kern="0" dirty="0">
                <a:solidFill>
                  <a:schemeClr val="bg1"/>
                </a:solidFill>
              </a:rPr>
              <a:t>&amp;</a:t>
            </a:r>
            <a:r>
              <a:rPr lang="zh-CN" altLang="en-US" sz="2000" b="1" kern="0" dirty="0">
                <a:solidFill>
                  <a:schemeClr val="bg1"/>
                </a:solidFill>
              </a:rPr>
              <a:t>全连接层：选择最佳激活函数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9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917">
        <p:fade/>
      </p:transition>
    </mc:Choice>
    <mc:Fallback xmlns="">
      <p:transition spd="med" advTm="28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6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3.3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卷积神经网络的构建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grpSp>
        <p:nvGrpSpPr>
          <p:cNvPr id="6" name="组合 143">
            <a:extLst>
              <a:ext uri="{FF2B5EF4-FFF2-40B4-BE49-F238E27FC236}">
                <a16:creationId xmlns:a16="http://schemas.microsoft.com/office/drawing/2014/main" id="{8A6980E4-306F-4058-8213-7AD87CC63107}"/>
              </a:ext>
            </a:extLst>
          </p:cNvPr>
          <p:cNvGrpSpPr/>
          <p:nvPr/>
        </p:nvGrpSpPr>
        <p:grpSpPr>
          <a:xfrm>
            <a:off x="889909" y="1403015"/>
            <a:ext cx="603451" cy="603451"/>
            <a:chOff x="6870036" y="1859226"/>
            <a:chExt cx="575096" cy="5750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DB15C9F-FDBC-492D-8D4E-9304CE1CA6D8}"/>
                </a:ext>
              </a:extLst>
            </p:cNvPr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61D714-1334-4905-BCAF-DB09E000F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1FF414A-A4F7-4C97-8092-D0BB61F7482C}"/>
              </a:ext>
            </a:extLst>
          </p:cNvPr>
          <p:cNvSpPr/>
          <p:nvPr/>
        </p:nvSpPr>
        <p:spPr>
          <a:xfrm>
            <a:off x="1622717" y="1263081"/>
            <a:ext cx="3976448" cy="883317"/>
          </a:xfrm>
          <a:prstGeom prst="rect">
            <a:avLst/>
          </a:prstGeom>
          <a:solidFill>
            <a:srgbClr val="404040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</a:rPr>
              <a:t>输入层：一阶张量输入转为二阶张量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0213FB-E352-4C4B-BC91-D32386E18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456" y="2625156"/>
            <a:ext cx="7860676" cy="26917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44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117">
        <p:fade/>
      </p:transition>
    </mc:Choice>
    <mc:Fallback xmlns="">
      <p:transition spd="med" advTm="201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FFFFFF"/>
                </a:solidFill>
                <a:latin typeface="Calibri"/>
                <a:ea typeface="宋体"/>
              </a:rPr>
              <a:t>3.3 </a:t>
            </a:r>
            <a:r>
              <a:rPr kumimoji="1" lang="zh-CN" altLang="en-US" sz="1867" b="1" dirty="0">
                <a:solidFill>
                  <a:srgbClr val="FFFFFF"/>
                </a:solidFill>
                <a:latin typeface="Calibri"/>
                <a:ea typeface="宋体"/>
              </a:rPr>
              <a:t>卷积神经网络的构建</a:t>
            </a:r>
            <a:endParaRPr kumimoji="1" lang="zh-CN" altLang="en-US" sz="2133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grpSp>
        <p:nvGrpSpPr>
          <p:cNvPr id="6" name="组合 143">
            <a:extLst>
              <a:ext uri="{FF2B5EF4-FFF2-40B4-BE49-F238E27FC236}">
                <a16:creationId xmlns:a16="http://schemas.microsoft.com/office/drawing/2014/main" id="{8A6980E4-306F-4058-8213-7AD87CC63107}"/>
              </a:ext>
            </a:extLst>
          </p:cNvPr>
          <p:cNvGrpSpPr/>
          <p:nvPr/>
        </p:nvGrpSpPr>
        <p:grpSpPr>
          <a:xfrm>
            <a:off x="889909" y="1403015"/>
            <a:ext cx="603451" cy="603451"/>
            <a:chOff x="6870036" y="1859226"/>
            <a:chExt cx="575096" cy="5750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DB15C9F-FDBC-492D-8D4E-9304CE1CA6D8}"/>
                </a:ext>
              </a:extLst>
            </p:cNvPr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61D714-1334-4905-BCAF-DB09E000F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1FF414A-A4F7-4C97-8092-D0BB61F7482C}"/>
              </a:ext>
            </a:extLst>
          </p:cNvPr>
          <p:cNvSpPr/>
          <p:nvPr/>
        </p:nvSpPr>
        <p:spPr>
          <a:xfrm>
            <a:off x="1620853" y="1463136"/>
            <a:ext cx="3976448" cy="483207"/>
          </a:xfrm>
          <a:prstGeom prst="rect">
            <a:avLst/>
          </a:prstGeom>
          <a:solidFill>
            <a:srgbClr val="404040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/>
              </a:rPr>
              <a:t>卷积层：实现卷积运算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10" name="图片 9" descr="âå±é¨æç¥âçå¾çæç´¢ç»æ">
            <a:extLst>
              <a:ext uri="{FF2B5EF4-FFF2-40B4-BE49-F238E27FC236}">
                <a16:creationId xmlns:a16="http://schemas.microsoft.com/office/drawing/2014/main" id="{5133195A-00C4-410A-B08F-04AC4440FF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3101" y="2189856"/>
            <a:ext cx="5267385" cy="3764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13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FFFFFF"/>
                </a:solidFill>
                <a:latin typeface="Calibri"/>
                <a:ea typeface="宋体"/>
              </a:rPr>
              <a:t>3.3 </a:t>
            </a:r>
            <a:r>
              <a:rPr kumimoji="1" lang="zh-CN" altLang="en-US" sz="1867" b="1" dirty="0">
                <a:solidFill>
                  <a:srgbClr val="FFFFFF"/>
                </a:solidFill>
                <a:latin typeface="Calibri"/>
                <a:ea typeface="宋体"/>
              </a:rPr>
              <a:t>卷积神经网络的构建</a:t>
            </a:r>
            <a:endParaRPr kumimoji="1" lang="zh-CN" altLang="en-US" sz="2133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grpSp>
        <p:nvGrpSpPr>
          <p:cNvPr id="6" name="组合 143">
            <a:extLst>
              <a:ext uri="{FF2B5EF4-FFF2-40B4-BE49-F238E27FC236}">
                <a16:creationId xmlns:a16="http://schemas.microsoft.com/office/drawing/2014/main" id="{8A6980E4-306F-4058-8213-7AD87CC63107}"/>
              </a:ext>
            </a:extLst>
          </p:cNvPr>
          <p:cNvGrpSpPr/>
          <p:nvPr/>
        </p:nvGrpSpPr>
        <p:grpSpPr>
          <a:xfrm>
            <a:off x="889909" y="1403015"/>
            <a:ext cx="603451" cy="603451"/>
            <a:chOff x="6870036" y="1859226"/>
            <a:chExt cx="575096" cy="5750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DB15C9F-FDBC-492D-8D4E-9304CE1CA6D8}"/>
                </a:ext>
              </a:extLst>
            </p:cNvPr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61D714-1334-4905-BCAF-DB09E000F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1FF414A-A4F7-4C97-8092-D0BB61F7482C}"/>
              </a:ext>
            </a:extLst>
          </p:cNvPr>
          <p:cNvSpPr/>
          <p:nvPr/>
        </p:nvSpPr>
        <p:spPr>
          <a:xfrm>
            <a:off x="1620853" y="1463136"/>
            <a:ext cx="3976448" cy="483207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</a:rPr>
              <a:t>采样层：实现采样操作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11" name="图片 10" descr="C:\Users\pc1\AppData\Local\Microsoft\Windows\INetCache\Content.MSO\4837274A.tmp">
            <a:extLst>
              <a:ext uri="{FF2B5EF4-FFF2-40B4-BE49-F238E27FC236}">
                <a16:creationId xmlns:a16="http://schemas.microsoft.com/office/drawing/2014/main" id="{8DC06933-0B1F-4A62-9AEF-E5C4534362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0572" y="2156459"/>
            <a:ext cx="5455438" cy="3854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1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FFFFFF"/>
                </a:solidFill>
                <a:latin typeface="Calibri"/>
                <a:ea typeface="宋体"/>
              </a:rPr>
              <a:t>3.3 </a:t>
            </a:r>
            <a:r>
              <a:rPr kumimoji="1" lang="zh-CN" altLang="en-US" sz="1867" b="1" dirty="0">
                <a:solidFill>
                  <a:srgbClr val="FFFFFF"/>
                </a:solidFill>
                <a:latin typeface="Calibri"/>
                <a:ea typeface="宋体"/>
              </a:rPr>
              <a:t>卷积神经网络的构建</a:t>
            </a:r>
            <a:endParaRPr kumimoji="1" lang="zh-CN" altLang="en-US" sz="2133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grpSp>
        <p:nvGrpSpPr>
          <p:cNvPr id="6" name="组合 143">
            <a:extLst>
              <a:ext uri="{FF2B5EF4-FFF2-40B4-BE49-F238E27FC236}">
                <a16:creationId xmlns:a16="http://schemas.microsoft.com/office/drawing/2014/main" id="{8A6980E4-306F-4058-8213-7AD87CC63107}"/>
              </a:ext>
            </a:extLst>
          </p:cNvPr>
          <p:cNvGrpSpPr/>
          <p:nvPr/>
        </p:nvGrpSpPr>
        <p:grpSpPr>
          <a:xfrm>
            <a:off x="889909" y="1403015"/>
            <a:ext cx="603451" cy="603451"/>
            <a:chOff x="6870036" y="1859226"/>
            <a:chExt cx="575096" cy="5750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DB15C9F-FDBC-492D-8D4E-9304CE1CA6D8}"/>
                </a:ext>
              </a:extLst>
            </p:cNvPr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61D714-1334-4905-BCAF-DB09E000F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1FF414A-A4F7-4C97-8092-D0BB61F7482C}"/>
              </a:ext>
            </a:extLst>
          </p:cNvPr>
          <p:cNvSpPr/>
          <p:nvPr/>
        </p:nvSpPr>
        <p:spPr>
          <a:xfrm>
            <a:off x="1620853" y="1263081"/>
            <a:ext cx="3976448" cy="883317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</a:rPr>
              <a:t>卷积层</a:t>
            </a:r>
            <a:r>
              <a:rPr lang="en-US" altLang="zh-CN" sz="2000" b="1" kern="0" dirty="0">
                <a:solidFill>
                  <a:schemeClr val="bg1"/>
                </a:solidFill>
              </a:rPr>
              <a:t>&amp;</a:t>
            </a:r>
            <a:r>
              <a:rPr lang="zh-CN" altLang="en-US" sz="2000" b="1" kern="0" dirty="0">
                <a:solidFill>
                  <a:schemeClr val="bg1"/>
                </a:solidFill>
              </a:rPr>
              <a:t>全连接层：选择最佳激活函数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10" name="图片 9" descr="C:\Users\pc1\AppData\Local\Microsoft\Windows\INetCache\Content.MSO\CA696F8F.tmp">
            <a:extLst>
              <a:ext uri="{FF2B5EF4-FFF2-40B4-BE49-F238E27FC236}">
                <a16:creationId xmlns:a16="http://schemas.microsoft.com/office/drawing/2014/main" id="{19DED9F5-444B-4B97-A8B7-D754D7A95B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528" y="2284450"/>
            <a:ext cx="4099560" cy="282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pc1\AppData\Local\Microsoft\Windows\INetCache\Content.MSO\C4136F75.tmp">
            <a:extLst>
              <a:ext uri="{FF2B5EF4-FFF2-40B4-BE49-F238E27FC236}">
                <a16:creationId xmlns:a16="http://schemas.microsoft.com/office/drawing/2014/main" id="{E713FDEE-94B5-4628-B3EE-57FACE811C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41225" y="2265964"/>
            <a:ext cx="4099560" cy="282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C:\Users\pc1\AppData\Local\Microsoft\Windows\INetCache\Content.MSO\5194064B.tmp">
            <a:extLst>
              <a:ext uri="{FF2B5EF4-FFF2-40B4-BE49-F238E27FC236}">
                <a16:creationId xmlns:a16="http://schemas.microsoft.com/office/drawing/2014/main" id="{F76379E6-9341-425D-92EF-90377B1498D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7922" y="2313342"/>
            <a:ext cx="4015740" cy="2762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77ED3AA-D775-4618-B07D-9B23FDFD3F21}"/>
                  </a:ext>
                </a:extLst>
              </p:cNvPr>
              <p:cNvSpPr/>
              <p:nvPr/>
            </p:nvSpPr>
            <p:spPr>
              <a:xfrm>
                <a:off x="974986" y="5278224"/>
                <a:ext cx="26623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zh-CN" alt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𝐦𝐚</m:t>
                          </m:r>
                          <m:func>
                            <m:funcPr>
                              <m:ctrlP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fName>
                            <m:e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77ED3AA-D775-4618-B07D-9B23FDFD3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86" y="5278224"/>
                <a:ext cx="2662396" cy="461665"/>
              </a:xfrm>
              <a:prstGeom prst="rect">
                <a:avLst/>
              </a:prstGeom>
              <a:blipFill>
                <a:blip r:embed="rId6"/>
                <a:stretch>
                  <a:fillRect t="-127632" r="-25400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42B5BF-4C85-451A-BCAA-6192D4328859}"/>
                  </a:ext>
                </a:extLst>
              </p:cNvPr>
              <p:cNvSpPr/>
              <p:nvPr/>
            </p:nvSpPr>
            <p:spPr>
              <a:xfrm>
                <a:off x="4589190" y="5278224"/>
                <a:ext cx="29498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zh-CN" alt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zh-CN" alt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𝐥𝐨</m:t>
                          </m:r>
                          <m:func>
                            <m:funcPr>
                              <m:ctrlP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fName>
                            <m:e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42B5BF-4C85-451A-BCAA-6192D4328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90" y="5278224"/>
                <a:ext cx="2949846" cy="461665"/>
              </a:xfrm>
              <a:prstGeom prst="rect">
                <a:avLst/>
              </a:prstGeom>
              <a:blipFill>
                <a:blip r:embed="rId7"/>
                <a:stretch>
                  <a:fillRect t="-127632" r="-22934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FFDBE31-9BFC-401F-8FFE-18805B32B710}"/>
                  </a:ext>
                </a:extLst>
              </p:cNvPr>
              <p:cNvSpPr/>
              <p:nvPr/>
            </p:nvSpPr>
            <p:spPr>
              <a:xfrm>
                <a:off x="7834138" y="5075592"/>
                <a:ext cx="4203330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zh-CN" alt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zh-CN" alt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zh-CN" alt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  <m:r>
                                    <a:rPr lang="zh-CN" altLang="en-U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zh-CN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zh-CN" alt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FFDBE31-9BFC-401F-8FFE-18805B32B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138" y="5075592"/>
                <a:ext cx="4203330" cy="9161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4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215" y="567816"/>
            <a:ext cx="127791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267" b="1" dirty="0">
                <a:solidFill>
                  <a:srgbClr val="1F1F1F"/>
                </a:solidFill>
              </a:rPr>
              <a:t>目录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672491" y="741784"/>
            <a:ext cx="0" cy="47586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72491" y="2389120"/>
            <a:ext cx="4566255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课题背景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490" y="4150283"/>
            <a:ext cx="4566255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1F1F1F"/>
                </a:solidFill>
              </a:rPr>
              <a:t>TWO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研究内容与意义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68842" y="4150283"/>
            <a:ext cx="4566254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1F1F1F"/>
                </a:solidFill>
              </a:rPr>
              <a:t>FOUR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研究结论与展望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5920482" y="2389121"/>
            <a:ext cx="0" cy="31666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8CF74C2-1960-4602-9D1A-A00CD35683AA}"/>
              </a:ext>
            </a:extLst>
          </p:cNvPr>
          <p:cNvSpPr txBox="1"/>
          <p:nvPr/>
        </p:nvSpPr>
        <p:spPr>
          <a:xfrm>
            <a:off x="6768842" y="2389119"/>
            <a:ext cx="4566255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1F1F1F"/>
                </a:solidFill>
              </a:rPr>
              <a:t>THREE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研究过程</a:t>
            </a:r>
          </a:p>
        </p:txBody>
      </p:sp>
    </p:spTree>
    <p:extLst>
      <p:ext uri="{BB962C8B-B14F-4D97-AF65-F5344CB8AC3E}">
        <p14:creationId xmlns:p14="http://schemas.microsoft.com/office/powerpoint/2010/main" val="30620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92">
        <p14:conveyor dir="l"/>
      </p:transition>
    </mc:Choice>
    <mc:Fallback xmlns="">
      <p:transition spd="slow" advTm="292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3.3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卷积神经网络的构建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grpSp>
        <p:nvGrpSpPr>
          <p:cNvPr id="6" name="组合 143">
            <a:extLst>
              <a:ext uri="{FF2B5EF4-FFF2-40B4-BE49-F238E27FC236}">
                <a16:creationId xmlns:a16="http://schemas.microsoft.com/office/drawing/2014/main" id="{8A6980E4-306F-4058-8213-7AD87CC63107}"/>
              </a:ext>
            </a:extLst>
          </p:cNvPr>
          <p:cNvGrpSpPr/>
          <p:nvPr/>
        </p:nvGrpSpPr>
        <p:grpSpPr>
          <a:xfrm>
            <a:off x="889909" y="1403015"/>
            <a:ext cx="603451" cy="603451"/>
            <a:chOff x="6870036" y="1859226"/>
            <a:chExt cx="575096" cy="5750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DB15C9F-FDBC-492D-8D4E-9304CE1CA6D8}"/>
                </a:ext>
              </a:extLst>
            </p:cNvPr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61D714-1334-4905-BCAF-DB09E000F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1FF414A-A4F7-4C97-8092-D0BB61F7482C}"/>
              </a:ext>
            </a:extLst>
          </p:cNvPr>
          <p:cNvSpPr/>
          <p:nvPr/>
        </p:nvSpPr>
        <p:spPr>
          <a:xfrm>
            <a:off x="1620853" y="1263081"/>
            <a:ext cx="3976448" cy="883317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</a:rPr>
              <a:t>卷积层</a:t>
            </a:r>
            <a:r>
              <a:rPr lang="en-US" altLang="zh-CN" sz="2000" b="1" kern="0" dirty="0">
                <a:solidFill>
                  <a:schemeClr val="bg1"/>
                </a:solidFill>
              </a:rPr>
              <a:t>&amp;</a:t>
            </a:r>
            <a:r>
              <a:rPr lang="zh-CN" altLang="en-US" sz="2000" b="1" kern="0" dirty="0">
                <a:solidFill>
                  <a:schemeClr val="bg1"/>
                </a:solidFill>
              </a:rPr>
              <a:t>全连接层：选择最佳激活函数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11" name="图片 10" descr="C:\Users\pc1\AppData\Local\Microsoft\Windows\INetCache\Content.MSO\2A7C8191.tmp">
            <a:extLst>
              <a:ext uri="{FF2B5EF4-FFF2-40B4-BE49-F238E27FC236}">
                <a16:creationId xmlns:a16="http://schemas.microsoft.com/office/drawing/2014/main" id="{7E337E39-C0CA-4626-8AA7-FA91F0C4F7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276" y="2284450"/>
            <a:ext cx="4100400" cy="28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pc1\AppData\Local\Microsoft\Windows\INetCache\Content.MSO\29930AC7.tmp">
            <a:extLst>
              <a:ext uri="{FF2B5EF4-FFF2-40B4-BE49-F238E27FC236}">
                <a16:creationId xmlns:a16="http://schemas.microsoft.com/office/drawing/2014/main" id="{D5273DA4-08EE-47C6-81B5-A0AA183975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46594" y="2293121"/>
            <a:ext cx="4100400" cy="28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C:\Users\pc1\AppData\Local\Microsoft\Windows\INetCache\Content.MSO\8693076D.tmp">
            <a:extLst>
              <a:ext uri="{FF2B5EF4-FFF2-40B4-BE49-F238E27FC236}">
                <a16:creationId xmlns:a16="http://schemas.microsoft.com/office/drawing/2014/main" id="{D073A936-D539-46C5-9E1C-1E4FA8D90A5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2912" y="2301792"/>
            <a:ext cx="4100400" cy="2818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6183729-6208-4562-B8C5-03B2FC2C76C2}"/>
                  </a:ext>
                </a:extLst>
              </p:cNvPr>
              <p:cNvSpPr/>
              <p:nvPr/>
            </p:nvSpPr>
            <p:spPr>
              <a:xfrm>
                <a:off x="1017402" y="5241302"/>
                <a:ext cx="28162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6183729-6208-4562-B8C5-03B2FC2C7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02" y="5241302"/>
                <a:ext cx="28162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A3201C8-9E79-4A00-AECF-F9E1558D4EEB}"/>
                  </a:ext>
                </a:extLst>
              </p:cNvPr>
              <p:cNvSpPr/>
              <p:nvPr/>
            </p:nvSpPr>
            <p:spPr>
              <a:xfrm>
                <a:off x="4890534" y="5078726"/>
                <a:ext cx="2412520" cy="809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A3201C8-9E79-4A00-AECF-F9E1558D4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34" y="5078726"/>
                <a:ext cx="2412520" cy="809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345CE7-891A-4E76-A3F1-D8E6E81C8741}"/>
                  </a:ext>
                </a:extLst>
              </p:cNvPr>
              <p:cNvSpPr/>
              <p:nvPr/>
            </p:nvSpPr>
            <p:spPr>
              <a:xfrm>
                <a:off x="8914005" y="5105250"/>
                <a:ext cx="2138213" cy="774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345CE7-891A-4E76-A3F1-D8E6E81C8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05" y="5105250"/>
                <a:ext cx="2138213" cy="7743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9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3973"/>
            <a:ext cx="2879983" cy="418682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3.4 LSTM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网络的构建</a:t>
            </a:r>
            <a:endParaRPr kumimoji="1" lang="en-US" altLang="zh-CN" sz="1867" b="1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23F9E2-0222-4231-9A0C-F78D1C01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94" y="1748644"/>
            <a:ext cx="9000000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7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04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365311"/>
            <a:ext cx="4011034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b="1" dirty="0">
                <a:solidFill>
                  <a:schemeClr val="bg1">
                    <a:lumMod val="95000"/>
                  </a:schemeClr>
                </a:solidFill>
              </a:rPr>
              <a:t>研究结论与展望</a:t>
            </a:r>
          </a:p>
        </p:txBody>
      </p:sp>
      <p:sp>
        <p:nvSpPr>
          <p:cNvPr id="5" name="矩形 4"/>
          <p:cNvSpPr/>
          <p:nvPr/>
        </p:nvSpPr>
        <p:spPr>
          <a:xfrm>
            <a:off x="4056179" y="3118572"/>
            <a:ext cx="6375580" cy="86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4.1 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实验结果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4.2 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结论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4.3 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不足与展望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2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4.1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实验结果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597575-CAA9-49A0-82C3-4FE9A2AEC4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54455" y="1263081"/>
            <a:ext cx="4684678" cy="47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4.1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实验结果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F128217-D01A-4AB9-B7DC-DB7055CDB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11" y="1883788"/>
            <a:ext cx="11089166" cy="309042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220719-8558-44BF-AF1A-939E3FD10D6D}"/>
              </a:ext>
            </a:extLst>
          </p:cNvPr>
          <p:cNvSpPr txBox="1"/>
          <p:nvPr/>
        </p:nvSpPr>
        <p:spPr>
          <a:xfrm>
            <a:off x="4238329" y="1160275"/>
            <a:ext cx="3879759" cy="461665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CNN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0649770C-7435-4B98-A975-85352DEF3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11" y="1883787"/>
            <a:ext cx="11089165" cy="309042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1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4.1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实验结果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220719-8558-44BF-AF1A-939E3FD10D6D}"/>
              </a:ext>
            </a:extLst>
          </p:cNvPr>
          <p:cNvSpPr txBox="1"/>
          <p:nvPr/>
        </p:nvSpPr>
        <p:spPr>
          <a:xfrm>
            <a:off x="4238329" y="1160275"/>
            <a:ext cx="3879759" cy="461665"/>
          </a:xfrm>
          <a:prstGeom prst="rect">
            <a:avLst/>
          </a:prstGeom>
          <a:solidFill>
            <a:srgbClr val="404040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CNN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pc1\AppData\Local\Microsoft\Windows\INetCache\Content.MSO\802A6530.tmp">
            <a:extLst>
              <a:ext uri="{FF2B5EF4-FFF2-40B4-BE49-F238E27FC236}">
                <a16:creationId xmlns:a16="http://schemas.microsoft.com/office/drawing/2014/main" id="{AE22B0DC-B868-4E5E-A63C-55E6849FA1E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9491" y="2537327"/>
            <a:ext cx="11474605" cy="2675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5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4.1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实验结果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220719-8558-44BF-AF1A-939E3FD10D6D}"/>
              </a:ext>
            </a:extLst>
          </p:cNvPr>
          <p:cNvSpPr txBox="1"/>
          <p:nvPr/>
        </p:nvSpPr>
        <p:spPr>
          <a:xfrm>
            <a:off x="4238329" y="1160275"/>
            <a:ext cx="3879759" cy="461665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LSTM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C60FB8B-950D-498C-BBD7-763BF366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94" y="2212705"/>
            <a:ext cx="11088000" cy="309009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48EC99B7-15F4-498C-BC69-3057F2B0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94" y="2243348"/>
            <a:ext cx="11088000" cy="309009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61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4.1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实验结果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220719-8558-44BF-AF1A-939E3FD10D6D}"/>
              </a:ext>
            </a:extLst>
          </p:cNvPr>
          <p:cNvSpPr txBox="1"/>
          <p:nvPr/>
        </p:nvSpPr>
        <p:spPr>
          <a:xfrm>
            <a:off x="4238329" y="1160275"/>
            <a:ext cx="3879759" cy="461665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LSTM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C55010C-75BC-441D-AB06-8F496114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94" y="2324216"/>
            <a:ext cx="11088000" cy="29452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5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4.1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实验结果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220719-8558-44BF-AF1A-939E3FD10D6D}"/>
              </a:ext>
            </a:extLst>
          </p:cNvPr>
          <p:cNvSpPr txBox="1"/>
          <p:nvPr/>
        </p:nvSpPr>
        <p:spPr>
          <a:xfrm>
            <a:off x="4238329" y="1160275"/>
            <a:ext cx="3879759" cy="461665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LSTM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" name="图片 5" descr="C:\Users\pc1\Documents\Tencent Files\1310750076\Image\C2C\{96303799-3981-4CBF-6293-D5118F71F15D}.png">
            <a:extLst>
              <a:ext uri="{FF2B5EF4-FFF2-40B4-BE49-F238E27FC236}">
                <a16:creationId xmlns:a16="http://schemas.microsoft.com/office/drawing/2014/main" id="{82994481-E1A8-460F-8478-1CCB8FAE6D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5354" y="2185092"/>
            <a:ext cx="10028167" cy="3512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605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4.2</a:t>
            </a:r>
            <a:r>
              <a:rPr kumimoji="1" lang="zh-CN" altLang="en-US" sz="1867" b="1" dirty="0">
                <a:solidFill>
                  <a:srgbClr val="1F1F1F"/>
                </a:solidFill>
                <a:latin typeface="Calibri"/>
                <a:ea typeface="宋体"/>
              </a:rPr>
              <a:t> 结论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6033586" y="689431"/>
            <a:ext cx="5844633" cy="8671735"/>
            <a:chOff x="369552" y="1357621"/>
            <a:chExt cx="2551632" cy="3785879"/>
          </a:xfrm>
        </p:grpSpPr>
        <p:pic>
          <p:nvPicPr>
            <p:cNvPr id="6" name="Picture 2" descr="C:\Documents and Settings\Administrator\桌面\高清配图\高清图片01\2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2" t="405" r="31224" b="1"/>
            <a:stretch/>
          </p:blipFill>
          <p:spPr bwMode="auto">
            <a:xfrm>
              <a:off x="501252" y="1631295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52" y="1357621"/>
              <a:ext cx="2551632" cy="37858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43"/>
          <p:cNvGrpSpPr/>
          <p:nvPr/>
        </p:nvGrpSpPr>
        <p:grpSpPr>
          <a:xfrm>
            <a:off x="642259" y="1722718"/>
            <a:ext cx="603451" cy="603451"/>
            <a:chOff x="6870036" y="1859226"/>
            <a:chExt cx="575096" cy="575096"/>
          </a:xfrm>
        </p:grpSpPr>
        <p:sp>
          <p:nvSpPr>
            <p:cNvPr id="14" name="椭圆 13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419883" y="1382731"/>
            <a:ext cx="3976448" cy="1283426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/>
              </a:rPr>
              <a:t>实验结果表明，基于</a:t>
            </a:r>
            <a:r>
              <a:rPr lang="en-US" altLang="zh-CN" sz="2000" b="1" dirty="0">
                <a:solidFill>
                  <a:schemeClr val="bg1"/>
                </a:solidFill>
                <a:latin typeface="微软雅黑"/>
              </a:rPr>
              <a:t>LSTM</a:t>
            </a:r>
            <a:r>
              <a:rPr lang="zh-CN" altLang="en-US" sz="2000" b="1" dirty="0">
                <a:solidFill>
                  <a:schemeClr val="bg1"/>
                </a:solidFill>
                <a:latin typeface="微软雅黑"/>
              </a:rPr>
              <a:t>的综合表现评分模型相对于基于卷积神经网络的模型更出色。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grpSp>
        <p:nvGrpSpPr>
          <p:cNvPr id="19" name="组合 143"/>
          <p:cNvGrpSpPr/>
          <p:nvPr/>
        </p:nvGrpSpPr>
        <p:grpSpPr>
          <a:xfrm>
            <a:off x="549835" y="3459819"/>
            <a:ext cx="603451" cy="603451"/>
            <a:chOff x="6870036" y="1859226"/>
            <a:chExt cx="575096" cy="575096"/>
          </a:xfrm>
        </p:grpSpPr>
        <p:sp>
          <p:nvSpPr>
            <p:cNvPr id="21" name="椭圆 20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373203" y="3119832"/>
            <a:ext cx="3976448" cy="128342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/>
              </a:rPr>
              <a:t>本实验数据内部不存在时序关系，</a:t>
            </a:r>
            <a:r>
              <a:rPr lang="en-US" altLang="zh-CN" sz="2000" b="1" dirty="0">
                <a:solidFill>
                  <a:schemeClr val="bg1"/>
                </a:solidFill>
                <a:latin typeface="微软雅黑"/>
              </a:rPr>
              <a:t>LSTM</a:t>
            </a:r>
            <a:r>
              <a:rPr lang="zh-CN" altLang="en-US" sz="2000" b="1" dirty="0">
                <a:solidFill>
                  <a:schemeClr val="bg1"/>
                </a:solidFill>
                <a:latin typeface="微软雅黑"/>
              </a:rPr>
              <a:t>模型即使表现出色也没有对问题有较好的解释能力。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grpSp>
        <p:nvGrpSpPr>
          <p:cNvPr id="24" name="组合 143"/>
          <p:cNvGrpSpPr/>
          <p:nvPr/>
        </p:nvGrpSpPr>
        <p:grpSpPr>
          <a:xfrm>
            <a:off x="549835" y="5088281"/>
            <a:ext cx="603451" cy="603451"/>
            <a:chOff x="6870036" y="1859226"/>
            <a:chExt cx="575096" cy="575096"/>
          </a:xfrm>
        </p:grpSpPr>
        <p:sp>
          <p:nvSpPr>
            <p:cNvPr id="26" name="椭圆 25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373203" y="4807777"/>
            <a:ext cx="3976448" cy="128342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kern="0" dirty="0">
                <a:solidFill>
                  <a:schemeClr val="bg1"/>
                </a:solidFill>
                <a:latin typeface="微软雅黑"/>
              </a:rPr>
              <a:t>总而言之，深度学习在足球运动员综合表现这一情景的应用存在可行性。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893C81A-4E94-4D9C-BEBC-699D5D585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sp>
        <p:nvSpPr>
          <p:cNvPr id="3" name="AutoShape 2" descr="https://timgsa.baidu.com/timg?image&amp;quality=80&amp;size=b9999_10000&amp;sec=1559578248550&amp;di=b93bbcbb5b63a3901d6412b028bfac4e&amp;imgtype=0&amp;src=http%3A%2F%2Fres.co188.com%2Fdata%2Fdrawing%2Fimg640%2F878873232365.jpg%3Fm%3Db">
            <a:extLst>
              <a:ext uri="{FF2B5EF4-FFF2-40B4-BE49-F238E27FC236}">
                <a16:creationId xmlns:a16="http://schemas.microsoft.com/office/drawing/2014/main" id="{8ABE4B2B-7269-4B07-A7BC-B23E00FADF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6B2AD7-828E-41C0-89C5-748DE833A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476" y="1566614"/>
            <a:ext cx="5216078" cy="53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79" y="236531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chemeClr val="bg1"/>
                </a:solidFill>
              </a:rPr>
              <a:t>课题背景</a:t>
            </a:r>
            <a:endParaRPr kumimoji="1" lang="zh-CN" altLang="en-US" sz="42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104">
        <p14:flythrough/>
      </p:transition>
    </mc:Choice>
    <mc:Fallback xmlns="">
      <p:transition spd="slow" advTm="2104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4.3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不足与展望</a:t>
            </a:r>
          </a:p>
        </p:txBody>
      </p:sp>
      <p:sp>
        <p:nvSpPr>
          <p:cNvPr id="5" name="矩形 4"/>
          <p:cNvSpPr/>
          <p:nvPr/>
        </p:nvSpPr>
        <p:spPr>
          <a:xfrm>
            <a:off x="795" y="5825370"/>
            <a:ext cx="7583755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椭圆 4"/>
          <p:cNvSpPr/>
          <p:nvPr/>
        </p:nvSpPr>
        <p:spPr>
          <a:xfrm>
            <a:off x="7591684" y="4722869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矩形 6"/>
          <p:cNvSpPr/>
          <p:nvPr/>
        </p:nvSpPr>
        <p:spPr>
          <a:xfrm>
            <a:off x="2681545" y="4722870"/>
            <a:ext cx="4907136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椭圆 4"/>
          <p:cNvSpPr/>
          <p:nvPr/>
        </p:nvSpPr>
        <p:spPr>
          <a:xfrm flipH="1">
            <a:off x="2098946" y="3620368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矩形 8"/>
          <p:cNvSpPr/>
          <p:nvPr/>
        </p:nvSpPr>
        <p:spPr>
          <a:xfrm>
            <a:off x="2676441" y="3624303"/>
            <a:ext cx="2676619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椭圆 4"/>
          <p:cNvSpPr/>
          <p:nvPr/>
        </p:nvSpPr>
        <p:spPr>
          <a:xfrm>
            <a:off x="5353062" y="2519331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矩形 10"/>
          <p:cNvSpPr/>
          <p:nvPr/>
        </p:nvSpPr>
        <p:spPr>
          <a:xfrm>
            <a:off x="3253304" y="2519331"/>
            <a:ext cx="2099757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椭圆 4"/>
          <p:cNvSpPr/>
          <p:nvPr/>
        </p:nvSpPr>
        <p:spPr>
          <a:xfrm flipH="1">
            <a:off x="2676443" y="1416832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矩形 12"/>
          <p:cNvSpPr/>
          <p:nvPr/>
        </p:nvSpPr>
        <p:spPr>
          <a:xfrm>
            <a:off x="3253940" y="1416833"/>
            <a:ext cx="7137653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等腰三角形 13"/>
          <p:cNvSpPr/>
          <p:nvPr/>
        </p:nvSpPr>
        <p:spPr>
          <a:xfrm rot="5400000">
            <a:off x="10380144" y="1217361"/>
            <a:ext cx="364609" cy="4461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文本框 8"/>
          <p:cNvSpPr txBox="1"/>
          <p:nvPr/>
        </p:nvSpPr>
        <p:spPr>
          <a:xfrm>
            <a:off x="3248421" y="1672465"/>
            <a:ext cx="3409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b="1" dirty="0">
                <a:solidFill>
                  <a:schemeClr val="bg1"/>
                </a:solidFill>
              </a:rPr>
              <a:t>数据量规模不够大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437156" y="2792430"/>
            <a:ext cx="405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b="1" dirty="0">
                <a:solidFill>
                  <a:schemeClr val="bg1"/>
                </a:solidFill>
              </a:rPr>
              <a:t>部分网络参数未经优化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3253940" y="3908893"/>
            <a:ext cx="324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b="1" dirty="0">
                <a:solidFill>
                  <a:schemeClr val="bg1"/>
                </a:solidFill>
              </a:rPr>
              <a:t>网络结构的调整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8386329" y="4933335"/>
            <a:ext cx="3177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b="1" dirty="0">
                <a:solidFill>
                  <a:schemeClr val="bg1"/>
                </a:solidFill>
              </a:rPr>
              <a:t>输出期望值的权威性值得商榷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F19BB17-8CFB-406B-A381-4E8441AE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4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907820" y="2028060"/>
            <a:ext cx="9873044" cy="1091163"/>
            <a:chOff x="680269" y="1556321"/>
            <a:chExt cx="7404783" cy="818372"/>
          </a:xfrm>
        </p:grpSpPr>
        <p:sp>
          <p:nvSpPr>
            <p:cNvPr id="6" name="矩形 5"/>
            <p:cNvSpPr/>
            <p:nvPr/>
          </p:nvSpPr>
          <p:spPr>
            <a:xfrm>
              <a:off x="680269" y="2170100"/>
              <a:ext cx="7404783" cy="20459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32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0269" y="1965507"/>
              <a:ext cx="7404783" cy="204593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32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0269" y="1760914"/>
              <a:ext cx="7404783" cy="204593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32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0269" y="1556321"/>
              <a:ext cx="7404783" cy="20459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32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10" name="等腰三角形 9"/>
          <p:cNvSpPr/>
          <p:nvPr/>
        </p:nvSpPr>
        <p:spPr>
          <a:xfrm rot="5400000">
            <a:off x="10227194" y="2160771"/>
            <a:ext cx="1889448" cy="825741"/>
          </a:xfrm>
          <a:prstGeom prst="triangle">
            <a:avLst/>
          </a:prstGeom>
          <a:solidFill>
            <a:srgbClr val="414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59"/>
            <a:endParaRPr kumimoji="1" lang="zh-CN" altLang="en-US" sz="32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42614" y="1536667"/>
            <a:ext cx="2073949" cy="2073949"/>
          </a:xfrm>
          <a:prstGeom prst="ellipse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59">
              <a:lnSpc>
                <a:spcPct val="80000"/>
              </a:lnSpc>
            </a:pPr>
            <a:r>
              <a:rPr kumimoji="1" lang="en-US" altLang="zh-CN" sz="10666" b="1" dirty="0">
                <a:solidFill>
                  <a:srgbClr val="FFFFFF"/>
                </a:solidFill>
                <a:latin typeface="Century Gothic"/>
                <a:ea typeface="微软雅黑"/>
              </a:rPr>
              <a:t>1</a:t>
            </a:r>
            <a:endParaRPr kumimoji="1" lang="zh-CN" altLang="en-US" sz="10666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11742" y="1536667"/>
            <a:ext cx="2073949" cy="2073949"/>
          </a:xfrm>
          <a:prstGeom prst="ellipse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59">
              <a:lnSpc>
                <a:spcPct val="80000"/>
              </a:lnSpc>
            </a:pPr>
            <a:r>
              <a:rPr kumimoji="1" lang="en-US" altLang="zh-CN" sz="10666" b="1" dirty="0">
                <a:solidFill>
                  <a:prstClr val="white"/>
                </a:solidFill>
                <a:latin typeface="Century Gothic"/>
                <a:ea typeface="微软雅黑"/>
              </a:rPr>
              <a:t>2</a:t>
            </a:r>
            <a:endParaRPr kumimoji="1" lang="zh-CN" altLang="en-US" sz="10666" b="1" dirty="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80866" y="1536667"/>
            <a:ext cx="2073949" cy="2073949"/>
          </a:xfrm>
          <a:prstGeom prst="ellipse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59">
              <a:lnSpc>
                <a:spcPct val="80000"/>
              </a:lnSpc>
            </a:pPr>
            <a:r>
              <a:rPr kumimoji="1" lang="en-US" altLang="zh-CN" sz="10666" b="1" dirty="0">
                <a:solidFill>
                  <a:prstClr val="white"/>
                </a:solidFill>
                <a:latin typeface="Century Gothic"/>
                <a:ea typeface="微软雅黑"/>
              </a:rPr>
              <a:t>3</a:t>
            </a:r>
            <a:endParaRPr kumimoji="1" lang="zh-CN" altLang="en-US" sz="10666" b="1" dirty="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2463683" y="3708590"/>
            <a:ext cx="0" cy="67180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9299890" y="3708590"/>
            <a:ext cx="0" cy="67180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5871437" y="3708590"/>
            <a:ext cx="0" cy="67180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043709" y="4422380"/>
            <a:ext cx="2512364" cy="1573742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2500" b="1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利用自学习方式对数据本身质量进行打分</a:t>
            </a:r>
          </a:p>
        </p:txBody>
      </p:sp>
      <p:sp>
        <p:nvSpPr>
          <p:cNvPr id="18" name="矩形 17"/>
          <p:cNvSpPr/>
          <p:nvPr/>
        </p:nvSpPr>
        <p:spPr>
          <a:xfrm>
            <a:off x="4615257" y="4422380"/>
            <a:ext cx="2512364" cy="1573742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25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进一步优化学习模型，开发新型网络结构</a:t>
            </a:r>
            <a:endParaRPr kumimoji="1" lang="zh-CN" altLang="en-US" sz="2500" b="1" dirty="0">
              <a:solidFill>
                <a:prstClr val="black">
                  <a:lumMod val="75000"/>
                  <a:lumOff val="25000"/>
                </a:prstClr>
              </a:solidFill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7501" y="4422380"/>
            <a:ext cx="2512364" cy="1073349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25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选择更合适的数据源</a:t>
            </a:r>
            <a:endParaRPr kumimoji="1" lang="zh-CN" altLang="en-US" sz="2500" b="1" dirty="0">
              <a:solidFill>
                <a:prstClr val="black">
                  <a:lumMod val="75000"/>
                  <a:lumOff val="25000"/>
                </a:prstClr>
              </a:solidFill>
              <a:cs typeface="微软雅黑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34A882-E930-488A-87BB-C6D2C1350116}"/>
              </a:ext>
            </a:extLst>
          </p:cNvPr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4.3 </a:t>
            </a:r>
            <a:r>
              <a:rPr kumimoji="1" lang="zh-CN" altLang="en-US" sz="1867" b="1" dirty="0">
                <a:solidFill>
                  <a:srgbClr val="1F1F1F"/>
                </a:solidFill>
                <a:latin typeface="Calibri"/>
                <a:ea typeface="宋体"/>
              </a:rPr>
              <a:t>不足与展望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1066E8B-7748-48C3-9380-310EBC0B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2810" y="1061236"/>
            <a:ext cx="66479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谢谢观看！</a:t>
            </a:r>
            <a:endParaRPr kumimoji="1" lang="en-US" altLang="zh-CN" sz="72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以下是问题环节</a:t>
            </a:r>
            <a:endParaRPr kumimoji="1" lang="zh-CN" altLang="en-US" sz="6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2024" y="3707759"/>
            <a:ext cx="6569543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dirty="0">
                <a:solidFill>
                  <a:schemeClr val="bg1">
                    <a:lumMod val="95000"/>
                  </a:schemeClr>
                </a:solidFill>
              </a:rPr>
              <a:t>制作人：蒙安哲</a:t>
            </a:r>
            <a:endParaRPr lang="en-US" altLang="zh-CN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022" y="1061236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003968" y="1333882"/>
            <a:ext cx="2492188" cy="4824324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0" name="矩形 79"/>
          <p:cNvSpPr/>
          <p:nvPr/>
        </p:nvSpPr>
        <p:spPr>
          <a:xfrm>
            <a:off x="3554753" y="1333881"/>
            <a:ext cx="2492188" cy="4824324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1" name="矩形 80"/>
          <p:cNvSpPr/>
          <p:nvPr/>
        </p:nvSpPr>
        <p:spPr>
          <a:xfrm>
            <a:off x="6083237" y="1333879"/>
            <a:ext cx="2492188" cy="4824324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8634022" y="1333878"/>
            <a:ext cx="2492188" cy="4824324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3" name="Freeform 18"/>
          <p:cNvSpPr>
            <a:spLocks noChangeAspect="1" noEditPoints="1"/>
          </p:cNvSpPr>
          <p:nvPr/>
        </p:nvSpPr>
        <p:spPr bwMode="auto">
          <a:xfrm>
            <a:off x="1979922" y="2080553"/>
            <a:ext cx="596251" cy="720000"/>
          </a:xfrm>
          <a:custGeom>
            <a:avLst/>
            <a:gdLst>
              <a:gd name="T0" fmla="*/ 37 w 106"/>
              <a:gd name="T1" fmla="*/ 98 h 128"/>
              <a:gd name="T2" fmla="*/ 38 w 106"/>
              <a:gd name="T3" fmla="*/ 101 h 128"/>
              <a:gd name="T4" fmla="*/ 42 w 106"/>
              <a:gd name="T5" fmla="*/ 103 h 128"/>
              <a:gd name="T6" fmla="*/ 50 w 106"/>
              <a:gd name="T7" fmla="*/ 106 h 128"/>
              <a:gd name="T8" fmla="*/ 60 w 106"/>
              <a:gd name="T9" fmla="*/ 106 h 128"/>
              <a:gd name="T10" fmla="*/ 68 w 106"/>
              <a:gd name="T11" fmla="*/ 102 h 128"/>
              <a:gd name="T12" fmla="*/ 72 w 106"/>
              <a:gd name="T13" fmla="*/ 99 h 128"/>
              <a:gd name="T14" fmla="*/ 73 w 106"/>
              <a:gd name="T15" fmla="*/ 97 h 128"/>
              <a:gd name="T16" fmla="*/ 47 w 106"/>
              <a:gd name="T17" fmla="*/ 99 h 128"/>
              <a:gd name="T18" fmla="*/ 37 w 106"/>
              <a:gd name="T19" fmla="*/ 97 h 128"/>
              <a:gd name="T20" fmla="*/ 69 w 106"/>
              <a:gd name="T21" fmla="*/ 2 h 128"/>
              <a:gd name="T22" fmla="*/ 76 w 106"/>
              <a:gd name="T23" fmla="*/ 13 h 128"/>
              <a:gd name="T24" fmla="*/ 76 w 106"/>
              <a:gd name="T25" fmla="*/ 23 h 128"/>
              <a:gd name="T26" fmla="*/ 73 w 106"/>
              <a:gd name="T27" fmla="*/ 27 h 128"/>
              <a:gd name="T28" fmla="*/ 69 w 106"/>
              <a:gd name="T29" fmla="*/ 29 h 128"/>
              <a:gd name="T30" fmla="*/ 67 w 106"/>
              <a:gd name="T31" fmla="*/ 26 h 128"/>
              <a:gd name="T32" fmla="*/ 64 w 106"/>
              <a:gd name="T33" fmla="*/ 23 h 128"/>
              <a:gd name="T34" fmla="*/ 55 w 106"/>
              <a:gd name="T35" fmla="*/ 29 h 128"/>
              <a:gd name="T36" fmla="*/ 43 w 106"/>
              <a:gd name="T37" fmla="*/ 27 h 128"/>
              <a:gd name="T38" fmla="*/ 37 w 106"/>
              <a:gd name="T39" fmla="*/ 30 h 128"/>
              <a:gd name="T40" fmla="*/ 38 w 106"/>
              <a:gd name="T41" fmla="*/ 47 h 128"/>
              <a:gd name="T42" fmla="*/ 42 w 106"/>
              <a:gd name="T43" fmla="*/ 65 h 128"/>
              <a:gd name="T44" fmla="*/ 49 w 106"/>
              <a:gd name="T45" fmla="*/ 60 h 128"/>
              <a:gd name="T46" fmla="*/ 64 w 106"/>
              <a:gd name="T47" fmla="*/ 56 h 128"/>
              <a:gd name="T48" fmla="*/ 83 w 106"/>
              <a:gd name="T49" fmla="*/ 68 h 128"/>
              <a:gd name="T50" fmla="*/ 97 w 106"/>
              <a:gd name="T51" fmla="*/ 59 h 128"/>
              <a:gd name="T52" fmla="*/ 106 w 106"/>
              <a:gd name="T53" fmla="*/ 56 h 128"/>
              <a:gd name="T54" fmla="*/ 102 w 106"/>
              <a:gd name="T55" fmla="*/ 127 h 128"/>
              <a:gd name="T56" fmla="*/ 88 w 106"/>
              <a:gd name="T57" fmla="*/ 118 h 128"/>
              <a:gd name="T58" fmla="*/ 63 w 106"/>
              <a:gd name="T59" fmla="*/ 114 h 128"/>
              <a:gd name="T60" fmla="*/ 35 w 106"/>
              <a:gd name="T61" fmla="*/ 114 h 128"/>
              <a:gd name="T62" fmla="*/ 17 w 106"/>
              <a:gd name="T63" fmla="*/ 107 h 128"/>
              <a:gd name="T64" fmla="*/ 12 w 106"/>
              <a:gd name="T65" fmla="*/ 102 h 128"/>
              <a:gd name="T66" fmla="*/ 9 w 106"/>
              <a:gd name="T67" fmla="*/ 102 h 128"/>
              <a:gd name="T68" fmla="*/ 5 w 106"/>
              <a:gd name="T69" fmla="*/ 101 h 128"/>
              <a:gd name="T70" fmla="*/ 1 w 106"/>
              <a:gd name="T71" fmla="*/ 97 h 128"/>
              <a:gd name="T72" fmla="*/ 0 w 106"/>
              <a:gd name="T73" fmla="*/ 91 h 128"/>
              <a:gd name="T74" fmla="*/ 1 w 106"/>
              <a:gd name="T75" fmla="*/ 84 h 128"/>
              <a:gd name="T76" fmla="*/ 3 w 106"/>
              <a:gd name="T77" fmla="*/ 59 h 128"/>
              <a:gd name="T78" fmla="*/ 11 w 106"/>
              <a:gd name="T79" fmla="*/ 38 h 128"/>
              <a:gd name="T80" fmla="*/ 16 w 106"/>
              <a:gd name="T81" fmla="*/ 30 h 128"/>
              <a:gd name="T82" fmla="*/ 14 w 106"/>
              <a:gd name="T83" fmla="*/ 25 h 128"/>
              <a:gd name="T84" fmla="*/ 20 w 106"/>
              <a:gd name="T85" fmla="*/ 13 h 128"/>
              <a:gd name="T86" fmla="*/ 39 w 106"/>
              <a:gd name="T87" fmla="*/ 5 h 128"/>
              <a:gd name="T88" fmla="*/ 63 w 106"/>
              <a:gd name="T8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6" h="128">
                <a:moveTo>
                  <a:pt x="37" y="97"/>
                </a:moveTo>
                <a:lnTo>
                  <a:pt x="37" y="98"/>
                </a:lnTo>
                <a:lnTo>
                  <a:pt x="38" y="98"/>
                </a:lnTo>
                <a:lnTo>
                  <a:pt x="38" y="101"/>
                </a:lnTo>
                <a:lnTo>
                  <a:pt x="41" y="102"/>
                </a:lnTo>
                <a:lnTo>
                  <a:pt x="42" y="103"/>
                </a:lnTo>
                <a:lnTo>
                  <a:pt x="46" y="104"/>
                </a:lnTo>
                <a:lnTo>
                  <a:pt x="50" y="106"/>
                </a:lnTo>
                <a:lnTo>
                  <a:pt x="55" y="106"/>
                </a:lnTo>
                <a:lnTo>
                  <a:pt x="60" y="106"/>
                </a:lnTo>
                <a:lnTo>
                  <a:pt x="66" y="104"/>
                </a:lnTo>
                <a:lnTo>
                  <a:pt x="68" y="102"/>
                </a:lnTo>
                <a:lnTo>
                  <a:pt x="71" y="101"/>
                </a:lnTo>
                <a:lnTo>
                  <a:pt x="72" y="99"/>
                </a:lnTo>
                <a:lnTo>
                  <a:pt x="73" y="98"/>
                </a:lnTo>
                <a:lnTo>
                  <a:pt x="73" y="97"/>
                </a:lnTo>
                <a:lnTo>
                  <a:pt x="59" y="99"/>
                </a:lnTo>
                <a:lnTo>
                  <a:pt x="47" y="99"/>
                </a:lnTo>
                <a:lnTo>
                  <a:pt x="39" y="98"/>
                </a:lnTo>
                <a:lnTo>
                  <a:pt x="37" y="97"/>
                </a:lnTo>
                <a:close/>
                <a:moveTo>
                  <a:pt x="63" y="0"/>
                </a:moveTo>
                <a:lnTo>
                  <a:pt x="69" y="2"/>
                </a:lnTo>
                <a:lnTo>
                  <a:pt x="73" y="8"/>
                </a:lnTo>
                <a:lnTo>
                  <a:pt x="76" y="13"/>
                </a:lnTo>
                <a:lnTo>
                  <a:pt x="76" y="18"/>
                </a:lnTo>
                <a:lnTo>
                  <a:pt x="76" y="23"/>
                </a:lnTo>
                <a:lnTo>
                  <a:pt x="76" y="25"/>
                </a:lnTo>
                <a:lnTo>
                  <a:pt x="73" y="27"/>
                </a:lnTo>
                <a:lnTo>
                  <a:pt x="72" y="29"/>
                </a:lnTo>
                <a:lnTo>
                  <a:pt x="69" y="29"/>
                </a:lnTo>
                <a:lnTo>
                  <a:pt x="68" y="27"/>
                </a:lnTo>
                <a:lnTo>
                  <a:pt x="67" y="26"/>
                </a:lnTo>
                <a:lnTo>
                  <a:pt x="66" y="25"/>
                </a:lnTo>
                <a:lnTo>
                  <a:pt x="64" y="23"/>
                </a:lnTo>
                <a:lnTo>
                  <a:pt x="63" y="25"/>
                </a:lnTo>
                <a:lnTo>
                  <a:pt x="55" y="29"/>
                </a:lnTo>
                <a:lnTo>
                  <a:pt x="49" y="29"/>
                </a:lnTo>
                <a:lnTo>
                  <a:pt x="43" y="27"/>
                </a:lnTo>
                <a:lnTo>
                  <a:pt x="42" y="25"/>
                </a:lnTo>
                <a:lnTo>
                  <a:pt x="37" y="30"/>
                </a:lnTo>
                <a:lnTo>
                  <a:pt x="37" y="38"/>
                </a:lnTo>
                <a:lnTo>
                  <a:pt x="38" y="47"/>
                </a:lnTo>
                <a:lnTo>
                  <a:pt x="41" y="56"/>
                </a:lnTo>
                <a:lnTo>
                  <a:pt x="42" y="65"/>
                </a:lnTo>
                <a:lnTo>
                  <a:pt x="45" y="63"/>
                </a:lnTo>
                <a:lnTo>
                  <a:pt x="49" y="60"/>
                </a:lnTo>
                <a:lnTo>
                  <a:pt x="56" y="57"/>
                </a:lnTo>
                <a:lnTo>
                  <a:pt x="64" y="56"/>
                </a:lnTo>
                <a:lnTo>
                  <a:pt x="73" y="59"/>
                </a:lnTo>
                <a:lnTo>
                  <a:pt x="83" y="68"/>
                </a:lnTo>
                <a:lnTo>
                  <a:pt x="89" y="61"/>
                </a:lnTo>
                <a:lnTo>
                  <a:pt x="97" y="59"/>
                </a:lnTo>
                <a:lnTo>
                  <a:pt x="104" y="56"/>
                </a:lnTo>
                <a:lnTo>
                  <a:pt x="106" y="56"/>
                </a:lnTo>
                <a:lnTo>
                  <a:pt x="106" y="128"/>
                </a:lnTo>
                <a:lnTo>
                  <a:pt x="102" y="127"/>
                </a:lnTo>
                <a:lnTo>
                  <a:pt x="96" y="124"/>
                </a:lnTo>
                <a:lnTo>
                  <a:pt x="88" y="118"/>
                </a:lnTo>
                <a:lnTo>
                  <a:pt x="81" y="107"/>
                </a:lnTo>
                <a:lnTo>
                  <a:pt x="63" y="114"/>
                </a:lnTo>
                <a:lnTo>
                  <a:pt x="47" y="115"/>
                </a:lnTo>
                <a:lnTo>
                  <a:pt x="35" y="114"/>
                </a:lnTo>
                <a:lnTo>
                  <a:pt x="25" y="111"/>
                </a:lnTo>
                <a:lnTo>
                  <a:pt x="17" y="107"/>
                </a:lnTo>
                <a:lnTo>
                  <a:pt x="13" y="103"/>
                </a:lnTo>
                <a:lnTo>
                  <a:pt x="12" y="102"/>
                </a:lnTo>
                <a:lnTo>
                  <a:pt x="12" y="102"/>
                </a:lnTo>
                <a:lnTo>
                  <a:pt x="9" y="102"/>
                </a:lnTo>
                <a:lnTo>
                  <a:pt x="8" y="102"/>
                </a:lnTo>
                <a:lnTo>
                  <a:pt x="5" y="101"/>
                </a:lnTo>
                <a:lnTo>
                  <a:pt x="4" y="99"/>
                </a:lnTo>
                <a:lnTo>
                  <a:pt x="1" y="97"/>
                </a:lnTo>
                <a:lnTo>
                  <a:pt x="0" y="94"/>
                </a:lnTo>
                <a:lnTo>
                  <a:pt x="0" y="91"/>
                </a:lnTo>
                <a:lnTo>
                  <a:pt x="0" y="87"/>
                </a:lnTo>
                <a:lnTo>
                  <a:pt x="1" y="84"/>
                </a:lnTo>
                <a:lnTo>
                  <a:pt x="0" y="70"/>
                </a:lnTo>
                <a:lnTo>
                  <a:pt x="3" y="59"/>
                </a:lnTo>
                <a:lnTo>
                  <a:pt x="5" y="47"/>
                </a:lnTo>
                <a:lnTo>
                  <a:pt x="11" y="38"/>
                </a:lnTo>
                <a:lnTo>
                  <a:pt x="13" y="32"/>
                </a:lnTo>
                <a:lnTo>
                  <a:pt x="16" y="30"/>
                </a:lnTo>
                <a:lnTo>
                  <a:pt x="14" y="29"/>
                </a:lnTo>
                <a:lnTo>
                  <a:pt x="14" y="25"/>
                </a:lnTo>
                <a:lnTo>
                  <a:pt x="17" y="19"/>
                </a:lnTo>
                <a:lnTo>
                  <a:pt x="20" y="13"/>
                </a:lnTo>
                <a:lnTo>
                  <a:pt x="28" y="9"/>
                </a:lnTo>
                <a:lnTo>
                  <a:pt x="39" y="5"/>
                </a:lnTo>
                <a:lnTo>
                  <a:pt x="54" y="1"/>
                </a:lnTo>
                <a:lnTo>
                  <a:pt x="63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4" name="Freeform 131"/>
          <p:cNvSpPr>
            <a:spLocks noChangeAspect="1" noEditPoints="1"/>
          </p:cNvSpPr>
          <p:nvPr/>
        </p:nvSpPr>
        <p:spPr bwMode="auto">
          <a:xfrm>
            <a:off x="9487314" y="2080553"/>
            <a:ext cx="725540" cy="720000"/>
          </a:xfrm>
          <a:custGeom>
            <a:avLst/>
            <a:gdLst>
              <a:gd name="T0" fmla="*/ 53 w 131"/>
              <a:gd name="T1" fmla="*/ 58 h 130"/>
              <a:gd name="T2" fmla="*/ 72 w 131"/>
              <a:gd name="T3" fmla="*/ 77 h 130"/>
              <a:gd name="T4" fmla="*/ 45 w 131"/>
              <a:gd name="T5" fmla="*/ 85 h 130"/>
              <a:gd name="T6" fmla="*/ 53 w 131"/>
              <a:gd name="T7" fmla="*/ 58 h 130"/>
              <a:gd name="T8" fmla="*/ 100 w 131"/>
              <a:gd name="T9" fmla="*/ 11 h 130"/>
              <a:gd name="T10" fmla="*/ 120 w 131"/>
              <a:gd name="T11" fmla="*/ 30 h 130"/>
              <a:gd name="T12" fmla="*/ 76 w 131"/>
              <a:gd name="T13" fmla="*/ 75 h 130"/>
              <a:gd name="T14" fmla="*/ 55 w 131"/>
              <a:gd name="T15" fmla="*/ 55 h 130"/>
              <a:gd name="T16" fmla="*/ 100 w 131"/>
              <a:gd name="T17" fmla="*/ 11 h 130"/>
              <a:gd name="T18" fmla="*/ 21 w 131"/>
              <a:gd name="T19" fmla="*/ 3 h 130"/>
              <a:gd name="T20" fmla="*/ 89 w 131"/>
              <a:gd name="T21" fmla="*/ 3 h 130"/>
              <a:gd name="T22" fmla="*/ 76 w 131"/>
              <a:gd name="T23" fmla="*/ 16 h 130"/>
              <a:gd name="T24" fmla="*/ 27 w 131"/>
              <a:gd name="T25" fmla="*/ 16 h 130"/>
              <a:gd name="T26" fmla="*/ 21 w 131"/>
              <a:gd name="T27" fmla="*/ 17 h 130"/>
              <a:gd name="T28" fmla="*/ 17 w 131"/>
              <a:gd name="T29" fmla="*/ 20 h 130"/>
              <a:gd name="T30" fmla="*/ 15 w 131"/>
              <a:gd name="T31" fmla="*/ 24 h 130"/>
              <a:gd name="T32" fmla="*/ 14 w 131"/>
              <a:gd name="T33" fmla="*/ 29 h 130"/>
              <a:gd name="T34" fmla="*/ 14 w 131"/>
              <a:gd name="T35" fmla="*/ 105 h 130"/>
              <a:gd name="T36" fmla="*/ 15 w 131"/>
              <a:gd name="T37" fmla="*/ 109 h 130"/>
              <a:gd name="T38" fmla="*/ 16 w 131"/>
              <a:gd name="T39" fmla="*/ 113 h 130"/>
              <a:gd name="T40" fmla="*/ 19 w 131"/>
              <a:gd name="T41" fmla="*/ 115 h 130"/>
              <a:gd name="T42" fmla="*/ 23 w 131"/>
              <a:gd name="T43" fmla="*/ 117 h 130"/>
              <a:gd name="T44" fmla="*/ 27 w 131"/>
              <a:gd name="T45" fmla="*/ 117 h 130"/>
              <a:gd name="T46" fmla="*/ 103 w 131"/>
              <a:gd name="T47" fmla="*/ 117 h 130"/>
              <a:gd name="T48" fmla="*/ 106 w 131"/>
              <a:gd name="T49" fmla="*/ 117 h 130"/>
              <a:gd name="T50" fmla="*/ 110 w 131"/>
              <a:gd name="T51" fmla="*/ 115 h 130"/>
              <a:gd name="T52" fmla="*/ 113 w 131"/>
              <a:gd name="T53" fmla="*/ 113 h 130"/>
              <a:gd name="T54" fmla="*/ 114 w 131"/>
              <a:gd name="T55" fmla="*/ 109 h 130"/>
              <a:gd name="T56" fmla="*/ 116 w 131"/>
              <a:gd name="T57" fmla="*/ 105 h 130"/>
              <a:gd name="T58" fmla="*/ 116 w 131"/>
              <a:gd name="T59" fmla="*/ 55 h 130"/>
              <a:gd name="T60" fmla="*/ 129 w 131"/>
              <a:gd name="T61" fmla="*/ 42 h 130"/>
              <a:gd name="T62" fmla="*/ 129 w 131"/>
              <a:gd name="T63" fmla="*/ 109 h 130"/>
              <a:gd name="T64" fmla="*/ 125 w 131"/>
              <a:gd name="T65" fmla="*/ 119 h 130"/>
              <a:gd name="T66" fmla="*/ 117 w 131"/>
              <a:gd name="T67" fmla="*/ 127 h 130"/>
              <a:gd name="T68" fmla="*/ 106 w 131"/>
              <a:gd name="T69" fmla="*/ 130 h 130"/>
              <a:gd name="T70" fmla="*/ 21 w 131"/>
              <a:gd name="T71" fmla="*/ 130 h 130"/>
              <a:gd name="T72" fmla="*/ 11 w 131"/>
              <a:gd name="T73" fmla="*/ 127 h 130"/>
              <a:gd name="T74" fmla="*/ 3 w 131"/>
              <a:gd name="T75" fmla="*/ 119 h 130"/>
              <a:gd name="T76" fmla="*/ 0 w 131"/>
              <a:gd name="T77" fmla="*/ 109 h 130"/>
              <a:gd name="T78" fmla="*/ 0 w 131"/>
              <a:gd name="T79" fmla="*/ 25 h 130"/>
              <a:gd name="T80" fmla="*/ 3 w 131"/>
              <a:gd name="T81" fmla="*/ 15 h 130"/>
              <a:gd name="T82" fmla="*/ 11 w 131"/>
              <a:gd name="T83" fmla="*/ 7 h 130"/>
              <a:gd name="T84" fmla="*/ 21 w 131"/>
              <a:gd name="T85" fmla="*/ 3 h 130"/>
              <a:gd name="T86" fmla="*/ 114 w 131"/>
              <a:gd name="T87" fmla="*/ 0 h 130"/>
              <a:gd name="T88" fmla="*/ 117 w 131"/>
              <a:gd name="T89" fmla="*/ 2 h 130"/>
              <a:gd name="T90" fmla="*/ 130 w 131"/>
              <a:gd name="T91" fmla="*/ 15 h 130"/>
              <a:gd name="T92" fmla="*/ 131 w 131"/>
              <a:gd name="T93" fmla="*/ 16 h 130"/>
              <a:gd name="T94" fmla="*/ 131 w 131"/>
              <a:gd name="T95" fmla="*/ 20 h 130"/>
              <a:gd name="T96" fmla="*/ 129 w 131"/>
              <a:gd name="T97" fmla="*/ 22 h 130"/>
              <a:gd name="T98" fmla="*/ 124 w 131"/>
              <a:gd name="T99" fmla="*/ 28 h 130"/>
              <a:gd name="T100" fmla="*/ 103 w 131"/>
              <a:gd name="T101" fmla="*/ 8 h 130"/>
              <a:gd name="T102" fmla="*/ 109 w 131"/>
              <a:gd name="T103" fmla="*/ 2 h 130"/>
              <a:gd name="T104" fmla="*/ 112 w 131"/>
              <a:gd name="T105" fmla="*/ 0 h 130"/>
              <a:gd name="T106" fmla="*/ 114 w 131"/>
              <a:gd name="T10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" h="130">
                <a:moveTo>
                  <a:pt x="53" y="58"/>
                </a:moveTo>
                <a:lnTo>
                  <a:pt x="72" y="77"/>
                </a:lnTo>
                <a:lnTo>
                  <a:pt x="45" y="85"/>
                </a:lnTo>
                <a:lnTo>
                  <a:pt x="53" y="58"/>
                </a:lnTo>
                <a:close/>
                <a:moveTo>
                  <a:pt x="100" y="11"/>
                </a:moveTo>
                <a:lnTo>
                  <a:pt x="120" y="30"/>
                </a:lnTo>
                <a:lnTo>
                  <a:pt x="76" y="75"/>
                </a:lnTo>
                <a:lnTo>
                  <a:pt x="55" y="55"/>
                </a:lnTo>
                <a:lnTo>
                  <a:pt x="100" y="11"/>
                </a:lnTo>
                <a:close/>
                <a:moveTo>
                  <a:pt x="21" y="3"/>
                </a:moveTo>
                <a:lnTo>
                  <a:pt x="89" y="3"/>
                </a:lnTo>
                <a:lnTo>
                  <a:pt x="76" y="16"/>
                </a:lnTo>
                <a:lnTo>
                  <a:pt x="27" y="16"/>
                </a:lnTo>
                <a:lnTo>
                  <a:pt x="21" y="17"/>
                </a:lnTo>
                <a:lnTo>
                  <a:pt x="17" y="20"/>
                </a:lnTo>
                <a:lnTo>
                  <a:pt x="15" y="24"/>
                </a:lnTo>
                <a:lnTo>
                  <a:pt x="14" y="29"/>
                </a:lnTo>
                <a:lnTo>
                  <a:pt x="14" y="105"/>
                </a:lnTo>
                <a:lnTo>
                  <a:pt x="15" y="109"/>
                </a:lnTo>
                <a:lnTo>
                  <a:pt x="16" y="113"/>
                </a:lnTo>
                <a:lnTo>
                  <a:pt x="19" y="115"/>
                </a:lnTo>
                <a:lnTo>
                  <a:pt x="23" y="117"/>
                </a:lnTo>
                <a:lnTo>
                  <a:pt x="27" y="117"/>
                </a:lnTo>
                <a:lnTo>
                  <a:pt x="103" y="117"/>
                </a:lnTo>
                <a:lnTo>
                  <a:pt x="106" y="117"/>
                </a:lnTo>
                <a:lnTo>
                  <a:pt x="110" y="115"/>
                </a:lnTo>
                <a:lnTo>
                  <a:pt x="113" y="113"/>
                </a:lnTo>
                <a:lnTo>
                  <a:pt x="114" y="109"/>
                </a:lnTo>
                <a:lnTo>
                  <a:pt x="116" y="105"/>
                </a:lnTo>
                <a:lnTo>
                  <a:pt x="116" y="55"/>
                </a:lnTo>
                <a:lnTo>
                  <a:pt x="129" y="42"/>
                </a:lnTo>
                <a:lnTo>
                  <a:pt x="129" y="109"/>
                </a:lnTo>
                <a:lnTo>
                  <a:pt x="125" y="119"/>
                </a:lnTo>
                <a:lnTo>
                  <a:pt x="117" y="127"/>
                </a:lnTo>
                <a:lnTo>
                  <a:pt x="106" y="130"/>
                </a:lnTo>
                <a:lnTo>
                  <a:pt x="21" y="130"/>
                </a:lnTo>
                <a:lnTo>
                  <a:pt x="11" y="127"/>
                </a:lnTo>
                <a:lnTo>
                  <a:pt x="3" y="119"/>
                </a:lnTo>
                <a:lnTo>
                  <a:pt x="0" y="109"/>
                </a:lnTo>
                <a:lnTo>
                  <a:pt x="0" y="25"/>
                </a:lnTo>
                <a:lnTo>
                  <a:pt x="3" y="15"/>
                </a:lnTo>
                <a:lnTo>
                  <a:pt x="11" y="7"/>
                </a:lnTo>
                <a:lnTo>
                  <a:pt x="21" y="3"/>
                </a:lnTo>
                <a:close/>
                <a:moveTo>
                  <a:pt x="114" y="0"/>
                </a:moveTo>
                <a:lnTo>
                  <a:pt x="117" y="2"/>
                </a:lnTo>
                <a:lnTo>
                  <a:pt x="130" y="15"/>
                </a:lnTo>
                <a:lnTo>
                  <a:pt x="131" y="16"/>
                </a:lnTo>
                <a:lnTo>
                  <a:pt x="131" y="20"/>
                </a:lnTo>
                <a:lnTo>
                  <a:pt x="129" y="22"/>
                </a:lnTo>
                <a:lnTo>
                  <a:pt x="124" y="28"/>
                </a:lnTo>
                <a:lnTo>
                  <a:pt x="103" y="8"/>
                </a:lnTo>
                <a:lnTo>
                  <a:pt x="109" y="2"/>
                </a:lnTo>
                <a:lnTo>
                  <a:pt x="112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7" name="矩形 86"/>
          <p:cNvSpPr/>
          <p:nvPr/>
        </p:nvSpPr>
        <p:spPr>
          <a:xfrm>
            <a:off x="1145355" y="3072524"/>
            <a:ext cx="2265387" cy="2556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00" b="1" dirty="0">
                <a:solidFill>
                  <a:schemeClr val="bg1"/>
                </a:solidFill>
              </a:rPr>
              <a:t>足球是世界第一运动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、球迷数量庞大：全球球迷人口约</a:t>
            </a: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35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亿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67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、“世界</a:t>
            </a: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17th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经济体”：全球足球产业‌年度生产‌总值达</a:t>
            </a: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50‌00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亿美元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82146" y="3072524"/>
            <a:ext cx="2265387" cy="2218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00" b="1" dirty="0">
                <a:solidFill>
                  <a:schemeClr val="bg1"/>
                </a:solidFill>
              </a:rPr>
              <a:t>球员综合水平受关注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zh-CN" sz="67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0" dirty="0">
                <a:solidFill>
                  <a:schemeClr val="bg1"/>
                </a:solidFill>
              </a:rPr>
              <a:t>1</a:t>
            </a:r>
            <a:r>
              <a:rPr lang="zh-CN" altLang="en-US" sz="1330" dirty="0">
                <a:solidFill>
                  <a:schemeClr val="bg1"/>
                </a:solidFill>
              </a:rPr>
              <a:t>、商业层面：“金元足球”大行其道，驱动资金投在刀刃上</a:t>
            </a:r>
            <a:endParaRPr lang="en-US" altLang="zh-CN" sz="133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67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0" dirty="0">
                <a:solidFill>
                  <a:schemeClr val="bg1"/>
                </a:solidFill>
              </a:rPr>
              <a:t>2</a:t>
            </a:r>
            <a:r>
              <a:rPr lang="zh-CN" altLang="en-US" sz="1330" dirty="0">
                <a:solidFill>
                  <a:schemeClr val="bg1"/>
                </a:solidFill>
              </a:rPr>
              <a:t>、竞技层面：数据驱动型备战策略成新常态</a:t>
            </a:r>
            <a:endParaRPr lang="en-US" altLang="zh-CN" sz="1330" dirty="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189441" y="3072524"/>
            <a:ext cx="2265387" cy="2218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00" b="1" dirty="0">
                <a:solidFill>
                  <a:schemeClr val="bg1"/>
                </a:solidFill>
              </a:rPr>
              <a:t>人工智能理念兴起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zh-CN" sz="67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0" dirty="0">
                <a:solidFill>
                  <a:schemeClr val="bg1"/>
                </a:solidFill>
              </a:rPr>
              <a:t>1</a:t>
            </a:r>
            <a:r>
              <a:rPr lang="zh-CN" altLang="en-US" sz="1330" dirty="0">
                <a:solidFill>
                  <a:schemeClr val="bg1"/>
                </a:solidFill>
              </a:rPr>
              <a:t>、体育运动与信息技术紧密结合</a:t>
            </a:r>
            <a:endParaRPr lang="en-US" altLang="zh-CN" sz="133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67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0" dirty="0">
                <a:solidFill>
                  <a:schemeClr val="bg1"/>
                </a:solidFill>
              </a:rPr>
              <a:t>2</a:t>
            </a:r>
            <a:r>
              <a:rPr lang="zh-CN" altLang="en-US" sz="1330" dirty="0">
                <a:solidFill>
                  <a:schemeClr val="bg1"/>
                </a:solidFill>
              </a:rPr>
              <a:t>、足球界已有</a:t>
            </a:r>
            <a:r>
              <a:rPr lang="en-US" altLang="zh-CN" sz="1330" dirty="0" err="1">
                <a:solidFill>
                  <a:schemeClr val="bg1"/>
                </a:solidFill>
              </a:rPr>
              <a:t>Squawka</a:t>
            </a:r>
            <a:r>
              <a:rPr lang="en-US" altLang="zh-CN" sz="1330" dirty="0">
                <a:solidFill>
                  <a:schemeClr val="bg1"/>
                </a:solidFill>
              </a:rPr>
              <a:t>, </a:t>
            </a:r>
            <a:r>
              <a:rPr lang="en-US" altLang="zh-CN" sz="1330" dirty="0" err="1">
                <a:solidFill>
                  <a:schemeClr val="bg1"/>
                </a:solidFill>
              </a:rPr>
              <a:t>whoscored.com</a:t>
            </a:r>
            <a:r>
              <a:rPr lang="zh-CN" altLang="en-US" sz="1330" dirty="0">
                <a:solidFill>
                  <a:schemeClr val="bg1"/>
                </a:solidFill>
              </a:rPr>
              <a:t>等公司展开球员综合评分业务</a:t>
            </a:r>
            <a:endParaRPr lang="en-US" altLang="zh-CN" sz="1330" dirty="0">
              <a:solidFill>
                <a:schemeClr val="bg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717389" y="3072524"/>
            <a:ext cx="2265387" cy="242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00" b="1" dirty="0">
                <a:solidFill>
                  <a:schemeClr val="bg1"/>
                </a:solidFill>
              </a:rPr>
              <a:t>目前的综合评分思路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/>
                </a:solidFill>
              </a:rPr>
              <a:t>1</a:t>
            </a:r>
            <a:r>
              <a:rPr lang="zh-CN" altLang="en-US" sz="1333" dirty="0">
                <a:solidFill>
                  <a:schemeClr val="bg1"/>
                </a:solidFill>
              </a:rPr>
              <a:t>、无监督机器学习（</a:t>
            </a:r>
            <a:r>
              <a:rPr lang="en-GB" altLang="zh-CN" sz="1333" dirty="0">
                <a:solidFill>
                  <a:schemeClr val="bg1"/>
                </a:solidFill>
              </a:rPr>
              <a:t>Robert P. </a:t>
            </a:r>
            <a:r>
              <a:rPr lang="en-GB" altLang="zh-CN" sz="1333" dirty="0" err="1">
                <a:solidFill>
                  <a:schemeClr val="bg1"/>
                </a:solidFill>
              </a:rPr>
              <a:t>Schumaker</a:t>
            </a:r>
            <a:r>
              <a:rPr lang="zh-CN" altLang="en-US" sz="1333" dirty="0">
                <a:solidFill>
                  <a:schemeClr val="bg1"/>
                </a:solidFill>
              </a:rPr>
              <a:t>）</a:t>
            </a:r>
            <a:endParaRPr lang="en-US" altLang="zh-CN" sz="1333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/>
                </a:solidFill>
              </a:rPr>
              <a:t>2</a:t>
            </a:r>
            <a:r>
              <a:rPr lang="zh-CN" altLang="en-US" sz="1333" dirty="0">
                <a:solidFill>
                  <a:schemeClr val="bg1"/>
                </a:solidFill>
              </a:rPr>
              <a:t>、有监督机器学习（李忠洵）</a:t>
            </a:r>
            <a:endParaRPr lang="en-US" altLang="zh-CN" sz="1333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/>
                </a:solidFill>
              </a:rPr>
              <a:t>3</a:t>
            </a:r>
            <a:r>
              <a:rPr lang="zh-CN" altLang="en-US" sz="1333" dirty="0">
                <a:solidFill>
                  <a:schemeClr val="bg1"/>
                </a:solidFill>
              </a:rPr>
              <a:t>、深度学习概念的应用尚有发展空间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  <a:cs typeface="微软雅黑"/>
              </a:rPr>
              <a:t>1 </a:t>
            </a:r>
            <a:r>
              <a:rPr kumimoji="1" lang="zh-CN" altLang="en-US" sz="1867" b="1" dirty="0">
                <a:solidFill>
                  <a:srgbClr val="1F1F1F"/>
                </a:solidFill>
                <a:latin typeface="Calibri"/>
                <a:ea typeface="宋体"/>
                <a:cs typeface="微软雅黑"/>
              </a:rPr>
              <a:t>课题背景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0AAC6F-89FD-4280-9B2A-4A8C2126F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grpSp>
        <p:nvGrpSpPr>
          <p:cNvPr id="17" name="Group 84">
            <a:extLst>
              <a:ext uri="{FF2B5EF4-FFF2-40B4-BE49-F238E27FC236}">
                <a16:creationId xmlns:a16="http://schemas.microsoft.com/office/drawing/2014/main" id="{C00DBFFF-3B7D-40F7-888E-E81755885E59}"/>
              </a:ext>
            </a:extLst>
          </p:cNvPr>
          <p:cNvGrpSpPr/>
          <p:nvPr/>
        </p:nvGrpSpPr>
        <p:grpSpPr>
          <a:xfrm>
            <a:off x="4427453" y="2080553"/>
            <a:ext cx="705019" cy="680651"/>
            <a:chOff x="2578955" y="3804786"/>
            <a:chExt cx="296915" cy="280306"/>
          </a:xfrm>
          <a:solidFill>
            <a:schemeClr val="bg1"/>
          </a:solidFill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A22AEC9C-A16F-413F-8CB1-41AC11009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FFD71A9C-215C-4453-AFDB-493BF81F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121920" tIns="60960" rIns="121920" bIns="6096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0B84D817-2AF8-4D1D-89E9-7DCC056B0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DB95892-1EE1-4274-B854-E5FFBE4A3F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A35DAED1-453B-495B-A297-4EC97A01A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121920" tIns="60960" rIns="121920" bIns="6096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346863F8-F05F-4557-8F8D-6D8A8693F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E28AB769-5CB8-4485-AC26-0B65E91FB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EAD32712-E089-45A8-A061-9F113FC9C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121920" tIns="60960" rIns="121920" bIns="6096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D1FC6A64-A8B6-4858-9786-3DDA83798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27" name="AutoShape 111">
            <a:extLst>
              <a:ext uri="{FF2B5EF4-FFF2-40B4-BE49-F238E27FC236}">
                <a16:creationId xmlns:a16="http://schemas.microsoft.com/office/drawing/2014/main" id="{9E4A2643-3A7A-4D90-957A-86FC9C3E0B9B}"/>
              </a:ext>
            </a:extLst>
          </p:cNvPr>
          <p:cNvSpPr>
            <a:spLocks/>
          </p:cNvSpPr>
          <p:nvPr/>
        </p:nvSpPr>
        <p:spPr bwMode="auto">
          <a:xfrm>
            <a:off x="6983752" y="2080553"/>
            <a:ext cx="652282" cy="720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6562"/>
                </a:moveTo>
                <a:cubicBezTo>
                  <a:pt x="20249" y="16959"/>
                  <a:pt x="19946" y="17282"/>
                  <a:pt x="19575" y="17282"/>
                </a:cubicBezTo>
                <a:lnTo>
                  <a:pt x="13499" y="17282"/>
                </a:lnTo>
                <a:lnTo>
                  <a:pt x="8099" y="17282"/>
                </a:lnTo>
                <a:lnTo>
                  <a:pt x="2024" y="17282"/>
                </a:lnTo>
                <a:cubicBezTo>
                  <a:pt x="1651" y="17282"/>
                  <a:pt x="1349" y="16959"/>
                  <a:pt x="1349" y="16562"/>
                </a:cubicBezTo>
                <a:lnTo>
                  <a:pt x="1349" y="2160"/>
                </a:lnTo>
                <a:cubicBezTo>
                  <a:pt x="1349" y="1762"/>
                  <a:pt x="1651" y="1440"/>
                  <a:pt x="2024" y="1440"/>
                </a:cubicBezTo>
                <a:lnTo>
                  <a:pt x="19575" y="1440"/>
                </a:lnTo>
                <a:cubicBezTo>
                  <a:pt x="19946" y="1440"/>
                  <a:pt x="20249" y="1762"/>
                  <a:pt x="20249" y="2160"/>
                </a:cubicBezTo>
                <a:cubicBezTo>
                  <a:pt x="20249" y="2160"/>
                  <a:pt x="20249" y="16562"/>
                  <a:pt x="20249" y="16562"/>
                </a:cubicBezTo>
                <a:close/>
                <a:moveTo>
                  <a:pt x="19575" y="0"/>
                </a:moveTo>
                <a:lnTo>
                  <a:pt x="2024" y="0"/>
                </a:lnTo>
                <a:cubicBezTo>
                  <a:pt x="905" y="0"/>
                  <a:pt x="0" y="966"/>
                  <a:pt x="0" y="2160"/>
                </a:cubicBezTo>
                <a:lnTo>
                  <a:pt x="0" y="16562"/>
                </a:lnTo>
                <a:cubicBezTo>
                  <a:pt x="0" y="17753"/>
                  <a:pt x="903" y="18718"/>
                  <a:pt x="2018" y="18721"/>
                </a:cubicBezTo>
                <a:lnTo>
                  <a:pt x="8774" y="18721"/>
                </a:lnTo>
                <a:lnTo>
                  <a:pt x="8774" y="19597"/>
                </a:lnTo>
                <a:lnTo>
                  <a:pt x="4561" y="20181"/>
                </a:lnTo>
                <a:cubicBezTo>
                  <a:pt x="4260" y="20262"/>
                  <a:pt x="4049" y="20549"/>
                  <a:pt x="4049" y="20879"/>
                </a:cubicBezTo>
                <a:cubicBezTo>
                  <a:pt x="4049" y="21277"/>
                  <a:pt x="4351" y="21599"/>
                  <a:pt x="4724" y="21599"/>
                </a:cubicBezTo>
                <a:lnTo>
                  <a:pt x="16874" y="21599"/>
                </a:lnTo>
                <a:cubicBezTo>
                  <a:pt x="17248" y="21599"/>
                  <a:pt x="17549" y="21277"/>
                  <a:pt x="17549" y="20879"/>
                </a:cubicBezTo>
                <a:cubicBezTo>
                  <a:pt x="17549" y="20549"/>
                  <a:pt x="17339" y="20262"/>
                  <a:pt x="17038" y="20181"/>
                </a:cubicBezTo>
                <a:lnTo>
                  <a:pt x="12824" y="19597"/>
                </a:lnTo>
                <a:lnTo>
                  <a:pt x="12824" y="18721"/>
                </a:lnTo>
                <a:lnTo>
                  <a:pt x="19581" y="18721"/>
                </a:lnTo>
                <a:cubicBezTo>
                  <a:pt x="20696" y="18718"/>
                  <a:pt x="21600" y="17753"/>
                  <a:pt x="21600" y="16562"/>
                </a:cubicBezTo>
                <a:lnTo>
                  <a:pt x="21600" y="2160"/>
                </a:lnTo>
                <a:cubicBezTo>
                  <a:pt x="21600" y="966"/>
                  <a:pt x="20692" y="0"/>
                  <a:pt x="1957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512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77">
        <p:fade/>
      </p:transition>
    </mc:Choice>
    <mc:Fallback xmlns="">
      <p:transition spd="med" advTm="5247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79" y="2365311"/>
            <a:ext cx="4011034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b="1" dirty="0">
                <a:solidFill>
                  <a:schemeClr val="bg1">
                    <a:lumMod val="95000"/>
                  </a:schemeClr>
                </a:solidFill>
              </a:rPr>
              <a:t>研究内容与意义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4056179" y="3118572"/>
            <a:ext cx="6375580" cy="599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2.1 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研究内容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2.2 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研究意义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292">
        <p14:flythrough/>
      </p:transition>
    </mc:Choice>
    <mc:Fallback xmlns="">
      <p:transition spd="slow" advTm="129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  <a:cs typeface="微软雅黑"/>
              </a:rPr>
              <a:t>2.1 </a:t>
            </a:r>
            <a:r>
              <a:rPr kumimoji="1" lang="zh-CN" altLang="en-US" sz="1867" b="1" dirty="0">
                <a:solidFill>
                  <a:srgbClr val="1F1F1F"/>
                </a:solidFill>
                <a:latin typeface="Calibri"/>
                <a:ea typeface="宋体"/>
                <a:cs typeface="微软雅黑"/>
              </a:rPr>
              <a:t>研究内容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0854" y="1261322"/>
            <a:ext cx="2102493" cy="4770661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3346" y="2075744"/>
            <a:ext cx="2102493" cy="39562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5840" y="2711497"/>
            <a:ext cx="2102493" cy="3320487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7739568" y="2499383"/>
            <a:ext cx="790052" cy="877372"/>
          </a:xfrm>
          <a:custGeom>
            <a:avLst/>
            <a:gdLst>
              <a:gd name="T0" fmla="*/ 13 w 77"/>
              <a:gd name="T1" fmla="*/ 8 h 86"/>
              <a:gd name="T2" fmla="*/ 38 w 77"/>
              <a:gd name="T3" fmla="*/ 1 h 86"/>
              <a:gd name="T4" fmla="*/ 59 w 77"/>
              <a:gd name="T5" fmla="*/ 13 h 86"/>
              <a:gd name="T6" fmla="*/ 66 w 77"/>
              <a:gd name="T7" fmla="*/ 38 h 86"/>
              <a:gd name="T8" fmla="*/ 58 w 77"/>
              <a:gd name="T9" fmla="*/ 55 h 86"/>
              <a:gd name="T10" fmla="*/ 64 w 77"/>
              <a:gd name="T11" fmla="*/ 59 h 86"/>
              <a:gd name="T12" fmla="*/ 74 w 77"/>
              <a:gd name="T13" fmla="*/ 72 h 86"/>
              <a:gd name="T14" fmla="*/ 73 w 77"/>
              <a:gd name="T15" fmla="*/ 84 h 86"/>
              <a:gd name="T16" fmla="*/ 73 w 77"/>
              <a:gd name="T17" fmla="*/ 84 h 86"/>
              <a:gd name="T18" fmla="*/ 62 w 77"/>
              <a:gd name="T19" fmla="*/ 82 h 86"/>
              <a:gd name="T20" fmla="*/ 51 w 77"/>
              <a:gd name="T21" fmla="*/ 68 h 86"/>
              <a:gd name="T22" fmla="*/ 49 w 77"/>
              <a:gd name="T23" fmla="*/ 63 h 86"/>
              <a:gd name="T24" fmla="*/ 30 w 77"/>
              <a:gd name="T25" fmla="*/ 66 h 86"/>
              <a:gd name="T26" fmla="*/ 8 w 77"/>
              <a:gd name="T27" fmla="*/ 54 h 86"/>
              <a:gd name="T28" fmla="*/ 1 w 77"/>
              <a:gd name="T29" fmla="*/ 30 h 86"/>
              <a:gd name="T30" fmla="*/ 13 w 77"/>
              <a:gd name="T31" fmla="*/ 8 h 86"/>
              <a:gd name="T32" fmla="*/ 30 w 77"/>
              <a:gd name="T33" fmla="*/ 49 h 86"/>
              <a:gd name="T34" fmla="*/ 38 w 77"/>
              <a:gd name="T35" fmla="*/ 49 h 86"/>
              <a:gd name="T36" fmla="*/ 38 w 77"/>
              <a:gd name="T37" fmla="*/ 40 h 86"/>
              <a:gd name="T38" fmla="*/ 47 w 77"/>
              <a:gd name="T39" fmla="*/ 40 h 86"/>
              <a:gd name="T40" fmla="*/ 47 w 77"/>
              <a:gd name="T41" fmla="*/ 32 h 86"/>
              <a:gd name="T42" fmla="*/ 38 w 77"/>
              <a:gd name="T43" fmla="*/ 32 h 86"/>
              <a:gd name="T44" fmla="*/ 38 w 77"/>
              <a:gd name="T45" fmla="*/ 23 h 86"/>
              <a:gd name="T46" fmla="*/ 30 w 77"/>
              <a:gd name="T47" fmla="*/ 23 h 86"/>
              <a:gd name="T48" fmla="*/ 30 w 77"/>
              <a:gd name="T49" fmla="*/ 32 h 86"/>
              <a:gd name="T50" fmla="*/ 21 w 77"/>
              <a:gd name="T51" fmla="*/ 32 h 86"/>
              <a:gd name="T52" fmla="*/ 21 w 77"/>
              <a:gd name="T53" fmla="*/ 40 h 86"/>
              <a:gd name="T54" fmla="*/ 30 w 77"/>
              <a:gd name="T55" fmla="*/ 40 h 86"/>
              <a:gd name="T56" fmla="*/ 30 w 77"/>
              <a:gd name="T57" fmla="*/ 49 h 86"/>
              <a:gd name="T58" fmla="*/ 18 w 77"/>
              <a:gd name="T59" fmla="*/ 36 h 86"/>
              <a:gd name="T60" fmla="*/ 43 w 77"/>
              <a:gd name="T61" fmla="*/ 19 h 86"/>
              <a:gd name="T62" fmla="*/ 18 w 77"/>
              <a:gd name="T63" fmla="*/ 36 h 86"/>
              <a:gd name="T64" fmla="*/ 36 w 77"/>
              <a:gd name="T65" fmla="*/ 12 h 86"/>
              <a:gd name="T66" fmla="*/ 20 w 77"/>
              <a:gd name="T67" fmla="*/ 16 h 86"/>
              <a:gd name="T68" fmla="*/ 12 w 77"/>
              <a:gd name="T69" fmla="*/ 31 h 86"/>
              <a:gd name="T70" fmla="*/ 16 w 77"/>
              <a:gd name="T71" fmla="*/ 47 h 86"/>
              <a:gd name="T72" fmla="*/ 31 w 77"/>
              <a:gd name="T73" fmla="*/ 55 h 86"/>
              <a:gd name="T74" fmla="*/ 47 w 77"/>
              <a:gd name="T75" fmla="*/ 51 h 86"/>
              <a:gd name="T76" fmla="*/ 55 w 77"/>
              <a:gd name="T77" fmla="*/ 36 h 86"/>
              <a:gd name="T78" fmla="*/ 51 w 77"/>
              <a:gd name="T79" fmla="*/ 20 h 86"/>
              <a:gd name="T80" fmla="*/ 36 w 77"/>
              <a:gd name="T81" fmla="*/ 1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86">
                <a:moveTo>
                  <a:pt x="13" y="8"/>
                </a:moveTo>
                <a:cubicBezTo>
                  <a:pt x="20" y="2"/>
                  <a:pt x="29" y="0"/>
                  <a:pt x="38" y="1"/>
                </a:cubicBezTo>
                <a:cubicBezTo>
                  <a:pt x="46" y="2"/>
                  <a:pt x="54" y="6"/>
                  <a:pt x="59" y="13"/>
                </a:cubicBezTo>
                <a:cubicBezTo>
                  <a:pt x="65" y="21"/>
                  <a:pt x="67" y="29"/>
                  <a:pt x="66" y="38"/>
                </a:cubicBezTo>
                <a:cubicBezTo>
                  <a:pt x="65" y="44"/>
                  <a:pt x="63" y="50"/>
                  <a:pt x="58" y="55"/>
                </a:cubicBezTo>
                <a:cubicBezTo>
                  <a:pt x="60" y="56"/>
                  <a:pt x="62" y="57"/>
                  <a:pt x="64" y="59"/>
                </a:cubicBezTo>
                <a:cubicBezTo>
                  <a:pt x="74" y="72"/>
                  <a:pt x="74" y="72"/>
                  <a:pt x="74" y="72"/>
                </a:cubicBezTo>
                <a:cubicBezTo>
                  <a:pt x="77" y="76"/>
                  <a:pt x="76" y="81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69" y="86"/>
                  <a:pt x="64" y="86"/>
                  <a:pt x="62" y="82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7"/>
                  <a:pt x="49" y="65"/>
                  <a:pt x="49" y="63"/>
                </a:cubicBezTo>
                <a:cubicBezTo>
                  <a:pt x="43" y="66"/>
                  <a:pt x="36" y="67"/>
                  <a:pt x="30" y="66"/>
                </a:cubicBezTo>
                <a:cubicBezTo>
                  <a:pt x="21" y="65"/>
                  <a:pt x="13" y="61"/>
                  <a:pt x="8" y="54"/>
                </a:cubicBezTo>
                <a:cubicBezTo>
                  <a:pt x="2" y="47"/>
                  <a:pt x="0" y="38"/>
                  <a:pt x="1" y="30"/>
                </a:cubicBezTo>
                <a:cubicBezTo>
                  <a:pt x="2" y="21"/>
                  <a:pt x="6" y="13"/>
                  <a:pt x="13" y="8"/>
                </a:cubicBezTo>
                <a:close/>
                <a:moveTo>
                  <a:pt x="30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2"/>
                  <a:pt x="47" y="32"/>
                  <a:pt x="4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23"/>
                  <a:pt x="38" y="23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32"/>
                  <a:pt x="30" y="32"/>
                  <a:pt x="30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40"/>
                  <a:pt x="21" y="40"/>
                  <a:pt x="21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49"/>
                  <a:pt x="30" y="49"/>
                  <a:pt x="30" y="49"/>
                </a:cubicBezTo>
                <a:close/>
                <a:moveTo>
                  <a:pt x="18" y="36"/>
                </a:moveTo>
                <a:cubicBezTo>
                  <a:pt x="22" y="26"/>
                  <a:pt x="31" y="21"/>
                  <a:pt x="43" y="19"/>
                </a:cubicBezTo>
                <a:cubicBezTo>
                  <a:pt x="31" y="11"/>
                  <a:pt x="16" y="22"/>
                  <a:pt x="18" y="36"/>
                </a:cubicBezTo>
                <a:close/>
                <a:moveTo>
                  <a:pt x="36" y="12"/>
                </a:moveTo>
                <a:cubicBezTo>
                  <a:pt x="31" y="11"/>
                  <a:pt x="25" y="13"/>
                  <a:pt x="20" y="16"/>
                </a:cubicBezTo>
                <a:cubicBezTo>
                  <a:pt x="15" y="20"/>
                  <a:pt x="13" y="25"/>
                  <a:pt x="12" y="31"/>
                </a:cubicBezTo>
                <a:cubicBezTo>
                  <a:pt x="11" y="37"/>
                  <a:pt x="13" y="42"/>
                  <a:pt x="16" y="47"/>
                </a:cubicBezTo>
                <a:cubicBezTo>
                  <a:pt x="20" y="52"/>
                  <a:pt x="25" y="55"/>
                  <a:pt x="31" y="55"/>
                </a:cubicBezTo>
                <a:cubicBezTo>
                  <a:pt x="36" y="56"/>
                  <a:pt x="42" y="55"/>
                  <a:pt x="47" y="51"/>
                </a:cubicBezTo>
                <a:cubicBezTo>
                  <a:pt x="52" y="47"/>
                  <a:pt x="55" y="42"/>
                  <a:pt x="55" y="36"/>
                </a:cubicBezTo>
                <a:cubicBezTo>
                  <a:pt x="56" y="31"/>
                  <a:pt x="54" y="25"/>
                  <a:pt x="51" y="20"/>
                </a:cubicBezTo>
                <a:cubicBezTo>
                  <a:pt x="47" y="15"/>
                  <a:pt x="42" y="13"/>
                  <a:pt x="36" y="1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zh-CN" alt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>
            <a:off x="5491185" y="1957009"/>
            <a:ext cx="1081832" cy="754489"/>
          </a:xfrm>
          <a:custGeom>
            <a:avLst/>
            <a:gdLst>
              <a:gd name="T0" fmla="*/ 56 w 112"/>
              <a:gd name="T1" fmla="*/ 20 h 77"/>
              <a:gd name="T2" fmla="*/ 15 w 112"/>
              <a:gd name="T3" fmla="*/ 49 h 77"/>
              <a:gd name="T4" fmla="*/ 10 w 112"/>
              <a:gd name="T5" fmla="*/ 52 h 77"/>
              <a:gd name="T6" fmla="*/ 4 w 112"/>
              <a:gd name="T7" fmla="*/ 66 h 77"/>
              <a:gd name="T8" fmla="*/ 4 w 112"/>
              <a:gd name="T9" fmla="*/ 37 h 77"/>
              <a:gd name="T10" fmla="*/ 0 w 112"/>
              <a:gd name="T11" fmla="*/ 46 h 77"/>
              <a:gd name="T12" fmla="*/ 13 w 112"/>
              <a:gd name="T13" fmla="*/ 29 h 77"/>
              <a:gd name="T14" fmla="*/ 15 w 112"/>
              <a:gd name="T15" fmla="*/ 49 h 77"/>
              <a:gd name="T16" fmla="*/ 15 w 112"/>
              <a:gd name="T17" fmla="*/ 25 h 77"/>
              <a:gd name="T18" fmla="*/ 3 w 112"/>
              <a:gd name="T19" fmla="*/ 22 h 77"/>
              <a:gd name="T20" fmla="*/ 96 w 112"/>
              <a:gd name="T21" fmla="*/ 66 h 77"/>
              <a:gd name="T22" fmla="*/ 102 w 112"/>
              <a:gd name="T23" fmla="*/ 52 h 77"/>
              <a:gd name="T24" fmla="*/ 107 w 112"/>
              <a:gd name="T25" fmla="*/ 49 h 77"/>
              <a:gd name="T26" fmla="*/ 107 w 112"/>
              <a:gd name="T27" fmla="*/ 37 h 77"/>
              <a:gd name="T28" fmla="*/ 112 w 112"/>
              <a:gd name="T29" fmla="*/ 33 h 77"/>
              <a:gd name="T30" fmla="*/ 98 w 112"/>
              <a:gd name="T31" fmla="*/ 31 h 77"/>
              <a:gd name="T32" fmla="*/ 101 w 112"/>
              <a:gd name="T33" fmla="*/ 15 h 77"/>
              <a:gd name="T34" fmla="*/ 97 w 112"/>
              <a:gd name="T35" fmla="*/ 26 h 77"/>
              <a:gd name="T36" fmla="*/ 101 w 112"/>
              <a:gd name="T37" fmla="*/ 15 h 77"/>
              <a:gd name="T38" fmla="*/ 80 w 112"/>
              <a:gd name="T39" fmla="*/ 72 h 77"/>
              <a:gd name="T40" fmla="*/ 82 w 112"/>
              <a:gd name="T41" fmla="*/ 72 h 77"/>
              <a:gd name="T42" fmla="*/ 87 w 112"/>
              <a:gd name="T43" fmla="*/ 47 h 77"/>
              <a:gd name="T44" fmla="*/ 88 w 112"/>
              <a:gd name="T45" fmla="*/ 47 h 77"/>
              <a:gd name="T46" fmla="*/ 88 w 112"/>
              <a:gd name="T47" fmla="*/ 26 h 77"/>
              <a:gd name="T48" fmla="*/ 77 w 112"/>
              <a:gd name="T49" fmla="*/ 51 h 77"/>
              <a:gd name="T50" fmla="*/ 65 w 112"/>
              <a:gd name="T51" fmla="*/ 32 h 77"/>
              <a:gd name="T52" fmla="*/ 64 w 112"/>
              <a:gd name="T53" fmla="*/ 50 h 77"/>
              <a:gd name="T54" fmla="*/ 57 w 112"/>
              <a:gd name="T55" fmla="*/ 55 h 77"/>
              <a:gd name="T56" fmla="*/ 48 w 112"/>
              <a:gd name="T57" fmla="*/ 77 h 77"/>
              <a:gd name="T58" fmla="*/ 48 w 112"/>
              <a:gd name="T59" fmla="*/ 32 h 77"/>
              <a:gd name="T60" fmla="*/ 41 w 112"/>
              <a:gd name="T61" fmla="*/ 47 h 77"/>
              <a:gd name="T62" fmla="*/ 65 w 112"/>
              <a:gd name="T63" fmla="*/ 21 h 77"/>
              <a:gd name="T64" fmla="*/ 65 w 112"/>
              <a:gd name="T65" fmla="*/ 47 h 77"/>
              <a:gd name="T66" fmla="*/ 31 w 112"/>
              <a:gd name="T67" fmla="*/ 72 h 77"/>
              <a:gd name="T68" fmla="*/ 30 w 112"/>
              <a:gd name="T69" fmla="*/ 72 h 77"/>
              <a:gd name="T70" fmla="*/ 24 w 112"/>
              <a:gd name="T71" fmla="*/ 47 h 77"/>
              <a:gd name="T72" fmla="*/ 23 w 112"/>
              <a:gd name="T73" fmla="*/ 47 h 77"/>
              <a:gd name="T74" fmla="*/ 23 w 112"/>
              <a:gd name="T75" fmla="*/ 26 h 77"/>
              <a:gd name="T76" fmla="*/ 35 w 112"/>
              <a:gd name="T77" fmla="*/ 51 h 77"/>
              <a:gd name="T78" fmla="*/ 39 w 112"/>
              <a:gd name="T79" fmla="*/ 17 h 77"/>
              <a:gd name="T80" fmla="*/ 31 w 112"/>
              <a:gd name="T81" fmla="*/ 25 h 77"/>
              <a:gd name="T82" fmla="*/ 81 w 112"/>
              <a:gd name="T83" fmla="*/ 9 h 77"/>
              <a:gd name="T84" fmla="*/ 75 w 112"/>
              <a:gd name="T85" fmla="*/ 23 h 77"/>
              <a:gd name="T86" fmla="*/ 81 w 112"/>
              <a:gd name="T87" fmla="*/ 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zh-CN" alt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0" name="Freeform 18"/>
          <p:cNvSpPr>
            <a:spLocks noChangeAspect="1" noEditPoints="1"/>
          </p:cNvSpPr>
          <p:nvPr/>
        </p:nvSpPr>
        <p:spPr bwMode="auto">
          <a:xfrm>
            <a:off x="9846943" y="3070709"/>
            <a:ext cx="780288" cy="862425"/>
          </a:xfrm>
          <a:custGeom>
            <a:avLst/>
            <a:gdLst>
              <a:gd name="T0" fmla="*/ 70 w 80"/>
              <a:gd name="T1" fmla="*/ 82 h 89"/>
              <a:gd name="T2" fmla="*/ 57 w 80"/>
              <a:gd name="T3" fmla="*/ 78 h 89"/>
              <a:gd name="T4" fmla="*/ 54 w 80"/>
              <a:gd name="T5" fmla="*/ 63 h 89"/>
              <a:gd name="T6" fmla="*/ 54 w 80"/>
              <a:gd name="T7" fmla="*/ 51 h 89"/>
              <a:gd name="T8" fmla="*/ 60 w 80"/>
              <a:gd name="T9" fmla="*/ 66 h 89"/>
              <a:gd name="T10" fmla="*/ 66 w 80"/>
              <a:gd name="T11" fmla="*/ 66 h 89"/>
              <a:gd name="T12" fmla="*/ 64 w 80"/>
              <a:gd name="T13" fmla="*/ 53 h 89"/>
              <a:gd name="T14" fmla="*/ 54 w 80"/>
              <a:gd name="T15" fmla="*/ 33 h 89"/>
              <a:gd name="T16" fmla="*/ 54 w 80"/>
              <a:gd name="T17" fmla="*/ 12 h 89"/>
              <a:gd name="T18" fmla="*/ 57 w 80"/>
              <a:gd name="T19" fmla="*/ 7 h 89"/>
              <a:gd name="T20" fmla="*/ 70 w 80"/>
              <a:gd name="T21" fmla="*/ 11 h 89"/>
              <a:gd name="T22" fmla="*/ 79 w 80"/>
              <a:gd name="T23" fmla="*/ 34 h 89"/>
              <a:gd name="T24" fmla="*/ 66 w 80"/>
              <a:gd name="T25" fmla="*/ 22 h 89"/>
              <a:gd name="T26" fmla="*/ 61 w 80"/>
              <a:gd name="T27" fmla="*/ 23 h 89"/>
              <a:gd name="T28" fmla="*/ 66 w 80"/>
              <a:gd name="T29" fmla="*/ 37 h 89"/>
              <a:gd name="T30" fmla="*/ 80 w 80"/>
              <a:gd name="T31" fmla="*/ 57 h 89"/>
              <a:gd name="T32" fmla="*/ 70 w 80"/>
              <a:gd name="T33" fmla="*/ 78 h 89"/>
              <a:gd name="T34" fmla="*/ 48 w 80"/>
              <a:gd name="T35" fmla="*/ 0 h 89"/>
              <a:gd name="T36" fmla="*/ 48 w 80"/>
              <a:gd name="T37" fmla="*/ 26 h 89"/>
              <a:gd name="T38" fmla="*/ 48 w 80"/>
              <a:gd name="T39" fmla="*/ 56 h 89"/>
              <a:gd name="T40" fmla="*/ 48 w 80"/>
              <a:gd name="T41" fmla="*/ 78 h 89"/>
              <a:gd name="T42" fmla="*/ 45 w 80"/>
              <a:gd name="T43" fmla="*/ 89 h 89"/>
              <a:gd name="T44" fmla="*/ 0 w 80"/>
              <a:gd name="T45" fmla="*/ 45 h 89"/>
              <a:gd name="T46" fmla="*/ 45 w 80"/>
              <a:gd name="T47" fmla="*/ 0 h 89"/>
              <a:gd name="T48" fmla="*/ 29 w 80"/>
              <a:gd name="T49" fmla="*/ 61 h 89"/>
              <a:gd name="T50" fmla="*/ 38 w 80"/>
              <a:gd name="T51" fmla="*/ 75 h 89"/>
              <a:gd name="T52" fmla="*/ 21 w 80"/>
              <a:gd name="T53" fmla="*/ 59 h 89"/>
              <a:gd name="T54" fmla="*/ 13 w 80"/>
              <a:gd name="T55" fmla="*/ 54 h 89"/>
              <a:gd name="T56" fmla="*/ 27 w 80"/>
              <a:gd name="T57" fmla="*/ 74 h 89"/>
              <a:gd name="T58" fmla="*/ 13 w 80"/>
              <a:gd name="T59" fmla="*/ 35 h 89"/>
              <a:gd name="T60" fmla="*/ 21 w 80"/>
              <a:gd name="T61" fmla="*/ 31 h 89"/>
              <a:gd name="T62" fmla="*/ 21 w 80"/>
              <a:gd name="T63" fmla="*/ 21 h 89"/>
              <a:gd name="T64" fmla="*/ 29 w 80"/>
              <a:gd name="T65" fmla="*/ 28 h 89"/>
              <a:gd name="T66" fmla="*/ 38 w 80"/>
              <a:gd name="T67" fmla="*/ 14 h 89"/>
              <a:gd name="T68" fmla="*/ 29 w 80"/>
              <a:gd name="T69" fmla="*/ 28 h 89"/>
              <a:gd name="T70" fmla="*/ 27 w 80"/>
              <a:gd name="T71" fmla="*/ 36 h 89"/>
              <a:gd name="T72" fmla="*/ 27 w 80"/>
              <a:gd name="T73" fmla="*/ 53 h 89"/>
              <a:gd name="T74" fmla="*/ 38 w 80"/>
              <a:gd name="T75" fmla="*/ 34 h 89"/>
              <a:gd name="T76" fmla="*/ 14 w 80"/>
              <a:gd name="T77" fmla="*/ 45 h 89"/>
              <a:gd name="T78" fmla="*/ 20 w 80"/>
              <a:gd name="T79" fmla="*/ 4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" h="89">
                <a:moveTo>
                  <a:pt x="70" y="78"/>
                </a:moveTo>
                <a:cubicBezTo>
                  <a:pt x="70" y="82"/>
                  <a:pt x="70" y="82"/>
                  <a:pt x="7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78"/>
                  <a:pt x="57" y="78"/>
                  <a:pt x="57" y="78"/>
                </a:cubicBezTo>
                <a:cubicBezTo>
                  <a:pt x="56" y="77"/>
                  <a:pt x="55" y="77"/>
                  <a:pt x="54" y="7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1"/>
                  <a:pt x="54" y="51"/>
                  <a:pt x="54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8"/>
                  <a:pt x="61" y="69"/>
                  <a:pt x="63" y="69"/>
                </a:cubicBezTo>
                <a:cubicBezTo>
                  <a:pt x="65" y="69"/>
                  <a:pt x="66" y="68"/>
                  <a:pt x="66" y="66"/>
                </a:cubicBezTo>
                <a:cubicBezTo>
                  <a:pt x="66" y="59"/>
                  <a:pt x="66" y="59"/>
                  <a:pt x="66" y="59"/>
                </a:cubicBezTo>
                <a:cubicBezTo>
                  <a:pt x="66" y="57"/>
                  <a:pt x="65" y="55"/>
                  <a:pt x="64" y="53"/>
                </a:cubicBezTo>
                <a:cubicBezTo>
                  <a:pt x="63" y="52"/>
                  <a:pt x="59" y="49"/>
                  <a:pt x="54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1"/>
                  <a:pt x="57" y="11"/>
                </a:cubicBezTo>
                <a:cubicBezTo>
                  <a:pt x="57" y="7"/>
                  <a:pt x="57" y="7"/>
                  <a:pt x="57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11"/>
                  <a:pt x="70" y="11"/>
                  <a:pt x="70" y="11"/>
                </a:cubicBezTo>
                <a:cubicBezTo>
                  <a:pt x="76" y="13"/>
                  <a:pt x="79" y="16"/>
                  <a:pt x="79" y="22"/>
                </a:cubicBezTo>
                <a:cubicBezTo>
                  <a:pt x="79" y="34"/>
                  <a:pt x="79" y="34"/>
                  <a:pt x="79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0"/>
                  <a:pt x="65" y="20"/>
                  <a:pt x="63" y="20"/>
                </a:cubicBezTo>
                <a:cubicBezTo>
                  <a:pt x="62" y="20"/>
                  <a:pt x="61" y="21"/>
                  <a:pt x="61" y="23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30"/>
                  <a:pt x="63" y="33"/>
                  <a:pt x="66" y="37"/>
                </a:cubicBezTo>
                <a:cubicBezTo>
                  <a:pt x="73" y="43"/>
                  <a:pt x="77" y="47"/>
                  <a:pt x="78" y="50"/>
                </a:cubicBezTo>
                <a:cubicBezTo>
                  <a:pt x="80" y="52"/>
                  <a:pt x="80" y="54"/>
                  <a:pt x="80" y="57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72"/>
                  <a:pt x="77" y="77"/>
                  <a:pt x="70" y="78"/>
                </a:cubicBezTo>
                <a:close/>
                <a:moveTo>
                  <a:pt x="45" y="0"/>
                </a:moveTo>
                <a:cubicBezTo>
                  <a:pt x="46" y="0"/>
                  <a:pt x="47" y="0"/>
                  <a:pt x="48" y="0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89"/>
                  <a:pt x="48" y="89"/>
                  <a:pt x="48" y="89"/>
                </a:cubicBezTo>
                <a:cubicBezTo>
                  <a:pt x="47" y="89"/>
                  <a:pt x="46" y="89"/>
                  <a:pt x="45" y="89"/>
                </a:cubicBezTo>
                <a:cubicBezTo>
                  <a:pt x="33" y="89"/>
                  <a:pt x="22" y="84"/>
                  <a:pt x="13" y="76"/>
                </a:cubicBezTo>
                <a:cubicBezTo>
                  <a:pt x="5" y="68"/>
                  <a:pt x="0" y="57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lose/>
                <a:moveTo>
                  <a:pt x="38" y="63"/>
                </a:moveTo>
                <a:cubicBezTo>
                  <a:pt x="35" y="62"/>
                  <a:pt x="32" y="62"/>
                  <a:pt x="29" y="61"/>
                </a:cubicBezTo>
                <a:cubicBezTo>
                  <a:pt x="31" y="65"/>
                  <a:pt x="32" y="68"/>
                  <a:pt x="34" y="70"/>
                </a:cubicBezTo>
                <a:cubicBezTo>
                  <a:pt x="35" y="72"/>
                  <a:pt x="37" y="74"/>
                  <a:pt x="38" y="75"/>
                </a:cubicBezTo>
                <a:cubicBezTo>
                  <a:pt x="38" y="63"/>
                  <a:pt x="38" y="63"/>
                  <a:pt x="38" y="63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8" y="57"/>
                  <a:pt x="15" y="56"/>
                  <a:pt x="13" y="54"/>
                </a:cubicBezTo>
                <a:cubicBezTo>
                  <a:pt x="14" y="60"/>
                  <a:pt x="17" y="65"/>
                  <a:pt x="21" y="69"/>
                </a:cubicBezTo>
                <a:cubicBezTo>
                  <a:pt x="23" y="70"/>
                  <a:pt x="25" y="72"/>
                  <a:pt x="27" y="74"/>
                </a:cubicBezTo>
                <a:cubicBezTo>
                  <a:pt x="25" y="69"/>
                  <a:pt x="23" y="64"/>
                  <a:pt x="21" y="59"/>
                </a:cubicBezTo>
                <a:close/>
                <a:moveTo>
                  <a:pt x="13" y="35"/>
                </a:moveTo>
                <a:cubicBezTo>
                  <a:pt x="15" y="34"/>
                  <a:pt x="18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5"/>
                  <a:pt x="25" y="20"/>
                  <a:pt x="27" y="16"/>
                </a:cubicBezTo>
                <a:cubicBezTo>
                  <a:pt x="25" y="17"/>
                  <a:pt x="23" y="19"/>
                  <a:pt x="21" y="21"/>
                </a:cubicBezTo>
                <a:cubicBezTo>
                  <a:pt x="17" y="25"/>
                  <a:pt x="14" y="30"/>
                  <a:pt x="13" y="35"/>
                </a:cubicBezTo>
                <a:close/>
                <a:moveTo>
                  <a:pt x="29" y="28"/>
                </a:moveTo>
                <a:cubicBezTo>
                  <a:pt x="32" y="28"/>
                  <a:pt x="35" y="27"/>
                  <a:pt x="38" y="27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5" y="17"/>
                  <a:pt x="34" y="19"/>
                </a:cubicBezTo>
                <a:cubicBezTo>
                  <a:pt x="32" y="22"/>
                  <a:pt x="31" y="25"/>
                  <a:pt x="29" y="28"/>
                </a:cubicBezTo>
                <a:close/>
                <a:moveTo>
                  <a:pt x="38" y="34"/>
                </a:moveTo>
                <a:cubicBezTo>
                  <a:pt x="34" y="34"/>
                  <a:pt x="31" y="35"/>
                  <a:pt x="27" y="36"/>
                </a:cubicBezTo>
                <a:cubicBezTo>
                  <a:pt x="27" y="39"/>
                  <a:pt x="27" y="42"/>
                  <a:pt x="27" y="45"/>
                </a:cubicBezTo>
                <a:cubicBezTo>
                  <a:pt x="27" y="48"/>
                  <a:pt x="27" y="51"/>
                  <a:pt x="27" y="53"/>
                </a:cubicBezTo>
                <a:cubicBezTo>
                  <a:pt x="31" y="54"/>
                  <a:pt x="34" y="55"/>
                  <a:pt x="38" y="56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20" y="39"/>
                </a:moveTo>
                <a:cubicBezTo>
                  <a:pt x="16" y="41"/>
                  <a:pt x="14" y="43"/>
                  <a:pt x="14" y="45"/>
                </a:cubicBezTo>
                <a:cubicBezTo>
                  <a:pt x="14" y="47"/>
                  <a:pt x="16" y="49"/>
                  <a:pt x="20" y="50"/>
                </a:cubicBezTo>
                <a:cubicBezTo>
                  <a:pt x="20" y="49"/>
                  <a:pt x="20" y="47"/>
                  <a:pt x="20" y="45"/>
                </a:cubicBezTo>
                <a:cubicBezTo>
                  <a:pt x="20" y="43"/>
                  <a:pt x="20" y="41"/>
                  <a:pt x="20" y="3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zh-CN" alt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07275" y="3789495"/>
            <a:ext cx="1849649" cy="196335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</a:rPr>
              <a:t>、利用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Python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</a:rPr>
              <a:t>网络爬虫技术从知名足球数据平台“创冰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DATA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</a:rPr>
              <a:t>”获取中超赛事数据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en-US" altLang="zh-CN" sz="1333" kern="0" dirty="0">
                <a:solidFill>
                  <a:schemeClr val="bg1"/>
                </a:solidFill>
                <a:latin typeface="微软雅黑"/>
              </a:rPr>
              <a:t>2</a:t>
            </a:r>
            <a:r>
              <a:rPr lang="zh-CN" altLang="en-US" sz="1333" kern="0" dirty="0">
                <a:solidFill>
                  <a:schemeClr val="bg1"/>
                </a:solidFill>
                <a:latin typeface="微软雅黑"/>
              </a:rPr>
              <a:t>、对原始数据进行预处理，主要为降维</a:t>
            </a:r>
            <a:endParaRPr lang="en-US" altLang="zh-CN" sz="1600" kern="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06267" y="2900422"/>
            <a:ext cx="1451673" cy="451340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en-US" altLang="zh-CN" sz="2133" b="1" kern="0" dirty="0">
                <a:solidFill>
                  <a:sysClr val="window" lastClr="FFFFFF"/>
                </a:solidFill>
              </a:rPr>
              <a:t>STEP ONE</a:t>
            </a:r>
            <a:endParaRPr lang="zh-CN" altLang="en-US" sz="2133" b="1" kern="0" dirty="0">
              <a:solidFill>
                <a:sysClr val="window" lastClr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31300" y="3214820"/>
            <a:ext cx="1201605" cy="41043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zh-CN" altLang="en-US" sz="1867" kern="0" dirty="0">
                <a:solidFill>
                  <a:sysClr val="window" lastClr="FFFFFF"/>
                </a:solidFill>
              </a:rPr>
              <a:t>数据获取</a:t>
            </a:r>
          </a:p>
        </p:txBody>
      </p:sp>
      <p:sp>
        <p:nvSpPr>
          <p:cNvPr id="14" name="矩形 13"/>
          <p:cNvSpPr/>
          <p:nvPr/>
        </p:nvSpPr>
        <p:spPr>
          <a:xfrm>
            <a:off x="7209770" y="4478229"/>
            <a:ext cx="1849649" cy="1430005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</a:rPr>
              <a:t>、网络拓扑结构的代码实现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en-US" altLang="zh-CN" sz="1333" kern="0" dirty="0">
                <a:solidFill>
                  <a:schemeClr val="bg1"/>
                </a:solidFill>
                <a:latin typeface="微软雅黑"/>
              </a:rPr>
              <a:t>2</a:t>
            </a:r>
            <a:r>
              <a:rPr lang="zh-CN" altLang="en-US" sz="1333" kern="0" dirty="0">
                <a:solidFill>
                  <a:schemeClr val="bg1"/>
                </a:solidFill>
                <a:latin typeface="微软雅黑"/>
              </a:rPr>
              <a:t>、评判模型采用不同激活函数的表现，选择最优激活函数</a:t>
            </a:r>
            <a:endParaRPr lang="en-US" altLang="zh-CN" sz="1600" kern="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99941" y="3589156"/>
            <a:ext cx="1469307" cy="451340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en-US" altLang="zh-CN" sz="2133" b="1" kern="0" dirty="0">
                <a:solidFill>
                  <a:sysClr val="window" lastClr="FFFFFF"/>
                </a:solidFill>
              </a:rPr>
              <a:t>STEP TWO</a:t>
            </a:r>
            <a:endParaRPr lang="zh-CN" altLang="en-US" sz="2133" b="1" kern="0" dirty="0">
              <a:solidFill>
                <a:sysClr val="window" lastClr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0478" y="3903554"/>
            <a:ext cx="1748229" cy="41043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zh-CN" altLang="en-US" sz="1867" kern="0" dirty="0">
                <a:solidFill>
                  <a:sysClr val="window" lastClr="FFFFFF"/>
                </a:solidFill>
              </a:rPr>
              <a:t>构建</a:t>
            </a:r>
            <a:r>
              <a:rPr lang="en-US" altLang="zh-CN" sz="1867" kern="0" dirty="0">
                <a:solidFill>
                  <a:sysClr val="window" lastClr="FFFFFF"/>
                </a:solidFill>
              </a:rPr>
              <a:t>CNN</a:t>
            </a:r>
            <a:r>
              <a:rPr lang="zh-CN" altLang="en-US" sz="1867" kern="0" dirty="0">
                <a:solidFill>
                  <a:sysClr val="window" lastClr="FFFFFF"/>
                </a:solidFill>
              </a:rPr>
              <a:t>模型</a:t>
            </a:r>
          </a:p>
        </p:txBody>
      </p:sp>
      <p:sp>
        <p:nvSpPr>
          <p:cNvPr id="17" name="矩形 16"/>
          <p:cNvSpPr/>
          <p:nvPr/>
        </p:nvSpPr>
        <p:spPr>
          <a:xfrm>
            <a:off x="9310574" y="4937383"/>
            <a:ext cx="1849649" cy="363303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latin typeface="微软雅黑"/>
              </a:rPr>
              <a:t>同步骤二</a:t>
            </a:r>
            <a:endParaRPr lang="en-US" altLang="zh-CN" sz="1600" kern="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23799" y="4048311"/>
            <a:ext cx="1623195" cy="451340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en-US" altLang="zh-CN" sz="2133" b="1" kern="0" dirty="0">
                <a:solidFill>
                  <a:sysClr val="window" lastClr="FFFFFF"/>
                </a:solidFill>
              </a:rPr>
              <a:t>STEP THREE</a:t>
            </a:r>
            <a:endParaRPr lang="zh-CN" altLang="en-US" sz="2133" b="1" kern="0" dirty="0">
              <a:solidFill>
                <a:sysClr val="window" lastClr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58876" y="4362710"/>
            <a:ext cx="1753039" cy="41043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zh-CN" altLang="en-US" sz="1867" kern="0" dirty="0">
                <a:solidFill>
                  <a:sysClr val="window" lastClr="FFFFFF"/>
                </a:solidFill>
              </a:rPr>
              <a:t>构建</a:t>
            </a:r>
            <a:r>
              <a:rPr lang="en-US" altLang="zh-CN" sz="1867" kern="0" dirty="0">
                <a:solidFill>
                  <a:sysClr val="window" lastClr="FFFFFF"/>
                </a:solidFill>
              </a:rPr>
              <a:t>LSTM</a:t>
            </a:r>
            <a:r>
              <a:rPr lang="zh-CN" altLang="en-US" sz="1867" kern="0" dirty="0">
                <a:solidFill>
                  <a:sysClr val="window" lastClr="FFFFFF"/>
                </a:solidFill>
              </a:rPr>
              <a:t>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779727" y="2880934"/>
            <a:ext cx="3654523" cy="1231104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algn="ctr"/>
            <a:r>
              <a:rPr lang="zh-CN" altLang="en-US" b="1" dirty="0">
                <a:solidFill>
                  <a:srgbClr val="1F1F1F"/>
                </a:solidFill>
              </a:rPr>
              <a:t>研究深度神经网络模型在</a:t>
            </a:r>
            <a:r>
              <a:rPr lang="zh-CN" altLang="zh-CN" b="1" dirty="0">
                <a:solidFill>
                  <a:srgbClr val="1F1F1F"/>
                </a:solidFill>
              </a:rPr>
              <a:t>足球运动员比赛</a:t>
            </a:r>
            <a:r>
              <a:rPr lang="zh-CN" altLang="en-US" b="1" dirty="0">
                <a:solidFill>
                  <a:srgbClr val="1F1F1F"/>
                </a:solidFill>
              </a:rPr>
              <a:t>综合</a:t>
            </a:r>
            <a:r>
              <a:rPr lang="zh-CN" altLang="zh-CN" b="1" dirty="0">
                <a:solidFill>
                  <a:srgbClr val="1F1F1F"/>
                </a:solidFill>
              </a:rPr>
              <a:t>表现</a:t>
            </a:r>
            <a:r>
              <a:rPr lang="zh-CN" altLang="en-US" b="1" dirty="0">
                <a:solidFill>
                  <a:srgbClr val="1F1F1F"/>
                </a:solidFill>
              </a:rPr>
              <a:t>情景下的可行性</a:t>
            </a:r>
            <a:endParaRPr lang="zh-CN" altLang="zh-CN" dirty="0">
              <a:solidFill>
                <a:srgbClr val="1F1F1F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1C7C65E-66A5-452D-BCB0-4B666932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326">
        <p:fade/>
      </p:transition>
    </mc:Choice>
    <mc:Fallback xmlns="">
      <p:transition spd="med" advTm="4132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900000">
            <a:off x="4481434" y="2289102"/>
            <a:ext cx="580529" cy="580529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0" name="矩形 29"/>
          <p:cNvSpPr/>
          <p:nvPr/>
        </p:nvSpPr>
        <p:spPr>
          <a:xfrm rot="18900000">
            <a:off x="7201737" y="2289102"/>
            <a:ext cx="580529" cy="580529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3" name="TextBox 46"/>
          <p:cNvSpPr txBox="1"/>
          <p:nvPr/>
        </p:nvSpPr>
        <p:spPr>
          <a:xfrm>
            <a:off x="2355428" y="3985982"/>
            <a:ext cx="2112235" cy="1246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2500" b="1" dirty="0">
                <a:solidFill>
                  <a:srgbClr val="1F1F1F"/>
                </a:solidFill>
                <a:effectLst/>
                <a:latin typeface="+mn-ea"/>
                <a:ea typeface="+mn-ea"/>
              </a:rPr>
              <a:t>给出一种免费的网络数据获取手段</a:t>
            </a:r>
          </a:p>
        </p:txBody>
      </p:sp>
      <p:sp>
        <p:nvSpPr>
          <p:cNvPr id="35" name="TextBox 48"/>
          <p:cNvSpPr txBox="1"/>
          <p:nvPr/>
        </p:nvSpPr>
        <p:spPr>
          <a:xfrm>
            <a:off x="5075732" y="3985982"/>
            <a:ext cx="2112235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2500" b="1" dirty="0">
                <a:solidFill>
                  <a:srgbClr val="1F1F1F"/>
                </a:solidFill>
                <a:effectLst/>
                <a:latin typeface="+mn-ea"/>
                <a:ea typeface="+mn-ea"/>
              </a:rPr>
              <a:t>证明深度学习在足球运动员评分领域的可用性</a:t>
            </a:r>
          </a:p>
        </p:txBody>
      </p:sp>
      <p:sp>
        <p:nvSpPr>
          <p:cNvPr id="37" name="TextBox 51"/>
          <p:cNvSpPr txBox="1"/>
          <p:nvPr/>
        </p:nvSpPr>
        <p:spPr>
          <a:xfrm>
            <a:off x="7796036" y="3985982"/>
            <a:ext cx="2112235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2500" b="1" dirty="0">
                <a:solidFill>
                  <a:srgbClr val="1F1F1F"/>
                </a:solidFill>
                <a:effectLst/>
                <a:latin typeface="+mn-ea"/>
                <a:ea typeface="+mn-ea"/>
              </a:rPr>
              <a:t>提出具备一定的可靠性、稳定性的简易评分系统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24428" y="1769192"/>
            <a:ext cx="1566363" cy="1582358"/>
            <a:chOff x="896162" y="1326894"/>
            <a:chExt cx="1174772" cy="1186769"/>
          </a:xfrm>
        </p:grpSpPr>
        <p:sp>
          <p:nvSpPr>
            <p:cNvPr id="40" name="矩形 39"/>
            <p:cNvSpPr/>
            <p:nvPr/>
          </p:nvSpPr>
          <p:spPr>
            <a:xfrm rot="18900000">
              <a:off x="896162" y="1338891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970115" y="1326894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01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59667" y="1800827"/>
            <a:ext cx="1566363" cy="1572717"/>
            <a:chOff x="2947591" y="1350620"/>
            <a:chExt cx="1174772" cy="1179538"/>
          </a:xfrm>
        </p:grpSpPr>
        <p:sp>
          <p:nvSpPr>
            <p:cNvPr id="41" name="矩形 40"/>
            <p:cNvSpPr/>
            <p:nvPr/>
          </p:nvSpPr>
          <p:spPr>
            <a:xfrm rot="18900000">
              <a:off x="2947591" y="1355386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2982743" y="1350620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02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79968" y="1785187"/>
            <a:ext cx="1566363" cy="1566363"/>
            <a:chOff x="4987817" y="1338890"/>
            <a:chExt cx="1174772" cy="1174772"/>
          </a:xfrm>
        </p:grpSpPr>
        <p:sp>
          <p:nvSpPr>
            <p:cNvPr id="42" name="矩形 41"/>
            <p:cNvSpPr/>
            <p:nvPr/>
          </p:nvSpPr>
          <p:spPr>
            <a:xfrm rot="18900000">
              <a:off x="4987817" y="1338890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040568" y="1342081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03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  <a:cs typeface="微软雅黑"/>
              </a:rPr>
              <a:t>2.2 </a:t>
            </a:r>
            <a:r>
              <a:rPr kumimoji="1" lang="zh-CN" altLang="en-US" sz="1867" b="1" dirty="0">
                <a:solidFill>
                  <a:srgbClr val="1F1F1F"/>
                </a:solidFill>
                <a:latin typeface="Calibri"/>
                <a:ea typeface="宋体"/>
                <a:cs typeface="微软雅黑"/>
              </a:rPr>
              <a:t>研究意义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1F5AFB7-1C36-4113-84A1-CB0A3C92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563">
        <p:fade/>
      </p:transition>
    </mc:Choice>
    <mc:Fallback xmlns="">
      <p:transition spd="med" advTm="365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03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365311"/>
            <a:ext cx="237116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b="1" dirty="0">
                <a:solidFill>
                  <a:schemeClr val="bg1">
                    <a:lumMod val="95000"/>
                  </a:schemeClr>
                </a:solidFill>
              </a:rPr>
              <a:t>研究过程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4056179" y="3118572"/>
            <a:ext cx="6375580" cy="113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3.1 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数据获取与预处理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3.2 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模型评价指标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3.3 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卷积神经网络的构建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3.4 LSTM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网络的构建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484">
        <p14:flythrough/>
      </p:transition>
    </mc:Choice>
    <mc:Fallback xmlns="">
      <p:transition spd="slow" advTm="448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307"/>
            <a:ext cx="2879983" cy="42201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chemeClr val="bg1"/>
                </a:solidFill>
                <a:latin typeface="Calibri"/>
                <a:ea typeface="宋体"/>
              </a:rPr>
              <a:t>3.1 </a:t>
            </a:r>
            <a:r>
              <a:rPr kumimoji="1" lang="zh-CN" altLang="en-US" sz="1867" b="1" dirty="0">
                <a:solidFill>
                  <a:schemeClr val="bg1"/>
                </a:solidFill>
                <a:latin typeface="Calibri"/>
                <a:ea typeface="宋体"/>
              </a:rPr>
              <a:t>数据获取与预处理</a:t>
            </a:r>
            <a:endParaRPr kumimoji="1" lang="zh-CN" altLang="en-US" sz="2133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E6875E-D8EF-4C47-996E-067AE6B0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4" y="272369"/>
            <a:ext cx="660901" cy="660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17E16A-3EB4-451B-B2F0-67C8B0C03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517" y="1143032"/>
            <a:ext cx="7912554" cy="52262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1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71">
        <p:fade/>
      </p:transition>
    </mc:Choice>
    <mc:Fallback xmlns="">
      <p:transition spd="med" advTm="498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0.6|0.8|1.4|0.7|0.8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2"/>
</p:tagLst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665</Words>
  <Application>Microsoft Office PowerPoint</Application>
  <PresentationFormat>自定义</PresentationFormat>
  <Paragraphs>130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微软雅黑</vt:lpstr>
      <vt:lpstr>Arial</vt:lpstr>
      <vt:lpstr>Calibri</vt:lpstr>
      <vt:lpstr>Cambria Math</vt:lpstr>
      <vt:lpstr>Century Gothic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****.taobao.com</cp:keywords>
  <dc:description>****.taobao.com</dc:description>
  <cp:lastModifiedBy>pc1</cp:lastModifiedBy>
  <cp:revision>162</cp:revision>
  <dcterms:created xsi:type="dcterms:W3CDTF">2010-04-12T23:12:02Z</dcterms:created>
  <dcterms:modified xsi:type="dcterms:W3CDTF">2019-06-05T07:58:31Z</dcterms:modified>
  <cp:category>****.taobao.com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