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ileron Heavy" charset="1" panose="00000A00000000000000"/>
      <p:regular r:id="rId10"/>
    </p:embeddedFont>
    <p:embeddedFont>
      <p:font typeface="Aileron" charset="1" panose="00000500000000000000"/>
      <p:regular r:id="rId11"/>
    </p:embeddedFont>
    <p:embeddedFont>
      <p:font typeface="Aileron Bold" charset="1" panose="00000800000000000000"/>
      <p:regular r:id="rId12"/>
    </p:embeddedFont>
    <p:embeddedFont>
      <p:font typeface="Aileron Ultra-Bold" charset="1" panose="00000A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4289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1063" t="0" r="-695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7210" y="1162050"/>
            <a:ext cx="13062090" cy="332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960"/>
              </a:lnSpc>
            </a:pPr>
            <a:r>
              <a:rPr lang="en-US" b="true" sz="12000" spc="24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HOMEWORK 2</a:t>
            </a:r>
          </a:p>
          <a:p>
            <a:pPr algn="r">
              <a:lnSpc>
                <a:spcPts val="12960"/>
              </a:lnSpc>
            </a:pPr>
            <a:r>
              <a:rPr lang="en-US" b="true" sz="12000" spc="24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CIFAR10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68174" y="8529320"/>
            <a:ext cx="509112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spc="196">
                <a:solidFill>
                  <a:srgbClr val="2C92D5"/>
                </a:solidFill>
                <a:latin typeface="Aileron"/>
                <a:ea typeface="Aileron"/>
                <a:cs typeface="Aileron"/>
                <a:sym typeface="Aileron"/>
              </a:rPr>
              <a:t>Vittorio Parasole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7522040" y="8779628"/>
            <a:ext cx="2586448" cy="3786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0" y="0"/>
            <a:ext cx="1754289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7" id="7"/>
          <p:cNvSpPr txBox="true"/>
          <p:nvPr/>
        </p:nvSpPr>
        <p:spPr>
          <a:xfrm rot="-5400000">
            <a:off x="-3277978" y="4874577"/>
            <a:ext cx="82296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5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935603" y="0"/>
            <a:ext cx="5352397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0641639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4200" spc="252">
                <a:solidFill>
                  <a:srgbClr val="13538A"/>
                </a:solidFill>
                <a:latin typeface="Aileron Heavy"/>
                <a:ea typeface="Aileron Heavy"/>
                <a:cs typeface="Aileron Heavy"/>
                <a:sym typeface="Aileron Heavy"/>
              </a:rPr>
              <a:t>DESCRIZIONE DEL DATASET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56086"/>
            <a:ext cx="8090217" cy="63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Il dataset CIFAR-10 è composto da 60 000 immagini a colori, ciascuna di dimensione 32 × 32 pixel (3 072 valori per immagine).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Le immagini appartengono a 10 classi: aeroplano, automobile, uccello, gatto, cervo, cane, rana, cavallo, nave e camion.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Ogni classe del dataset contiene</a:t>
            </a: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6 000 immagini ciascuna.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Suddivisione originale: 50 000 immagini per il training, 10 000 per il test.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Nel nostro workflow abbiamo applicato uno split stratificato sul training set per ricavare: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60 % per il Training set 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20 % per il Validation set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 spc="11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20 % per il Test set</a:t>
            </a:r>
          </a:p>
          <a:p>
            <a:pPr algn="l">
              <a:lnSpc>
                <a:spcPts val="32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16883" y="1985962"/>
            <a:ext cx="7237438" cy="6355787"/>
          </a:xfrm>
          <a:custGeom>
            <a:avLst/>
            <a:gdLst/>
            <a:ahLst/>
            <a:cxnLst/>
            <a:rect r="r" b="b" t="t" l="l"/>
            <a:pathLst>
              <a:path h="6355787" w="7237438">
                <a:moveTo>
                  <a:pt x="0" y="0"/>
                </a:moveTo>
                <a:lnTo>
                  <a:pt x="7237439" y="0"/>
                </a:lnTo>
                <a:lnTo>
                  <a:pt x="7237439" y="6355787"/>
                </a:lnTo>
                <a:lnTo>
                  <a:pt x="0" y="635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CIFAR 10</a:t>
            </a:r>
          </a:p>
        </p:txBody>
      </p:sp>
      <p:sp>
        <p:nvSpPr>
          <p:cNvPr name="AutoShape 7" id="7"/>
          <p:cNvSpPr/>
          <p:nvPr/>
        </p:nvSpPr>
        <p:spPr>
          <a:xfrm rot="-5400000">
            <a:off x="14534315" y="2269430"/>
            <a:ext cx="5143500" cy="37864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9347" y="0"/>
            <a:ext cx="1098047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3" id="3"/>
          <p:cNvSpPr/>
          <p:nvPr/>
        </p:nvSpPr>
        <p:spPr>
          <a:xfrm rot="0">
            <a:off x="0" y="1028700"/>
            <a:ext cx="1383009" cy="37864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488335" y="461963"/>
            <a:ext cx="1454561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b="true" sz="7350" spc="441">
                <a:solidFill>
                  <a:srgbClr val="13538A"/>
                </a:solidFill>
                <a:latin typeface="Aileron Heavy"/>
                <a:ea typeface="Aileron Heavy"/>
                <a:cs typeface="Aileron Heavy"/>
                <a:sym typeface="Aileron Heavy"/>
              </a:rPr>
              <a:t>METODOLOGIA ADOTTATA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26555" y="2632591"/>
            <a:ext cx="649437" cy="96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4"/>
              </a:lnSpc>
            </a:pPr>
            <a:r>
              <a:rPr lang="en-US" b="true" sz="5617" spc="28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4406" y="2632591"/>
            <a:ext cx="649437" cy="96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4"/>
              </a:lnSpc>
            </a:pPr>
            <a:r>
              <a:rPr lang="en-US" b="true" sz="5617" spc="28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05334" y="2632591"/>
            <a:ext cx="649437" cy="96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4"/>
              </a:lnSpc>
            </a:pPr>
            <a:r>
              <a:rPr lang="en-US" b="true" sz="5617" spc="28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16497" y="2632591"/>
            <a:ext cx="649437" cy="96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4"/>
              </a:lnSpc>
            </a:pPr>
            <a:r>
              <a:rPr lang="en-US" b="true" sz="5617" spc="28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2980" y="1976844"/>
            <a:ext cx="7405854" cy="771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b="true" sz="2450" spc="122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MODELLI TESTATI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Logistic Regression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k-Nearest Neighbors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SVM (lineare e RBF)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Decision Tree</a:t>
            </a:r>
          </a:p>
          <a:p>
            <a:pPr algn="l">
              <a:lnSpc>
                <a:spcPts val="3430"/>
              </a:lnSpc>
            </a:pPr>
          </a:p>
          <a:p>
            <a:pPr algn="l">
              <a:lnSpc>
                <a:spcPts val="3430"/>
              </a:lnSpc>
            </a:pPr>
            <a:r>
              <a:rPr lang="en-US" b="true" sz="2450" spc="122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RICERCA PARAMETRI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GridSearchCV (3-fold) su:</a:t>
            </a:r>
          </a:p>
          <a:p>
            <a:pPr algn="l" marL="1057911" indent="-352637" lvl="2">
              <a:lnSpc>
                <a:spcPts val="3430"/>
              </a:lnSpc>
              <a:buFont typeface="Arial"/>
              <a:buChar char="⚬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 (LogReg, SVM)</a:t>
            </a:r>
          </a:p>
          <a:p>
            <a:pPr algn="l" marL="1057911" indent="-352637" lvl="2">
              <a:lnSpc>
                <a:spcPts val="3430"/>
              </a:lnSpc>
              <a:buFont typeface="Arial"/>
              <a:buChar char="⚬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 (k-NN)</a:t>
            </a:r>
          </a:p>
          <a:p>
            <a:pPr algn="l" marL="1057911" indent="-352637" lvl="2">
              <a:lnSpc>
                <a:spcPts val="3430"/>
              </a:lnSpc>
              <a:buFont typeface="Arial"/>
              <a:buChar char="⚬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max_depth (Decision Tree)</a:t>
            </a:r>
          </a:p>
          <a:p>
            <a:pPr algn="l">
              <a:lnSpc>
                <a:spcPts val="3430"/>
              </a:lnSpc>
            </a:pPr>
          </a:p>
          <a:p>
            <a:pPr algn="l">
              <a:lnSpc>
                <a:spcPts val="3430"/>
              </a:lnSpc>
            </a:pPr>
            <a:r>
              <a:rPr lang="en-US" b="true" sz="2450" spc="122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VALIDAZIONE E METRICHE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Controllo dell’accuracy su validation set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Conferma finale su test set</a:t>
            </a:r>
          </a:p>
          <a:p>
            <a:pPr algn="l" marL="528956" indent="-264478" lvl="1">
              <a:lnSpc>
                <a:spcPts val="3430"/>
              </a:lnSpc>
              <a:buFont typeface="Arial"/>
              <a:buChar char="•"/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Analisi di matrice di confusione, precision,</a:t>
            </a:r>
          </a:p>
          <a:p>
            <a:pPr algn="l">
              <a:lnSpc>
                <a:spcPts val="3430"/>
              </a:lnSpc>
            </a:pP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    </a:t>
            </a:r>
            <a:r>
              <a:rPr lang="en-US" sz="2450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recall, F1–score</a:t>
            </a:r>
          </a:p>
          <a:p>
            <a:pPr algn="l">
              <a:lnSpc>
                <a:spcPts val="343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88335" y="1976844"/>
            <a:ext cx="7966436" cy="6424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2453" spc="122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FLATTENING</a:t>
            </a:r>
          </a:p>
          <a:p>
            <a:pPr algn="l" marL="529710" indent="-264855" lvl="1">
              <a:lnSpc>
                <a:spcPts val="3434"/>
              </a:lnSpc>
              <a:buFont typeface="Arial"/>
              <a:buChar char="•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Ogni immagine è un array 32×32×3 (altezza×larghezza×canali RGB)</a:t>
            </a:r>
          </a:p>
          <a:p>
            <a:pPr algn="l" marL="529710" indent="-264855" lvl="1">
              <a:lnSpc>
                <a:spcPts val="3434"/>
              </a:lnSpc>
              <a:buFont typeface="Arial"/>
              <a:buChar char="•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Appiattiamo in un vettore di 3 072 valori:</a:t>
            </a:r>
          </a:p>
          <a:p>
            <a:pPr algn="l" marL="1059420" indent="-353140" lvl="2">
              <a:lnSpc>
                <a:spcPts val="3434"/>
              </a:lnSpc>
              <a:buFont typeface="Arial"/>
              <a:buChar char="⚬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 primi 1 024 corrispondono al canale Rosso</a:t>
            </a:r>
          </a:p>
          <a:p>
            <a:pPr algn="l" marL="1059420" indent="-353140" lvl="2">
              <a:lnSpc>
                <a:spcPts val="3434"/>
              </a:lnSpc>
              <a:buFont typeface="Arial"/>
              <a:buChar char="⚬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 successivi 1 024 al canale Verde</a:t>
            </a:r>
          </a:p>
          <a:p>
            <a:pPr algn="l" marL="1059420" indent="-353140" lvl="2">
              <a:lnSpc>
                <a:spcPts val="3434"/>
              </a:lnSpc>
              <a:buFont typeface="Arial"/>
              <a:buChar char="⚬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Gli ultimi 1 024 al canale Blu</a:t>
            </a:r>
          </a:p>
          <a:p>
            <a:pPr algn="l">
              <a:lnSpc>
                <a:spcPts val="3434"/>
              </a:lnSpc>
            </a:pPr>
          </a:p>
          <a:p>
            <a:pPr algn="l">
              <a:lnSpc>
                <a:spcPts val="3434"/>
              </a:lnSpc>
            </a:pPr>
            <a:r>
              <a:rPr lang="en-US" b="true" sz="2453" spc="122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STANDARDIZZAZIONE</a:t>
            </a:r>
          </a:p>
          <a:p>
            <a:pPr algn="l" marL="529710" indent="-264855" lvl="1">
              <a:lnSpc>
                <a:spcPts val="3434"/>
              </a:lnSpc>
              <a:buFont typeface="Arial"/>
              <a:buChar char="•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 StandardScaler centriamo ogni pixel </a:t>
            </a:r>
          </a:p>
          <a:p>
            <a:pPr algn="l">
              <a:lnSpc>
                <a:spcPts val="3434"/>
              </a:lnSpc>
            </a:pPr>
          </a:p>
          <a:p>
            <a:pPr algn="l">
              <a:lnSpc>
                <a:spcPts val="3434"/>
              </a:lnSpc>
            </a:pPr>
            <a:r>
              <a:rPr lang="en-US" b="true" sz="2453" spc="122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PCA</a:t>
            </a:r>
          </a:p>
          <a:p>
            <a:pPr algn="l" marL="529710" indent="-264855" lvl="1">
              <a:lnSpc>
                <a:spcPts val="3434"/>
              </a:lnSpc>
              <a:buFont typeface="Arial"/>
              <a:buChar char="•"/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Manteniamo il 95 % della varianza riducendo </a:t>
            </a:r>
          </a:p>
          <a:p>
            <a:pPr algn="l">
              <a:lnSpc>
                <a:spcPts val="3434"/>
              </a:lnSpc>
            </a:pP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     </a:t>
            </a:r>
            <a:r>
              <a:rPr lang="en-US" sz="2453" spc="122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da 3 072 a ~200 componenti</a:t>
            </a:r>
          </a:p>
          <a:p>
            <a:pPr algn="l">
              <a:lnSpc>
                <a:spcPts val="3434"/>
              </a:lnSpc>
            </a:pPr>
          </a:p>
        </p:txBody>
      </p:sp>
      <p:sp>
        <p:nvSpPr>
          <p:cNvPr name="AutoShape 11" id="11"/>
          <p:cNvSpPr/>
          <p:nvPr/>
        </p:nvSpPr>
        <p:spPr>
          <a:xfrm rot="0">
            <a:off x="9731202" y="2033994"/>
            <a:ext cx="154578" cy="7051229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1529576" y="8737878"/>
            <a:ext cx="727575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spc="9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 oltre ho eseguito il sotto-campionamento al dataset di training, selezionando solo il 20% delle immagini disponibili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7882" y="4012052"/>
            <a:ext cx="17293906" cy="1257574"/>
            <a:chOff x="0" y="0"/>
            <a:chExt cx="17447327" cy="12687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1483131" y="7768942"/>
            <a:ext cx="17469156" cy="1257574"/>
            <a:chOff x="0" y="0"/>
            <a:chExt cx="17624131" cy="12687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624130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624130">
                  <a:moveTo>
                    <a:pt x="735330" y="0"/>
                  </a:moveTo>
                  <a:lnTo>
                    <a:pt x="0" y="1268730"/>
                  </a:lnTo>
                  <a:lnTo>
                    <a:pt x="17624130" y="1268730"/>
                  </a:lnTo>
                  <a:lnTo>
                    <a:pt x="16888802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1307882" y="6511368"/>
            <a:ext cx="17293906" cy="1257574"/>
            <a:chOff x="0" y="0"/>
            <a:chExt cx="17447327" cy="1268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1307882" y="5269626"/>
            <a:ext cx="17293906" cy="1257574"/>
            <a:chOff x="0" y="0"/>
            <a:chExt cx="17447327" cy="12687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878577" y="4330049"/>
            <a:ext cx="106380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45%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94714" y="5574786"/>
            <a:ext cx="143153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37%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80417" y="6805967"/>
            <a:ext cx="106196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29%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0417" y="8139052"/>
            <a:ext cx="106196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4%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2276" y="4396364"/>
            <a:ext cx="1045192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SVM</a:t>
            </a: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(kernel RBF)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276" y="5653937"/>
            <a:ext cx="1045192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Lo</a:t>
            </a: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gistic Regression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276" y="6895680"/>
            <a:ext cx="1045192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k-Nea</a:t>
            </a: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rest Neighbors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276" y="8153253"/>
            <a:ext cx="1045192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</a:t>
            </a:r>
            <a:r>
              <a:rPr lang="en-US" sz="2500" spc="12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ecision Tree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550138" y="1073764"/>
            <a:ext cx="11187724" cy="1039832"/>
            <a:chOff x="0" y="0"/>
            <a:chExt cx="14916965" cy="138644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806335"/>
              <a:ext cx="1491696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49036"/>
              <a:ext cx="14916965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>
                  <a:solidFill>
                    <a:srgbClr val="13538A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PRESTAZIONI OTTENUTE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3142102"/>
            <a:ext cx="16803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MODELLO</a:t>
            </a:r>
          </a:p>
        </p:txBody>
      </p:sp>
      <p:sp>
        <p:nvSpPr>
          <p:cNvPr name="AutoShape 22" id="22"/>
          <p:cNvSpPr/>
          <p:nvPr/>
        </p:nvSpPr>
        <p:spPr>
          <a:xfrm flipH="true" flipV="true">
            <a:off x="6308240" y="4012052"/>
            <a:ext cx="0" cy="501446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6905015" y="3142102"/>
            <a:ext cx="316920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 spc="124" strike="noStrike" u="non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PARAMETRI SCELTI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05015" y="4418725"/>
            <a:ext cx="109239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24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 = 1.0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05015" y="5650943"/>
            <a:ext cx="109239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24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 = 0</a:t>
            </a:r>
            <a:r>
              <a:rPr lang="en-US" sz="2499" spc="124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.1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05015" y="6905205"/>
            <a:ext cx="75057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2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k</a:t>
            </a:r>
            <a:r>
              <a:rPr lang="en-US" sz="2499" spc="124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= </a:t>
            </a:r>
            <a:r>
              <a:rPr lang="en-US" sz="2499" spc="124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05015" y="8149942"/>
            <a:ext cx="31425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2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profondità max</a:t>
            </a:r>
            <a:r>
              <a:rPr lang="en-US" sz="2499" spc="124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= 10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2499" y="4294256"/>
            <a:ext cx="692398" cy="60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12499" y="5551830"/>
            <a:ext cx="692398" cy="60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2499" y="6793573"/>
            <a:ext cx="692398" cy="60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2499" y="8051146"/>
            <a:ext cx="692398" cy="60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175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4</a:t>
            </a:r>
          </a:p>
        </p:txBody>
      </p:sp>
      <p:sp>
        <p:nvSpPr>
          <p:cNvPr name="AutoShape 32" id="32"/>
          <p:cNvSpPr/>
          <p:nvPr/>
        </p:nvSpPr>
        <p:spPr>
          <a:xfrm flipV="true">
            <a:off x="12121865" y="4004136"/>
            <a:ext cx="0" cy="501446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12676801" y="3142102"/>
            <a:ext cx="33092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 spc="124" strike="noStrike" u="non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ACCURACY SU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DAGmlxMBSxU</dc:identifier>
  <dcterms:modified xsi:type="dcterms:W3CDTF">2011-08-01T06:04:30Z</dcterms:modified>
  <cp:revision>1</cp:revision>
  <dc:title>Blu e Bianco Presentazione Grafico a Frecce</dc:title>
</cp:coreProperties>
</file>