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5.jpg" ContentType="image/p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3" r:id="rId7"/>
    <p:sldId id="275" r:id="rId8"/>
    <p:sldId id="266" r:id="rId9"/>
    <p:sldId id="262" r:id="rId10"/>
    <p:sldId id="276" r:id="rId11"/>
    <p:sldId id="277" r:id="rId12"/>
    <p:sldId id="273" r:id="rId13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9" d="100"/>
          <a:sy n="59" d="100"/>
        </p:scale>
        <p:origin x="7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62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8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76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5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36" y="910742"/>
            <a:ext cx="12070080" cy="42793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96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061" y="5346744"/>
            <a:ext cx="12070080" cy="1371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 algn="ctr">
              <a:buNone/>
              <a:defRPr sz="288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F71-D66D-4CC8-A91B-977E5E9B98D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E8F8-B58E-4731-98C5-C47071FCE6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4019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F71-D66D-4CC8-A91B-977E5E9B98D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E8F8-B58E-4731-98C5-C47071FC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391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97734"/>
            <a:ext cx="3154680" cy="690890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97734"/>
            <a:ext cx="9281160" cy="6908906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F71-D66D-4CC8-A91B-977E5E9B98D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E8F8-B58E-4731-98C5-C47071FC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574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62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F71-D66D-4CC8-A91B-977E5E9B98D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E8F8-B58E-4731-98C5-C47071FC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42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910742"/>
            <a:ext cx="12070080" cy="427939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9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5343754"/>
            <a:ext cx="12070080" cy="1371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F71-D66D-4CC8-A91B-977E5E9B98D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E8F8-B58E-4731-98C5-C47071FCE6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7562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735" y="2214881"/>
            <a:ext cx="5925312" cy="482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1504" y="2214882"/>
            <a:ext cx="5925312" cy="482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F71-D66D-4CC8-A91B-977E5E9B98D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E8F8-B58E-4731-98C5-C47071FC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38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736" y="3098801"/>
            <a:ext cx="5925312" cy="40538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1504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1504" y="3098801"/>
            <a:ext cx="5925312" cy="405384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F71-D66D-4CC8-A91B-977E5E9B98D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E8F8-B58E-4731-98C5-C47071FC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569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F71-D66D-4CC8-A91B-977E5E9B98D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E8F8-B58E-4731-98C5-C47071FC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651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F71-D66D-4CC8-A91B-977E5E9B98D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E8F8-B58E-4731-98C5-C47071FC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5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" y="0"/>
            <a:ext cx="486094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848085" y="0"/>
            <a:ext cx="7681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13231"/>
            <a:ext cx="3840480" cy="2743200"/>
          </a:xfrm>
        </p:spPr>
        <p:txBody>
          <a:bodyPr anchor="b">
            <a:norm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0" y="877824"/>
            <a:ext cx="7790688" cy="6309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3511296"/>
            <a:ext cx="3840480" cy="405494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8614" y="7751743"/>
            <a:ext cx="3142212" cy="438150"/>
          </a:xfrm>
        </p:spPr>
        <p:txBody>
          <a:bodyPr/>
          <a:lstStyle>
            <a:lvl1pPr algn="l">
              <a:defRPr/>
            </a:lvl1pPr>
          </a:lstStyle>
          <a:p>
            <a:fld id="{EE046F71-D66D-4CC8-A91B-977E5E9B98D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60720" y="7751743"/>
            <a:ext cx="5577840" cy="43815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8E8F8-B58E-4731-98C5-C47071FC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297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943600"/>
            <a:ext cx="1462659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5898091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089904"/>
            <a:ext cx="12135917" cy="987552"/>
          </a:xfrm>
        </p:spPr>
        <p:txBody>
          <a:bodyPr lIns="91440" tIns="0" rIns="91440" bIns="0" anchor="b">
            <a:no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" y="0"/>
            <a:ext cx="14630382" cy="589809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840">
                <a:solidFill>
                  <a:schemeClr val="bg1"/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736" y="7088428"/>
            <a:ext cx="12135917" cy="7132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720"/>
              </a:spcAft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6F71-D66D-4CC8-A91B-977E5E9B98D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E8F8-B58E-4731-98C5-C47071FCE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001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80960"/>
            <a:ext cx="1463040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7601179"/>
            <a:ext cx="14630401" cy="79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4881"/>
            <a:ext cx="12070080" cy="4828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6737" y="7751743"/>
            <a:ext cx="29667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rgbClr val="FFFFFF"/>
                </a:solidFill>
              </a:defRPr>
            </a:lvl1pPr>
          </a:lstStyle>
          <a:p>
            <a:fld id="{EE046F71-D66D-4CC8-A91B-977E5E9B98D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3422" y="7751743"/>
            <a:ext cx="57873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550" y="7751743"/>
            <a:ext cx="15744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rgbClr val="FFFFFF"/>
                </a:solidFill>
              </a:defRPr>
            </a:lvl1pPr>
          </a:lstStyle>
          <a:p>
            <a:fld id="{33F8E8F8-B58E-4731-98C5-C47071FCE6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432238" y="2085414"/>
            <a:ext cx="119603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0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5760" kern="1200" spc="-6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0858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0314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99770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19226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2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6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0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4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064" y="0"/>
            <a:ext cx="4974336" cy="823874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DBDD334-DA18-48D4-8EA2-9C33E7D42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3576"/>
            <a:ext cx="14630400" cy="839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2"/>
          <p:cNvSpPr/>
          <p:nvPr/>
        </p:nvSpPr>
        <p:spPr>
          <a:xfrm>
            <a:off x="599440" y="487680"/>
            <a:ext cx="13189712" cy="469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8970"/>
              </a:lnSpc>
              <a:buNone/>
            </a:pPr>
            <a:endParaRPr lang="en-US" sz="6410" b="1" dirty="0">
              <a:solidFill>
                <a:srgbClr val="003170"/>
              </a:solidFill>
              <a:latin typeface="Times New Roman" panose="02020603050405020304" pitchFamily="18" charset="0"/>
              <a:ea typeface="思源黑体-思源黑体-Bold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606F1B-0246-4587-851D-9753AC581F79}"/>
              </a:ext>
            </a:extLst>
          </p:cNvPr>
          <p:cNvSpPr/>
          <p:nvPr/>
        </p:nvSpPr>
        <p:spPr>
          <a:xfrm>
            <a:off x="1039876" y="487680"/>
            <a:ext cx="12550648" cy="397865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9600" b="1" dirty="0">
                <a:solidFill>
                  <a:srgbClr val="003170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PAYSWIFT GHANA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b="1" dirty="0">
                <a:solidFill>
                  <a:srgbClr val="003170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FINTECH COMPANY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CA474-743B-4518-AFC0-FF0580A47586}"/>
              </a:ext>
            </a:extLst>
          </p:cNvPr>
          <p:cNvSpPr/>
          <p:nvPr/>
        </p:nvSpPr>
        <p:spPr>
          <a:xfrm>
            <a:off x="0" y="6512560"/>
            <a:ext cx="14630400" cy="1198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50000"/>
              </a:lnSpc>
              <a:buNone/>
            </a:pP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ea typeface="思源黑体-思源黑体-Bold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5789A1-96C6-43BD-B18C-851AC0890D81}"/>
              </a:ext>
            </a:extLst>
          </p:cNvPr>
          <p:cNvSpPr txBox="1"/>
          <p:nvPr/>
        </p:nvSpPr>
        <p:spPr>
          <a:xfrm>
            <a:off x="10383520" y="6512561"/>
            <a:ext cx="4246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Mena Mensiwa Kumi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Data Analyst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mena.kumi@genstudent.org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44" y="1883664"/>
            <a:ext cx="12984480" cy="36576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841248" y="292608"/>
            <a:ext cx="896112" cy="1078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0"/>
              </a:lnSpc>
              <a:buNone/>
            </a:pPr>
            <a:r>
              <a:rPr lang="en-US" sz="6600" dirty="0">
                <a:solidFill>
                  <a:srgbClr val="003170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03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2"/>
          <p:cNvSpPr/>
          <p:nvPr/>
        </p:nvSpPr>
        <p:spPr>
          <a:xfrm>
            <a:off x="9537192" y="1371600"/>
            <a:ext cx="4261104" cy="283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480" dirty="0">
                <a:solidFill>
                  <a:srgbClr val="0D2646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 </a:t>
            </a:r>
            <a:endParaRPr lang="en-US" sz="1480" dirty="0"/>
          </a:p>
        </p:txBody>
      </p:sp>
      <p:sp>
        <p:nvSpPr>
          <p:cNvPr id="9" name="Text 3"/>
          <p:cNvSpPr/>
          <p:nvPr/>
        </p:nvSpPr>
        <p:spPr>
          <a:xfrm>
            <a:off x="832104" y="5550408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832104" y="4306824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1988820" y="1260348"/>
            <a:ext cx="5731764" cy="477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3200" b="1" dirty="0">
                <a:solidFill>
                  <a:srgbClr val="0D2646"/>
                </a:solidFill>
                <a:latin typeface="Times New Roman" panose="02020603050405020304" pitchFamily="18" charset="0"/>
                <a:ea typeface="Arial-Regular" pitchFamily="34" charset="-122"/>
                <a:cs typeface="Times New Roman" panose="02020603050405020304" pitchFamily="18" charset="0"/>
              </a:rPr>
              <a:t>UX FEATURE ADOPTION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832104" y="3694176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832104" y="4928616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CD52E3-5843-464C-8209-BDB8D51D10D1}"/>
              </a:ext>
            </a:extLst>
          </p:cNvPr>
          <p:cNvSpPr txBox="1"/>
          <p:nvPr/>
        </p:nvSpPr>
        <p:spPr>
          <a:xfrm>
            <a:off x="813816" y="2353115"/>
            <a:ext cx="69067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Highlights &amp; Tooltips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Navigation &amp;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Onboarding Checklist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Usage-Based Personalization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CA4A66-8A9E-427B-8465-7F22D5AD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296" y="646176"/>
            <a:ext cx="6096000" cy="609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4098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2"/>
          <p:cNvSpPr/>
          <p:nvPr/>
        </p:nvSpPr>
        <p:spPr>
          <a:xfrm>
            <a:off x="9537192" y="1371600"/>
            <a:ext cx="4261104" cy="283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480" dirty="0">
                <a:solidFill>
                  <a:srgbClr val="0D2646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 </a:t>
            </a:r>
            <a:endParaRPr lang="en-US" sz="1480" dirty="0"/>
          </a:p>
        </p:txBody>
      </p:sp>
      <p:sp>
        <p:nvSpPr>
          <p:cNvPr id="9" name="Text 3"/>
          <p:cNvSpPr/>
          <p:nvPr/>
        </p:nvSpPr>
        <p:spPr>
          <a:xfrm>
            <a:off x="832104" y="5550408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832104" y="4306824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832104" y="3694176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832104" y="4928616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A302A-76D1-408F-B9C4-335C59E95BCD}"/>
              </a:ext>
            </a:extLst>
          </p:cNvPr>
          <p:cNvSpPr txBox="1"/>
          <p:nvPr/>
        </p:nvSpPr>
        <p:spPr>
          <a:xfrm>
            <a:off x="3557293" y="781194"/>
            <a:ext cx="6906214" cy="457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indent="0">
              <a:lnSpc>
                <a:spcPts val="2780"/>
              </a:lnSpc>
              <a:buNone/>
              <a:defRPr sz="3200" b="1">
                <a:solidFill>
                  <a:srgbClr val="0D2646"/>
                </a:solidFill>
                <a:latin typeface="Times New Roman" panose="02020603050405020304" pitchFamily="18" charset="0"/>
                <a:ea typeface="Arial-Regular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en-US" sz="4400" dirty="0"/>
              <a:t> STRATEGIC TAKEAWAYS </a:t>
            </a:r>
            <a:endParaRPr lang="en-US" sz="4400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AADCBCE-B9FE-4627-8DAE-E83E28565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744" y="1756664"/>
            <a:ext cx="12649199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loan defaults, customer churn, and low feature adoption, I recommend the following: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Loan Defaults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sending automated payment reminders, offering flexible repayment options, and providing personalized financial guidance. Use risk scoring to limit loan amounts for high-risk users.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Retention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loyalty and rewards programs, targeted re-engagement messages for inactive users, and accessible financial education. Enhancing in-app support will also strengthen user trust.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Feature Adoption and UX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promoting underused tools like savings and budgeting through tooltips and banners, simplifying app navigation, and guiding users with onboarding checklists. Personalizing suggestions based on user behavior will further increase engagement.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B6C5F2B-A355-4858-8B86-A7ACB97A8D77}"/>
              </a:ext>
            </a:extLst>
          </p:cNvPr>
          <p:cNvCxnSpPr>
            <a:cxnSpLocks/>
          </p:cNvCxnSpPr>
          <p:nvPr/>
        </p:nvCxnSpPr>
        <p:spPr>
          <a:xfrm flipV="1">
            <a:off x="2895600" y="1258868"/>
            <a:ext cx="8229600" cy="11132"/>
          </a:xfrm>
          <a:prstGeom prst="line">
            <a:avLst/>
          </a:prstGeom>
          <a:ln w="5715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51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F23A8E-C43E-4853-AE00-0577AF76F1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" y="0"/>
            <a:ext cx="14630399" cy="87030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61439" y="2865120"/>
            <a:ext cx="11248249" cy="2692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8970"/>
              </a:lnSpc>
              <a:buNone/>
            </a:pPr>
            <a:r>
              <a:rPr lang="en-US" sz="9600" b="1" dirty="0"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Thank You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2104" y="621284"/>
            <a:ext cx="5599176" cy="1161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9070"/>
              </a:lnSpc>
              <a:buNone/>
            </a:pPr>
            <a:r>
              <a:rPr lang="en-US" sz="6480" b="1" dirty="0">
                <a:solidFill>
                  <a:srgbClr val="003170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CONTENTS</a:t>
            </a:r>
            <a:endParaRPr lang="en-US" sz="648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967232" y="3202940"/>
            <a:ext cx="4823969" cy="841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003170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2. Business Challenges</a:t>
            </a:r>
            <a:endParaRPr lang="en-US" sz="23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67232" y="2175764"/>
            <a:ext cx="2273808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003170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1. Introduction</a:t>
            </a:r>
            <a:endParaRPr lang="en-US" sz="23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67232" y="4245357"/>
            <a:ext cx="5989320" cy="841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003170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3. Overall Insights &amp; Recommendations</a:t>
            </a:r>
            <a:endParaRPr lang="en-US" sz="23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967232" y="5283708"/>
            <a:ext cx="5989320" cy="841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003170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4. Final Takeaways</a:t>
            </a:r>
            <a:endParaRPr lang="en-US" sz="23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6C666A6-45EB-4186-B3B2-620B6F6E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520" y="233680"/>
            <a:ext cx="5720080" cy="6736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84" y="2098548"/>
            <a:ext cx="12984480" cy="36576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9537192" y="1371600"/>
            <a:ext cx="4261104" cy="283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480" dirty="0">
                <a:solidFill>
                  <a:srgbClr val="0D2646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 </a:t>
            </a:r>
            <a:endParaRPr lang="en-US" sz="1480" dirty="0"/>
          </a:p>
        </p:txBody>
      </p:sp>
      <p:sp>
        <p:nvSpPr>
          <p:cNvPr id="8" name="Text 2"/>
          <p:cNvSpPr/>
          <p:nvPr/>
        </p:nvSpPr>
        <p:spPr>
          <a:xfrm>
            <a:off x="832104" y="4306824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9" name="Text 3"/>
          <p:cNvSpPr/>
          <p:nvPr/>
        </p:nvSpPr>
        <p:spPr>
          <a:xfrm>
            <a:off x="942848" y="645668"/>
            <a:ext cx="1489456" cy="1655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0"/>
              </a:lnSpc>
              <a:buNone/>
            </a:pPr>
            <a:r>
              <a:rPr lang="en-US" sz="9290" b="1" dirty="0">
                <a:solidFill>
                  <a:srgbClr val="003170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01</a:t>
            </a:r>
            <a:endParaRPr lang="en-US" sz="92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/>
          <p:cNvSpPr/>
          <p:nvPr/>
        </p:nvSpPr>
        <p:spPr>
          <a:xfrm>
            <a:off x="832104" y="3694176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832104" y="4928616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2358136" y="1262126"/>
            <a:ext cx="3381248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20"/>
              </a:lnSpc>
              <a:buNone/>
            </a:pPr>
            <a:r>
              <a:rPr lang="en-US" sz="4660" b="1" dirty="0">
                <a:solidFill>
                  <a:srgbClr val="003170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Introduction</a:t>
            </a:r>
            <a:endParaRPr lang="en-US" sz="466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832104" y="5550408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B427B3-2D24-4D56-BDA7-A3A4FC3827B2}"/>
              </a:ext>
            </a:extLst>
          </p:cNvPr>
          <p:cNvSpPr txBox="1"/>
          <p:nvPr/>
        </p:nvSpPr>
        <p:spPr>
          <a:xfrm>
            <a:off x="1168400" y="2726944"/>
            <a:ext cx="11521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PaySwift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Ghana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small fintech company that provides: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Mobile payment solutions for businesses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Micro-loans and credit scoring services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Personal finance management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4" descr="preencoded.png">
            <a:extLst>
              <a:ext uri="{FF2B5EF4-FFF2-40B4-BE49-F238E27FC236}">
                <a16:creationId xmlns:a16="http://schemas.microsoft.com/office/drawing/2014/main" id="{6AAFEED9-5A8D-4EFA-8805-E3DCB3F9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36" y="2229612"/>
            <a:ext cx="5586984" cy="1364488"/>
          </a:xfrm>
          <a:prstGeom prst="rect">
            <a:avLst/>
          </a:prstGeom>
        </p:spPr>
      </p:pic>
      <p:pic>
        <p:nvPicPr>
          <p:cNvPr id="9" name="Image 4" descr="preencoded.png">
            <a:extLst>
              <a:ext uri="{FF2B5EF4-FFF2-40B4-BE49-F238E27FC236}">
                <a16:creationId xmlns:a16="http://schemas.microsoft.com/office/drawing/2014/main" id="{D88B5A49-5564-4E4B-96FB-09A66124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36" y="3927348"/>
            <a:ext cx="6796024" cy="1364488"/>
          </a:xfrm>
          <a:prstGeom prst="rect">
            <a:avLst/>
          </a:prstGeom>
        </p:spPr>
      </p:pic>
      <p:pic>
        <p:nvPicPr>
          <p:cNvPr id="10" name="Image 4" descr="preencoded.png">
            <a:extLst>
              <a:ext uri="{FF2B5EF4-FFF2-40B4-BE49-F238E27FC236}">
                <a16:creationId xmlns:a16="http://schemas.microsoft.com/office/drawing/2014/main" id="{51A28474-B417-4329-BAFD-29E2B9725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36" y="5827776"/>
            <a:ext cx="8838184" cy="13644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910328" y="906272"/>
            <a:ext cx="5523992" cy="841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70"/>
              </a:lnSpc>
              <a:buNone/>
            </a:pPr>
            <a:r>
              <a:rPr lang="en-US" sz="4690" b="1" dirty="0">
                <a:solidFill>
                  <a:srgbClr val="003170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Business Challenges</a:t>
            </a:r>
            <a:endParaRPr lang="en-US" sz="46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1526540" y="2576322"/>
            <a:ext cx="5189220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800" dirty="0">
                <a:solidFill>
                  <a:srgbClr val="0D2646"/>
                </a:solidFill>
                <a:latin typeface="Times New Roman" panose="02020603050405020304" pitchFamily="18" charset="0"/>
                <a:ea typeface="Arial-Regular" pitchFamily="34" charset="-122"/>
                <a:cs typeface="Times New Roman" panose="02020603050405020304" pitchFamily="18" charset="0"/>
              </a:rPr>
              <a:t>Why are customers defaulting on loans?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526540" y="4252976"/>
            <a:ext cx="6337300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800" dirty="0">
                <a:solidFill>
                  <a:srgbClr val="0D2646"/>
                </a:solidFill>
                <a:latin typeface="Times New Roman" panose="02020603050405020304" pitchFamily="18" charset="0"/>
                <a:ea typeface="Arial-Regular" pitchFamily="34" charset="-122"/>
                <a:cs typeface="Times New Roman" panose="02020603050405020304" pitchFamily="18" charset="0"/>
              </a:rPr>
              <a:t>Why are customers leaving the platform?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625600" y="6236208"/>
            <a:ext cx="8056880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800" dirty="0">
                <a:solidFill>
                  <a:srgbClr val="0D2646"/>
                </a:solidFill>
                <a:latin typeface="Times New Roman" panose="02020603050405020304" pitchFamily="18" charset="0"/>
                <a:ea typeface="Arial-Regular" pitchFamily="34" charset="-122"/>
                <a:cs typeface="Times New Roman" panose="02020603050405020304" pitchFamily="18" charset="0"/>
              </a:rPr>
              <a:t>How can digital product usage and UX design be improved?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C3554433-84C6-451C-BD56-C771D6F5A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1885696"/>
            <a:ext cx="12984480" cy="36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>
            <a:extLst>
              <a:ext uri="{FF2B5EF4-FFF2-40B4-BE49-F238E27FC236}">
                <a16:creationId xmlns:a16="http://schemas.microsoft.com/office/drawing/2014/main" id="{64BEBF1A-B919-455F-B223-FC1B92142E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E6416D4F-420E-4C8F-B7E3-AB98E48BB4A6}"/>
              </a:ext>
            </a:extLst>
          </p:cNvPr>
          <p:cNvSpPr/>
          <p:nvPr/>
        </p:nvSpPr>
        <p:spPr>
          <a:xfrm>
            <a:off x="2965704" y="3690112"/>
            <a:ext cx="7925816" cy="849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3600" b="1" dirty="0">
                <a:solidFill>
                  <a:srgbClr val="0D2646"/>
                </a:solidFill>
                <a:latin typeface="Times New Roman" panose="02020603050405020304" pitchFamily="18" charset="0"/>
                <a:ea typeface="Arial-Regular" pitchFamily="34" charset="-122"/>
                <a:cs typeface="Times New Roman" panose="02020603050405020304" pitchFamily="18" charset="0"/>
              </a:rPr>
              <a:t>Why are customers defaulting on loans?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7ACDE86F-FC72-417A-8375-A5585A19DE37}"/>
              </a:ext>
            </a:extLst>
          </p:cNvPr>
          <p:cNvSpPr/>
          <p:nvPr/>
        </p:nvSpPr>
        <p:spPr>
          <a:xfrm>
            <a:off x="675986" y="4812185"/>
            <a:ext cx="433745" cy="386001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23" name="Image 1" descr="preencoded.png">
            <a:extLst>
              <a:ext uri="{FF2B5EF4-FFF2-40B4-BE49-F238E27FC236}">
                <a16:creationId xmlns:a16="http://schemas.microsoft.com/office/drawing/2014/main" id="{36D43A87-E8DF-4ADF-8AC8-B982968E9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3" y="4844094"/>
            <a:ext cx="303602" cy="37950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75DFB40-DB8E-4911-92C4-456AC6ACFBFE}"/>
              </a:ext>
            </a:extLst>
          </p:cNvPr>
          <p:cNvGrpSpPr/>
          <p:nvPr/>
        </p:nvGrpSpPr>
        <p:grpSpPr>
          <a:xfrm>
            <a:off x="4708912" y="4761942"/>
            <a:ext cx="433745" cy="478393"/>
            <a:chOff x="5216962" y="5222319"/>
            <a:chExt cx="510302" cy="510302"/>
          </a:xfrm>
        </p:grpSpPr>
        <p:sp>
          <p:nvSpPr>
            <p:cNvPr id="24" name="Shape 4">
              <a:extLst>
                <a:ext uri="{FF2B5EF4-FFF2-40B4-BE49-F238E27FC236}">
                  <a16:creationId xmlns:a16="http://schemas.microsoft.com/office/drawing/2014/main" id="{4EA25BF0-0F71-41F7-B130-6D14D86A9A10}"/>
                </a:ext>
              </a:extLst>
            </p:cNvPr>
            <p:cNvSpPr/>
            <p:nvPr/>
          </p:nvSpPr>
          <p:spPr>
            <a:xfrm>
              <a:off x="5216962" y="5222319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CCEEFF"/>
            </a:solidFill>
            <a:ln w="7620">
              <a:solidFill>
                <a:srgbClr val="B2D4E5"/>
              </a:solidFill>
              <a:prstDash val="solid"/>
            </a:ln>
          </p:spPr>
        </p:sp>
        <p:pic>
          <p:nvPicPr>
            <p:cNvPr id="25" name="Image 2" descr="preencoded.png">
              <a:extLst>
                <a:ext uri="{FF2B5EF4-FFF2-40B4-BE49-F238E27FC236}">
                  <a16:creationId xmlns:a16="http://schemas.microsoft.com/office/drawing/2014/main" id="{49B1EC73-5770-471E-8CD6-694FCB066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3519" y="5254228"/>
              <a:ext cx="357188" cy="44648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56B49C-4D6C-47A8-B736-047B75778507}"/>
              </a:ext>
            </a:extLst>
          </p:cNvPr>
          <p:cNvGrpSpPr/>
          <p:nvPr/>
        </p:nvGrpSpPr>
        <p:grpSpPr>
          <a:xfrm>
            <a:off x="9661091" y="4745202"/>
            <a:ext cx="433744" cy="448480"/>
            <a:chOff x="9640133" y="5222319"/>
            <a:chExt cx="510302" cy="510302"/>
          </a:xfrm>
        </p:grpSpPr>
        <p:sp>
          <p:nvSpPr>
            <p:cNvPr id="29" name="Shape 7">
              <a:extLst>
                <a:ext uri="{FF2B5EF4-FFF2-40B4-BE49-F238E27FC236}">
                  <a16:creationId xmlns:a16="http://schemas.microsoft.com/office/drawing/2014/main" id="{8AE25F1E-2822-4757-9731-836D86FE1DA4}"/>
                </a:ext>
              </a:extLst>
            </p:cNvPr>
            <p:cNvSpPr/>
            <p:nvPr/>
          </p:nvSpPr>
          <p:spPr>
            <a:xfrm>
              <a:off x="9640133" y="5222319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CCEEFF"/>
            </a:solidFill>
            <a:ln w="7620">
              <a:solidFill>
                <a:srgbClr val="B2D4E5"/>
              </a:solidFill>
              <a:prstDash val="solid"/>
            </a:ln>
          </p:spPr>
        </p:sp>
        <p:pic>
          <p:nvPicPr>
            <p:cNvPr id="30" name="Image 3" descr="preencoded.png">
              <a:extLst>
                <a:ext uri="{FF2B5EF4-FFF2-40B4-BE49-F238E27FC236}">
                  <a16:creationId xmlns:a16="http://schemas.microsoft.com/office/drawing/2014/main" id="{5DF3CCD2-7238-4825-ADFA-C9A5412E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16691" y="5254228"/>
              <a:ext cx="357188" cy="446484"/>
            </a:xfrm>
            <a:prstGeom prst="rect">
              <a:avLst/>
            </a:prstGeom>
          </p:spPr>
        </p:pic>
      </p:grpSp>
      <p:sp>
        <p:nvSpPr>
          <p:cNvPr id="31" name="Text 3">
            <a:extLst>
              <a:ext uri="{FF2B5EF4-FFF2-40B4-BE49-F238E27FC236}">
                <a16:creationId xmlns:a16="http://schemas.microsoft.com/office/drawing/2014/main" id="{25D45DCE-E2BE-4903-857F-8F797178B5D6}"/>
              </a:ext>
            </a:extLst>
          </p:cNvPr>
          <p:cNvSpPr/>
          <p:nvPr/>
        </p:nvSpPr>
        <p:spPr>
          <a:xfrm>
            <a:off x="1416812" y="2744403"/>
            <a:ext cx="1169416" cy="14399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0"/>
              </a:lnSpc>
              <a:buNone/>
            </a:pPr>
            <a:r>
              <a:rPr lang="en-US" sz="6600" dirty="0">
                <a:solidFill>
                  <a:srgbClr val="003170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01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725E3C-9274-4D65-BD22-940ED1A3C2D2}"/>
              </a:ext>
            </a:extLst>
          </p:cNvPr>
          <p:cNvSpPr txBox="1"/>
          <p:nvPr/>
        </p:nvSpPr>
        <p:spPr>
          <a:xfrm>
            <a:off x="1234025" y="4766961"/>
            <a:ext cx="3192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Default Risk is 3.28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medium-high risk across the board.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F44A18-0A0A-443E-AB34-CC75EA651596}"/>
              </a:ext>
            </a:extLst>
          </p:cNvPr>
          <p:cNvSpPr txBox="1"/>
          <p:nvPr/>
        </p:nvSpPr>
        <p:spPr>
          <a:xfrm>
            <a:off x="5207729" y="4703973"/>
            <a:ext cx="33368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vs. Repayment Status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aged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25–35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ones  that default the most.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2A6314-CEAA-414A-9B34-81EF0BAF61B7}"/>
              </a:ext>
            </a:extLst>
          </p:cNvPr>
          <p:cNvSpPr txBox="1"/>
          <p:nvPr/>
        </p:nvSpPr>
        <p:spPr>
          <a:xfrm>
            <a:off x="10353039" y="4703973"/>
            <a:ext cx="30433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Used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used feature is the loan service which is dominating. Heavy focus on borrowing may encourage over-leveraging.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C9CE5-AF0D-4AC0-9EF9-5F6477A69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97972"/>
            <a:ext cx="14630400" cy="337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animBg="1"/>
      <p:bldP spid="31" grpId="0" animBg="1"/>
      <p:bldP spid="15" grpId="0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5EC0D3-1FBF-4516-B976-89257165F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1" y="1931414"/>
            <a:ext cx="7279026" cy="46882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BA7BE6-F6F0-4C33-808F-73997F8119AC}"/>
              </a:ext>
            </a:extLst>
          </p:cNvPr>
          <p:cNvCxnSpPr>
            <a:cxnSpLocks/>
          </p:cNvCxnSpPr>
          <p:nvPr/>
        </p:nvCxnSpPr>
        <p:spPr>
          <a:xfrm>
            <a:off x="2563586" y="1137658"/>
            <a:ext cx="8686800" cy="0"/>
          </a:xfrm>
          <a:prstGeom prst="line">
            <a:avLst/>
          </a:prstGeom>
          <a:ln w="5715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F33F45-EE0A-43FE-A795-DB4B53811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151874"/>
            <a:ext cx="567835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aged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25–35 show higher default and late payment rates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compared to users over 40.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Automated Reminders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Forgetting due dates leads to avoidable defaults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Irregular Income or Financial Strain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Users may lack stable cash flow to repay consistently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Payment Reminders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Repayment Options</a:t>
            </a: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D3EC3F62-A473-44F2-A7BA-B8F91F5E15FC}"/>
              </a:ext>
            </a:extLst>
          </p:cNvPr>
          <p:cNvSpPr/>
          <p:nvPr/>
        </p:nvSpPr>
        <p:spPr>
          <a:xfrm>
            <a:off x="5966050" y="587014"/>
            <a:ext cx="3287856" cy="812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3600" b="1" dirty="0">
                <a:solidFill>
                  <a:srgbClr val="0D2646"/>
                </a:solidFill>
                <a:latin typeface="Times New Roman" panose="02020603050405020304" pitchFamily="18" charset="0"/>
                <a:ea typeface="Arial-Regular" pitchFamily="34" charset="-122"/>
                <a:cs typeface="Times New Roman" panose="02020603050405020304" pitchFamily="18" charset="0"/>
              </a:rPr>
              <a:t>DEFAULTS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2">
            <a:extLst>
              <a:ext uri="{FF2B5EF4-FFF2-40B4-BE49-F238E27FC236}">
                <a16:creationId xmlns:a16="http://schemas.microsoft.com/office/drawing/2014/main" id="{64BEBF1A-B919-455F-B223-FC1B92142E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4032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E6416D4F-420E-4C8F-B7E3-AB98E48BB4A6}"/>
              </a:ext>
            </a:extLst>
          </p:cNvPr>
          <p:cNvSpPr/>
          <p:nvPr/>
        </p:nvSpPr>
        <p:spPr>
          <a:xfrm>
            <a:off x="2965704" y="4130981"/>
            <a:ext cx="9043416" cy="478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0"/>
              </a:lnSpc>
            </a:pPr>
            <a:r>
              <a:rPr lang="en-US" sz="3600" b="1" dirty="0">
                <a:solidFill>
                  <a:srgbClr val="0D2646"/>
                </a:solidFill>
                <a:latin typeface="Times New Roman" panose="02020603050405020304" pitchFamily="18" charset="0"/>
                <a:ea typeface="Arial-Regular" pitchFamily="34" charset="-122"/>
                <a:cs typeface="Times New Roman" panose="02020603050405020304" pitchFamily="18" charset="0"/>
              </a:rPr>
              <a:t>Why are customers leaving the platform?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2780"/>
              </a:lnSpc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7ACDE86F-FC72-417A-8375-A5585A19DE37}"/>
              </a:ext>
            </a:extLst>
          </p:cNvPr>
          <p:cNvSpPr/>
          <p:nvPr/>
        </p:nvSpPr>
        <p:spPr>
          <a:xfrm>
            <a:off x="675986" y="5253054"/>
            <a:ext cx="433745" cy="386001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23" name="Image 1" descr="preencoded.png">
            <a:extLst>
              <a:ext uri="{FF2B5EF4-FFF2-40B4-BE49-F238E27FC236}">
                <a16:creationId xmlns:a16="http://schemas.microsoft.com/office/drawing/2014/main" id="{36D43A87-E8DF-4ADF-8AC8-B982968E9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3" y="5284963"/>
            <a:ext cx="303602" cy="37950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75DFB40-DB8E-4911-92C4-456AC6ACFBFE}"/>
              </a:ext>
            </a:extLst>
          </p:cNvPr>
          <p:cNvGrpSpPr/>
          <p:nvPr/>
        </p:nvGrpSpPr>
        <p:grpSpPr>
          <a:xfrm>
            <a:off x="4708912" y="5202811"/>
            <a:ext cx="433745" cy="478393"/>
            <a:chOff x="5216962" y="5222319"/>
            <a:chExt cx="510302" cy="510302"/>
          </a:xfrm>
        </p:grpSpPr>
        <p:sp>
          <p:nvSpPr>
            <p:cNvPr id="24" name="Shape 4">
              <a:extLst>
                <a:ext uri="{FF2B5EF4-FFF2-40B4-BE49-F238E27FC236}">
                  <a16:creationId xmlns:a16="http://schemas.microsoft.com/office/drawing/2014/main" id="{4EA25BF0-0F71-41F7-B130-6D14D86A9A10}"/>
                </a:ext>
              </a:extLst>
            </p:cNvPr>
            <p:cNvSpPr/>
            <p:nvPr/>
          </p:nvSpPr>
          <p:spPr>
            <a:xfrm>
              <a:off x="5216962" y="5222319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CCEEFF"/>
            </a:solidFill>
            <a:ln w="7620">
              <a:solidFill>
                <a:srgbClr val="B2D4E5"/>
              </a:solidFill>
              <a:prstDash val="solid"/>
            </a:ln>
          </p:spPr>
        </p:sp>
        <p:pic>
          <p:nvPicPr>
            <p:cNvPr id="25" name="Image 2" descr="preencoded.png">
              <a:extLst>
                <a:ext uri="{FF2B5EF4-FFF2-40B4-BE49-F238E27FC236}">
                  <a16:creationId xmlns:a16="http://schemas.microsoft.com/office/drawing/2014/main" id="{49B1EC73-5770-471E-8CD6-694FCB066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3519" y="5254228"/>
              <a:ext cx="357188" cy="44648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56B49C-4D6C-47A8-B736-047B75778507}"/>
              </a:ext>
            </a:extLst>
          </p:cNvPr>
          <p:cNvGrpSpPr/>
          <p:nvPr/>
        </p:nvGrpSpPr>
        <p:grpSpPr>
          <a:xfrm>
            <a:off x="9661091" y="5186071"/>
            <a:ext cx="433744" cy="448480"/>
            <a:chOff x="9640133" y="5222319"/>
            <a:chExt cx="510302" cy="510302"/>
          </a:xfrm>
        </p:grpSpPr>
        <p:sp>
          <p:nvSpPr>
            <p:cNvPr id="29" name="Shape 7">
              <a:extLst>
                <a:ext uri="{FF2B5EF4-FFF2-40B4-BE49-F238E27FC236}">
                  <a16:creationId xmlns:a16="http://schemas.microsoft.com/office/drawing/2014/main" id="{8AE25F1E-2822-4757-9731-836D86FE1DA4}"/>
                </a:ext>
              </a:extLst>
            </p:cNvPr>
            <p:cNvSpPr/>
            <p:nvPr/>
          </p:nvSpPr>
          <p:spPr>
            <a:xfrm>
              <a:off x="9640133" y="5222319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CCEEFF"/>
            </a:solidFill>
            <a:ln w="7620">
              <a:solidFill>
                <a:srgbClr val="B2D4E5"/>
              </a:solidFill>
              <a:prstDash val="solid"/>
            </a:ln>
          </p:spPr>
        </p:sp>
        <p:pic>
          <p:nvPicPr>
            <p:cNvPr id="30" name="Image 3" descr="preencoded.png">
              <a:extLst>
                <a:ext uri="{FF2B5EF4-FFF2-40B4-BE49-F238E27FC236}">
                  <a16:creationId xmlns:a16="http://schemas.microsoft.com/office/drawing/2014/main" id="{5DF3CCD2-7238-4825-ADFA-C9A5412E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16691" y="5254228"/>
              <a:ext cx="357188" cy="446484"/>
            </a:xfrm>
            <a:prstGeom prst="rect">
              <a:avLst/>
            </a:prstGeom>
          </p:spPr>
        </p:pic>
      </p:grpSp>
      <p:sp>
        <p:nvSpPr>
          <p:cNvPr id="31" name="Text 3">
            <a:extLst>
              <a:ext uri="{FF2B5EF4-FFF2-40B4-BE49-F238E27FC236}">
                <a16:creationId xmlns:a16="http://schemas.microsoft.com/office/drawing/2014/main" id="{25D45DCE-E2BE-4903-857F-8F797178B5D6}"/>
              </a:ext>
            </a:extLst>
          </p:cNvPr>
          <p:cNvSpPr/>
          <p:nvPr/>
        </p:nvSpPr>
        <p:spPr>
          <a:xfrm>
            <a:off x="1416812" y="3219637"/>
            <a:ext cx="1169416" cy="14399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000"/>
              </a:lnSpc>
              <a:buNone/>
            </a:pPr>
            <a:r>
              <a:rPr lang="en-US" sz="6600" dirty="0">
                <a:solidFill>
                  <a:srgbClr val="003170"/>
                </a:solidFill>
                <a:latin typeface="Times New Roman" panose="02020603050405020304" pitchFamily="18" charset="0"/>
                <a:ea typeface="思源黑体-思源黑体-Bold" pitchFamily="34" charset="-122"/>
                <a:cs typeface="Times New Roman" panose="02020603050405020304" pitchFamily="18" charset="0"/>
              </a:rPr>
              <a:t>02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48C465-A5CE-4733-B1A4-E70BA920E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803" y="5228267"/>
            <a:ext cx="28937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Churn Pie Chart: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66% churned — that's major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436AA-D912-4B70-8E39-507B107CDCCE}"/>
              </a:ext>
            </a:extLst>
          </p:cNvPr>
          <p:cNvSpPr txBox="1"/>
          <p:nvPr/>
        </p:nvSpPr>
        <p:spPr>
          <a:xfrm>
            <a:off x="5228594" y="4904864"/>
            <a:ext cx="394449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use of other features (Savings Tracker, Investment Advice):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Implies poor engagement beyond loans.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DF68A-E9AC-4D77-BDEF-8938DFD2978C}"/>
              </a:ext>
            </a:extLst>
          </p:cNvPr>
          <p:cNvSpPr txBox="1"/>
          <p:nvPr/>
        </p:nvSpPr>
        <p:spPr>
          <a:xfrm>
            <a:off x="10333139" y="5188026"/>
            <a:ext cx="35447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Repayment vs. Transactions: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Spiky usage could mean people come only for loans, then leave.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F35CF-BDA3-4904-A3B9-31BC2215A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44" y="0"/>
            <a:ext cx="14663543" cy="339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6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animBg="1"/>
      <p:bldP spid="31" grpId="0" animBg="1"/>
      <p:bldP spid="2" grpId="0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2">
            <a:extLst>
              <a:ext uri="{FF2B5EF4-FFF2-40B4-BE49-F238E27FC236}">
                <a16:creationId xmlns:a16="http://schemas.microsoft.com/office/drawing/2014/main" id="{E9C30B61-D971-4BC2-8B60-96F2D951FE6C}"/>
              </a:ext>
            </a:extLst>
          </p:cNvPr>
          <p:cNvSpPr/>
          <p:nvPr/>
        </p:nvSpPr>
        <p:spPr>
          <a:xfrm>
            <a:off x="9537192" y="1371600"/>
            <a:ext cx="4261104" cy="283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480" dirty="0">
                <a:solidFill>
                  <a:srgbClr val="0D2646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 </a:t>
            </a:r>
            <a:endParaRPr lang="en-US" sz="148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43247F-7B53-4ACF-8BB9-A72E793E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7305" y="2268140"/>
            <a:ext cx="596540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66% of users have stopped using the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that’s two-thirds of our user base, which reflects missed opportunities.</a:t>
            </a:r>
          </a:p>
          <a:p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don’t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the value beyond loans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either because it's not communicated well or not integrated into their behavior.</a:t>
            </a:r>
          </a:p>
          <a:p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Targeted Re-Engagement Messages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Loyalty &amp; Rewards Program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58A676B9-EA33-4484-8B2E-9029D6024E22}"/>
              </a:ext>
            </a:extLst>
          </p:cNvPr>
          <p:cNvSpPr/>
          <p:nvPr/>
        </p:nvSpPr>
        <p:spPr>
          <a:xfrm>
            <a:off x="1016002" y="496252"/>
            <a:ext cx="5771203" cy="477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80"/>
              </a:lnSpc>
            </a:pPr>
            <a:r>
              <a:rPr lang="en-US" altLang="en-US" sz="3200" b="1" dirty="0">
                <a:solidFill>
                  <a:srgbClr val="0D2646"/>
                </a:solidFill>
                <a:latin typeface="Times New Roman" panose="02020603050405020304" pitchFamily="18" charset="0"/>
                <a:ea typeface="Arial-Regular" pitchFamily="34" charset="-122"/>
                <a:cs typeface="Times New Roman" panose="02020603050405020304" pitchFamily="18" charset="0"/>
              </a:rPr>
              <a:t>Churn Distribution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95C07A-C183-4208-BCE1-ADE233951FE1}"/>
              </a:ext>
            </a:extLst>
          </p:cNvPr>
          <p:cNvCxnSpPr>
            <a:cxnSpLocks/>
          </p:cNvCxnSpPr>
          <p:nvPr/>
        </p:nvCxnSpPr>
        <p:spPr>
          <a:xfrm>
            <a:off x="634425" y="1252075"/>
            <a:ext cx="5542427" cy="0"/>
          </a:xfrm>
          <a:prstGeom prst="line">
            <a:avLst/>
          </a:prstGeom>
          <a:ln w="5715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100A08F-0065-49C0-B426-732459C1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5" y="1655064"/>
            <a:ext cx="6534356" cy="5729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2"/>
          <p:cNvSpPr/>
          <p:nvPr/>
        </p:nvSpPr>
        <p:spPr>
          <a:xfrm>
            <a:off x="7986696" y="835268"/>
            <a:ext cx="3611880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0D2646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.</a:t>
            </a:r>
            <a:endParaRPr lang="en-US" sz="18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9951D8-8B65-4943-AD43-F800726C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18" y="1856394"/>
            <a:ext cx="7066839" cy="53119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46F4A8-A062-4722-83FA-080CB9E9B1C7}"/>
              </a:ext>
            </a:extLst>
          </p:cNvPr>
          <p:cNvSpPr txBox="1"/>
          <p:nvPr/>
        </p:nvSpPr>
        <p:spPr>
          <a:xfrm>
            <a:off x="8198968" y="2481059"/>
            <a:ext cx="543309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services are the most-used feature (32 users), while tools like savings, budgeting, mobile payments, and investment advice show lower engagement (16–18 users), indicating a lack of personalization.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users to explore new tools by linking them to existing behaviors and also educate users on the long-term benefits of other feature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8591C0-B21E-4F3F-9F4E-F1422537A155}"/>
              </a:ext>
            </a:extLst>
          </p:cNvPr>
          <p:cNvCxnSpPr/>
          <p:nvPr/>
        </p:nvCxnSpPr>
        <p:spPr>
          <a:xfrm>
            <a:off x="2886666" y="1258868"/>
            <a:ext cx="8238534" cy="0"/>
          </a:xfrm>
          <a:prstGeom prst="line">
            <a:avLst/>
          </a:prstGeom>
          <a:ln w="57150"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5">
            <a:extLst>
              <a:ext uri="{FF2B5EF4-FFF2-40B4-BE49-F238E27FC236}">
                <a16:creationId xmlns:a16="http://schemas.microsoft.com/office/drawing/2014/main" id="{9B3C8E7D-30EC-444A-80AD-39CBD4A5680A}"/>
              </a:ext>
            </a:extLst>
          </p:cNvPr>
          <p:cNvSpPr/>
          <p:nvPr/>
        </p:nvSpPr>
        <p:spPr>
          <a:xfrm>
            <a:off x="4920281" y="775035"/>
            <a:ext cx="6132830" cy="477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3200" b="1" dirty="0">
                <a:solidFill>
                  <a:srgbClr val="0D2646"/>
                </a:solidFill>
                <a:latin typeface="Times New Roman" panose="02020603050405020304" pitchFamily="18" charset="0"/>
                <a:ea typeface="Arial-Regular" pitchFamily="34" charset="-122"/>
                <a:cs typeface="Times New Roman" panose="02020603050405020304" pitchFamily="18" charset="0"/>
              </a:rPr>
              <a:t>Features Most Used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  <p:bldP spid="12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1884</TotalTime>
  <Words>534</Words>
  <Application>Microsoft Office PowerPoint</Application>
  <PresentationFormat>Custom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Arial-Regular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Mena Mensiwa Kumi</cp:lastModifiedBy>
  <cp:revision>36</cp:revision>
  <dcterms:created xsi:type="dcterms:W3CDTF">2025-04-16T23:45:39Z</dcterms:created>
  <dcterms:modified xsi:type="dcterms:W3CDTF">2025-04-25T06:59:50Z</dcterms:modified>
</cp:coreProperties>
</file>