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7" r:id="rId3"/>
    <p:sldId id="258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66F7"/>
    <a:srgbClr val="4BB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D53F-25A5-48C3-9DF8-AE7C58DA3862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9B1B0-54C8-43DF-99B6-F29C6B64A8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8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F1F2F2"/>
                </a:solidFill>
                <a:effectLst/>
                <a:latin typeface="-apple-system"/>
              </a:rPr>
              <a:t>Buenos días, miembros del jurado y público presente. Presenta[Tu nombre] </a:t>
            </a:r>
          </a:p>
          <a:p>
            <a:r>
              <a:rPr lang="es-MX" b="0" i="0" dirty="0">
                <a:solidFill>
                  <a:srgbClr val="F1F2F2"/>
                </a:solidFill>
                <a:effectLst/>
                <a:latin typeface="-apple-system"/>
              </a:rPr>
              <a:t>y me complace presentarles mi tesis titulada "[Título de tu tesis]"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1620D-E43B-480D-A2BF-9429C07CCF2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16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A3DCC-254A-E174-E4D5-5AD93D268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D78779-7102-1DDE-EA31-436C68948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C0E19E-6BAC-8E55-F7CA-7E566669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58A3-5DF3-47B6-8C05-09B3832D34A2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63182-92D5-4067-DA08-29760F49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1DFE0-A3BE-810B-F998-A15DFD5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73B9-953D-4306-B1BA-1D8B2D2B5A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13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3516E-51C5-2096-69C5-B055F3E8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97DD6-FF1A-0463-28AC-953411CC8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A7E834-E302-230A-8C4A-0394D542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58A3-5DF3-47B6-8C05-09B3832D34A2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84E80-D1DA-6F69-2E47-80ADA228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5B027-EC6D-63CD-84CC-9966F9E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73B9-953D-4306-B1BA-1D8B2D2B5A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30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B18468-4012-2C29-A92B-0B722ED86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B82F1B-575C-5601-D5D7-69A82EEB0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73C48E-C9F6-EAD6-AE51-669E2F7B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58A3-5DF3-47B6-8C05-09B3832D34A2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77A9DF-70C9-41D6-9151-52A43A91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F843A3-16EA-5F72-4F96-566236ED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73B9-953D-4306-B1BA-1D8B2D2B5A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401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85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00653">
              <a:spcBef>
                <a:spcPts val="501"/>
              </a:spcBef>
            </a:pPr>
            <a:fld id="{81D60167-4931-47E6-BA6A-407CBD079E47}" type="slidenum">
              <a:rPr lang="es-MX" spc="-14" smtClean="0"/>
              <a:pPr marL="100653">
                <a:spcBef>
                  <a:spcPts val="501"/>
                </a:spcBef>
              </a:pPr>
              <a:t>‹Nº›</a:t>
            </a:fld>
            <a:endParaRPr lang="es-MX" spc="-14"/>
          </a:p>
        </p:txBody>
      </p:sp>
    </p:spTree>
    <p:extLst>
      <p:ext uri="{BB962C8B-B14F-4D97-AF65-F5344CB8AC3E}">
        <p14:creationId xmlns:p14="http://schemas.microsoft.com/office/powerpoint/2010/main" val="267333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255E3-D1A7-2EF1-71DF-9880E09E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CE69C2-1473-551B-F556-EA9BC84E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D5D133-4E60-1220-30E7-09B4049B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58A3-5DF3-47B6-8C05-09B3832D34A2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41B81-C85F-C4CB-8FF1-F877149E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F2FDB-9E5A-4D60-AB3D-A60B06AD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73B9-953D-4306-B1BA-1D8B2D2B5A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13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CD9F6-DC39-47F5-2B8E-E959A6C5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5DA303-2C76-E310-DED1-6D763A30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BE6E5A-2130-6875-9EAA-E5AD53B5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58A3-5DF3-47B6-8C05-09B3832D34A2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189D8-DF02-3BC1-D13F-478D33BD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7145B-C133-751B-40E3-4ED427AA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73B9-953D-4306-B1BA-1D8B2D2B5A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89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EFE80-5190-00A2-1E2B-67D6E524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D0F359-A8DB-3FB1-EF0A-8189D574A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ACF1F3-166B-3090-5BF1-C980223C4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C8A950-374C-5289-592D-6DBB32FF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58A3-5DF3-47B6-8C05-09B3832D34A2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4E701C-3014-1C2E-060B-436AF5D1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58686A-4F10-9616-F7AA-3FD21951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73B9-953D-4306-B1BA-1D8B2D2B5A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88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AC0F-BE80-2DF7-774D-CB6A1DB0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7E6AB-8B3F-6A45-A6D3-5DDCAF245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8CC89D-AF96-2B4E-E9E9-07A290B7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47C37F-942E-0DA3-CC04-424CADB53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87AE39-56D6-4194-E2C5-71542AB65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5C8E09-F68E-8D65-A07B-4EFF052C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58A3-5DF3-47B6-8C05-09B3832D34A2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B9DCE9-F901-BCB9-BA11-6FB3E909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308CF8-0D38-62EB-0466-91129E18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73B9-953D-4306-B1BA-1D8B2D2B5A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52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A4764-0219-28DE-D262-49FC547E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918437-8BEC-2634-2D35-6A79A055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58A3-5DF3-47B6-8C05-09B3832D34A2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53EB4F-58B6-E83B-BC12-45D338D1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A34AE4-2ABF-E76B-3536-E893E2D1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73B9-953D-4306-B1BA-1D8B2D2B5A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86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8952B3-04D3-74CF-1F50-E2624E6A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58A3-5DF3-47B6-8C05-09B3832D34A2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0B6CC6-582E-7807-2D3C-8D37D038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69B30E-F19E-DAE4-F9AE-8406E7A3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73B9-953D-4306-B1BA-1D8B2D2B5A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2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2264-D61A-75B9-DB5D-A3860C02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A7103-81D9-430A-DD10-2083CFB4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6A65E4-A4BD-2295-6FD0-C92BA1BD1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309AF9-8B96-EAE0-943E-91D8DB62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58A3-5DF3-47B6-8C05-09B3832D34A2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742E3B-6579-706D-84B4-E6729EB2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239E0D-BDBD-DD23-579C-BED9A804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73B9-953D-4306-B1BA-1D8B2D2B5A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9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9E5BE-B3CD-4956-19CC-F56801B7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49CE08-8E0F-83F4-2BA2-80FF1D456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8F7891-75FB-81C9-CD56-654F37B8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13BC96-2BB4-9D63-5F5B-7E0091C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58A3-5DF3-47B6-8C05-09B3832D34A2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CD092B-F5CA-2428-493E-1BB273C4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49C1D2-F924-83F1-068F-8939E4C0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73B9-953D-4306-B1BA-1D8B2D2B5A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68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A0C237-1A74-BE92-42A6-6E867DA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4A518D-F19E-675A-B8DB-28F132885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DDBF08-3944-A577-7C00-5E0156FDC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58A3-5DF3-47B6-8C05-09B3832D34A2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568A43-23AF-F6AB-6108-A5975CA61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38F0B6-EF4A-342C-5298-310E9F3D6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73B9-953D-4306-B1BA-1D8B2D2B5A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49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373905" y="1773387"/>
            <a:ext cx="11442948" cy="2513830"/>
          </a:xfrm>
          <a:prstGeom prst="rect">
            <a:avLst/>
          </a:prstGeom>
          <a:solidFill>
            <a:srgbClr val="4BBBFA"/>
          </a:solidFill>
          <a:ln>
            <a:solidFill>
              <a:srgbClr val="4BBBFA"/>
            </a:solidFill>
            <a:prstDash/>
          </a:ln>
          <a:effectLst/>
        </p:spPr>
        <p:txBody>
          <a:bodyPr rot="0" spcFirstLastPara="0" vertOverflow="overflow" horzOverflow="overflow" vert="horz" wrap="square" lIns="0" tIns="176149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97859" marR="677728" lvl="0" indent="0" algn="ctr" defTabSz="914400" rtl="0" eaLnBrk="1" fontAlgn="auto" latinLnBrk="0" hangingPunct="1">
              <a:lnSpc>
                <a:spcPct val="106700"/>
              </a:lnSpc>
              <a:spcBef>
                <a:spcPts val="138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0" i="0" u="none" strike="noStrike" kern="1200" cap="small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M Sans 12"/>
                <a:ea typeface="+mn-ea"/>
                <a:cs typeface="LM Sans 12"/>
              </a:rPr>
              <a:t>Análisis para la predicción de clientes que podrían caer en mora de la auto financiera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83013" y="4743775"/>
            <a:ext cx="8625973" cy="1476725"/>
          </a:xfrm>
          <a:prstGeom prst="rect">
            <a:avLst/>
          </a:prstGeom>
        </p:spPr>
        <p:txBody>
          <a:bodyPr vert="horz" wrap="square" lIns="0" tIns="18453" rIns="0" bIns="0" rtlCol="0" anchor="t">
            <a:spAutoFit/>
          </a:bodyPr>
          <a:lstStyle/>
          <a:p>
            <a:pPr marL="31750" marR="13335" algn="ctr">
              <a:lnSpc>
                <a:spcPct val="102600"/>
              </a:lnSpc>
              <a:spcBef>
                <a:spcPts val="145"/>
              </a:spcBef>
            </a:pPr>
            <a:r>
              <a:rPr lang="es-MX" sz="3200" spc="-14" dirty="0">
                <a:latin typeface="LM Sans 10"/>
                <a:cs typeface="LM Sans 10"/>
              </a:rPr>
              <a:t>Caso de negocio</a:t>
            </a:r>
          </a:p>
          <a:p>
            <a:pPr marL="31750" marR="13335" algn="ctr">
              <a:lnSpc>
                <a:spcPct val="102600"/>
              </a:lnSpc>
              <a:spcBef>
                <a:spcPts val="145"/>
              </a:spcBef>
            </a:pPr>
            <a:r>
              <a:rPr lang="es-MX" sz="3200" spc="-14" dirty="0">
                <a:latin typeface="LM Sans 10"/>
                <a:cs typeface="LM Sans 10"/>
              </a:rPr>
              <a:t>IMEC. Jimena G. Gordillo</a:t>
            </a:r>
            <a:endParaRPr sz="3200" dirty="0">
              <a:latin typeface="LM Sans 10"/>
              <a:cs typeface="LM Sans 10"/>
            </a:endParaRPr>
          </a:p>
          <a:p>
            <a:pPr marL="93345" algn="ctr"/>
            <a:r>
              <a:rPr lang="es-MX" sz="2000" spc="-14" baseline="30000" dirty="0">
                <a:latin typeface="LM Sans 8"/>
                <a:cs typeface="LM Sans 8"/>
              </a:rPr>
              <a:t>1   </a:t>
            </a:r>
            <a:r>
              <a:rPr lang="es-MX" sz="2800" spc="-26" dirty="0">
                <a:latin typeface="LM Sans 10"/>
                <a:cs typeface="LM Sans 10"/>
              </a:rPr>
              <a:t>Agosto</a:t>
            </a:r>
            <a:r>
              <a:rPr lang="es-MX" sz="2800" spc="-26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lang="es-MX" sz="2800" spc="-26" dirty="0">
                <a:latin typeface="LM Sans 10"/>
                <a:cs typeface="LM Sans 10"/>
              </a:rPr>
              <a:t>14</a:t>
            </a:r>
            <a:r>
              <a:rPr sz="2800" spc="-26" dirty="0">
                <a:latin typeface="LM Sans 10"/>
                <a:cs typeface="LM Sans 10"/>
              </a:rPr>
              <a:t>, </a:t>
            </a:r>
            <a:r>
              <a:rPr sz="2800" spc="-14" dirty="0">
                <a:latin typeface="LM Sans 10"/>
                <a:cs typeface="LM Sans 10"/>
              </a:rPr>
              <a:t>202</a:t>
            </a:r>
            <a:r>
              <a:rPr lang="es-MX" sz="2800" spc="-14" dirty="0">
                <a:latin typeface="LM Sans 10"/>
                <a:cs typeface="LM Sans 10"/>
              </a:rPr>
              <a:t>3</a:t>
            </a:r>
            <a:endParaRPr sz="28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534221"/>
            <a:ext cx="12192000" cy="323779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C00EB87-159E-479C-604C-7F7AF5BA2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38" y="488126"/>
            <a:ext cx="3704892" cy="1102206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0EC8B7F-2172-FD2D-9825-83BC920C4902}"/>
              </a:ext>
            </a:extLst>
          </p:cNvPr>
          <p:cNvSpPr txBox="1"/>
          <p:nvPr/>
        </p:nvSpPr>
        <p:spPr>
          <a:xfrm>
            <a:off x="0" y="654035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1800" b="0" i="0" u="none" strike="noStrike" kern="1200" cap="small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M Sans 12"/>
                <a:ea typeface="+mn-ea"/>
                <a:cs typeface="LM Sans 12"/>
              </a:rPr>
              <a:t>Análisis para la predicción de clientes que podrían caer en mora de la auto financiera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A72CC-AAE2-9115-38F8-ADAD5E5F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194"/>
            <a:ext cx="10515600" cy="1325563"/>
          </a:xfrm>
        </p:spPr>
        <p:txBody>
          <a:bodyPr/>
          <a:lstStyle/>
          <a:p>
            <a:r>
              <a:rPr lang="es-MX" b="1" dirty="0">
                <a:latin typeface="LM Sans 10"/>
              </a:rPr>
              <a:t>Agenda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EF67E82-BA67-C583-ECBE-8942168CF652}"/>
              </a:ext>
            </a:extLst>
          </p:cNvPr>
          <p:cNvSpPr/>
          <p:nvPr/>
        </p:nvSpPr>
        <p:spPr>
          <a:xfrm>
            <a:off x="-20717" y="-10134"/>
            <a:ext cx="12270228" cy="631491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4BBBFA"/>
          </a:solidFill>
        </p:spPr>
        <p:txBody>
          <a:bodyPr wrap="square" lIns="0" tIns="0" rIns="0" bIns="0" rtlCol="0"/>
          <a:lstStyle/>
          <a:p>
            <a:endParaRPr sz="4755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468EBD-C23E-CBF7-0D76-000945F6AD31}"/>
              </a:ext>
            </a:extLst>
          </p:cNvPr>
          <p:cNvSpPr txBox="1"/>
          <p:nvPr/>
        </p:nvSpPr>
        <p:spPr>
          <a:xfrm>
            <a:off x="1518248" y="2314889"/>
            <a:ext cx="91624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MX" sz="3200" b="1" dirty="0">
                <a:latin typeface="LM Sans 10"/>
              </a:rPr>
              <a:t>ANÁLISIS EXPLORATORIO DE DATOS</a:t>
            </a:r>
          </a:p>
          <a:p>
            <a:pPr marL="285750" indent="-285750">
              <a:buBlip>
                <a:blip r:embed="rId2"/>
              </a:buBlip>
            </a:pPr>
            <a:r>
              <a:rPr lang="es-MX" sz="3200" b="1" dirty="0">
                <a:latin typeface="LM Sans 10"/>
              </a:rPr>
              <a:t>PREPROCESAMIENTO DE DATOS</a:t>
            </a:r>
          </a:p>
          <a:p>
            <a:pPr marL="285750" indent="-285750">
              <a:buBlip>
                <a:blip r:embed="rId2"/>
              </a:buBlip>
            </a:pPr>
            <a:r>
              <a:rPr lang="es-MX" sz="3200" b="1" dirty="0">
                <a:latin typeface="LM Sans 10"/>
              </a:rPr>
              <a:t>MODELADO</a:t>
            </a:r>
          </a:p>
          <a:p>
            <a:pPr marL="285750" indent="-285750">
              <a:buBlip>
                <a:blip r:embed="rId2"/>
              </a:buBlip>
            </a:pPr>
            <a:r>
              <a:rPr lang="es-MX" sz="3200" b="1" dirty="0">
                <a:latin typeface="LM Sans 10"/>
              </a:rPr>
              <a:t>INTERPRETACIÓN</a:t>
            </a:r>
          </a:p>
        </p:txBody>
      </p:sp>
      <p:sp>
        <p:nvSpPr>
          <p:cNvPr id="8" name="Título 25">
            <a:extLst>
              <a:ext uri="{FF2B5EF4-FFF2-40B4-BE49-F238E27FC236}">
                <a16:creationId xmlns:a16="http://schemas.microsoft.com/office/drawing/2014/main" id="{D379998C-81F5-24B2-C9DA-3A2C04485099}"/>
              </a:ext>
            </a:extLst>
          </p:cNvPr>
          <p:cNvSpPr txBox="1">
            <a:spLocks/>
          </p:cNvSpPr>
          <p:nvPr/>
        </p:nvSpPr>
        <p:spPr>
          <a:xfrm>
            <a:off x="0" y="7721"/>
            <a:ext cx="1518249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sz="28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Agenda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881BC1B4-CB02-D745-09C0-6779B9836A1F}"/>
              </a:ext>
            </a:extLst>
          </p:cNvPr>
          <p:cNvSpPr/>
          <p:nvPr/>
        </p:nvSpPr>
        <p:spPr>
          <a:xfrm>
            <a:off x="0" y="6534221"/>
            <a:ext cx="12192000" cy="323779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3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89B3AA8-1909-70EC-4B97-2CE327442934}"/>
              </a:ext>
            </a:extLst>
          </p:cNvPr>
          <p:cNvSpPr txBox="1"/>
          <p:nvPr/>
        </p:nvSpPr>
        <p:spPr>
          <a:xfrm>
            <a:off x="0" y="654035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1800" b="0" i="0" u="none" strike="noStrike" kern="1200" cap="small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M Sans 12"/>
                <a:ea typeface="+mn-ea"/>
                <a:cs typeface="LM Sans 12"/>
              </a:rPr>
              <a:t>Análisis para la predicción de clientes que podrían caer en mora de la auto financiera</a:t>
            </a:r>
            <a:endParaRPr lang="es-MX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8ECAB0A-7BCB-DC22-6319-DF1166DADF8E}"/>
              </a:ext>
            </a:extLst>
          </p:cNvPr>
          <p:cNvSpPr txBox="1">
            <a:spLocks/>
          </p:cNvSpPr>
          <p:nvPr/>
        </p:nvSpPr>
        <p:spPr>
          <a:xfrm>
            <a:off x="11856015" y="6477378"/>
            <a:ext cx="415441" cy="399847"/>
          </a:xfrm>
          <a:prstGeom prst="rect">
            <a:avLst/>
          </a:prstGeom>
        </p:spPr>
        <p:txBody>
          <a:bodyPr vert="horz" wrap="square" lIns="0" tIns="63748" rIns="0" bIns="0" rtlCol="0" anchor="ctr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653">
              <a:spcBef>
                <a:spcPts val="501"/>
              </a:spcBef>
            </a:pPr>
            <a:fld id="{81D60167-4931-47E6-BA6A-407CBD079E47}" type="slidenum">
              <a:rPr lang="es-MX" sz="2180" b="1" spc="-14" smtClean="0">
                <a:solidFill>
                  <a:schemeClr val="bg1"/>
                </a:solidFill>
              </a:rPr>
              <a:pPr marL="100653">
                <a:spcBef>
                  <a:spcPts val="501"/>
                </a:spcBef>
              </a:pPr>
              <a:t>2</a:t>
            </a:fld>
            <a:endParaRPr lang="es-MX" sz="2180" b="1" spc="-14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8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EF67E82-BA67-C583-ECBE-8942168CF652}"/>
              </a:ext>
            </a:extLst>
          </p:cNvPr>
          <p:cNvSpPr/>
          <p:nvPr/>
        </p:nvSpPr>
        <p:spPr>
          <a:xfrm>
            <a:off x="-20717" y="-10134"/>
            <a:ext cx="12212717" cy="631491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4755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8ECAB0A-7BCB-DC22-6319-DF1166DADF8E}"/>
              </a:ext>
            </a:extLst>
          </p:cNvPr>
          <p:cNvSpPr txBox="1">
            <a:spLocks/>
          </p:cNvSpPr>
          <p:nvPr/>
        </p:nvSpPr>
        <p:spPr>
          <a:xfrm>
            <a:off x="11776064" y="6448657"/>
            <a:ext cx="415441" cy="399847"/>
          </a:xfrm>
          <a:prstGeom prst="rect">
            <a:avLst/>
          </a:prstGeom>
        </p:spPr>
        <p:txBody>
          <a:bodyPr vert="horz" wrap="square" lIns="0" tIns="63748" rIns="0" bIns="0" rtlCol="0" anchor="ctr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653">
              <a:spcBef>
                <a:spcPts val="501"/>
              </a:spcBef>
            </a:pPr>
            <a:fld id="{81D60167-4931-47E6-BA6A-407CBD079E47}" type="slidenum">
              <a:rPr lang="es-MX" sz="2180" b="1" spc="-14" smtClean="0">
                <a:solidFill>
                  <a:schemeClr val="bg1"/>
                </a:solidFill>
              </a:rPr>
              <a:pPr marL="100653">
                <a:spcBef>
                  <a:spcPts val="501"/>
                </a:spcBef>
              </a:pPr>
              <a:t>3</a:t>
            </a:fld>
            <a:endParaRPr lang="es-MX" sz="2180" b="1" spc="-14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468EBD-C23E-CBF7-0D76-000945F6AD31}"/>
              </a:ext>
            </a:extLst>
          </p:cNvPr>
          <p:cNvSpPr txBox="1"/>
          <p:nvPr/>
        </p:nvSpPr>
        <p:spPr>
          <a:xfrm>
            <a:off x="687600" y="838769"/>
            <a:ext cx="990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MX" sz="2000" b="1" dirty="0">
                <a:latin typeface="LM Sans 10"/>
              </a:rPr>
              <a:t>Estructura del dataframe</a:t>
            </a:r>
          </a:p>
        </p:txBody>
      </p:sp>
      <p:sp>
        <p:nvSpPr>
          <p:cNvPr id="8" name="Título 25">
            <a:extLst>
              <a:ext uri="{FF2B5EF4-FFF2-40B4-BE49-F238E27FC236}">
                <a16:creationId xmlns:a16="http://schemas.microsoft.com/office/drawing/2014/main" id="{D379998C-81F5-24B2-C9DA-3A2C04485099}"/>
              </a:ext>
            </a:extLst>
          </p:cNvPr>
          <p:cNvSpPr txBox="1">
            <a:spLocks/>
          </p:cNvSpPr>
          <p:nvPr/>
        </p:nvSpPr>
        <p:spPr>
          <a:xfrm>
            <a:off x="0" y="7721"/>
            <a:ext cx="11619781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sz="28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ANÁLISIS EXPLORATORIO DE DATOS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A7AC9C-0778-2351-7ED0-C20854EA0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73" y="1441711"/>
            <a:ext cx="6413445" cy="1728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4458122-8188-972E-2C95-0474532F6A2C}"/>
              </a:ext>
            </a:extLst>
          </p:cNvPr>
          <p:cNvSpPr txBox="1"/>
          <p:nvPr/>
        </p:nvSpPr>
        <p:spPr>
          <a:xfrm>
            <a:off x="1443087" y="1203538"/>
            <a:ext cx="51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Nom</a:t>
            </a:r>
            <a:endParaRPr lang="es-MX" sz="11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F9A601-E915-2EC9-5109-389FB2E12B51}"/>
              </a:ext>
            </a:extLst>
          </p:cNvPr>
          <p:cNvSpPr txBox="1"/>
          <p:nvPr/>
        </p:nvSpPr>
        <p:spPr>
          <a:xfrm>
            <a:off x="2167241" y="1203538"/>
            <a:ext cx="51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Cont</a:t>
            </a:r>
            <a:endParaRPr lang="es-MX" sz="11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8CDD6A3-D2FD-7CC5-3246-1E55C2BA5640}"/>
              </a:ext>
            </a:extLst>
          </p:cNvPr>
          <p:cNvSpPr txBox="1"/>
          <p:nvPr/>
        </p:nvSpPr>
        <p:spPr>
          <a:xfrm>
            <a:off x="2935788" y="1203538"/>
            <a:ext cx="51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Nom</a:t>
            </a:r>
            <a:endParaRPr lang="es-MX" sz="11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07FD6F3-EE75-238F-2AE5-BE3C28105583}"/>
              </a:ext>
            </a:extLst>
          </p:cNvPr>
          <p:cNvSpPr txBox="1"/>
          <p:nvPr/>
        </p:nvSpPr>
        <p:spPr>
          <a:xfrm>
            <a:off x="4454628" y="1203538"/>
            <a:ext cx="51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Bin</a:t>
            </a:r>
            <a:endParaRPr lang="es-MX" sz="11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5817A6E-AE04-6FCA-B4DF-A766A496E38B}"/>
              </a:ext>
            </a:extLst>
          </p:cNvPr>
          <p:cNvSpPr txBox="1"/>
          <p:nvPr/>
        </p:nvSpPr>
        <p:spPr>
          <a:xfrm>
            <a:off x="622004" y="3251282"/>
            <a:ext cx="4350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LM Sans 10"/>
              </a:rPr>
              <a:t>Variables cuantitativas 	Variables cuantitativas</a:t>
            </a:r>
          </a:p>
          <a:p>
            <a:r>
              <a:rPr lang="es-MX" sz="1000" dirty="0" err="1">
                <a:latin typeface="LM Sans 10"/>
              </a:rPr>
              <a:t>Cont</a:t>
            </a:r>
            <a:r>
              <a:rPr lang="es-MX" sz="1000" dirty="0">
                <a:latin typeface="LM Sans 10"/>
              </a:rPr>
              <a:t>: continua		</a:t>
            </a:r>
            <a:r>
              <a:rPr lang="es-MX" sz="1000" dirty="0" err="1">
                <a:latin typeface="LM Sans 10"/>
              </a:rPr>
              <a:t>Nom</a:t>
            </a:r>
            <a:r>
              <a:rPr lang="es-MX" sz="1000" dirty="0">
                <a:latin typeface="LM Sans 10"/>
              </a:rPr>
              <a:t>: Nominal</a:t>
            </a:r>
          </a:p>
          <a:p>
            <a:r>
              <a:rPr lang="es-MX" sz="1000" dirty="0" err="1">
                <a:latin typeface="LM Sans 10"/>
              </a:rPr>
              <a:t>Bin</a:t>
            </a:r>
            <a:r>
              <a:rPr lang="es-MX" sz="1000" dirty="0">
                <a:latin typeface="LM Sans 10"/>
              </a:rPr>
              <a:t>: Binaria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C7142D7-D33C-89ED-2359-58FC44A91F91}"/>
              </a:ext>
            </a:extLst>
          </p:cNvPr>
          <p:cNvSpPr txBox="1"/>
          <p:nvPr/>
        </p:nvSpPr>
        <p:spPr>
          <a:xfrm>
            <a:off x="3680004" y="1203538"/>
            <a:ext cx="51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Nom</a:t>
            </a:r>
            <a:endParaRPr lang="es-MX" sz="11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7F7306F-95DC-3272-C4CF-CAA5F51642AE}"/>
              </a:ext>
            </a:extLst>
          </p:cNvPr>
          <p:cNvSpPr txBox="1"/>
          <p:nvPr/>
        </p:nvSpPr>
        <p:spPr>
          <a:xfrm>
            <a:off x="5033938" y="1203538"/>
            <a:ext cx="51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Cont</a:t>
            </a:r>
            <a:endParaRPr lang="es-MX" sz="11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AB091F0-A6B4-7458-5AE9-1F7D82F1A6C4}"/>
              </a:ext>
            </a:extLst>
          </p:cNvPr>
          <p:cNvSpPr txBox="1"/>
          <p:nvPr/>
        </p:nvSpPr>
        <p:spPr>
          <a:xfrm>
            <a:off x="5723754" y="1203538"/>
            <a:ext cx="51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Nom</a:t>
            </a:r>
            <a:endParaRPr lang="es-MX" sz="11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42376D1-546F-FB40-7975-3F0FD713EE73}"/>
              </a:ext>
            </a:extLst>
          </p:cNvPr>
          <p:cNvSpPr txBox="1"/>
          <p:nvPr/>
        </p:nvSpPr>
        <p:spPr>
          <a:xfrm>
            <a:off x="6320820" y="1203538"/>
            <a:ext cx="858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Target </a:t>
            </a:r>
            <a:r>
              <a:rPr lang="es-MX" sz="1100" dirty="0" err="1"/>
              <a:t>Bin</a:t>
            </a:r>
            <a:endParaRPr lang="es-MX" sz="11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B8D3719-EB21-7CDE-884B-1B1D640FF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20" y="4643185"/>
            <a:ext cx="4575975" cy="1798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5E59DC2-6F50-17C8-47B5-30148F140AC2}"/>
              </a:ext>
            </a:extLst>
          </p:cNvPr>
          <p:cNvSpPr txBox="1"/>
          <p:nvPr/>
        </p:nvSpPr>
        <p:spPr>
          <a:xfrm>
            <a:off x="716920" y="4091104"/>
            <a:ext cx="2953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rgbClr val="569CD6"/>
                </a:solidFill>
                <a:effectLst/>
                <a:latin typeface="LM Sans 10"/>
              </a:rPr>
              <a:t>Medidas de tendencia central para variables cuantitativas</a:t>
            </a:r>
            <a:endParaRPr lang="es-MX" sz="1200" b="0" dirty="0">
              <a:solidFill>
                <a:srgbClr val="CCCCCC"/>
              </a:solidFill>
              <a:effectLst/>
              <a:latin typeface="LM Sans 1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9D76F0D-DBA4-6A50-814A-5BED08184806}"/>
              </a:ext>
            </a:extLst>
          </p:cNvPr>
          <p:cNvSpPr txBox="1"/>
          <p:nvPr/>
        </p:nvSpPr>
        <p:spPr>
          <a:xfrm>
            <a:off x="6304177" y="3978539"/>
            <a:ext cx="295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rgbClr val="569CD6"/>
                </a:solidFill>
                <a:latin typeface="LM Sans 10"/>
              </a:rPr>
              <a:t>Monto de préstamo</a:t>
            </a:r>
          </a:p>
        </p:txBody>
      </p:sp>
      <p:pic>
        <p:nvPicPr>
          <p:cNvPr id="29" name="Imagen 28" descr="Gráfico, Histograma&#10;&#10;Descripción generada automáticamente">
            <a:extLst>
              <a:ext uri="{FF2B5EF4-FFF2-40B4-BE49-F238E27FC236}">
                <a16:creationId xmlns:a16="http://schemas.microsoft.com/office/drawing/2014/main" id="{CF248F60-0824-33B3-C05F-66C82C20F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26" y="4397976"/>
            <a:ext cx="2953046" cy="214318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6AE1C9DA-DA72-40AF-81F7-AC8851B139B0}"/>
              </a:ext>
            </a:extLst>
          </p:cNvPr>
          <p:cNvSpPr txBox="1"/>
          <p:nvPr/>
        </p:nvSpPr>
        <p:spPr>
          <a:xfrm>
            <a:off x="8995545" y="4399236"/>
            <a:ext cx="2860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effectLst/>
                <a:latin typeface="LM Sans 10"/>
              </a:rPr>
              <a:t>Cantidad en promedio de lo que se ha prestado</a:t>
            </a:r>
          </a:p>
          <a:p>
            <a:endParaRPr lang="es-MX" sz="1200" dirty="0">
              <a:latin typeface="LM Sans 10"/>
            </a:endParaRPr>
          </a:p>
          <a:p>
            <a:r>
              <a:rPr lang="es-MX" sz="1200" b="0" i="0" dirty="0">
                <a:effectLst/>
                <a:latin typeface="LM Sans 10"/>
              </a:rPr>
              <a:t>Mediana: 229801.0</a:t>
            </a:r>
          </a:p>
          <a:p>
            <a:r>
              <a:rPr lang="es-MX" sz="1200" b="0" i="0" dirty="0">
                <a:effectLst/>
                <a:latin typeface="LM Sans 10"/>
              </a:rPr>
              <a:t>Moda: 211902.0</a:t>
            </a:r>
          </a:p>
          <a:p>
            <a:r>
              <a:rPr lang="es-MX" sz="1200" dirty="0">
                <a:latin typeface="LM Sans 10"/>
              </a:rPr>
              <a:t>Rango de</a:t>
            </a:r>
            <a:r>
              <a:rPr lang="es-MX" sz="1200" b="0" i="0" dirty="0">
                <a:effectLst/>
                <a:latin typeface="LM Sans 10"/>
              </a:rPr>
              <a:t> Dispersión: 445175.0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49A3779-8A99-E502-B57E-A597A1B56A9B}"/>
              </a:ext>
            </a:extLst>
          </p:cNvPr>
          <p:cNvSpPr/>
          <p:nvPr/>
        </p:nvSpPr>
        <p:spPr>
          <a:xfrm>
            <a:off x="1811045" y="4670584"/>
            <a:ext cx="967666" cy="1744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12E5FF44-5AE0-CE8C-4B2D-000FDC197E57}"/>
              </a:ext>
            </a:extLst>
          </p:cNvPr>
          <p:cNvSpPr/>
          <p:nvPr/>
        </p:nvSpPr>
        <p:spPr>
          <a:xfrm>
            <a:off x="0" y="6534221"/>
            <a:ext cx="12192000" cy="323779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32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CC6469E-65FD-F550-5BC6-49F0F61CFE60}"/>
              </a:ext>
            </a:extLst>
          </p:cNvPr>
          <p:cNvSpPr txBox="1"/>
          <p:nvPr/>
        </p:nvSpPr>
        <p:spPr>
          <a:xfrm>
            <a:off x="0" y="654035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1800" b="0" i="0" u="none" strike="noStrike" kern="1200" cap="small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M Sans 12"/>
                <a:ea typeface="+mn-ea"/>
                <a:cs typeface="LM Sans 12"/>
              </a:rPr>
              <a:t>Análisis para la predicción de clientes que podrían caer en mora de la auto financiera</a:t>
            </a:r>
            <a:endParaRPr lang="es-MX" dirty="0"/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C60F0179-CD01-F18C-8776-FF7C2F9CC52A}"/>
              </a:ext>
            </a:extLst>
          </p:cNvPr>
          <p:cNvSpPr txBox="1">
            <a:spLocks/>
          </p:cNvSpPr>
          <p:nvPr/>
        </p:nvSpPr>
        <p:spPr>
          <a:xfrm>
            <a:off x="11856015" y="6477378"/>
            <a:ext cx="415441" cy="399847"/>
          </a:xfrm>
          <a:prstGeom prst="rect">
            <a:avLst/>
          </a:prstGeom>
        </p:spPr>
        <p:txBody>
          <a:bodyPr vert="horz" wrap="square" lIns="0" tIns="63748" rIns="0" bIns="0" rtlCol="0" anchor="ctr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653">
              <a:spcBef>
                <a:spcPts val="501"/>
              </a:spcBef>
            </a:pPr>
            <a:fld id="{81D60167-4931-47E6-BA6A-407CBD079E47}" type="slidenum">
              <a:rPr lang="es-MX" sz="2180" b="1" spc="-14" smtClean="0">
                <a:solidFill>
                  <a:schemeClr val="bg1"/>
                </a:solidFill>
              </a:rPr>
              <a:pPr marL="100653">
                <a:spcBef>
                  <a:spcPts val="501"/>
                </a:spcBef>
              </a:pPr>
              <a:t>3</a:t>
            </a:fld>
            <a:endParaRPr lang="es-MX" sz="2180" b="1" spc="-14" dirty="0">
              <a:solidFill>
                <a:schemeClr val="bg1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47E8C04-A3E0-76D9-FA1A-9A73648D05E1}"/>
              </a:ext>
            </a:extLst>
          </p:cNvPr>
          <p:cNvSpPr txBox="1"/>
          <p:nvPr/>
        </p:nvSpPr>
        <p:spPr>
          <a:xfrm>
            <a:off x="790499" y="3733276"/>
            <a:ext cx="6321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MX" sz="2000" b="1" dirty="0">
                <a:latin typeface="LM Sans 10"/>
              </a:rPr>
              <a:t>Resumen numérico de variables cuantitativas 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ABA1E388-106D-6439-7CB7-A8612FB18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715" y="1955519"/>
            <a:ext cx="4793790" cy="880083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EC32B9A2-3F43-AC4C-D18B-28EEDB382422}"/>
              </a:ext>
            </a:extLst>
          </p:cNvPr>
          <p:cNvSpPr txBox="1"/>
          <p:nvPr/>
        </p:nvSpPr>
        <p:spPr>
          <a:xfrm>
            <a:off x="7536705" y="1189722"/>
            <a:ext cx="3865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effectLst/>
                <a:latin typeface="LM Sans 10"/>
              </a:rPr>
              <a:t>De acuerdo al ingreso mensual, se puede observar que las personas que ganan aproximadamente menos de $50,000 pesos mensuales, cayeron en mora. 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E5EC46B-D798-7160-CDF6-7AA5A653F39B}"/>
              </a:ext>
            </a:extLst>
          </p:cNvPr>
          <p:cNvSpPr txBox="1"/>
          <p:nvPr/>
        </p:nvSpPr>
        <p:spPr>
          <a:xfrm>
            <a:off x="7536706" y="2821506"/>
            <a:ext cx="4319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effectLst/>
                <a:latin typeface="LM Sans 10"/>
              </a:rPr>
              <a:t>Número de personas que cayeron en mora: 1984, </a:t>
            </a:r>
          </a:p>
          <a:p>
            <a:r>
              <a:rPr lang="es-MX" sz="1200" b="0" i="0" dirty="0">
                <a:effectLst/>
                <a:latin typeface="LM Sans 10"/>
              </a:rPr>
              <a:t>14.21% de la población total</a:t>
            </a:r>
          </a:p>
        </p:txBody>
      </p:sp>
    </p:spTree>
    <p:extLst>
      <p:ext uri="{BB962C8B-B14F-4D97-AF65-F5344CB8AC3E}">
        <p14:creationId xmlns:p14="http://schemas.microsoft.com/office/powerpoint/2010/main" val="300871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EF67E82-BA67-C583-ECBE-8942168CF652}"/>
              </a:ext>
            </a:extLst>
          </p:cNvPr>
          <p:cNvSpPr/>
          <p:nvPr/>
        </p:nvSpPr>
        <p:spPr>
          <a:xfrm>
            <a:off x="-20717" y="-10134"/>
            <a:ext cx="12212717" cy="631491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4755" dirty="0"/>
          </a:p>
        </p:txBody>
      </p:sp>
      <p:sp>
        <p:nvSpPr>
          <p:cNvPr id="8" name="Título 25">
            <a:extLst>
              <a:ext uri="{FF2B5EF4-FFF2-40B4-BE49-F238E27FC236}">
                <a16:creationId xmlns:a16="http://schemas.microsoft.com/office/drawing/2014/main" id="{D379998C-81F5-24B2-C9DA-3A2C04485099}"/>
              </a:ext>
            </a:extLst>
          </p:cNvPr>
          <p:cNvSpPr txBox="1">
            <a:spLocks/>
          </p:cNvSpPr>
          <p:nvPr/>
        </p:nvSpPr>
        <p:spPr>
          <a:xfrm>
            <a:off x="0" y="7721"/>
            <a:ext cx="11619781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sz="28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ANÁLISIS EXPLORATORIO DE DATOS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5E59DC2-6F50-17C8-47B5-30148F140AC2}"/>
              </a:ext>
            </a:extLst>
          </p:cNvPr>
          <p:cNvSpPr txBox="1"/>
          <p:nvPr/>
        </p:nvSpPr>
        <p:spPr>
          <a:xfrm>
            <a:off x="819509" y="906996"/>
            <a:ext cx="358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rgbClr val="569CD6"/>
                </a:solidFill>
                <a:effectLst/>
                <a:latin typeface="LM Sans 10"/>
              </a:rPr>
              <a:t>Porcentaje de los clientes respecto a la propiedad de la casa</a:t>
            </a:r>
            <a:endParaRPr lang="es-MX" sz="1200" b="0" dirty="0">
              <a:solidFill>
                <a:srgbClr val="CCCCCC"/>
              </a:solidFill>
              <a:effectLst/>
              <a:latin typeface="LM Sans 10"/>
            </a:endParaRP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B52EB4D6-230B-C852-DD04-19A7051ABF30}"/>
              </a:ext>
            </a:extLst>
          </p:cNvPr>
          <p:cNvSpPr/>
          <p:nvPr/>
        </p:nvSpPr>
        <p:spPr>
          <a:xfrm>
            <a:off x="0" y="6534221"/>
            <a:ext cx="12192000" cy="323779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F84D8A-83A0-84B1-69A0-487F668EA948}"/>
              </a:ext>
            </a:extLst>
          </p:cNvPr>
          <p:cNvSpPr txBox="1"/>
          <p:nvPr/>
        </p:nvSpPr>
        <p:spPr>
          <a:xfrm>
            <a:off x="0" y="654035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1800" b="0" i="0" u="none" strike="noStrike" kern="1200" cap="small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M Sans 12"/>
                <a:ea typeface="+mn-ea"/>
                <a:cs typeface="LM Sans 12"/>
              </a:rPr>
              <a:t>Análisis para la predicción de clientes que podrían caer en mora de la auto financiera</a:t>
            </a:r>
            <a:endParaRPr lang="es-MX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B4AC693-3DFC-8861-46B2-80124B48ADAF}"/>
              </a:ext>
            </a:extLst>
          </p:cNvPr>
          <p:cNvSpPr txBox="1">
            <a:spLocks/>
          </p:cNvSpPr>
          <p:nvPr/>
        </p:nvSpPr>
        <p:spPr>
          <a:xfrm>
            <a:off x="11856015" y="6477378"/>
            <a:ext cx="415441" cy="399847"/>
          </a:xfrm>
          <a:prstGeom prst="rect">
            <a:avLst/>
          </a:prstGeom>
        </p:spPr>
        <p:txBody>
          <a:bodyPr vert="horz" wrap="square" lIns="0" tIns="63748" rIns="0" bIns="0" rtlCol="0" anchor="ctr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653">
              <a:spcBef>
                <a:spcPts val="501"/>
              </a:spcBef>
            </a:pPr>
            <a:fld id="{81D60167-4931-47E6-BA6A-407CBD079E47}" type="slidenum">
              <a:rPr lang="es-MX" sz="2180" b="1" spc="-14" smtClean="0">
                <a:solidFill>
                  <a:schemeClr val="bg1"/>
                </a:solidFill>
              </a:rPr>
              <a:pPr marL="100653">
                <a:spcBef>
                  <a:spcPts val="501"/>
                </a:spcBef>
              </a:pPr>
              <a:t>4</a:t>
            </a:fld>
            <a:endParaRPr lang="es-MX" sz="2180" b="1" spc="-14" dirty="0">
              <a:solidFill>
                <a:schemeClr val="bg1"/>
              </a:solidFill>
            </a:endParaRPr>
          </a:p>
        </p:txBody>
      </p:sp>
      <p:pic>
        <p:nvPicPr>
          <p:cNvPr id="11" name="Imagen 10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89158D9A-FCD1-AFCE-5011-15DC55330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84" y="1330078"/>
            <a:ext cx="5003213" cy="4073808"/>
          </a:xfrm>
          <a:prstGeom prst="rect">
            <a:avLst/>
          </a:prstGeom>
        </p:spPr>
      </p:pic>
      <p:pic>
        <p:nvPicPr>
          <p:cNvPr id="25" name="Imagen 2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F80B188D-1C73-C828-ACEA-150F5840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92" y="1342783"/>
            <a:ext cx="4578865" cy="4145398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9486B80-9DFC-24E5-1E33-8B635733BF5E}"/>
              </a:ext>
            </a:extLst>
          </p:cNvPr>
          <p:cNvSpPr txBox="1"/>
          <p:nvPr/>
        </p:nvSpPr>
        <p:spPr>
          <a:xfrm>
            <a:off x="6872393" y="877019"/>
            <a:ext cx="450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rgbClr val="569CD6"/>
                </a:solidFill>
                <a:effectLst/>
                <a:latin typeface="LM Sans 10"/>
              </a:rPr>
              <a:t>Porcentaje de los clientes respecto a la actividad económica que ejercen</a:t>
            </a:r>
            <a:endParaRPr lang="es-MX" sz="1200" b="0" dirty="0">
              <a:solidFill>
                <a:srgbClr val="CCCCCC"/>
              </a:solidFill>
              <a:effectLst/>
              <a:latin typeface="LM Sans 1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4AB761A-20BF-AB1C-773C-EB2FDEBE397A}"/>
              </a:ext>
            </a:extLst>
          </p:cNvPr>
          <p:cNvSpPr txBox="1"/>
          <p:nvPr/>
        </p:nvSpPr>
        <p:spPr>
          <a:xfrm>
            <a:off x="989162" y="5648417"/>
            <a:ext cx="4916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Blip>
                <a:blip r:embed="rId4"/>
              </a:buBlip>
            </a:pPr>
            <a:r>
              <a:rPr lang="es-MX" sz="1200" b="0" i="0" dirty="0">
                <a:effectLst/>
                <a:latin typeface="LM Sans 10"/>
              </a:rPr>
              <a:t>El 72.2% de las personas son </a:t>
            </a:r>
            <a:r>
              <a:rPr lang="es-MX" sz="1200" b="1" i="0" dirty="0">
                <a:effectLst/>
                <a:latin typeface="LM Sans 10"/>
              </a:rPr>
              <a:t>propietarios de una casa</a:t>
            </a:r>
          </a:p>
          <a:p>
            <a:pPr marL="171450" indent="-171450">
              <a:buBlip>
                <a:blip r:embed="rId4"/>
              </a:buBlip>
            </a:pPr>
            <a:r>
              <a:rPr lang="es-MX" sz="1200" dirty="0">
                <a:latin typeface="LM Sans 10"/>
              </a:rPr>
              <a:t>Mientras que el 3.2% de personas han liquidado su propiedad</a:t>
            </a:r>
            <a:endParaRPr lang="es-MX" sz="1200" b="0" i="0" dirty="0">
              <a:effectLst/>
              <a:latin typeface="LM Sans 1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5DCF656-EEDC-4211-52BF-E6D7A7A85825}"/>
              </a:ext>
            </a:extLst>
          </p:cNvPr>
          <p:cNvSpPr txBox="1"/>
          <p:nvPr/>
        </p:nvSpPr>
        <p:spPr>
          <a:xfrm>
            <a:off x="6939525" y="5613912"/>
            <a:ext cx="49164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Blip>
                <a:blip r:embed="rId4"/>
              </a:buBlip>
            </a:pPr>
            <a:r>
              <a:rPr lang="es-MX" sz="1200" dirty="0">
                <a:latin typeface="LM Sans 10"/>
              </a:rPr>
              <a:t>El 54.9</a:t>
            </a:r>
            <a:r>
              <a:rPr lang="es-MX" sz="1200" b="0" i="0" dirty="0">
                <a:effectLst/>
                <a:latin typeface="LM Sans 10"/>
              </a:rPr>
              <a:t>% de las personas su actividad económica registrada son </a:t>
            </a:r>
            <a:r>
              <a:rPr lang="es-MX" sz="1200" b="1" i="0" dirty="0">
                <a:effectLst/>
                <a:latin typeface="LM Sans 10"/>
              </a:rPr>
              <a:t>taxistas</a:t>
            </a:r>
          </a:p>
          <a:p>
            <a:pPr marL="171450" indent="-171450">
              <a:buBlip>
                <a:blip r:embed="rId4"/>
              </a:buBlip>
            </a:pPr>
            <a:r>
              <a:rPr lang="es-MX" sz="1200" dirty="0">
                <a:latin typeface="LM Sans 10"/>
              </a:rPr>
              <a:t>El 3.2% pertenece al conjunto de personas con el menor número de incidencias en las actividades económicas: estudiante, ama de casa, jubilado(a) o sin dato. </a:t>
            </a:r>
            <a:endParaRPr lang="es-MX" sz="1200" b="0" i="0" dirty="0">
              <a:effectLst/>
              <a:latin typeface="LM Sans 10"/>
            </a:endParaRPr>
          </a:p>
        </p:txBody>
      </p:sp>
    </p:spTree>
    <p:extLst>
      <p:ext uri="{BB962C8B-B14F-4D97-AF65-F5344CB8AC3E}">
        <p14:creationId xmlns:p14="http://schemas.microsoft.com/office/powerpoint/2010/main" val="208940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C3AE6ECE-90D7-17B5-AE89-97E256CE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91" y="681503"/>
            <a:ext cx="2675009" cy="5401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9EF67E82-BA67-C583-ECBE-8942168CF652}"/>
              </a:ext>
            </a:extLst>
          </p:cNvPr>
          <p:cNvSpPr/>
          <p:nvPr/>
        </p:nvSpPr>
        <p:spPr>
          <a:xfrm>
            <a:off x="-20717" y="-10134"/>
            <a:ext cx="12212717" cy="631491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4755" dirty="0"/>
          </a:p>
        </p:txBody>
      </p:sp>
      <p:sp>
        <p:nvSpPr>
          <p:cNvPr id="8" name="Título 25">
            <a:extLst>
              <a:ext uri="{FF2B5EF4-FFF2-40B4-BE49-F238E27FC236}">
                <a16:creationId xmlns:a16="http://schemas.microsoft.com/office/drawing/2014/main" id="{D379998C-81F5-24B2-C9DA-3A2C04485099}"/>
              </a:ext>
            </a:extLst>
          </p:cNvPr>
          <p:cNvSpPr txBox="1">
            <a:spLocks/>
          </p:cNvSpPr>
          <p:nvPr/>
        </p:nvSpPr>
        <p:spPr>
          <a:xfrm>
            <a:off x="0" y="7721"/>
            <a:ext cx="11619781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sz="28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PROCESAMIENTO DE DATOS</a:t>
            </a: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B52EB4D6-230B-C852-DD04-19A7051ABF30}"/>
              </a:ext>
            </a:extLst>
          </p:cNvPr>
          <p:cNvSpPr/>
          <p:nvPr/>
        </p:nvSpPr>
        <p:spPr>
          <a:xfrm>
            <a:off x="0" y="6534221"/>
            <a:ext cx="12192000" cy="323779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F84D8A-83A0-84B1-69A0-487F668EA948}"/>
              </a:ext>
            </a:extLst>
          </p:cNvPr>
          <p:cNvSpPr txBox="1"/>
          <p:nvPr/>
        </p:nvSpPr>
        <p:spPr>
          <a:xfrm>
            <a:off x="0" y="654035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1800" b="0" i="0" u="none" strike="noStrike" kern="1200" cap="small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M Sans 12"/>
                <a:ea typeface="+mn-ea"/>
                <a:cs typeface="LM Sans 12"/>
              </a:rPr>
              <a:t>Análisis para la predicción de clientes que podrían caer en mora de la auto financiera</a:t>
            </a:r>
            <a:endParaRPr lang="es-MX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B4AC693-3DFC-8861-46B2-80124B48ADAF}"/>
              </a:ext>
            </a:extLst>
          </p:cNvPr>
          <p:cNvSpPr txBox="1">
            <a:spLocks/>
          </p:cNvSpPr>
          <p:nvPr/>
        </p:nvSpPr>
        <p:spPr>
          <a:xfrm>
            <a:off x="11856015" y="6477378"/>
            <a:ext cx="415441" cy="399847"/>
          </a:xfrm>
          <a:prstGeom prst="rect">
            <a:avLst/>
          </a:prstGeom>
        </p:spPr>
        <p:txBody>
          <a:bodyPr vert="horz" wrap="square" lIns="0" tIns="63748" rIns="0" bIns="0" rtlCol="0" anchor="ctr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653">
              <a:spcBef>
                <a:spcPts val="501"/>
              </a:spcBef>
            </a:pPr>
            <a:fld id="{81D60167-4931-47E6-BA6A-407CBD079E47}" type="slidenum">
              <a:rPr lang="es-MX" sz="2180" b="1" spc="-14" smtClean="0">
                <a:solidFill>
                  <a:schemeClr val="bg1"/>
                </a:solidFill>
              </a:rPr>
              <a:pPr marL="100653">
                <a:spcBef>
                  <a:spcPts val="501"/>
                </a:spcBef>
              </a:pPr>
              <a:t>5</a:t>
            </a:fld>
            <a:endParaRPr lang="es-MX" sz="2180" b="1" spc="-14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9486B80-9DFC-24E5-1E33-8B635733BF5E}"/>
              </a:ext>
            </a:extLst>
          </p:cNvPr>
          <p:cNvSpPr txBox="1"/>
          <p:nvPr/>
        </p:nvSpPr>
        <p:spPr>
          <a:xfrm>
            <a:off x="402929" y="4091688"/>
            <a:ext cx="584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569CD6"/>
                </a:solidFill>
                <a:effectLst/>
                <a:latin typeface="LM Sans 10"/>
              </a:rPr>
              <a:t>¿Qué es la prueba de chi cuadrado?</a:t>
            </a:r>
            <a:endParaRPr lang="es-MX" sz="1400" b="0" dirty="0">
              <a:solidFill>
                <a:srgbClr val="CCCCCC"/>
              </a:solidFill>
              <a:effectLst/>
              <a:latin typeface="LM Sans 1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5DCF656-EEDC-4211-52BF-E6D7A7A85825}"/>
              </a:ext>
            </a:extLst>
          </p:cNvPr>
          <p:cNvSpPr txBox="1"/>
          <p:nvPr/>
        </p:nvSpPr>
        <p:spPr>
          <a:xfrm>
            <a:off x="501019" y="1330848"/>
            <a:ext cx="7374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LM Sans 10"/>
              </a:rPr>
              <a:t>Se generó una tabla </a:t>
            </a:r>
            <a:r>
              <a:rPr lang="es-MX" sz="1200" i="1" dirty="0" err="1">
                <a:latin typeface="LM Sans 10"/>
              </a:rPr>
              <a:t>one-hot</a:t>
            </a:r>
            <a:r>
              <a:rPr lang="es-MX" sz="1200" i="1" dirty="0">
                <a:latin typeface="LM Sans 10"/>
              </a:rPr>
              <a:t> </a:t>
            </a:r>
            <a:r>
              <a:rPr lang="es-MX" sz="1200" dirty="0">
                <a:latin typeface="LM Sans 10"/>
              </a:rPr>
              <a:t> a partir del dataframe original para pasar las variables categóricas a variables binarias. A continuación, se muestra una parte del dataframe final. </a:t>
            </a:r>
            <a:endParaRPr lang="es-MX" sz="1200" b="0" i="0" dirty="0">
              <a:effectLst/>
              <a:latin typeface="LM Sans 1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29547F-279C-612E-F629-EADCF84F97F1}"/>
              </a:ext>
            </a:extLst>
          </p:cNvPr>
          <p:cNvSpPr txBox="1"/>
          <p:nvPr/>
        </p:nvSpPr>
        <p:spPr>
          <a:xfrm>
            <a:off x="687600" y="838769"/>
            <a:ext cx="990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s-MX" sz="2000" b="1" dirty="0">
                <a:latin typeface="LM Sans 10"/>
              </a:rPr>
              <a:t>Tabla de contingencia con la prueba de chi cuadrado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5B94C57-5A58-BBAA-BB26-34FC0251F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9" y="1918101"/>
            <a:ext cx="5750619" cy="1946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BC1AF1C-16A0-4812-F750-1D6BBC2BDF38}"/>
              </a:ext>
            </a:extLst>
          </p:cNvPr>
          <p:cNvSpPr txBox="1"/>
          <p:nvPr/>
        </p:nvSpPr>
        <p:spPr>
          <a:xfrm>
            <a:off x="8678172" y="6143066"/>
            <a:ext cx="34764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LM Sans 10"/>
              </a:rPr>
              <a:t>Tabla 2. </a:t>
            </a:r>
            <a:r>
              <a:rPr lang="es-MX" sz="1100" dirty="0">
                <a:latin typeface="LM Sans 10"/>
              </a:rPr>
              <a:t>Los P-Valores ordenados de menor al mayor. Resultados en </a:t>
            </a:r>
            <a:r>
              <a:rPr lang="es-MX" sz="1100" i="1" dirty="0">
                <a:latin typeface="LM Sans 10"/>
              </a:rPr>
              <a:t>resultadosPorChiCuadrada.csv</a:t>
            </a:r>
            <a:endParaRPr lang="es-MX" sz="1100" b="0" i="0" dirty="0">
              <a:effectLst/>
              <a:latin typeface="LM Sans 1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77E558D-CF46-C9E7-926A-1E6FEA5BD76F}"/>
              </a:ext>
            </a:extLst>
          </p:cNvPr>
          <p:cNvSpPr txBox="1"/>
          <p:nvPr/>
        </p:nvSpPr>
        <p:spPr>
          <a:xfrm>
            <a:off x="402929" y="5829273"/>
            <a:ext cx="8063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LM Sans 10"/>
              </a:rPr>
              <a:t>El valor p se generó con relación a cada atributo categórico con relación al target </a:t>
            </a:r>
            <a:r>
              <a:rPr lang="es-MX" sz="1200" i="1" dirty="0" err="1">
                <a:latin typeface="LM Sans 10"/>
              </a:rPr>
              <a:t>Default_Crediticio</a:t>
            </a:r>
            <a:r>
              <a:rPr lang="es-MX" sz="1200" i="1" dirty="0">
                <a:latin typeface="LM Sans 10"/>
              </a:rPr>
              <a:t> </a:t>
            </a:r>
            <a:r>
              <a:rPr lang="es-MX" sz="1200" dirty="0">
                <a:latin typeface="LM Sans 10"/>
              </a:rPr>
              <a:t>para conocer la influencia que tiene cada atributo en dicha variable objetivo</a:t>
            </a:r>
            <a:endParaRPr lang="es-MX" sz="1200" b="0" i="0" dirty="0">
              <a:effectLst/>
              <a:latin typeface="LM Sans 1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94A2C85-CA3D-DC9F-2684-5A1E7FE5D832}"/>
              </a:ext>
            </a:extLst>
          </p:cNvPr>
          <p:cNvSpPr txBox="1"/>
          <p:nvPr/>
        </p:nvSpPr>
        <p:spPr>
          <a:xfrm>
            <a:off x="402929" y="4388720"/>
            <a:ext cx="80637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LM Sans 10"/>
              </a:rPr>
              <a:t>La prueba de chi cuadrado se utiliza para </a:t>
            </a:r>
            <a:r>
              <a:rPr lang="es-MX" sz="1200" b="1" dirty="0">
                <a:latin typeface="LM Sans 10"/>
              </a:rPr>
              <a:t>determinar si existe una asociación</a:t>
            </a:r>
            <a:r>
              <a:rPr lang="es-MX" sz="1200" dirty="0">
                <a:latin typeface="LM Sans 10"/>
              </a:rPr>
              <a:t> estadísticamente significativa entre </a:t>
            </a:r>
            <a:r>
              <a:rPr lang="es-MX" sz="1200" b="1" dirty="0">
                <a:latin typeface="LM Sans 10"/>
              </a:rPr>
              <a:t>dos conjuntos de datos categóricos</a:t>
            </a:r>
            <a:r>
              <a:rPr lang="es-MX" sz="1200" dirty="0">
                <a:latin typeface="LM Sans 10"/>
              </a:rPr>
              <a:t>.</a:t>
            </a:r>
          </a:p>
          <a:p>
            <a:pPr marL="171450" indent="-171450">
              <a:buBlip>
                <a:blip r:embed="rId3"/>
              </a:buBlip>
            </a:pPr>
            <a:r>
              <a:rPr lang="es-MX" sz="1200" dirty="0">
                <a:latin typeface="LM Sans 10"/>
              </a:rPr>
              <a:t>Si el valor p es </a:t>
            </a:r>
            <a:r>
              <a:rPr lang="es-MX" sz="1200" b="1" dirty="0">
                <a:latin typeface="LM Sans 10"/>
              </a:rPr>
              <a:t>pequeño</a:t>
            </a:r>
            <a:r>
              <a:rPr lang="es-MX" sz="1200" dirty="0">
                <a:latin typeface="LM Sans 10"/>
              </a:rPr>
              <a:t> (generalmente &lt; 0.05), se concluye que </a:t>
            </a:r>
            <a:r>
              <a:rPr lang="es-MX" sz="1200" b="1" dirty="0">
                <a:latin typeface="LM Sans 10"/>
              </a:rPr>
              <a:t>hay una asociación significativa entre las variables</a:t>
            </a:r>
          </a:p>
          <a:p>
            <a:pPr marL="171450" indent="-171450">
              <a:buBlip>
                <a:blip r:embed="rId3"/>
              </a:buBlip>
            </a:pPr>
            <a:r>
              <a:rPr lang="es-MX" sz="1200" dirty="0">
                <a:latin typeface="LM Sans 10"/>
              </a:rPr>
              <a:t>Si el valor p es </a:t>
            </a:r>
            <a:r>
              <a:rPr lang="es-MX" sz="1200" b="1" dirty="0">
                <a:latin typeface="LM Sans 10"/>
              </a:rPr>
              <a:t>grande</a:t>
            </a:r>
            <a:r>
              <a:rPr lang="es-MX" sz="1200" dirty="0">
                <a:latin typeface="LM Sans 10"/>
              </a:rPr>
              <a:t>, </a:t>
            </a:r>
            <a:r>
              <a:rPr lang="es-MX" sz="1200" b="1" dirty="0">
                <a:latin typeface="LM Sans 10"/>
              </a:rPr>
              <a:t>no</a:t>
            </a:r>
            <a:r>
              <a:rPr lang="es-MX" sz="1200" dirty="0">
                <a:latin typeface="LM Sans 10"/>
              </a:rPr>
              <a:t> </a:t>
            </a:r>
            <a:r>
              <a:rPr lang="es-MX" sz="1200" b="1" dirty="0">
                <a:latin typeface="LM Sans 10"/>
              </a:rPr>
              <a:t>se encuentra suficiente evidencia </a:t>
            </a:r>
            <a:r>
              <a:rPr lang="es-MX" sz="1200" dirty="0">
                <a:latin typeface="LM Sans 10"/>
              </a:rPr>
              <a:t>para afirmar una asociación significativa.</a:t>
            </a:r>
          </a:p>
          <a:p>
            <a:endParaRPr lang="es-MX" sz="1200" dirty="0">
              <a:latin typeface="LM Sans 10"/>
            </a:endParaRPr>
          </a:p>
          <a:p>
            <a:r>
              <a:rPr lang="es-MX" sz="1200" dirty="0">
                <a:latin typeface="LM Sans 10"/>
              </a:rPr>
              <a:t>El valor p no proporciona información sobre la fuerza de la asociación, solo indica si es estadísticamente significativa.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91DF346-DE22-FB48-AF93-2876ED1C36A9}"/>
              </a:ext>
            </a:extLst>
          </p:cNvPr>
          <p:cNvSpPr/>
          <p:nvPr/>
        </p:nvSpPr>
        <p:spPr>
          <a:xfrm>
            <a:off x="9023350" y="1012512"/>
            <a:ext cx="2481050" cy="2998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8B9A53D-B5BE-A75D-65BC-84713CF1354F}"/>
              </a:ext>
            </a:extLst>
          </p:cNvPr>
          <p:cNvCxnSpPr/>
          <p:nvPr/>
        </p:nvCxnSpPr>
        <p:spPr>
          <a:xfrm>
            <a:off x="8466718" y="3053751"/>
            <a:ext cx="55663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40FB610-4FD8-9865-1934-B41BC6EAFAAC}"/>
              </a:ext>
            </a:extLst>
          </p:cNvPr>
          <p:cNvSpPr txBox="1"/>
          <p:nvPr/>
        </p:nvSpPr>
        <p:spPr>
          <a:xfrm>
            <a:off x="6614311" y="2265426"/>
            <a:ext cx="18524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LM Sans 10"/>
              </a:rPr>
              <a:t>Datos categóricos con mayor asociación con respecto al target </a:t>
            </a:r>
          </a:p>
          <a:p>
            <a:endParaRPr lang="es-MX" sz="1200" b="0" i="0" dirty="0">
              <a:effectLst/>
              <a:latin typeface="LM Sans 10"/>
            </a:endParaRPr>
          </a:p>
          <a:p>
            <a:r>
              <a:rPr lang="es-MX" sz="1200" dirty="0">
                <a:latin typeface="LM Sans 10"/>
              </a:rPr>
              <a:t>Cabe señalar que los </a:t>
            </a:r>
            <a:r>
              <a:rPr lang="es-MX" sz="1200" b="1" dirty="0">
                <a:latin typeface="LM Sans 10"/>
              </a:rPr>
              <a:t>propietarios </a:t>
            </a:r>
            <a:r>
              <a:rPr lang="es-MX" sz="1200" dirty="0">
                <a:latin typeface="LM Sans 10"/>
              </a:rPr>
              <a:t>y los </a:t>
            </a:r>
            <a:r>
              <a:rPr lang="es-MX" sz="1200" b="1" dirty="0">
                <a:latin typeface="LM Sans 10"/>
              </a:rPr>
              <a:t>empleados privados </a:t>
            </a:r>
            <a:r>
              <a:rPr lang="es-MX" sz="1200" dirty="0">
                <a:latin typeface="LM Sans 10"/>
              </a:rPr>
              <a:t>obtuvieron 0</a:t>
            </a:r>
            <a:endParaRPr lang="es-MX" sz="1200" i="0" dirty="0">
              <a:effectLst/>
              <a:latin typeface="LM Sans 10"/>
            </a:endParaRPr>
          </a:p>
        </p:txBody>
      </p:sp>
    </p:spTree>
    <p:extLst>
      <p:ext uri="{BB962C8B-B14F-4D97-AF65-F5344CB8AC3E}">
        <p14:creationId xmlns:p14="http://schemas.microsoft.com/office/powerpoint/2010/main" val="159269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EF67E82-BA67-C583-ECBE-8942168CF652}"/>
              </a:ext>
            </a:extLst>
          </p:cNvPr>
          <p:cNvSpPr/>
          <p:nvPr/>
        </p:nvSpPr>
        <p:spPr>
          <a:xfrm>
            <a:off x="-20717" y="-10134"/>
            <a:ext cx="12212717" cy="631491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4755" dirty="0"/>
          </a:p>
        </p:txBody>
      </p:sp>
      <p:sp>
        <p:nvSpPr>
          <p:cNvPr id="8" name="Título 25">
            <a:extLst>
              <a:ext uri="{FF2B5EF4-FFF2-40B4-BE49-F238E27FC236}">
                <a16:creationId xmlns:a16="http://schemas.microsoft.com/office/drawing/2014/main" id="{D379998C-81F5-24B2-C9DA-3A2C04485099}"/>
              </a:ext>
            </a:extLst>
          </p:cNvPr>
          <p:cNvSpPr txBox="1">
            <a:spLocks/>
          </p:cNvSpPr>
          <p:nvPr/>
        </p:nvSpPr>
        <p:spPr>
          <a:xfrm>
            <a:off x="0" y="7721"/>
            <a:ext cx="11619781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sz="28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MODELADO</a:t>
            </a: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B52EB4D6-230B-C852-DD04-19A7051ABF30}"/>
              </a:ext>
            </a:extLst>
          </p:cNvPr>
          <p:cNvSpPr/>
          <p:nvPr/>
        </p:nvSpPr>
        <p:spPr>
          <a:xfrm>
            <a:off x="0" y="6534221"/>
            <a:ext cx="12192000" cy="323779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F84D8A-83A0-84B1-69A0-487F668EA948}"/>
              </a:ext>
            </a:extLst>
          </p:cNvPr>
          <p:cNvSpPr txBox="1"/>
          <p:nvPr/>
        </p:nvSpPr>
        <p:spPr>
          <a:xfrm>
            <a:off x="0" y="654035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1800" b="0" i="0" u="none" strike="noStrike" kern="1200" cap="small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M Sans 12"/>
                <a:ea typeface="+mn-ea"/>
                <a:cs typeface="LM Sans 12"/>
              </a:rPr>
              <a:t>Análisis para la predicción de clientes que podrían caer en mora de la auto financiera</a:t>
            </a:r>
            <a:endParaRPr lang="es-MX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B4AC693-3DFC-8861-46B2-80124B48ADAF}"/>
              </a:ext>
            </a:extLst>
          </p:cNvPr>
          <p:cNvSpPr txBox="1">
            <a:spLocks/>
          </p:cNvSpPr>
          <p:nvPr/>
        </p:nvSpPr>
        <p:spPr>
          <a:xfrm>
            <a:off x="11856015" y="6477378"/>
            <a:ext cx="415441" cy="399847"/>
          </a:xfrm>
          <a:prstGeom prst="rect">
            <a:avLst/>
          </a:prstGeom>
        </p:spPr>
        <p:txBody>
          <a:bodyPr vert="horz" wrap="square" lIns="0" tIns="63748" rIns="0" bIns="0" rtlCol="0" anchor="ctr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653">
              <a:spcBef>
                <a:spcPts val="501"/>
              </a:spcBef>
            </a:pPr>
            <a:fld id="{81D60167-4931-47E6-BA6A-407CBD079E47}" type="slidenum">
              <a:rPr lang="es-MX" sz="2180" b="1" spc="-14" smtClean="0">
                <a:solidFill>
                  <a:schemeClr val="bg1"/>
                </a:solidFill>
              </a:rPr>
              <a:pPr marL="100653">
                <a:spcBef>
                  <a:spcPts val="501"/>
                </a:spcBef>
              </a:pPr>
              <a:t>6</a:t>
            </a:fld>
            <a:endParaRPr lang="es-MX" sz="2180" b="1" spc="-14" dirty="0">
              <a:solidFill>
                <a:schemeClr val="bg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3775876-A78F-7B14-67EB-37F21541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53" y="1084749"/>
            <a:ext cx="3234609" cy="268895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1BCCBA0-CDD2-8AD6-691A-902D2FC4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3" y="3893961"/>
            <a:ext cx="3105206" cy="249183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2487B9-F9C3-E9F2-EF91-4F8B6DDA5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73" y="1309135"/>
            <a:ext cx="3185858" cy="1252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31A3AC1-149C-E142-6CB8-FEA7DCFE3388}"/>
              </a:ext>
            </a:extLst>
          </p:cNvPr>
          <p:cNvSpPr txBox="1"/>
          <p:nvPr/>
        </p:nvSpPr>
        <p:spPr>
          <a:xfrm>
            <a:off x="152565" y="844161"/>
            <a:ext cx="4445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latin typeface="LM Sans 10"/>
              </a:rPr>
              <a:t>Informe de clasificación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C9C0D0-B812-FDCF-CECE-FA323BAAB2F2}"/>
              </a:ext>
            </a:extLst>
          </p:cNvPr>
          <p:cNvSpPr txBox="1"/>
          <p:nvPr/>
        </p:nvSpPr>
        <p:spPr>
          <a:xfrm>
            <a:off x="6605473" y="825858"/>
            <a:ext cx="3461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latin typeface="LM Sans 10"/>
              </a:rPr>
              <a:t>Matriz de confusión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4F36BCA-752C-BAA0-3E4C-66DA28960B65}"/>
              </a:ext>
            </a:extLst>
          </p:cNvPr>
          <p:cNvSpPr txBox="1"/>
          <p:nvPr/>
        </p:nvSpPr>
        <p:spPr>
          <a:xfrm>
            <a:off x="213049" y="3468534"/>
            <a:ext cx="3461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latin typeface="LM Sans 10"/>
              </a:rPr>
              <a:t>Gráfica de regresión Logística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E564D34-FE7F-EC70-8B9D-FCE02AD152E7}"/>
              </a:ext>
            </a:extLst>
          </p:cNvPr>
          <p:cNvSpPr txBox="1"/>
          <p:nvPr/>
        </p:nvSpPr>
        <p:spPr>
          <a:xfrm>
            <a:off x="3675516" y="1330330"/>
            <a:ext cx="26907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Blip>
                <a:blip r:embed="rId5"/>
              </a:buBlip>
            </a:pPr>
            <a:r>
              <a:rPr lang="es-MX" sz="1200" b="0" i="0" dirty="0">
                <a:effectLst/>
                <a:latin typeface="LM Sans 10"/>
              </a:rPr>
              <a:t>Precisión: 87% clasificó correctamente las instancias con predicciones positivas .</a:t>
            </a:r>
          </a:p>
          <a:p>
            <a:pPr marL="171450" indent="-171450">
              <a:buBlip>
                <a:blip r:embed="rId5"/>
              </a:buBlip>
            </a:pPr>
            <a:r>
              <a:rPr lang="es-MX" sz="1200" dirty="0">
                <a:latin typeface="LM Sans 10"/>
              </a:rPr>
              <a:t>Sensibilidad (</a:t>
            </a:r>
            <a:r>
              <a:rPr lang="es-MX" sz="1200" dirty="0" err="1">
                <a:latin typeface="LM Sans 10"/>
              </a:rPr>
              <a:t>recall</a:t>
            </a:r>
            <a:r>
              <a:rPr lang="es-MX" sz="1200" dirty="0">
                <a:latin typeface="LM Sans 10"/>
              </a:rPr>
              <a:t>):se clasificó correctamente el 100% de las instancias de la clase 0.</a:t>
            </a:r>
          </a:p>
          <a:p>
            <a:pPr marL="171450" indent="-171450">
              <a:buBlip>
                <a:blip r:embed="rId5"/>
              </a:buBlip>
            </a:pPr>
            <a:r>
              <a:rPr lang="es-MX" sz="1200" b="0" i="0" dirty="0">
                <a:effectLst/>
                <a:latin typeface="LM Sans 10"/>
              </a:rPr>
              <a:t>F1: 93%, lo que indica un buen equilibrio entre la precisión y el </a:t>
            </a:r>
            <a:r>
              <a:rPr lang="es-MX" sz="1200" b="0" i="0" dirty="0" err="1">
                <a:effectLst/>
                <a:latin typeface="LM Sans 10"/>
              </a:rPr>
              <a:t>recall</a:t>
            </a:r>
            <a:r>
              <a:rPr lang="es-MX" sz="1200" b="0" i="0" dirty="0">
                <a:effectLst/>
                <a:latin typeface="LM Sans 10"/>
              </a:rPr>
              <a:t>.</a:t>
            </a:r>
          </a:p>
          <a:p>
            <a:pPr marL="171450" indent="-171450">
              <a:buBlip>
                <a:blip r:embed="rId5"/>
              </a:buBlip>
            </a:pPr>
            <a:r>
              <a:rPr lang="es-MX" sz="1200" dirty="0" err="1">
                <a:latin typeface="LM Sans 10"/>
              </a:rPr>
              <a:t>Support</a:t>
            </a:r>
            <a:r>
              <a:rPr lang="es-MX" sz="1200" dirty="0">
                <a:latin typeface="LM Sans 10"/>
              </a:rPr>
              <a:t>: 3015 instancias de la clase 0 y 475 instancias de la clase 1.</a:t>
            </a:r>
            <a:endParaRPr lang="es-MX" sz="1200" b="0" i="0" dirty="0">
              <a:effectLst/>
              <a:latin typeface="LM Sans 10"/>
            </a:endParaRPr>
          </a:p>
          <a:p>
            <a:endParaRPr lang="es-MX" sz="1200" b="0" i="0" dirty="0">
              <a:effectLst/>
              <a:latin typeface="LM Sans 1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C38A90E-5143-7A9E-B4DE-A39FA1098284}"/>
              </a:ext>
            </a:extLst>
          </p:cNvPr>
          <p:cNvSpPr txBox="1"/>
          <p:nvPr/>
        </p:nvSpPr>
        <p:spPr>
          <a:xfrm>
            <a:off x="6834278" y="3773702"/>
            <a:ext cx="46647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Blip>
                <a:blip r:embed="rId5"/>
              </a:buBlip>
            </a:pPr>
            <a:r>
              <a:rPr lang="es-MX" sz="1200" dirty="0">
                <a:latin typeface="LM Sans 10"/>
              </a:rPr>
              <a:t>Verdaderos positivos (TP): Hay 3012 instancias que pertenecen a la clase positiva (1) y que el modelo ha clasificado correctamente como positivas.</a:t>
            </a:r>
          </a:p>
          <a:p>
            <a:pPr marL="171450" indent="-171450" algn="l">
              <a:buBlip>
                <a:blip r:embed="rId5"/>
              </a:buBlip>
            </a:pPr>
            <a:r>
              <a:rPr lang="es-MX" sz="1200" dirty="0">
                <a:latin typeface="LM Sans 10"/>
              </a:rPr>
              <a:t>Falsos negativos (FN): Hay 3 instancias que pertenecen a la clase positiva (1), pero que el modelo ha clasificado incorrectamente como negativas.</a:t>
            </a:r>
          </a:p>
          <a:p>
            <a:pPr marL="171450" indent="-171450" algn="l">
              <a:buBlip>
                <a:blip r:embed="rId5"/>
              </a:buBlip>
            </a:pPr>
            <a:r>
              <a:rPr lang="es-MX" sz="1200" dirty="0">
                <a:latin typeface="LM Sans 10"/>
              </a:rPr>
              <a:t>Falsos positivos (FP): Hay 465 instancias que pertenecen a la clase negativa (0), pero que el modelo ha clasificado incorrectamente como positivas.</a:t>
            </a:r>
          </a:p>
          <a:p>
            <a:pPr marL="171450" indent="-171450" algn="l">
              <a:buBlip>
                <a:blip r:embed="rId5"/>
              </a:buBlip>
            </a:pPr>
            <a:r>
              <a:rPr lang="es-MX" sz="1200" dirty="0">
                <a:latin typeface="LM Sans 10"/>
              </a:rPr>
              <a:t>Verdaderos negativos (TN): Hay 10 instancias que pertenecen a la clase negativa (0) y que el modelo ha clasificado correctamente como negativas.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09EB3F6-977E-4E56-5510-1D9585AE6BCA}"/>
              </a:ext>
            </a:extLst>
          </p:cNvPr>
          <p:cNvSpPr txBox="1"/>
          <p:nvPr/>
        </p:nvSpPr>
        <p:spPr>
          <a:xfrm>
            <a:off x="3674754" y="4090849"/>
            <a:ext cx="23057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LM Sans 10"/>
              </a:rPr>
              <a:t>En la gráfica, el eje x representa el tiempo de estudio, mientras que el eje y representa la probabilidad de éxito. </a:t>
            </a:r>
          </a:p>
          <a:p>
            <a:r>
              <a:rPr lang="es-MX" sz="1200" dirty="0">
                <a:latin typeface="LM Sans 10"/>
              </a:rPr>
              <a:t>La curva trazada en la gráfica muestra cómo cambia la probabilidad de éxito a medida que aumenta el tiempo de estudio.</a:t>
            </a:r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5C7AE505-6433-EF94-423A-8A01069BFF9B}"/>
              </a:ext>
            </a:extLst>
          </p:cNvPr>
          <p:cNvSpPr/>
          <p:nvPr/>
        </p:nvSpPr>
        <p:spPr>
          <a:xfrm>
            <a:off x="767751" y="4201064"/>
            <a:ext cx="2579298" cy="1733910"/>
          </a:xfrm>
          <a:custGeom>
            <a:avLst/>
            <a:gdLst>
              <a:gd name="connsiteX0" fmla="*/ 0 w 2579298"/>
              <a:gd name="connsiteY0" fmla="*/ 1733910 h 1733910"/>
              <a:gd name="connsiteX1" fmla="*/ 1147313 w 2579298"/>
              <a:gd name="connsiteY1" fmla="*/ 1069676 h 1733910"/>
              <a:gd name="connsiteX2" fmla="*/ 2579298 w 2579298"/>
              <a:gd name="connsiteY2" fmla="*/ 0 h 17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9298" h="1733910">
                <a:moveTo>
                  <a:pt x="0" y="1733910"/>
                </a:moveTo>
                <a:cubicBezTo>
                  <a:pt x="358715" y="1546285"/>
                  <a:pt x="717430" y="1358661"/>
                  <a:pt x="1147313" y="1069676"/>
                </a:cubicBezTo>
                <a:cubicBezTo>
                  <a:pt x="1577196" y="780691"/>
                  <a:pt x="2392392" y="102079"/>
                  <a:pt x="2579298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61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EF67E82-BA67-C583-ECBE-8942168CF652}"/>
              </a:ext>
            </a:extLst>
          </p:cNvPr>
          <p:cNvSpPr/>
          <p:nvPr/>
        </p:nvSpPr>
        <p:spPr>
          <a:xfrm>
            <a:off x="-20717" y="-10134"/>
            <a:ext cx="12212717" cy="631491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4755" dirty="0"/>
          </a:p>
        </p:txBody>
      </p:sp>
      <p:sp>
        <p:nvSpPr>
          <p:cNvPr id="8" name="Título 25">
            <a:extLst>
              <a:ext uri="{FF2B5EF4-FFF2-40B4-BE49-F238E27FC236}">
                <a16:creationId xmlns:a16="http://schemas.microsoft.com/office/drawing/2014/main" id="{D379998C-81F5-24B2-C9DA-3A2C04485099}"/>
              </a:ext>
            </a:extLst>
          </p:cNvPr>
          <p:cNvSpPr txBox="1">
            <a:spLocks/>
          </p:cNvSpPr>
          <p:nvPr/>
        </p:nvSpPr>
        <p:spPr>
          <a:xfrm>
            <a:off x="0" y="7721"/>
            <a:ext cx="11619781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sz="28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INTERPRETACIÓN</a:t>
            </a: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B52EB4D6-230B-C852-DD04-19A7051ABF30}"/>
              </a:ext>
            </a:extLst>
          </p:cNvPr>
          <p:cNvSpPr/>
          <p:nvPr/>
        </p:nvSpPr>
        <p:spPr>
          <a:xfrm>
            <a:off x="0" y="6534221"/>
            <a:ext cx="12192000" cy="323779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F84D8A-83A0-84B1-69A0-487F668EA948}"/>
              </a:ext>
            </a:extLst>
          </p:cNvPr>
          <p:cNvSpPr txBox="1"/>
          <p:nvPr/>
        </p:nvSpPr>
        <p:spPr>
          <a:xfrm>
            <a:off x="0" y="654035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1800" b="0" i="0" u="none" strike="noStrike" kern="1200" cap="small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M Sans 12"/>
                <a:ea typeface="+mn-ea"/>
                <a:cs typeface="LM Sans 12"/>
              </a:rPr>
              <a:t>Análisis para la predicción de clientes que podrían caer en mora de la auto financiera</a:t>
            </a:r>
            <a:endParaRPr lang="es-MX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B4AC693-3DFC-8861-46B2-80124B48ADAF}"/>
              </a:ext>
            </a:extLst>
          </p:cNvPr>
          <p:cNvSpPr txBox="1">
            <a:spLocks/>
          </p:cNvSpPr>
          <p:nvPr/>
        </p:nvSpPr>
        <p:spPr>
          <a:xfrm>
            <a:off x="11856015" y="6477378"/>
            <a:ext cx="415441" cy="399847"/>
          </a:xfrm>
          <a:prstGeom prst="rect">
            <a:avLst/>
          </a:prstGeom>
        </p:spPr>
        <p:txBody>
          <a:bodyPr vert="horz" wrap="square" lIns="0" tIns="63748" rIns="0" bIns="0" rtlCol="0" anchor="ctr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653">
              <a:spcBef>
                <a:spcPts val="501"/>
              </a:spcBef>
            </a:pPr>
            <a:fld id="{81D60167-4931-47E6-BA6A-407CBD079E47}" type="slidenum">
              <a:rPr lang="es-MX" sz="2180" b="1" spc="-14" smtClean="0">
                <a:solidFill>
                  <a:schemeClr val="bg1"/>
                </a:solidFill>
              </a:rPr>
              <a:pPr marL="100653">
                <a:spcBef>
                  <a:spcPts val="501"/>
                </a:spcBef>
              </a:pPr>
              <a:t>7</a:t>
            </a:fld>
            <a:endParaRPr lang="es-MX" sz="2180" b="1" spc="-14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29547F-279C-612E-F629-EADCF84F97F1}"/>
              </a:ext>
            </a:extLst>
          </p:cNvPr>
          <p:cNvSpPr txBox="1"/>
          <p:nvPr/>
        </p:nvSpPr>
        <p:spPr>
          <a:xfrm>
            <a:off x="178642" y="639212"/>
            <a:ext cx="4048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latin typeface="LM Sans 10"/>
              </a:rPr>
              <a:t>Insights</a:t>
            </a:r>
            <a:r>
              <a:rPr lang="es-MX" sz="2000" b="1" dirty="0">
                <a:latin typeface="LM Sans 10"/>
              </a:rPr>
              <a:t> por Modelo del auto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17A9D8-F051-8FC6-0136-0E48354BD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28"/>
          <a:stretch/>
        </p:blipFill>
        <p:spPr>
          <a:xfrm>
            <a:off x="4627764" y="622531"/>
            <a:ext cx="7716636" cy="588912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9FE3517-1E63-A10F-B315-05C48EAC5EC2}"/>
              </a:ext>
            </a:extLst>
          </p:cNvPr>
          <p:cNvSpPr txBox="1"/>
          <p:nvPr/>
        </p:nvSpPr>
        <p:spPr>
          <a:xfrm>
            <a:off x="379052" y="1121427"/>
            <a:ext cx="404830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LM Sans 10"/>
              </a:rPr>
              <a:t>Variable Default Crediticio indica si el cliente dejó de pagar el crédito, donde 1 es que lo dejó de pagar y 0 es que no tiene mora.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LM Sans 10"/>
              </a:rPr>
              <a:t>Las barras que pertenecen a la sección False, indican el número de veces que no se compró el modelo y se eligió otro, caso contrario para las barras en True.</a:t>
            </a:r>
          </a:p>
          <a:p>
            <a:endParaRPr lang="es-MX" sz="1200" dirty="0">
              <a:latin typeface="LM Sans 10"/>
            </a:endParaRPr>
          </a:p>
          <a:p>
            <a:r>
              <a:rPr lang="es-MX" sz="1200" b="1" dirty="0" err="1">
                <a:latin typeface="LM Sans 10"/>
              </a:rPr>
              <a:t>Insights</a:t>
            </a:r>
            <a:endParaRPr lang="es-MX" sz="1200" dirty="0">
              <a:latin typeface="LM Sans 10"/>
            </a:endParaRPr>
          </a:p>
          <a:p>
            <a:pPr marL="171450" indent="-171450">
              <a:buBlip>
                <a:blip r:embed="rId3"/>
              </a:buBlip>
            </a:pPr>
            <a:r>
              <a:rPr lang="es-MX" sz="1200" dirty="0">
                <a:latin typeface="LM Sans 10"/>
              </a:rPr>
              <a:t>Se puede observar que, el modelo MARCH ha sido uno de los modelos más comprados y más de 3,000 personas no están en mora al obtener el modelo.</a:t>
            </a:r>
          </a:p>
          <a:p>
            <a:pPr marL="171450" indent="-171450">
              <a:buBlip>
                <a:blip r:embed="rId3"/>
              </a:buBlip>
            </a:pPr>
            <a:r>
              <a:rPr lang="es-MX" sz="1200" dirty="0">
                <a:latin typeface="LM Sans 10"/>
              </a:rPr>
              <a:t>El segundo lugar de los autos más comprados es el modelo URVAN. </a:t>
            </a:r>
          </a:p>
          <a:p>
            <a:pPr marL="171450" indent="-171450">
              <a:buBlip>
                <a:blip r:embed="rId3"/>
              </a:buBlip>
            </a:pPr>
            <a:r>
              <a:rPr lang="es-MX" sz="1200" dirty="0">
                <a:latin typeface="LM Sans 10"/>
              </a:rPr>
              <a:t>Los últimos lugares de compra son SENTRA y NP300.</a:t>
            </a:r>
          </a:p>
          <a:p>
            <a:pPr marL="171450" indent="-171450">
              <a:buBlip>
                <a:blip r:embed="rId3"/>
              </a:buBlip>
            </a:pPr>
            <a:r>
              <a:rPr lang="es-MX" sz="1200" dirty="0">
                <a:latin typeface="LM Sans 10"/>
              </a:rPr>
              <a:t>Los modelos que no fueron comprados fueron ALTIMA, KICKS, MAXIMA, MURANO, MODELO NORTE</a:t>
            </a:r>
          </a:p>
          <a:p>
            <a:pPr marL="171450" indent="-171450">
              <a:buBlip>
                <a:blip r:embed="rId3"/>
              </a:buBlip>
            </a:pPr>
            <a:r>
              <a:rPr lang="es-MX" sz="1200" dirty="0">
                <a:latin typeface="LM Sans 10"/>
              </a:rPr>
              <a:t>PATHFINDER, TIDA y OTROS. Aunque no han sido comprados estos modelos, las personas que obtuvieron el préstamo en su mayoría no cayeron en mora. </a:t>
            </a:r>
          </a:p>
        </p:txBody>
      </p:sp>
    </p:spTree>
    <p:extLst>
      <p:ext uri="{BB962C8B-B14F-4D97-AF65-F5344CB8AC3E}">
        <p14:creationId xmlns:p14="http://schemas.microsoft.com/office/powerpoint/2010/main" val="280102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EF67E82-BA67-C583-ECBE-8942168CF652}"/>
              </a:ext>
            </a:extLst>
          </p:cNvPr>
          <p:cNvSpPr/>
          <p:nvPr/>
        </p:nvSpPr>
        <p:spPr>
          <a:xfrm>
            <a:off x="-20717" y="-10134"/>
            <a:ext cx="12212717" cy="631491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4755" dirty="0"/>
          </a:p>
        </p:txBody>
      </p:sp>
      <p:sp>
        <p:nvSpPr>
          <p:cNvPr id="8" name="Título 25">
            <a:extLst>
              <a:ext uri="{FF2B5EF4-FFF2-40B4-BE49-F238E27FC236}">
                <a16:creationId xmlns:a16="http://schemas.microsoft.com/office/drawing/2014/main" id="{D379998C-81F5-24B2-C9DA-3A2C04485099}"/>
              </a:ext>
            </a:extLst>
          </p:cNvPr>
          <p:cNvSpPr txBox="1">
            <a:spLocks/>
          </p:cNvSpPr>
          <p:nvPr/>
        </p:nvSpPr>
        <p:spPr>
          <a:xfrm>
            <a:off x="0" y="7721"/>
            <a:ext cx="11619781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sz="28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INTERPRETACIÓN</a:t>
            </a: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B52EB4D6-230B-C852-DD04-19A7051ABF30}"/>
              </a:ext>
            </a:extLst>
          </p:cNvPr>
          <p:cNvSpPr/>
          <p:nvPr/>
        </p:nvSpPr>
        <p:spPr>
          <a:xfrm>
            <a:off x="0" y="6534221"/>
            <a:ext cx="12192000" cy="323779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186"/>
                </a:lnTo>
                <a:lnTo>
                  <a:pt x="4608004" y="122186"/>
                </a:lnTo>
                <a:lnTo>
                  <a:pt x="4608004" y="0"/>
                </a:lnTo>
                <a:close/>
              </a:path>
            </a:pathLst>
          </a:custGeom>
          <a:solidFill>
            <a:srgbClr val="4BBBFA"/>
          </a:solidFill>
          <a:ln>
            <a:solidFill>
              <a:srgbClr val="4BBBFA"/>
            </a:solidFill>
          </a:ln>
        </p:spPr>
        <p:txBody>
          <a:bodyPr wrap="square" lIns="0" tIns="0" rIns="0" bIns="0" rtlCol="0"/>
          <a:lstStyle/>
          <a:p>
            <a:endParaRPr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F84D8A-83A0-84B1-69A0-487F668EA948}"/>
              </a:ext>
            </a:extLst>
          </p:cNvPr>
          <p:cNvSpPr txBox="1"/>
          <p:nvPr/>
        </p:nvSpPr>
        <p:spPr>
          <a:xfrm>
            <a:off x="0" y="654035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1800" b="0" i="0" u="none" strike="noStrike" kern="1200" cap="small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M Sans 12"/>
                <a:ea typeface="+mn-ea"/>
                <a:cs typeface="LM Sans 12"/>
              </a:rPr>
              <a:t>Análisis para la predicción de clientes que podrían caer en mora de la auto financiera</a:t>
            </a:r>
            <a:endParaRPr lang="es-MX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B4AC693-3DFC-8861-46B2-80124B48ADAF}"/>
              </a:ext>
            </a:extLst>
          </p:cNvPr>
          <p:cNvSpPr txBox="1">
            <a:spLocks/>
          </p:cNvSpPr>
          <p:nvPr/>
        </p:nvSpPr>
        <p:spPr>
          <a:xfrm>
            <a:off x="11856015" y="6477378"/>
            <a:ext cx="415441" cy="399847"/>
          </a:xfrm>
          <a:prstGeom prst="rect">
            <a:avLst/>
          </a:prstGeom>
        </p:spPr>
        <p:txBody>
          <a:bodyPr vert="horz" wrap="square" lIns="0" tIns="63748" rIns="0" bIns="0" rtlCol="0" anchor="ctr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653">
              <a:spcBef>
                <a:spcPts val="501"/>
              </a:spcBef>
            </a:pPr>
            <a:fld id="{81D60167-4931-47E6-BA6A-407CBD079E47}" type="slidenum">
              <a:rPr lang="es-MX" sz="2180" b="1" spc="-14" smtClean="0">
                <a:solidFill>
                  <a:schemeClr val="bg1"/>
                </a:solidFill>
              </a:rPr>
              <a:pPr marL="100653">
                <a:spcBef>
                  <a:spcPts val="501"/>
                </a:spcBef>
              </a:pPr>
              <a:t>8</a:t>
            </a:fld>
            <a:endParaRPr lang="es-MX" sz="2180" b="1" spc="-14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9486B80-9DFC-24E5-1E33-8B635733BF5E}"/>
              </a:ext>
            </a:extLst>
          </p:cNvPr>
          <p:cNvSpPr txBox="1"/>
          <p:nvPr/>
        </p:nvSpPr>
        <p:spPr>
          <a:xfrm>
            <a:off x="325109" y="1113437"/>
            <a:ext cx="584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569CD6"/>
                </a:solidFill>
                <a:effectLst/>
                <a:latin typeface="LM Sans 10"/>
              </a:rPr>
              <a:t>¿Qué realiza el coeficiente en relación con la variable target?</a:t>
            </a:r>
            <a:endParaRPr lang="es-MX" sz="1400" b="0" dirty="0">
              <a:solidFill>
                <a:srgbClr val="CCCCCC"/>
              </a:solidFill>
              <a:effectLst/>
              <a:latin typeface="LM Sans 1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29547F-279C-612E-F629-EADCF84F97F1}"/>
              </a:ext>
            </a:extLst>
          </p:cNvPr>
          <p:cNvSpPr txBox="1"/>
          <p:nvPr/>
        </p:nvSpPr>
        <p:spPr>
          <a:xfrm>
            <a:off x="687601" y="674869"/>
            <a:ext cx="540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MX" sz="2000" b="1" dirty="0">
                <a:latin typeface="LM Sans 10"/>
              </a:rPr>
              <a:t>Coeficientes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94A2C85-CA3D-DC9F-2684-5A1E7FE5D832}"/>
              </a:ext>
            </a:extLst>
          </p:cNvPr>
          <p:cNvSpPr txBox="1"/>
          <p:nvPr/>
        </p:nvSpPr>
        <p:spPr>
          <a:xfrm>
            <a:off x="402930" y="1436105"/>
            <a:ext cx="52732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Blip>
                <a:blip r:embed="rId2"/>
              </a:buBlip>
            </a:pPr>
            <a:r>
              <a:rPr lang="es-MX" sz="1200" dirty="0">
                <a:latin typeface="LM Sans 10"/>
              </a:rPr>
              <a:t>Cuantificar la relación entre una variable dependientes (target )y una o más variables independientes.</a:t>
            </a:r>
          </a:p>
          <a:p>
            <a:endParaRPr lang="es-MX" sz="1200" dirty="0">
              <a:latin typeface="LM Sans 10"/>
            </a:endParaRPr>
          </a:p>
          <a:p>
            <a:pPr marL="171450" indent="-171450">
              <a:buBlip>
                <a:blip r:embed="rId2"/>
              </a:buBlip>
            </a:pPr>
            <a:r>
              <a:rPr lang="es-MX" sz="1200" dirty="0">
                <a:latin typeface="LM Sans 10"/>
              </a:rPr>
              <a:t>Si el coeficiente es </a:t>
            </a:r>
            <a:r>
              <a:rPr lang="es-MX" sz="1200" b="1" dirty="0">
                <a:latin typeface="LM Sans 10"/>
              </a:rPr>
              <a:t>positivo</a:t>
            </a:r>
            <a:r>
              <a:rPr lang="es-MX" sz="1200" dirty="0">
                <a:latin typeface="LM Sans 10"/>
              </a:rPr>
              <a:t>, indica que a medida que la </a:t>
            </a:r>
            <a:r>
              <a:rPr lang="es-MX" sz="1200" b="1" dirty="0">
                <a:latin typeface="LM Sans 10"/>
              </a:rPr>
              <a:t>variable independiente aumenta</a:t>
            </a:r>
            <a:r>
              <a:rPr lang="es-MX" sz="1200" dirty="0">
                <a:latin typeface="LM Sans 10"/>
              </a:rPr>
              <a:t>, la </a:t>
            </a:r>
            <a:r>
              <a:rPr lang="es-MX" sz="1200" b="1" dirty="0">
                <a:latin typeface="LM Sans 10"/>
              </a:rPr>
              <a:t>variable dependiente </a:t>
            </a:r>
            <a:r>
              <a:rPr lang="es-MX" sz="1200" dirty="0">
                <a:latin typeface="LM Sans 10"/>
              </a:rPr>
              <a:t>tiende a </a:t>
            </a:r>
            <a:r>
              <a:rPr lang="es-MX" sz="1200" b="1" dirty="0">
                <a:latin typeface="LM Sans 10"/>
              </a:rPr>
              <a:t>aumentar</a:t>
            </a:r>
            <a:r>
              <a:rPr lang="es-MX" sz="1200" dirty="0">
                <a:latin typeface="LM Sans 10"/>
              </a:rPr>
              <a:t> también.</a:t>
            </a:r>
          </a:p>
          <a:p>
            <a:endParaRPr lang="es-MX" sz="1200" dirty="0">
              <a:latin typeface="LM Sans 10"/>
            </a:endParaRPr>
          </a:p>
          <a:p>
            <a:pPr marL="171450" indent="-171450">
              <a:buBlip>
                <a:blip r:embed="rId2"/>
              </a:buBlip>
            </a:pPr>
            <a:r>
              <a:rPr lang="es-MX" sz="1200" dirty="0">
                <a:latin typeface="LM Sans 10"/>
              </a:rPr>
              <a:t>Si el coeficiente es </a:t>
            </a:r>
            <a:r>
              <a:rPr lang="es-MX" sz="1200" b="1" dirty="0">
                <a:latin typeface="LM Sans 10"/>
              </a:rPr>
              <a:t>negativo</a:t>
            </a:r>
            <a:r>
              <a:rPr lang="es-MX" sz="1200" dirty="0">
                <a:latin typeface="LM Sans 10"/>
              </a:rPr>
              <a:t>, indica que medida que la </a:t>
            </a:r>
            <a:r>
              <a:rPr lang="es-MX" sz="1200" b="1" dirty="0">
                <a:latin typeface="LM Sans 10"/>
              </a:rPr>
              <a:t>variable independiente aumenta</a:t>
            </a:r>
            <a:r>
              <a:rPr lang="es-MX" sz="1200" dirty="0">
                <a:latin typeface="LM Sans 10"/>
              </a:rPr>
              <a:t>, la </a:t>
            </a:r>
            <a:r>
              <a:rPr lang="es-MX" sz="1200" b="1" dirty="0">
                <a:latin typeface="LM Sans 10"/>
              </a:rPr>
              <a:t>variable dependiente </a:t>
            </a:r>
            <a:r>
              <a:rPr lang="es-MX" sz="1200" dirty="0">
                <a:latin typeface="LM Sans 10"/>
              </a:rPr>
              <a:t>tiende a </a:t>
            </a:r>
            <a:r>
              <a:rPr lang="es-MX" sz="1200" b="1" dirty="0">
                <a:latin typeface="LM Sans 10"/>
              </a:rPr>
              <a:t>disminuir</a:t>
            </a:r>
          </a:p>
          <a:p>
            <a:pPr marL="171450" indent="-171450">
              <a:buBlip>
                <a:blip r:embed="rId2"/>
              </a:buBlip>
            </a:pPr>
            <a:endParaRPr lang="es-MX" sz="1200" b="1" dirty="0">
              <a:latin typeface="LM Sans 10"/>
            </a:endParaRPr>
          </a:p>
          <a:p>
            <a:r>
              <a:rPr lang="es-MX" sz="1200" dirty="0">
                <a:latin typeface="LM Sans 10"/>
              </a:rPr>
              <a:t>De la siguiente gráfica es apreciable ver que las de personas propietarias de una casa influye negativamente en un -2.03 (recordar que son el 72.2% de la población total). Esto significa que, las personas que son propietarias de una casa no tienden a caer en mora.</a:t>
            </a:r>
          </a:p>
          <a:p>
            <a:endParaRPr lang="es-MX" sz="1200" dirty="0">
              <a:latin typeface="LM Sans 10"/>
            </a:endParaRPr>
          </a:p>
          <a:p>
            <a:r>
              <a:rPr lang="es-MX" sz="1200" dirty="0">
                <a:latin typeface="LM Sans 10"/>
              </a:rPr>
              <a:t>Mientras que el monto del préstamo indicó un coeficiente 0.37, lo que significa que, a medida que es más grande el monto del préstamo, aumenta las probabilidades de que la persona caiga en mora.</a:t>
            </a:r>
          </a:p>
          <a:p>
            <a:endParaRPr lang="es-MX" sz="1200" dirty="0">
              <a:latin typeface="LM Sans 10"/>
            </a:endParaRPr>
          </a:p>
          <a:p>
            <a:r>
              <a:rPr lang="es-MX" sz="1200" dirty="0">
                <a:latin typeface="LM Sans 10"/>
              </a:rPr>
              <a:t>En el caso de la actividad económica más ejercida por el 54.9% de la población total, taxista, el coeficiente que obtuvo fue de 0.13, lo cual significa que las personas que son taxistas pueden caer en mora. </a:t>
            </a:r>
          </a:p>
          <a:p>
            <a:endParaRPr lang="es-MX" sz="1200" dirty="0">
              <a:latin typeface="LM Sans 10"/>
            </a:endParaRPr>
          </a:p>
          <a:p>
            <a:endParaRPr lang="es-MX" sz="1200" dirty="0">
              <a:latin typeface="LM Sans 10"/>
            </a:endParaRPr>
          </a:p>
          <a:p>
            <a:r>
              <a:rPr lang="es-MX" sz="1200" dirty="0">
                <a:latin typeface="LM Sans 10"/>
              </a:rPr>
              <a:t>Los datos han sido guardados en el archivo </a:t>
            </a:r>
            <a:r>
              <a:rPr lang="es-MX" sz="1200" i="1" dirty="0">
                <a:latin typeface="LM Sans 10"/>
              </a:rPr>
              <a:t>coefs.csv</a:t>
            </a:r>
            <a:endParaRPr lang="es-MX" sz="1200" dirty="0">
              <a:latin typeface="LM Sans 1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279554-43C8-9190-4AC1-B9F5082D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666" y="639212"/>
            <a:ext cx="6577334" cy="58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3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1212</Words>
  <Application>Microsoft Office PowerPoint</Application>
  <PresentationFormat>Panorámica</PresentationFormat>
  <Paragraphs>116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JetBrains Mono</vt:lpstr>
      <vt:lpstr>LM Sans 10</vt:lpstr>
      <vt:lpstr>LM Sans 12</vt:lpstr>
      <vt:lpstr>LM Sans 8</vt:lpstr>
      <vt:lpstr>Tema de Office</vt:lpstr>
      <vt:lpstr>Análisis para la predicción de clientes que podrían caer en mora de la auto financiera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para la predicción de clientes que podrían caer en mora de la auto financiera</dc:title>
  <dc:creator>Jimena García Gordillo</dc:creator>
  <cp:lastModifiedBy>Jimena García Gordillo</cp:lastModifiedBy>
  <cp:revision>1</cp:revision>
  <dcterms:created xsi:type="dcterms:W3CDTF">2023-08-14T21:21:19Z</dcterms:created>
  <dcterms:modified xsi:type="dcterms:W3CDTF">2023-08-15T03:50:47Z</dcterms:modified>
</cp:coreProperties>
</file>