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70" r:id="rId3"/>
    <p:sldId id="258" r:id="rId4"/>
    <p:sldId id="323" r:id="rId5"/>
    <p:sldId id="324" r:id="rId6"/>
    <p:sldId id="325" r:id="rId7"/>
    <p:sldId id="326" r:id="rId8"/>
    <p:sldId id="319" r:id="rId9"/>
    <p:sldId id="320" r:id="rId10"/>
    <p:sldId id="321" r:id="rId11"/>
    <p:sldId id="327" r:id="rId12"/>
    <p:sldId id="328" r:id="rId13"/>
    <p:sldId id="331" r:id="rId14"/>
    <p:sldId id="371" r:id="rId15"/>
    <p:sldId id="260" r:id="rId16"/>
    <p:sldId id="261" r:id="rId17"/>
    <p:sldId id="262" r:id="rId18"/>
    <p:sldId id="263" r:id="rId19"/>
    <p:sldId id="264" r:id="rId20"/>
    <p:sldId id="265" r:id="rId21"/>
    <p:sldId id="306" r:id="rId22"/>
    <p:sldId id="276" r:id="rId23"/>
    <p:sldId id="275" r:id="rId24"/>
    <p:sldId id="266" r:id="rId25"/>
    <p:sldId id="277" r:id="rId26"/>
    <p:sldId id="267" r:id="rId27"/>
    <p:sldId id="268" r:id="rId28"/>
    <p:sldId id="269" r:id="rId29"/>
    <p:sldId id="281" r:id="rId30"/>
    <p:sldId id="271" r:id="rId31"/>
    <p:sldId id="373" r:id="rId32"/>
    <p:sldId id="272" r:id="rId33"/>
    <p:sldId id="307" r:id="rId34"/>
    <p:sldId id="274" r:id="rId35"/>
    <p:sldId id="280" r:id="rId36"/>
    <p:sldId id="279" r:id="rId37"/>
    <p:sldId id="273" r:id="rId38"/>
    <p:sldId id="278" r:id="rId39"/>
    <p:sldId id="375" r:id="rId40"/>
    <p:sldId id="374" r:id="rId41"/>
    <p:sldId id="270" r:id="rId42"/>
    <p:sldId id="308" r:id="rId43"/>
    <p:sldId id="376" r:id="rId44"/>
    <p:sldId id="336" r:id="rId45"/>
    <p:sldId id="352" r:id="rId46"/>
    <p:sldId id="353" r:id="rId47"/>
    <p:sldId id="354" r:id="rId48"/>
    <p:sldId id="283" r:id="rId49"/>
    <p:sldId id="330" r:id="rId50"/>
    <p:sldId id="287" r:id="rId51"/>
    <p:sldId id="372" r:id="rId52"/>
    <p:sldId id="356" r:id="rId53"/>
    <p:sldId id="288" r:id="rId54"/>
    <p:sldId id="289" r:id="rId55"/>
    <p:sldId id="294" r:id="rId56"/>
    <p:sldId id="357" r:id="rId57"/>
    <p:sldId id="295" r:id="rId58"/>
    <p:sldId id="358" r:id="rId59"/>
    <p:sldId id="296" r:id="rId60"/>
    <p:sldId id="297" r:id="rId61"/>
    <p:sldId id="298" r:id="rId62"/>
    <p:sldId id="290" r:id="rId63"/>
    <p:sldId id="299" r:id="rId64"/>
    <p:sldId id="300" r:id="rId65"/>
    <p:sldId id="366" r:id="rId66"/>
    <p:sldId id="365" r:id="rId67"/>
    <p:sldId id="367" r:id="rId68"/>
    <p:sldId id="369" r:id="rId69"/>
    <p:sldId id="368" r:id="rId70"/>
    <p:sldId id="377" r:id="rId71"/>
    <p:sldId id="378" r:id="rId72"/>
    <p:sldId id="291" r:id="rId73"/>
    <p:sldId id="305" r:id="rId74"/>
    <p:sldId id="335" r:id="rId75"/>
    <p:sldId id="344" r:id="rId76"/>
    <p:sldId id="345" r:id="rId77"/>
    <p:sldId id="332" r:id="rId78"/>
    <p:sldId id="333" r:id="rId79"/>
    <p:sldId id="293" r:id="rId80"/>
    <p:sldId id="309" r:id="rId81"/>
    <p:sldId id="292" r:id="rId82"/>
    <p:sldId id="312" r:id="rId83"/>
    <p:sldId id="311" r:id="rId84"/>
    <p:sldId id="313" r:id="rId85"/>
    <p:sldId id="314" r:id="rId86"/>
    <p:sldId id="379" r:id="rId87"/>
    <p:sldId id="380" r:id="rId88"/>
    <p:sldId id="337" r:id="rId89"/>
    <p:sldId id="338" r:id="rId90"/>
    <p:sldId id="382" r:id="rId91"/>
    <p:sldId id="383" r:id="rId92"/>
    <p:sldId id="381" r:id="rId93"/>
    <p:sldId id="384" r:id="rId94"/>
    <p:sldId id="339" r:id="rId95"/>
    <p:sldId id="385" r:id="rId96"/>
    <p:sldId id="346" r:id="rId97"/>
    <p:sldId id="360" r:id="rId98"/>
    <p:sldId id="351" r:id="rId99"/>
    <p:sldId id="347" r:id="rId100"/>
    <p:sldId id="359" r:id="rId101"/>
    <p:sldId id="349" r:id="rId10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k Duval" initials="ED" lastIdx="2" clrIdx="0">
    <p:extLst>
      <p:ext uri="{19B8F6BF-5375-455C-9EA6-DF929625EA0E}">
        <p15:presenceInfo xmlns:p15="http://schemas.microsoft.com/office/powerpoint/2012/main" userId="f33b414d96214d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80E"/>
    <a:srgbClr val="DDDDDD"/>
    <a:srgbClr val="FF5757"/>
    <a:srgbClr val="F40000"/>
    <a:srgbClr val="A955FD"/>
    <a:srgbClr val="374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p:cViewPr varScale="1">
        <p:scale>
          <a:sx n="109" d="100"/>
          <a:sy n="109" d="100"/>
        </p:scale>
        <p:origin x="144" y="138"/>
      </p:cViewPr>
      <p:guideLst/>
    </p:cSldViewPr>
  </p:slideViewPr>
  <p:notesTextViewPr>
    <p:cViewPr>
      <p:scale>
        <a:sx n="1" d="1"/>
        <a:sy n="1" d="1"/>
      </p:scale>
      <p:origin x="0" y="0"/>
    </p:cViewPr>
  </p:notesTextViewPr>
  <p:notesViewPr>
    <p:cSldViewPr snapToGrid="0">
      <p:cViewPr varScale="1">
        <p:scale>
          <a:sx n="122" d="100"/>
          <a:sy n="122" d="100"/>
        </p:scale>
        <p:origin x="4998"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86C34-33C8-40E2-BF8E-1CCF6E659740}" type="datetimeFigureOut">
              <a:rPr lang="fr-FR" smtClean="0"/>
              <a:t>10/02/2022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908FD-AEBC-4C6D-AE22-E0CE69526A76}" type="slidenum">
              <a:rPr lang="fr-FR" smtClean="0"/>
              <a:t>‹N°›</a:t>
            </a:fld>
            <a:endParaRPr lang="fr-FR"/>
          </a:p>
        </p:txBody>
      </p:sp>
    </p:spTree>
    <p:extLst>
      <p:ext uri="{BB962C8B-B14F-4D97-AF65-F5344CB8AC3E}">
        <p14:creationId xmlns:p14="http://schemas.microsoft.com/office/powerpoint/2010/main" val="335703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emerickduva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0E488C-CA40-4357-9261-A464F9DD089B}"/>
              </a:ext>
            </a:extLst>
          </p:cNvPr>
          <p:cNvSpPr/>
          <p:nvPr userDrawn="1"/>
        </p:nvSpPr>
        <p:spPr>
          <a:xfrm>
            <a:off x="0" y="5257800"/>
            <a:ext cx="12192000" cy="16001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8" name="Rectangle 7">
            <a:extLst>
              <a:ext uri="{FF2B5EF4-FFF2-40B4-BE49-F238E27FC236}">
                <a16:creationId xmlns:a16="http://schemas.microsoft.com/office/drawing/2014/main" id="{BF366FEE-1658-43D6-B101-6704B59050EE}"/>
              </a:ext>
            </a:extLst>
          </p:cNvPr>
          <p:cNvSpPr/>
          <p:nvPr userDrawn="1"/>
        </p:nvSpPr>
        <p:spPr>
          <a:xfrm>
            <a:off x="0" y="1"/>
            <a:ext cx="12192000" cy="5257800"/>
          </a:xfrm>
          <a:prstGeom prst="rect">
            <a:avLst/>
          </a:prstGeom>
          <a:solidFill>
            <a:srgbClr val="F2C8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3E84C45-1B07-4181-9696-0697DF6EA23E}"/>
              </a:ext>
            </a:extLst>
          </p:cNvPr>
          <p:cNvSpPr>
            <a:spLocks noGrp="1"/>
          </p:cNvSpPr>
          <p:nvPr>
            <p:ph type="ctrTitle"/>
          </p:nvPr>
        </p:nvSpPr>
        <p:spPr>
          <a:xfrm>
            <a:off x="0" y="1122363"/>
            <a:ext cx="12126351" cy="2387600"/>
          </a:xfrm>
        </p:spPr>
        <p:txBody>
          <a:bodyPr anchor="b"/>
          <a:lstStyle>
            <a:lvl1pPr algn="ctr">
              <a:defRPr sz="6000" b="1"/>
            </a:lvl1pPr>
          </a:lstStyle>
          <a:p>
            <a:r>
              <a:rPr lang="fr-FR" dirty="0"/>
              <a:t>Modifiez le style du titre</a:t>
            </a:r>
          </a:p>
        </p:txBody>
      </p:sp>
      <p:sp>
        <p:nvSpPr>
          <p:cNvPr id="3" name="Sous-titre 2">
            <a:extLst>
              <a:ext uri="{FF2B5EF4-FFF2-40B4-BE49-F238E27FC236}">
                <a16:creationId xmlns:a16="http://schemas.microsoft.com/office/drawing/2014/main" id="{805DBA53-A298-466E-8A79-9C7DADF53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9" name="ZoneTexte 8">
            <a:extLst>
              <a:ext uri="{FF2B5EF4-FFF2-40B4-BE49-F238E27FC236}">
                <a16:creationId xmlns:a16="http://schemas.microsoft.com/office/drawing/2014/main" id="{C4E35DD2-ECF4-4B26-9F4C-1A2F8070BF16}"/>
              </a:ext>
            </a:extLst>
          </p:cNvPr>
          <p:cNvSpPr txBox="1"/>
          <p:nvPr userDrawn="1"/>
        </p:nvSpPr>
        <p:spPr>
          <a:xfrm>
            <a:off x="3346900" y="5940299"/>
            <a:ext cx="5498198" cy="369332"/>
          </a:xfrm>
          <a:prstGeom prst="rect">
            <a:avLst/>
          </a:prstGeom>
          <a:noFill/>
        </p:spPr>
        <p:txBody>
          <a:bodyPr wrap="square" rtlCol="0">
            <a:spAutoFit/>
          </a:bodyPr>
          <a:lstStyle/>
          <a:p>
            <a:pPr algn="ctr"/>
            <a:r>
              <a:rPr lang="fr-FR" dirty="0">
                <a:solidFill>
                  <a:srgbClr val="F2C80E"/>
                </a:solidFill>
              </a:rPr>
              <a:t>Emerick DUVAL  </a:t>
            </a:r>
            <a:endParaRPr lang="fr-FR" dirty="0">
              <a:solidFill>
                <a:schemeClr val="accent1">
                  <a:lumMod val="60000"/>
                  <a:lumOff val="40000"/>
                </a:schemeClr>
              </a:solidFill>
            </a:endParaRPr>
          </a:p>
        </p:txBody>
      </p:sp>
    </p:spTree>
    <p:extLst>
      <p:ext uri="{BB962C8B-B14F-4D97-AF65-F5344CB8AC3E}">
        <p14:creationId xmlns:p14="http://schemas.microsoft.com/office/powerpoint/2010/main" val="3451524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F366FEE-1658-43D6-B101-6704B59050EE}"/>
              </a:ext>
            </a:extLst>
          </p:cNvPr>
          <p:cNvSpPr/>
          <p:nvPr userDrawn="1"/>
        </p:nvSpPr>
        <p:spPr>
          <a:xfrm>
            <a:off x="0" y="0"/>
            <a:ext cx="12192000" cy="6857999"/>
          </a:xfrm>
          <a:prstGeom prst="rect">
            <a:avLst/>
          </a:prstGeom>
          <a:solidFill>
            <a:srgbClr val="F2C8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23E84C45-1B07-4181-9696-0697DF6EA23E}"/>
              </a:ext>
            </a:extLst>
          </p:cNvPr>
          <p:cNvSpPr>
            <a:spLocks noGrp="1"/>
          </p:cNvSpPr>
          <p:nvPr>
            <p:ph type="ctrTitle"/>
          </p:nvPr>
        </p:nvSpPr>
        <p:spPr>
          <a:xfrm>
            <a:off x="298295" y="2163587"/>
            <a:ext cx="11595409" cy="2530824"/>
          </a:xfrm>
          <a:ln>
            <a:noFill/>
          </a:ln>
        </p:spPr>
        <p:txBody>
          <a:bodyPr anchor="ctr"/>
          <a:lstStyle>
            <a:lvl1pPr algn="ctr">
              <a:defRPr sz="6000" b="1">
                <a:ln>
                  <a:noFill/>
                </a:ln>
                <a:solidFill>
                  <a:sysClr val="windowText" lastClr="000000"/>
                </a:solidFill>
              </a:defRPr>
            </a:lvl1pPr>
          </a:lstStyle>
          <a:p>
            <a:r>
              <a:rPr lang="fr-FR" dirty="0"/>
              <a:t>Modifiez le style du titre</a:t>
            </a:r>
          </a:p>
        </p:txBody>
      </p:sp>
      <p:sp>
        <p:nvSpPr>
          <p:cNvPr id="9" name="ZoneTexte 8">
            <a:extLst>
              <a:ext uri="{FF2B5EF4-FFF2-40B4-BE49-F238E27FC236}">
                <a16:creationId xmlns:a16="http://schemas.microsoft.com/office/drawing/2014/main" id="{4F309AA1-E3E7-4886-B9D3-24CB667305C7}"/>
              </a:ext>
            </a:extLst>
          </p:cNvPr>
          <p:cNvSpPr txBox="1"/>
          <p:nvPr userDrawn="1"/>
        </p:nvSpPr>
        <p:spPr>
          <a:xfrm>
            <a:off x="3346900" y="6016991"/>
            <a:ext cx="5498198" cy="369332"/>
          </a:xfrm>
          <a:prstGeom prst="rect">
            <a:avLst/>
          </a:prstGeom>
          <a:noFill/>
        </p:spPr>
        <p:txBody>
          <a:bodyPr wrap="square" rtlCol="0">
            <a:spAutoFit/>
          </a:bodyPr>
          <a:lstStyle/>
          <a:p>
            <a:pPr algn="ctr"/>
            <a:r>
              <a:rPr lang="fr-FR" dirty="0"/>
              <a:t>Emerick DUVAL  </a:t>
            </a:r>
          </a:p>
        </p:txBody>
      </p:sp>
    </p:spTree>
    <p:extLst>
      <p:ext uri="{BB962C8B-B14F-4D97-AF65-F5344CB8AC3E}">
        <p14:creationId xmlns:p14="http://schemas.microsoft.com/office/powerpoint/2010/main" val="39553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349301-A0F6-48D7-A2C8-5D7B213FBA20}"/>
              </a:ext>
            </a:extLst>
          </p:cNvPr>
          <p:cNvSpPr/>
          <p:nvPr userDrawn="1"/>
        </p:nvSpPr>
        <p:spPr>
          <a:xfrm flipV="1">
            <a:off x="0" y="0"/>
            <a:ext cx="12192000" cy="1392702"/>
          </a:xfrm>
          <a:prstGeom prst="rect">
            <a:avLst/>
          </a:prstGeom>
          <a:solidFill>
            <a:srgbClr val="F2C8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a:t>
            </a:r>
          </a:p>
        </p:txBody>
      </p:sp>
      <p:sp>
        <p:nvSpPr>
          <p:cNvPr id="3" name="Espace réservé du contenu 2">
            <a:extLst>
              <a:ext uri="{FF2B5EF4-FFF2-40B4-BE49-F238E27FC236}">
                <a16:creationId xmlns:a16="http://schemas.microsoft.com/office/drawing/2014/main" id="{1A295FF2-2D43-4CD3-865E-4F5AE6BFE0FB}"/>
              </a:ext>
            </a:extLst>
          </p:cNvPr>
          <p:cNvSpPr>
            <a:spLocks noGrp="1"/>
          </p:cNvSpPr>
          <p:nvPr>
            <p:ph idx="1"/>
          </p:nvPr>
        </p:nvSpPr>
        <p:spPr>
          <a:xfrm>
            <a:off x="263611" y="1607570"/>
            <a:ext cx="11557686" cy="4500667"/>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Titre 1">
            <a:extLst>
              <a:ext uri="{FF2B5EF4-FFF2-40B4-BE49-F238E27FC236}">
                <a16:creationId xmlns:a16="http://schemas.microsoft.com/office/drawing/2014/main" id="{A1C5D6D7-C0F6-48A7-9B26-8B8DCCA7BE10}"/>
              </a:ext>
            </a:extLst>
          </p:cNvPr>
          <p:cNvSpPr>
            <a:spLocks noGrp="1"/>
          </p:cNvSpPr>
          <p:nvPr>
            <p:ph type="title" hasCustomPrompt="1"/>
          </p:nvPr>
        </p:nvSpPr>
        <p:spPr>
          <a:xfrm>
            <a:off x="263611" y="98331"/>
            <a:ext cx="11557686" cy="581398"/>
          </a:xfrm>
        </p:spPr>
        <p:txBody>
          <a:bodyPr>
            <a:normAutofit/>
          </a:bodyPr>
          <a:lstStyle>
            <a:lvl1pPr>
              <a:defRPr sz="3600" b="1">
                <a:solidFill>
                  <a:schemeClr val="tx1"/>
                </a:solidFill>
                <a:latin typeface="+mn-lt"/>
              </a:defRPr>
            </a:lvl1pPr>
          </a:lstStyle>
          <a:p>
            <a:r>
              <a:rPr lang="fr-FR" dirty="0"/>
              <a:t>Titre</a:t>
            </a:r>
          </a:p>
        </p:txBody>
      </p:sp>
      <p:sp>
        <p:nvSpPr>
          <p:cNvPr id="11" name="Espace réservé du texte 4">
            <a:extLst>
              <a:ext uri="{FF2B5EF4-FFF2-40B4-BE49-F238E27FC236}">
                <a16:creationId xmlns:a16="http://schemas.microsoft.com/office/drawing/2014/main" id="{8D1D31FD-FCBB-440D-A9FC-269F3B444F9D}"/>
              </a:ext>
            </a:extLst>
          </p:cNvPr>
          <p:cNvSpPr>
            <a:spLocks noGrp="1"/>
          </p:cNvSpPr>
          <p:nvPr>
            <p:ph type="body" sz="quarter" idx="13" hasCustomPrompt="1"/>
          </p:nvPr>
        </p:nvSpPr>
        <p:spPr>
          <a:xfrm>
            <a:off x="263611" y="696351"/>
            <a:ext cx="9976150" cy="476534"/>
          </a:xfrm>
        </p:spPr>
        <p:txBody>
          <a:bodyPr>
            <a:normAutofit/>
          </a:bodyPr>
          <a:lstStyle>
            <a:lvl1pPr marL="0" indent="0">
              <a:buNone/>
              <a:defRPr sz="2800" i="1"/>
            </a:lvl1pPr>
          </a:lstStyle>
          <a:p>
            <a:pPr lvl="0"/>
            <a:r>
              <a:rPr lang="fr-FR" dirty="0"/>
              <a:t>Sous-titre</a:t>
            </a:r>
          </a:p>
        </p:txBody>
      </p:sp>
      <p:pic>
        <p:nvPicPr>
          <p:cNvPr id="5122" name="Picture 2" descr="Linkedin - Icônes des médias sociaux gratuites">
            <a:hlinkClick r:id="rId2"/>
            <a:extLst>
              <a:ext uri="{FF2B5EF4-FFF2-40B4-BE49-F238E27FC236}">
                <a16:creationId xmlns:a16="http://schemas.microsoft.com/office/drawing/2014/main" id="{1E589DF3-0A67-4E7D-9F2B-FCFC71F2FFF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512651" y="6419984"/>
            <a:ext cx="205223" cy="20522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F8AF309-3BD5-4590-866C-8B8DC7DECFCD}"/>
              </a:ext>
            </a:extLst>
          </p:cNvPr>
          <p:cNvSpPr txBox="1"/>
          <p:nvPr userDrawn="1"/>
        </p:nvSpPr>
        <p:spPr>
          <a:xfrm>
            <a:off x="9208893" y="6362809"/>
            <a:ext cx="2718592" cy="307777"/>
          </a:xfrm>
          <a:prstGeom prst="rect">
            <a:avLst/>
          </a:prstGeom>
          <a:noFill/>
        </p:spPr>
        <p:txBody>
          <a:bodyPr wrap="square" rtlCol="0">
            <a:spAutoFit/>
          </a:bodyPr>
          <a:lstStyle/>
          <a:p>
            <a:pPr algn="r"/>
            <a:r>
              <a:rPr lang="fr-FR" sz="1400" dirty="0">
                <a:solidFill>
                  <a:schemeClr val="tx1"/>
                </a:solidFill>
              </a:rPr>
              <a:t>Emerick DUVAL        /emerickduval/    </a:t>
            </a:r>
            <a:endParaRPr lang="fr-FR" sz="1400" dirty="0">
              <a:solidFill>
                <a:srgbClr val="0070C0"/>
              </a:solidFill>
            </a:endParaRPr>
          </a:p>
        </p:txBody>
      </p:sp>
    </p:spTree>
    <p:extLst>
      <p:ext uri="{BB962C8B-B14F-4D97-AF65-F5344CB8AC3E}">
        <p14:creationId xmlns:p14="http://schemas.microsoft.com/office/powerpoint/2010/main" val="4059118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37CD7FC-5FEB-4905-97C0-F86FB986A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EC505F5-4FA8-4F1F-B860-3084C263C1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641B3A-AD76-476B-BFD6-093314010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C5845-5A5A-4117-9AA5-3534D4ACC51A}" type="datetimeFigureOut">
              <a:rPr lang="fr-FR" smtClean="0"/>
              <a:t>10/02/2022</a:t>
            </a:fld>
            <a:endParaRPr lang="fr-FR"/>
          </a:p>
        </p:txBody>
      </p:sp>
      <p:sp>
        <p:nvSpPr>
          <p:cNvPr id="5" name="Espace réservé du pied de page 4">
            <a:extLst>
              <a:ext uri="{FF2B5EF4-FFF2-40B4-BE49-F238E27FC236}">
                <a16:creationId xmlns:a16="http://schemas.microsoft.com/office/drawing/2014/main" id="{D020E9A4-1DDE-46A5-AB9A-5A5D52C9C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FAA8D0A-F521-4EAD-A48B-486E4FDCE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A1BDE-8915-4C02-8BCC-92145762987A}" type="slidenum">
              <a:rPr lang="fr-FR" smtClean="0"/>
              <a:t>‹N°›</a:t>
            </a:fld>
            <a:endParaRPr lang="fr-FR"/>
          </a:p>
        </p:txBody>
      </p:sp>
    </p:spTree>
    <p:extLst>
      <p:ext uri="{BB962C8B-B14F-4D97-AF65-F5344CB8AC3E}">
        <p14:creationId xmlns:p14="http://schemas.microsoft.com/office/powerpoint/2010/main" val="23202385"/>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docs.microsoft.com/"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docs.microsoft.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fr-fr/power-bi/desktop-latest-update-archive"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powerbi.microsoft.com/fr-fr/calculato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s://powerbi.microsoft.com/fr-fr/pricing/#powerbi-comparison-table"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 Id="rId9" Type="http://schemas.openxmlformats.org/officeDocument/2006/relationships/hyperlink" Target="http://docs.microsoft.com/"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hyperlink" Target="http://docs.microsoft.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hyperlink" Target="http://docs.microsoft.com/" TargetMode="External"/><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hyperlink" Target="https://docs.microsoft.com/en-us/power-bi/guidance/report-paginated-or-power-bi"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7BA2A9-2AB7-4561-99CC-B31C14367780}"/>
              </a:ext>
            </a:extLst>
          </p:cNvPr>
          <p:cNvSpPr>
            <a:spLocks noGrp="1"/>
          </p:cNvSpPr>
          <p:nvPr>
            <p:ph type="ctrTitle"/>
          </p:nvPr>
        </p:nvSpPr>
        <p:spPr/>
        <p:txBody>
          <a:bodyPr/>
          <a:lstStyle/>
          <a:p>
            <a:r>
              <a:rPr lang="fr-FR" dirty="0"/>
              <a:t>Présentation de Power BI</a:t>
            </a:r>
          </a:p>
        </p:txBody>
      </p:sp>
    </p:spTree>
    <p:extLst>
      <p:ext uri="{BB962C8B-B14F-4D97-AF65-F5344CB8AC3E}">
        <p14:creationId xmlns:p14="http://schemas.microsoft.com/office/powerpoint/2010/main" val="45182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Depuis quelques années maintenant, une nouvelle forme de Business Intelligence est en train d’émerger : la Self-BI (ou Self-Service BI)</a:t>
            </a:r>
          </a:p>
          <a:p>
            <a:pPr lvl="1"/>
            <a:r>
              <a:rPr lang="fr-FR" dirty="0"/>
              <a:t>On parle de BI </a:t>
            </a:r>
            <a:r>
              <a:rPr lang="fr-FR" b="1" dirty="0"/>
              <a:t>3.0</a:t>
            </a:r>
          </a:p>
          <a:p>
            <a:pPr lvl="1"/>
            <a:endParaRPr lang="fr-FR" dirty="0"/>
          </a:p>
          <a:p>
            <a:r>
              <a:rPr lang="fr-FR" dirty="0"/>
              <a:t>Les outils BI sont beaucoup plus « user-friendly », </a:t>
            </a:r>
            <a:r>
              <a:rPr lang="fr-FR" b="1" dirty="0"/>
              <a:t>à la portée de tous</a:t>
            </a:r>
          </a:p>
          <a:p>
            <a:pPr lvl="1"/>
            <a:r>
              <a:rPr lang="fr-FR" dirty="0"/>
              <a:t>Des connaissances techniques poussées ne sont plus forcément une nécessité pour faire de la BI</a:t>
            </a:r>
          </a:p>
          <a:p>
            <a:pPr lvl="1"/>
            <a:r>
              <a:rPr lang="fr-FR" dirty="0"/>
              <a:t>Ces outils pensés pour les utilisateurs permettent de faire toutes sortes de choses qui étaient jusque-là réservées à une catégorie de personnes disposant d’un véritable bagage technique</a:t>
            </a:r>
          </a:p>
          <a:p>
            <a:pPr lvl="1"/>
            <a:r>
              <a:rPr lang="fr-FR" dirty="0"/>
              <a:t>Les utilisateurs finaux sont souvent qualifiés de « Power Users »</a:t>
            </a:r>
          </a:p>
          <a:p>
            <a:pPr lvl="1"/>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70E268A7-6DBA-472B-B9FF-60603AD4F40F}"/>
              </a:ext>
            </a:extLst>
          </p:cNvPr>
          <p:cNvSpPr>
            <a:spLocks noGrp="1"/>
          </p:cNvSpPr>
          <p:nvPr>
            <p:ph type="body" sz="quarter" idx="13"/>
          </p:nvPr>
        </p:nvSpPr>
        <p:spPr/>
        <p:txBody>
          <a:bodyPr/>
          <a:lstStyle/>
          <a:p>
            <a:r>
              <a:rPr lang="fr-FR" dirty="0"/>
              <a:t>Vers la Self-BI</a:t>
            </a:r>
          </a:p>
        </p:txBody>
      </p:sp>
    </p:spTree>
    <p:extLst>
      <p:ext uri="{BB962C8B-B14F-4D97-AF65-F5344CB8AC3E}">
        <p14:creationId xmlns:p14="http://schemas.microsoft.com/office/powerpoint/2010/main" val="13162984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5" name="Espace réservé du texte 4">
            <a:extLst>
              <a:ext uri="{FF2B5EF4-FFF2-40B4-BE49-F238E27FC236}">
                <a16:creationId xmlns:a16="http://schemas.microsoft.com/office/drawing/2014/main" id="{A2527E19-7939-43D2-A661-9A008F1C2EF3}"/>
              </a:ext>
            </a:extLst>
          </p:cNvPr>
          <p:cNvSpPr>
            <a:spLocks noGrp="1"/>
          </p:cNvSpPr>
          <p:nvPr>
            <p:ph type="body" sz="quarter" idx="13"/>
          </p:nvPr>
        </p:nvSpPr>
        <p:spPr/>
        <p:txBody>
          <a:bodyPr/>
          <a:lstStyle/>
          <a:p>
            <a:r>
              <a:rPr lang="fr-FR" dirty="0"/>
              <a:t>Le Magic Quadrant</a:t>
            </a:r>
          </a:p>
        </p:txBody>
      </p:sp>
      <p:sp>
        <p:nvSpPr>
          <p:cNvPr id="8" name="Rectangle 7">
            <a:extLst>
              <a:ext uri="{FF2B5EF4-FFF2-40B4-BE49-F238E27FC236}">
                <a16:creationId xmlns:a16="http://schemas.microsoft.com/office/drawing/2014/main" id="{A5849A7C-E051-4B2D-84CB-61C748ACBDAD}"/>
              </a:ext>
            </a:extLst>
          </p:cNvPr>
          <p:cNvSpPr/>
          <p:nvPr/>
        </p:nvSpPr>
        <p:spPr>
          <a:xfrm>
            <a:off x="2429692" y="1649482"/>
            <a:ext cx="1213658" cy="28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2020</a:t>
            </a:r>
          </a:p>
        </p:txBody>
      </p:sp>
      <p:sp>
        <p:nvSpPr>
          <p:cNvPr id="9" name="Rectangle 8">
            <a:extLst>
              <a:ext uri="{FF2B5EF4-FFF2-40B4-BE49-F238E27FC236}">
                <a16:creationId xmlns:a16="http://schemas.microsoft.com/office/drawing/2014/main" id="{184617AC-1A02-48CA-9743-CE5978A536A0}"/>
              </a:ext>
            </a:extLst>
          </p:cNvPr>
          <p:cNvSpPr/>
          <p:nvPr/>
        </p:nvSpPr>
        <p:spPr>
          <a:xfrm>
            <a:off x="7900680" y="1649482"/>
            <a:ext cx="1213658" cy="28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2021</a:t>
            </a:r>
          </a:p>
        </p:txBody>
      </p:sp>
      <p:pic>
        <p:nvPicPr>
          <p:cNvPr id="1026" name="Picture 2">
            <a:extLst>
              <a:ext uri="{FF2B5EF4-FFF2-40B4-BE49-F238E27FC236}">
                <a16:creationId xmlns:a16="http://schemas.microsoft.com/office/drawing/2014/main" id="{92687F7F-0AF5-4BD8-91D7-CE9EB1779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45" y="2043475"/>
            <a:ext cx="4022133" cy="419700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6B4EFEF4-81AD-4EAA-89B7-33B7003DF8AC}"/>
              </a:ext>
            </a:extLst>
          </p:cNvPr>
          <p:cNvPicPr>
            <a:picLocks noChangeAspect="1"/>
          </p:cNvPicPr>
          <p:nvPr/>
        </p:nvPicPr>
        <p:blipFill>
          <a:blip r:embed="rId3"/>
          <a:stretch>
            <a:fillRect/>
          </a:stretch>
        </p:blipFill>
        <p:spPr>
          <a:xfrm>
            <a:off x="6468430" y="2043475"/>
            <a:ext cx="4078158" cy="4078158"/>
          </a:xfrm>
          <a:prstGeom prst="rect">
            <a:avLst/>
          </a:prstGeom>
        </p:spPr>
      </p:pic>
    </p:spTree>
    <p:extLst>
      <p:ext uri="{BB962C8B-B14F-4D97-AF65-F5344CB8AC3E}">
        <p14:creationId xmlns:p14="http://schemas.microsoft.com/office/powerpoint/2010/main" val="41147869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7A228C-EF4E-4D4F-A26A-F96D017D11E2}"/>
              </a:ext>
            </a:extLst>
          </p:cNvPr>
          <p:cNvSpPr>
            <a:spLocks noGrp="1"/>
          </p:cNvSpPr>
          <p:nvPr>
            <p:ph idx="1"/>
          </p:nvPr>
        </p:nvSpPr>
        <p:spPr/>
        <p:txBody>
          <a:bodyPr/>
          <a:lstStyle/>
          <a:p>
            <a:r>
              <a:rPr lang="fr-FR" dirty="0"/>
              <a:t>Comme on peut le constater, un trio de « leaders » est installé depuis un moment maintenant, avec Microsoft en pôle position</a:t>
            </a:r>
          </a:p>
          <a:p>
            <a:pPr lvl="1"/>
            <a:r>
              <a:rPr lang="fr-FR" dirty="0"/>
              <a:t>C’est d’ailleurs </a:t>
            </a:r>
            <a:r>
              <a:rPr lang="fr-FR"/>
              <a:t>en 2021 la 14</a:t>
            </a:r>
            <a:r>
              <a:rPr lang="fr-FR" baseline="30000"/>
              <a:t>ème</a:t>
            </a:r>
            <a:r>
              <a:rPr lang="fr-FR"/>
              <a:t> </a:t>
            </a:r>
            <a:r>
              <a:rPr lang="fr-FR" dirty="0"/>
              <a:t>année consécutive que Microsoft est considéré comme un leader</a:t>
            </a:r>
          </a:p>
          <a:p>
            <a:pPr lvl="1"/>
            <a:endParaRPr lang="fr-FR" dirty="0"/>
          </a:p>
          <a:p>
            <a:r>
              <a:rPr lang="fr-FR" dirty="0"/>
              <a:t>L’apparition de Power BI a permis à Microsoft d’accentuer son avance sur ses principaux concurrents, et les mises à jour régulières du produit laissent penser que ce n’est pas prêt de s’arrêter</a:t>
            </a:r>
          </a:p>
        </p:txBody>
      </p:sp>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4" name="Espace réservé du texte 3">
            <a:extLst>
              <a:ext uri="{FF2B5EF4-FFF2-40B4-BE49-F238E27FC236}">
                <a16:creationId xmlns:a16="http://schemas.microsoft.com/office/drawing/2014/main" id="{4111DC91-9E61-44B1-9DC1-569CCB489BCC}"/>
              </a:ext>
            </a:extLst>
          </p:cNvPr>
          <p:cNvSpPr>
            <a:spLocks noGrp="1"/>
          </p:cNvSpPr>
          <p:nvPr>
            <p:ph type="body" sz="quarter" idx="13"/>
          </p:nvPr>
        </p:nvSpPr>
        <p:spPr/>
        <p:txBody>
          <a:bodyPr/>
          <a:lstStyle/>
          <a:p>
            <a:r>
              <a:rPr lang="fr-FR" dirty="0"/>
              <a:t>Le Magic Quadrant</a:t>
            </a:r>
          </a:p>
        </p:txBody>
      </p:sp>
    </p:spTree>
    <p:extLst>
      <p:ext uri="{BB962C8B-B14F-4D97-AF65-F5344CB8AC3E}">
        <p14:creationId xmlns:p14="http://schemas.microsoft.com/office/powerpoint/2010/main" val="3687042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Avec la Self-BI, les utilisateurs finaux (côté métier) sont désormais  capables, entre autres, de :</a:t>
            </a:r>
          </a:p>
          <a:p>
            <a:pPr lvl="1"/>
            <a:r>
              <a:rPr lang="fr-FR" dirty="0"/>
              <a:t>Récupérer des données depuis diverses sources</a:t>
            </a:r>
          </a:p>
          <a:p>
            <a:pPr lvl="1"/>
            <a:r>
              <a:rPr lang="fr-FR" dirty="0"/>
              <a:t>Transformer les données à leur guise</a:t>
            </a:r>
          </a:p>
          <a:p>
            <a:pPr lvl="1"/>
            <a:r>
              <a:rPr lang="fr-FR" dirty="0"/>
              <a:t>Créer un modèle de données puissant</a:t>
            </a:r>
          </a:p>
          <a:p>
            <a:pPr lvl="1"/>
            <a:r>
              <a:rPr lang="fr-FR" dirty="0"/>
              <a:t>Concevoir de nouveaux rapports et dashboards</a:t>
            </a:r>
          </a:p>
          <a:p>
            <a:pPr marL="457200" lvl="1" indent="0">
              <a:buNone/>
            </a:pPr>
            <a:endParaRPr lang="fr-FR" dirty="0"/>
          </a:p>
          <a:p>
            <a:r>
              <a:rPr lang="fr-FR" dirty="0"/>
              <a:t>Cette plus grande indépendance des utilisateurs permet également de soulager les équipes IT, composées de profils techniques, en leur évitant d’avoir à réaliser des tâches peu intéressantes ou à faible valeur ajoutée</a:t>
            </a:r>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69D453E9-969E-4C58-B624-BFFEE2D18082}"/>
              </a:ext>
            </a:extLst>
          </p:cNvPr>
          <p:cNvSpPr>
            <a:spLocks noGrp="1"/>
          </p:cNvSpPr>
          <p:nvPr>
            <p:ph type="body" sz="quarter" idx="13"/>
          </p:nvPr>
        </p:nvSpPr>
        <p:spPr/>
        <p:txBody>
          <a:bodyPr/>
          <a:lstStyle/>
          <a:p>
            <a:r>
              <a:rPr lang="fr-FR" dirty="0"/>
              <a:t>Vers la Self-BI</a:t>
            </a:r>
          </a:p>
        </p:txBody>
      </p:sp>
    </p:spTree>
    <p:extLst>
      <p:ext uri="{BB962C8B-B14F-4D97-AF65-F5344CB8AC3E}">
        <p14:creationId xmlns:p14="http://schemas.microsoft.com/office/powerpoint/2010/main" val="319480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AFBFC374-B987-4F4C-B559-2BE5607F3912}"/>
              </a:ext>
            </a:extLst>
          </p:cNvPr>
          <p:cNvGraphicFramePr>
            <a:graphicFrameLocks noGrp="1"/>
          </p:cNvGraphicFramePr>
          <p:nvPr>
            <p:ph idx="1"/>
            <p:extLst>
              <p:ext uri="{D42A27DB-BD31-4B8C-83A1-F6EECF244321}">
                <p14:modId xmlns:p14="http://schemas.microsoft.com/office/powerpoint/2010/main" val="3264667765"/>
              </p:ext>
            </p:extLst>
          </p:nvPr>
        </p:nvGraphicFramePr>
        <p:xfrm>
          <a:off x="838200" y="1608138"/>
          <a:ext cx="10515600" cy="4364548"/>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35113811"/>
                    </a:ext>
                  </a:extLst>
                </a:gridCol>
                <a:gridCol w="5257800">
                  <a:extLst>
                    <a:ext uri="{9D8B030D-6E8A-4147-A177-3AD203B41FA5}">
                      <a16:colId xmlns:a16="http://schemas.microsoft.com/office/drawing/2014/main" val="3395087903"/>
                    </a:ext>
                  </a:extLst>
                </a:gridCol>
              </a:tblGrid>
              <a:tr h="382095">
                <a:tc>
                  <a:txBody>
                    <a:bodyPr/>
                    <a:lstStyle/>
                    <a:p>
                      <a:pPr algn="ctr"/>
                      <a:r>
                        <a:rPr lang="fr-FR" dirty="0"/>
                        <a:t>BI traditionnelle</a:t>
                      </a:r>
                    </a:p>
                  </a:txBody>
                  <a:tcPr>
                    <a:solidFill>
                      <a:srgbClr val="F2C80E"/>
                    </a:solidFill>
                  </a:tcPr>
                </a:tc>
                <a:tc>
                  <a:txBody>
                    <a:bodyPr/>
                    <a:lstStyle/>
                    <a:p>
                      <a:pPr algn="ctr"/>
                      <a:r>
                        <a:rPr lang="fr-FR" dirty="0"/>
                        <a:t>Self-Service BI</a:t>
                      </a:r>
                    </a:p>
                  </a:txBody>
                  <a:tcPr>
                    <a:solidFill>
                      <a:srgbClr val="F2C80E"/>
                    </a:solidFill>
                  </a:tcPr>
                </a:tc>
                <a:extLst>
                  <a:ext uri="{0D108BD9-81ED-4DB2-BD59-A6C34878D82A}">
                    <a16:rowId xmlns:a16="http://schemas.microsoft.com/office/drawing/2014/main" val="2494627154"/>
                  </a:ext>
                </a:extLst>
              </a:tr>
              <a:tr h="864625">
                <a:tc>
                  <a:txBody>
                    <a:bodyPr/>
                    <a:lstStyle/>
                    <a:p>
                      <a:pPr algn="l"/>
                      <a:r>
                        <a:rPr lang="fr-FR" dirty="0"/>
                        <a:t>Les utilisateurs finaux soumettent des demandes aux équipes IT pour créer de nouveaux rapports</a:t>
                      </a:r>
                    </a:p>
                  </a:txBody>
                  <a:tcPr anchor="ctr"/>
                </a:tc>
                <a:tc>
                  <a:txBody>
                    <a:bodyPr/>
                    <a:lstStyle/>
                    <a:p>
                      <a:pPr algn="l"/>
                      <a:r>
                        <a:rPr lang="fr-FR" dirty="0"/>
                        <a:t>Les utilisateurs finaux peuvent générer eux-mêmes de nouveaux rapports</a:t>
                      </a:r>
                    </a:p>
                  </a:txBody>
                  <a:tcPr anchor="ctr"/>
                </a:tc>
                <a:extLst>
                  <a:ext uri="{0D108BD9-81ED-4DB2-BD59-A6C34878D82A}">
                    <a16:rowId xmlns:a16="http://schemas.microsoft.com/office/drawing/2014/main" val="912987647"/>
                  </a:ext>
                </a:extLst>
              </a:tr>
              <a:tr h="1216518">
                <a:tc>
                  <a:txBody>
                    <a:bodyPr/>
                    <a:lstStyle/>
                    <a:p>
                      <a:pPr algn="l"/>
                      <a:r>
                        <a:rPr lang="fr-FR" dirty="0"/>
                        <a:t>Le service IT met en place tout un processus d’extraction, de transformation et de chargement des données dans un datawarehouse</a:t>
                      </a:r>
                    </a:p>
                  </a:txBody>
                  <a:tcPr anchor="ctr"/>
                </a:tc>
                <a:tc>
                  <a:txBody>
                    <a:bodyPr/>
                    <a:lstStyle/>
                    <a:p>
                      <a:pPr algn="l"/>
                      <a:r>
                        <a:rPr lang="fr-FR" dirty="0"/>
                        <a:t>Les utilisateurs finaux intègrent et transforment eux-mêmes les données qui les intéressent grâce à une interface intuitive</a:t>
                      </a:r>
                    </a:p>
                  </a:txBody>
                  <a:tcPr anchor="ctr"/>
                </a:tc>
                <a:extLst>
                  <a:ext uri="{0D108BD9-81ED-4DB2-BD59-A6C34878D82A}">
                    <a16:rowId xmlns:a16="http://schemas.microsoft.com/office/drawing/2014/main" val="2449076171"/>
                  </a:ext>
                </a:extLst>
              </a:tr>
              <a:tr h="920030">
                <a:tc>
                  <a:txBody>
                    <a:bodyPr/>
                    <a:lstStyle/>
                    <a:p>
                      <a:pPr algn="l"/>
                      <a:r>
                        <a:rPr lang="fr-FR" dirty="0"/>
                        <a:t>Le service IT crée le modèle de données</a:t>
                      </a:r>
                    </a:p>
                  </a:txBody>
                  <a:tcPr anchor="ctr"/>
                </a:tc>
                <a:tc>
                  <a:txBody>
                    <a:bodyPr/>
                    <a:lstStyle/>
                    <a:p>
                      <a:pPr algn="l"/>
                      <a:r>
                        <a:rPr lang="fr-FR" dirty="0"/>
                        <a:t>Les utilisateurs finaux créent eux-mêmes le modèle de données</a:t>
                      </a:r>
                    </a:p>
                  </a:txBody>
                  <a:tcPr anchor="ctr"/>
                </a:tc>
                <a:extLst>
                  <a:ext uri="{0D108BD9-81ED-4DB2-BD59-A6C34878D82A}">
                    <a16:rowId xmlns:a16="http://schemas.microsoft.com/office/drawing/2014/main" val="2831687694"/>
                  </a:ext>
                </a:extLst>
              </a:tr>
              <a:tr h="981280">
                <a:tc>
                  <a:txBody>
                    <a:bodyPr/>
                    <a:lstStyle/>
                    <a:p>
                      <a:pPr algn="l"/>
                      <a:r>
                        <a:rPr lang="fr-FR" dirty="0"/>
                        <a:t>Rapports paginés, statiques, sans interactions, voués à être imprimés ou exportés dans un format précis</a:t>
                      </a:r>
                    </a:p>
                  </a:txBody>
                  <a:tcPr anchor="ctr"/>
                </a:tc>
                <a:tc>
                  <a:txBody>
                    <a:bodyPr/>
                    <a:lstStyle/>
                    <a:p>
                      <a:pPr algn="l"/>
                      <a:r>
                        <a:rPr lang="fr-FR" dirty="0"/>
                        <a:t>Rapports très interactifs, filtres dynamiques</a:t>
                      </a:r>
                    </a:p>
                  </a:txBody>
                  <a:tcPr anchor="ctr"/>
                </a:tc>
                <a:extLst>
                  <a:ext uri="{0D108BD9-81ED-4DB2-BD59-A6C34878D82A}">
                    <a16:rowId xmlns:a16="http://schemas.microsoft.com/office/drawing/2014/main" val="1752506091"/>
                  </a:ext>
                </a:extLst>
              </a:tr>
            </a:tbl>
          </a:graphicData>
        </a:graphic>
      </p:graphicFrame>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3" name="Espace réservé du texte 2">
            <a:extLst>
              <a:ext uri="{FF2B5EF4-FFF2-40B4-BE49-F238E27FC236}">
                <a16:creationId xmlns:a16="http://schemas.microsoft.com/office/drawing/2014/main" id="{D36F7FA3-AAF0-46EF-A51D-B0E65F6F1955}"/>
              </a:ext>
            </a:extLst>
          </p:cNvPr>
          <p:cNvSpPr>
            <a:spLocks noGrp="1"/>
          </p:cNvSpPr>
          <p:nvPr>
            <p:ph type="body" sz="quarter" idx="13"/>
          </p:nvPr>
        </p:nvSpPr>
        <p:spPr/>
        <p:txBody>
          <a:bodyPr/>
          <a:lstStyle/>
          <a:p>
            <a:r>
              <a:rPr lang="fr-FR" dirty="0"/>
              <a:t>Comparaison BI traditionnelle / Self-BI</a:t>
            </a:r>
          </a:p>
        </p:txBody>
      </p:sp>
    </p:spTree>
    <p:extLst>
      <p:ext uri="{BB962C8B-B14F-4D97-AF65-F5344CB8AC3E}">
        <p14:creationId xmlns:p14="http://schemas.microsoft.com/office/powerpoint/2010/main" val="233016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AFBFC374-B987-4F4C-B559-2BE5607F3912}"/>
              </a:ext>
            </a:extLst>
          </p:cNvPr>
          <p:cNvGraphicFramePr>
            <a:graphicFrameLocks noGrp="1"/>
          </p:cNvGraphicFramePr>
          <p:nvPr>
            <p:ph idx="1"/>
            <p:extLst>
              <p:ext uri="{D42A27DB-BD31-4B8C-83A1-F6EECF244321}">
                <p14:modId xmlns:p14="http://schemas.microsoft.com/office/powerpoint/2010/main" val="3847155874"/>
              </p:ext>
            </p:extLst>
          </p:nvPr>
        </p:nvGraphicFramePr>
        <p:xfrm>
          <a:off x="838200" y="1608138"/>
          <a:ext cx="10515600" cy="4464962"/>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35113811"/>
                    </a:ext>
                  </a:extLst>
                </a:gridCol>
                <a:gridCol w="5257800">
                  <a:extLst>
                    <a:ext uri="{9D8B030D-6E8A-4147-A177-3AD203B41FA5}">
                      <a16:colId xmlns:a16="http://schemas.microsoft.com/office/drawing/2014/main" val="3395087903"/>
                    </a:ext>
                  </a:extLst>
                </a:gridCol>
              </a:tblGrid>
              <a:tr h="375375">
                <a:tc>
                  <a:txBody>
                    <a:bodyPr/>
                    <a:lstStyle/>
                    <a:p>
                      <a:pPr algn="ctr"/>
                      <a:r>
                        <a:rPr lang="fr-FR" dirty="0"/>
                        <a:t>BI traditionnelle</a:t>
                      </a:r>
                    </a:p>
                  </a:txBody>
                  <a:tcPr>
                    <a:solidFill>
                      <a:srgbClr val="F2C80E"/>
                    </a:solidFill>
                  </a:tcPr>
                </a:tc>
                <a:tc>
                  <a:txBody>
                    <a:bodyPr/>
                    <a:lstStyle/>
                    <a:p>
                      <a:pPr algn="ctr"/>
                      <a:r>
                        <a:rPr lang="fr-FR" dirty="0"/>
                        <a:t>Self-Service BI</a:t>
                      </a:r>
                    </a:p>
                  </a:txBody>
                  <a:tcPr>
                    <a:solidFill>
                      <a:srgbClr val="F2C80E"/>
                    </a:solidFill>
                  </a:tcPr>
                </a:tc>
                <a:extLst>
                  <a:ext uri="{0D108BD9-81ED-4DB2-BD59-A6C34878D82A}">
                    <a16:rowId xmlns:a16="http://schemas.microsoft.com/office/drawing/2014/main" val="2494627154"/>
                  </a:ext>
                </a:extLst>
              </a:tr>
              <a:tr h="850864">
                <a:tc>
                  <a:txBody>
                    <a:bodyPr/>
                    <a:lstStyle/>
                    <a:p>
                      <a:pPr algn="l"/>
                      <a:r>
                        <a:rPr lang="fr-FR" dirty="0"/>
                        <a:t>La restitution de données est plutôt orientée « reporting de masse », c’est-à-dire la diffusion massive de rapports préformatés aux différents users</a:t>
                      </a:r>
                    </a:p>
                  </a:txBody>
                  <a:tcPr anchor="ctr"/>
                </a:tc>
                <a:tc>
                  <a:txBody>
                    <a:bodyPr/>
                    <a:lstStyle/>
                    <a:p>
                      <a:pPr algn="l"/>
                      <a:r>
                        <a:rPr lang="fr-FR" dirty="0"/>
                        <a:t>La restitution de données est plutôt orientée « dashboards », et favorise une utilisation dynamique des différents rapports </a:t>
                      </a:r>
                    </a:p>
                  </a:txBody>
                  <a:tcPr anchor="ctr"/>
                </a:tc>
                <a:extLst>
                  <a:ext uri="{0D108BD9-81ED-4DB2-BD59-A6C34878D82A}">
                    <a16:rowId xmlns:a16="http://schemas.microsoft.com/office/drawing/2014/main" val="912987647"/>
                  </a:ext>
                </a:extLst>
              </a:tr>
              <a:tr h="850864">
                <a:tc>
                  <a:txBody>
                    <a:bodyPr/>
                    <a:lstStyle/>
                    <a:p>
                      <a:pPr algn="l"/>
                      <a:r>
                        <a:rPr lang="fr-FR" dirty="0"/>
                        <a:t>Rapports généralement consommés pour visualiser des données détaillées</a:t>
                      </a:r>
                    </a:p>
                  </a:txBody>
                  <a:tcPr anchor="ctr"/>
                </a:tc>
                <a:tc>
                  <a:txBody>
                    <a:bodyPr/>
                    <a:lstStyle/>
                    <a:p>
                      <a:pPr algn="l"/>
                      <a:r>
                        <a:rPr lang="fr-FR" dirty="0"/>
                        <a:t>Rapports/dashboard généralement consommés pour faire de la macroanalyse </a:t>
                      </a:r>
                    </a:p>
                  </a:txBody>
                  <a:tcPr anchor="ctr"/>
                </a:tc>
                <a:extLst>
                  <a:ext uri="{0D108BD9-81ED-4DB2-BD59-A6C34878D82A}">
                    <a16:rowId xmlns:a16="http://schemas.microsoft.com/office/drawing/2014/main" val="3527887032"/>
                  </a:ext>
                </a:extLst>
              </a:tr>
              <a:tr h="1286552">
                <a:tc>
                  <a:txBody>
                    <a:bodyPr/>
                    <a:lstStyle/>
                    <a:p>
                      <a:pPr algn="l"/>
                      <a:r>
                        <a:rPr lang="fr-FR" dirty="0"/>
                        <a:t>Capacité à traiter de grands volumes de données, avec des transformations et calculs conséquents, grâce à un ETL dédié à ces tâches</a:t>
                      </a:r>
                    </a:p>
                  </a:txBody>
                  <a:tcPr anchor="ctr"/>
                </a:tc>
                <a:tc>
                  <a:txBody>
                    <a:bodyPr/>
                    <a:lstStyle/>
                    <a:p>
                      <a:pPr algn="l"/>
                      <a:r>
                        <a:rPr lang="fr-FR" dirty="0"/>
                        <a:t>Moins enclin à traiter de très grosses volumétries (stockage en mémoire et/ou cloud), et peut se retrouver limité face à de grandes opérations de transformation de données</a:t>
                      </a:r>
                    </a:p>
                  </a:txBody>
                  <a:tcPr anchor="ctr"/>
                </a:tc>
                <a:extLst>
                  <a:ext uri="{0D108BD9-81ED-4DB2-BD59-A6C34878D82A}">
                    <a16:rowId xmlns:a16="http://schemas.microsoft.com/office/drawing/2014/main" val="2449076171"/>
                  </a:ext>
                </a:extLst>
              </a:tr>
              <a:tr h="1037771">
                <a:tc>
                  <a:txBody>
                    <a:bodyPr/>
                    <a:lstStyle/>
                    <a:p>
                      <a:pPr algn="l"/>
                      <a:r>
                        <a:rPr lang="fr-FR" dirty="0"/>
                        <a:t>Nécessite la mise en place d’un datawarehouse </a:t>
                      </a:r>
                    </a:p>
                  </a:txBody>
                  <a:tcPr anchor="ctr"/>
                </a:tc>
                <a:tc>
                  <a:txBody>
                    <a:bodyPr/>
                    <a:lstStyle/>
                    <a:p>
                      <a:pPr algn="l"/>
                      <a:r>
                        <a:rPr lang="fr-FR" dirty="0"/>
                        <a:t>Peut se servir d’un datawarehouse comme source de données, sans être une obligation pour autant</a:t>
                      </a:r>
                    </a:p>
                  </a:txBody>
                  <a:tcPr anchor="ctr"/>
                </a:tc>
                <a:extLst>
                  <a:ext uri="{0D108BD9-81ED-4DB2-BD59-A6C34878D82A}">
                    <a16:rowId xmlns:a16="http://schemas.microsoft.com/office/drawing/2014/main" val="2831687694"/>
                  </a:ext>
                </a:extLst>
              </a:tr>
            </a:tbl>
          </a:graphicData>
        </a:graphic>
      </p:graphicFrame>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3" name="Espace réservé du texte 2">
            <a:extLst>
              <a:ext uri="{FF2B5EF4-FFF2-40B4-BE49-F238E27FC236}">
                <a16:creationId xmlns:a16="http://schemas.microsoft.com/office/drawing/2014/main" id="{CBA9ACEF-C856-45E9-A911-87385CB9FDA2}"/>
              </a:ext>
            </a:extLst>
          </p:cNvPr>
          <p:cNvSpPr>
            <a:spLocks noGrp="1"/>
          </p:cNvSpPr>
          <p:nvPr>
            <p:ph type="body" sz="quarter" idx="13"/>
          </p:nvPr>
        </p:nvSpPr>
        <p:spPr/>
        <p:txBody>
          <a:bodyPr/>
          <a:lstStyle/>
          <a:p>
            <a:r>
              <a:rPr lang="fr-FR" dirty="0"/>
              <a:t>Comparaison BI traditionnelle / Self-BI</a:t>
            </a:r>
          </a:p>
        </p:txBody>
      </p:sp>
    </p:spTree>
    <p:extLst>
      <p:ext uri="{BB962C8B-B14F-4D97-AF65-F5344CB8AC3E}">
        <p14:creationId xmlns:p14="http://schemas.microsoft.com/office/powerpoint/2010/main" val="195880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69B1F-B915-4F89-BC58-4B5EA3473473}"/>
              </a:ext>
            </a:extLst>
          </p:cNvPr>
          <p:cNvSpPr>
            <a:spLocks noGrp="1"/>
          </p:cNvSpPr>
          <p:nvPr>
            <p:ph type="ctrTitle"/>
          </p:nvPr>
        </p:nvSpPr>
        <p:spPr/>
        <p:txBody>
          <a:bodyPr/>
          <a:lstStyle/>
          <a:p>
            <a:r>
              <a:rPr lang="fr-FR" dirty="0"/>
              <a:t>Comment Power BI est né</a:t>
            </a:r>
          </a:p>
        </p:txBody>
      </p:sp>
    </p:spTree>
    <p:extLst>
      <p:ext uri="{BB962C8B-B14F-4D97-AF65-F5344CB8AC3E}">
        <p14:creationId xmlns:p14="http://schemas.microsoft.com/office/powerpoint/2010/main" val="137676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Excel est l’outil de manipulation de données le plus utilisé de nos jours</a:t>
            </a:r>
          </a:p>
          <a:p>
            <a:endParaRPr lang="fr-FR" dirty="0"/>
          </a:p>
          <a:p>
            <a:r>
              <a:rPr lang="fr-FR" dirty="0"/>
              <a:t>C’est en effet la première application à laquelle on songe lorsqu’il s’agit d’analyser des chiffres</a:t>
            </a:r>
          </a:p>
          <a:p>
            <a:endParaRPr lang="fr-FR" dirty="0"/>
          </a:p>
          <a:p>
            <a:r>
              <a:rPr lang="fr-FR" dirty="0"/>
              <a:t>Sa fonctionnalité de « Tableau Croisé Dynamique » est très appréciée des analystes</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AB67F73A-17F3-4096-A76B-FBDB0E3A0C64}"/>
              </a:ext>
            </a:extLst>
          </p:cNvPr>
          <p:cNvSpPr>
            <a:spLocks noGrp="1"/>
          </p:cNvSpPr>
          <p:nvPr>
            <p:ph type="body" sz="quarter" idx="13"/>
          </p:nvPr>
        </p:nvSpPr>
        <p:spPr/>
        <p:txBody>
          <a:bodyPr/>
          <a:lstStyle/>
          <a:p>
            <a:r>
              <a:rPr lang="fr-FR" dirty="0"/>
              <a:t>L’importance d’Excel </a:t>
            </a:r>
          </a:p>
        </p:txBody>
      </p:sp>
    </p:spTree>
    <p:extLst>
      <p:ext uri="{BB962C8B-B14F-4D97-AF65-F5344CB8AC3E}">
        <p14:creationId xmlns:p14="http://schemas.microsoft.com/office/powerpoint/2010/main" val="201104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Microsoft a eu l’idée de permettre aux utilisateurs d’Excel d’aller plus loin, que ce soit en termes de traitement des données, ou de la visualisation de ces dernières</a:t>
            </a:r>
          </a:p>
          <a:p>
            <a:endParaRPr lang="fr-FR" dirty="0"/>
          </a:p>
          <a:p>
            <a:r>
              <a:rPr lang="fr-FR" dirty="0"/>
              <a:t>Pour ce faire, Microsoft a incorporé de nouvelles fonctionnalités à Excel, sous forme d’add-in :</a:t>
            </a:r>
          </a:p>
          <a:p>
            <a:pPr lvl="1"/>
            <a:r>
              <a:rPr lang="fr-FR" dirty="0"/>
              <a:t>Power Query</a:t>
            </a:r>
          </a:p>
          <a:p>
            <a:pPr lvl="1"/>
            <a:r>
              <a:rPr lang="fr-FR" dirty="0"/>
              <a:t>Power Pivot</a:t>
            </a:r>
          </a:p>
          <a:p>
            <a:pPr lvl="1"/>
            <a:r>
              <a:rPr lang="fr-FR" dirty="0"/>
              <a:t>Power View</a:t>
            </a:r>
          </a:p>
          <a:p>
            <a:pPr lvl="1"/>
            <a:r>
              <a:rPr lang="fr-FR" dirty="0"/>
              <a:t>Power Map</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63100747-91BE-453F-B93E-6A6737E64D23}"/>
              </a:ext>
            </a:extLst>
          </p:cNvPr>
          <p:cNvSpPr>
            <a:spLocks noGrp="1"/>
          </p:cNvSpPr>
          <p:nvPr>
            <p:ph type="body" sz="quarter" idx="13"/>
          </p:nvPr>
        </p:nvSpPr>
        <p:spPr/>
        <p:txBody>
          <a:bodyPr/>
          <a:lstStyle/>
          <a:p>
            <a:r>
              <a:rPr lang="fr-FR" dirty="0"/>
              <a:t>Excel et ses add-in</a:t>
            </a:r>
          </a:p>
        </p:txBody>
      </p:sp>
    </p:spTree>
    <p:extLst>
      <p:ext uri="{BB962C8B-B14F-4D97-AF65-F5344CB8AC3E}">
        <p14:creationId xmlns:p14="http://schemas.microsoft.com/office/powerpoint/2010/main" val="26076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L’incorporation de ces add-in dans Excel a donné plus de pouvoir aux utilisateurs finaux</a:t>
            </a:r>
          </a:p>
          <a:p>
            <a:endParaRPr lang="fr-FR" dirty="0"/>
          </a:p>
          <a:p>
            <a:r>
              <a:rPr lang="fr-FR" dirty="0"/>
              <a:t>En effet, les utilisateurs sont devenus capables de réaliser des choses jusque-là réservées à des personnes plus « techniques »</a:t>
            </a:r>
          </a:p>
          <a:p>
            <a:endParaRPr lang="fr-FR" dirty="0"/>
          </a:p>
          <a:p>
            <a:r>
              <a:rPr lang="fr-FR" dirty="0"/>
              <a:t>Le but étant bien sûr de rendre ces tâches le plus accessible possible aux personnes du métier</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A0672AA6-3218-4114-A3C7-85C36BFC21E4}"/>
              </a:ext>
            </a:extLst>
          </p:cNvPr>
          <p:cNvSpPr>
            <a:spLocks noGrp="1"/>
          </p:cNvSpPr>
          <p:nvPr>
            <p:ph type="body" sz="quarter" idx="13"/>
          </p:nvPr>
        </p:nvSpPr>
        <p:spPr/>
        <p:txBody>
          <a:bodyPr/>
          <a:lstStyle/>
          <a:p>
            <a:r>
              <a:rPr lang="fr-FR" dirty="0"/>
              <a:t>Excel et ses add-in</a:t>
            </a:r>
          </a:p>
        </p:txBody>
      </p:sp>
    </p:spTree>
    <p:extLst>
      <p:ext uri="{BB962C8B-B14F-4D97-AF65-F5344CB8AC3E}">
        <p14:creationId xmlns:p14="http://schemas.microsoft.com/office/powerpoint/2010/main" val="97309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Query est un outil permettant aux utilisateurs de se </a:t>
            </a:r>
            <a:r>
              <a:rPr lang="fr-FR" b="1" dirty="0"/>
              <a:t>connecter</a:t>
            </a:r>
            <a:r>
              <a:rPr lang="fr-FR" dirty="0"/>
              <a:t>, depuis Excel, à différentes </a:t>
            </a:r>
            <a:r>
              <a:rPr lang="fr-FR" b="1" dirty="0"/>
              <a:t>sources de données</a:t>
            </a:r>
            <a:r>
              <a:rPr lang="fr-FR" dirty="0"/>
              <a:t>, grâce à une </a:t>
            </a:r>
            <a:r>
              <a:rPr lang="fr-FR" b="1" dirty="0"/>
              <a:t>multitude de connecteurs natifs</a:t>
            </a:r>
          </a:p>
          <a:p>
            <a:endParaRPr lang="fr-FR" dirty="0"/>
          </a:p>
          <a:p>
            <a:r>
              <a:rPr lang="fr-FR" dirty="0"/>
              <a:t>On peut également traiter les données (nettoyer, filtrer, enrichir, calculer) au travers d’une </a:t>
            </a:r>
            <a:r>
              <a:rPr lang="fr-FR" b="1" dirty="0"/>
              <a:t>interface graphique intuitive</a:t>
            </a:r>
          </a:p>
          <a:p>
            <a:endParaRPr lang="fr-FR" dirty="0"/>
          </a:p>
          <a:p>
            <a:r>
              <a:rPr lang="fr-FR" dirty="0"/>
              <a:t>Le </a:t>
            </a:r>
            <a:r>
              <a:rPr lang="fr-FR" b="1" dirty="0"/>
              <a:t>langage de requête « M » </a:t>
            </a:r>
            <a:r>
              <a:rPr lang="fr-FR" dirty="0"/>
              <a:t>permet d’aller plus loin dans les transformations si nécessaire</a:t>
            </a:r>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BF36869F-D9E5-425D-8B75-63F102EE4964}"/>
              </a:ext>
            </a:extLst>
          </p:cNvPr>
          <p:cNvSpPr>
            <a:spLocks noGrp="1"/>
          </p:cNvSpPr>
          <p:nvPr>
            <p:ph type="body" sz="quarter" idx="13"/>
          </p:nvPr>
        </p:nvSpPr>
        <p:spPr/>
        <p:txBody>
          <a:bodyPr/>
          <a:lstStyle/>
          <a:p>
            <a:r>
              <a:rPr lang="fr-FR" dirty="0"/>
              <a:t>Power Query</a:t>
            </a:r>
          </a:p>
        </p:txBody>
      </p:sp>
    </p:spTree>
    <p:extLst>
      <p:ext uri="{BB962C8B-B14F-4D97-AF65-F5344CB8AC3E}">
        <p14:creationId xmlns:p14="http://schemas.microsoft.com/office/powerpoint/2010/main" val="114988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Query est accessible depuis l’onglet « Données », dans le groupe « Récupérer et transformer »</a:t>
            </a:r>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5" name="Espace réservé du texte 4">
            <a:extLst>
              <a:ext uri="{FF2B5EF4-FFF2-40B4-BE49-F238E27FC236}">
                <a16:creationId xmlns:a16="http://schemas.microsoft.com/office/drawing/2014/main" id="{19CC4A01-8B64-4711-B9C9-E0C6BF6589D8}"/>
              </a:ext>
            </a:extLst>
          </p:cNvPr>
          <p:cNvSpPr>
            <a:spLocks noGrp="1"/>
          </p:cNvSpPr>
          <p:nvPr>
            <p:ph type="body" sz="quarter" idx="13"/>
          </p:nvPr>
        </p:nvSpPr>
        <p:spPr/>
        <p:txBody>
          <a:bodyPr/>
          <a:lstStyle/>
          <a:p>
            <a:r>
              <a:rPr lang="fr-FR" dirty="0"/>
              <a:t>Power Query</a:t>
            </a:r>
          </a:p>
        </p:txBody>
      </p:sp>
      <p:pic>
        <p:nvPicPr>
          <p:cNvPr id="4" name="Image 3">
            <a:extLst>
              <a:ext uri="{FF2B5EF4-FFF2-40B4-BE49-F238E27FC236}">
                <a16:creationId xmlns:a16="http://schemas.microsoft.com/office/drawing/2014/main" id="{94C6AACB-7044-4065-96BD-392EA3C424A6}"/>
              </a:ext>
            </a:extLst>
          </p:cNvPr>
          <p:cNvPicPr>
            <a:picLocks noChangeAspect="1"/>
          </p:cNvPicPr>
          <p:nvPr/>
        </p:nvPicPr>
        <p:blipFill>
          <a:blip r:embed="rId2"/>
          <a:stretch>
            <a:fillRect/>
          </a:stretch>
        </p:blipFill>
        <p:spPr>
          <a:xfrm>
            <a:off x="1960774" y="2821391"/>
            <a:ext cx="7953001" cy="3197946"/>
          </a:xfrm>
          <a:prstGeom prst="rect">
            <a:avLst/>
          </a:prstGeom>
        </p:spPr>
      </p:pic>
    </p:spTree>
    <p:extLst>
      <p:ext uri="{BB962C8B-B14F-4D97-AF65-F5344CB8AC3E}">
        <p14:creationId xmlns:p14="http://schemas.microsoft.com/office/powerpoint/2010/main" val="362757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B2C62-C75E-4496-B38C-88F62174590E}"/>
              </a:ext>
            </a:extLst>
          </p:cNvPr>
          <p:cNvSpPr>
            <a:spLocks noGrp="1"/>
          </p:cNvSpPr>
          <p:nvPr>
            <p:ph type="ctrTitle"/>
          </p:nvPr>
        </p:nvSpPr>
        <p:spPr/>
        <p:txBody>
          <a:bodyPr>
            <a:normAutofit/>
          </a:bodyPr>
          <a:lstStyle/>
          <a:p>
            <a:r>
              <a:rPr lang="fr-FR" sz="5400" dirty="0"/>
              <a:t>Qu’est-ce que la Business Intelligence ?</a:t>
            </a:r>
          </a:p>
        </p:txBody>
      </p:sp>
    </p:spTree>
    <p:extLst>
      <p:ext uri="{BB962C8B-B14F-4D97-AF65-F5344CB8AC3E}">
        <p14:creationId xmlns:p14="http://schemas.microsoft.com/office/powerpoint/2010/main" val="3360274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Pivot est un outil permettant de manipuler de très, très </a:t>
            </a:r>
            <a:r>
              <a:rPr lang="fr-FR" b="1" dirty="0"/>
              <a:t>grandes quantités de données </a:t>
            </a:r>
            <a:r>
              <a:rPr lang="fr-FR" dirty="0"/>
              <a:t>avec Excel </a:t>
            </a:r>
          </a:p>
          <a:p>
            <a:pPr lvl="1"/>
            <a:r>
              <a:rPr lang="fr-FR" dirty="0"/>
              <a:t>Initialement, Excel est limité à un peu plus d’un million de lignes</a:t>
            </a:r>
          </a:p>
          <a:p>
            <a:endParaRPr lang="fr-FR" dirty="0"/>
          </a:p>
          <a:p>
            <a:r>
              <a:rPr lang="fr-FR" dirty="0"/>
              <a:t>On peut également :</a:t>
            </a:r>
          </a:p>
          <a:p>
            <a:pPr lvl="1"/>
            <a:r>
              <a:rPr lang="fr-FR" dirty="0"/>
              <a:t>Créer des </a:t>
            </a:r>
            <a:r>
              <a:rPr lang="fr-FR" b="1" dirty="0"/>
              <a:t>relations</a:t>
            </a:r>
            <a:r>
              <a:rPr lang="fr-FR" dirty="0"/>
              <a:t> entre différentes tables</a:t>
            </a:r>
          </a:p>
          <a:p>
            <a:pPr lvl="1"/>
            <a:r>
              <a:rPr lang="fr-FR" dirty="0"/>
              <a:t>Créer des </a:t>
            </a:r>
            <a:r>
              <a:rPr lang="fr-FR" b="1" dirty="0"/>
              <a:t>mesures</a:t>
            </a:r>
            <a:r>
              <a:rPr lang="fr-FR" dirty="0"/>
              <a:t> suivant des règles de calcul spécifiques, des </a:t>
            </a:r>
            <a:r>
              <a:rPr lang="fr-FR" b="1" dirty="0"/>
              <a:t>KPI</a:t>
            </a:r>
          </a:p>
          <a:p>
            <a:pPr lvl="1"/>
            <a:r>
              <a:rPr lang="fr-FR" dirty="0"/>
              <a:t>Etablir des </a:t>
            </a:r>
            <a:r>
              <a:rPr lang="fr-FR" b="1" dirty="0"/>
              <a:t>hiérarchies</a:t>
            </a:r>
            <a:r>
              <a:rPr lang="fr-FR" dirty="0"/>
              <a:t> au sein des tables</a:t>
            </a:r>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F84F55E2-3EFE-4BEF-83DD-57B5B6C79E1E}"/>
              </a:ext>
            </a:extLst>
          </p:cNvPr>
          <p:cNvSpPr>
            <a:spLocks noGrp="1"/>
          </p:cNvSpPr>
          <p:nvPr>
            <p:ph type="body" sz="quarter" idx="13"/>
          </p:nvPr>
        </p:nvSpPr>
        <p:spPr/>
        <p:txBody>
          <a:bodyPr/>
          <a:lstStyle/>
          <a:p>
            <a:r>
              <a:rPr lang="fr-FR" dirty="0"/>
              <a:t>Power Pivot</a:t>
            </a:r>
          </a:p>
        </p:txBody>
      </p:sp>
    </p:spTree>
    <p:extLst>
      <p:ext uri="{BB962C8B-B14F-4D97-AF65-F5344CB8AC3E}">
        <p14:creationId xmlns:p14="http://schemas.microsoft.com/office/powerpoint/2010/main" val="359655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Pour l’histoire, Microsoft a procédé au rachat d’une base de donnée utilisant une technologie « in memory » nommée </a:t>
            </a:r>
            <a:r>
              <a:rPr lang="fr-FR" b="1" dirty="0"/>
              <a:t>Vertipaq</a:t>
            </a:r>
          </a:p>
          <a:p>
            <a:endParaRPr lang="fr-FR" dirty="0"/>
          </a:p>
          <a:p>
            <a:r>
              <a:rPr lang="fr-FR" dirty="0"/>
              <a:t>Cela a par la suite débouché à </a:t>
            </a:r>
            <a:r>
              <a:rPr lang="fr-FR" b="1" dirty="0"/>
              <a:t>la création de Power Pivot</a:t>
            </a:r>
            <a:r>
              <a:rPr lang="fr-FR" dirty="0"/>
              <a:t>, premier outil Microsoft à utiliser cette base de données</a:t>
            </a:r>
          </a:p>
          <a:p>
            <a:endParaRPr lang="fr-FR" dirty="0"/>
          </a:p>
          <a:p>
            <a:r>
              <a:rPr lang="fr-FR" dirty="0"/>
              <a:t>La base de données Vertipaq a ensuite été déclinée sur plusieurs applicatifs, comme les cubes </a:t>
            </a:r>
            <a:r>
              <a:rPr lang="fr-FR" b="1" dirty="0"/>
              <a:t>tabulaires </a:t>
            </a:r>
            <a:r>
              <a:rPr lang="fr-FR" dirty="0"/>
              <a:t>ou </a:t>
            </a:r>
            <a:r>
              <a:rPr lang="fr-FR" b="1" dirty="0"/>
              <a:t>Power BI</a:t>
            </a:r>
          </a:p>
          <a:p>
            <a:pPr lvl="1"/>
            <a:r>
              <a:rPr lang="fr-FR" dirty="0"/>
              <a:t>C’est d’ailleurs pour cela qu’on retrouve </a:t>
            </a:r>
            <a:r>
              <a:rPr lang="fr-FR" b="1" dirty="0"/>
              <a:t>beaucoup de points communs</a:t>
            </a:r>
            <a:r>
              <a:rPr lang="fr-FR" dirty="0"/>
              <a:t> entre Power Pivot, Power BI et les cubes SSAS tabulaires</a:t>
            </a:r>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93EFB0C1-C477-4550-A601-9074F9E48C8A}"/>
              </a:ext>
            </a:extLst>
          </p:cNvPr>
          <p:cNvSpPr>
            <a:spLocks noGrp="1"/>
          </p:cNvSpPr>
          <p:nvPr>
            <p:ph type="body" sz="quarter" idx="13"/>
          </p:nvPr>
        </p:nvSpPr>
        <p:spPr/>
        <p:txBody>
          <a:bodyPr/>
          <a:lstStyle/>
          <a:p>
            <a:r>
              <a:rPr lang="fr-FR" dirty="0"/>
              <a:t>Power Pivot</a:t>
            </a:r>
          </a:p>
        </p:txBody>
      </p:sp>
    </p:spTree>
    <p:extLst>
      <p:ext uri="{BB962C8B-B14F-4D97-AF65-F5344CB8AC3E}">
        <p14:creationId xmlns:p14="http://schemas.microsoft.com/office/powerpoint/2010/main" val="92514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Avec Power Pivot, on crée un </a:t>
            </a:r>
            <a:r>
              <a:rPr lang="fr-FR" b="1" dirty="0"/>
              <a:t>modèle de données en mémoire</a:t>
            </a:r>
          </a:p>
          <a:p>
            <a:pPr lvl="1"/>
            <a:r>
              <a:rPr lang="fr-FR" dirty="0"/>
              <a:t>C’est en quelque sorte un cube intégré dans le classeur Excel</a:t>
            </a:r>
          </a:p>
          <a:p>
            <a:pPr lvl="1"/>
            <a:endParaRPr lang="fr-FR" dirty="0"/>
          </a:p>
          <a:p>
            <a:r>
              <a:rPr lang="fr-FR" dirty="0"/>
              <a:t>On peut ensuite analyser les données grâce à des tableaux croisés dynamiques connectés à ce modèle de données</a:t>
            </a:r>
          </a:p>
          <a:p>
            <a:pPr lvl="1"/>
            <a:r>
              <a:rPr lang="fr-FR" dirty="0"/>
              <a:t>Les analystes peuvent alors procéder à du reporting « ad-hoc »</a:t>
            </a:r>
          </a:p>
          <a:p>
            <a:pPr lvl="1"/>
            <a:endParaRPr lang="fr-FR" dirty="0"/>
          </a:p>
          <a:p>
            <a:r>
              <a:rPr lang="fr-FR" dirty="0"/>
              <a:t>Power Pivot a été introduit avec Excel 2010, et intégré nativement dans Excel depuis sa version 2013, mais il faut l’activer</a:t>
            </a:r>
          </a:p>
          <a:p>
            <a:endParaRPr lang="fr-FR" dirty="0"/>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98345887-CC46-4409-B09A-A70CBFBD108C}"/>
              </a:ext>
            </a:extLst>
          </p:cNvPr>
          <p:cNvSpPr>
            <a:spLocks noGrp="1"/>
          </p:cNvSpPr>
          <p:nvPr>
            <p:ph type="body" sz="quarter" idx="13"/>
          </p:nvPr>
        </p:nvSpPr>
        <p:spPr/>
        <p:txBody>
          <a:bodyPr/>
          <a:lstStyle/>
          <a:p>
            <a:r>
              <a:rPr lang="fr-FR" dirty="0"/>
              <a:t>Power Pivot</a:t>
            </a:r>
          </a:p>
        </p:txBody>
      </p:sp>
    </p:spTree>
    <p:extLst>
      <p:ext uri="{BB962C8B-B14F-4D97-AF65-F5344CB8AC3E}">
        <p14:creationId xmlns:p14="http://schemas.microsoft.com/office/powerpoint/2010/main" val="84729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7572B78-8509-4BF5-9543-D0E671FDBD12}"/>
              </a:ext>
            </a:extLst>
          </p:cNvPr>
          <p:cNvPicPr>
            <a:picLocks noGrp="1" noChangeAspect="1"/>
          </p:cNvPicPr>
          <p:nvPr>
            <p:ph idx="1"/>
          </p:nvPr>
        </p:nvPicPr>
        <p:blipFill>
          <a:blip r:embed="rId2"/>
          <a:stretch>
            <a:fillRect/>
          </a:stretch>
        </p:blipFill>
        <p:spPr>
          <a:xfrm>
            <a:off x="2717391" y="1608138"/>
            <a:ext cx="6757217" cy="4500562"/>
          </a:xfrm>
          <a:prstGeom prst="rect">
            <a:avLst/>
          </a:prstGeom>
        </p:spPr>
      </p:pic>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3" name="Espace réservé du texte 2">
            <a:extLst>
              <a:ext uri="{FF2B5EF4-FFF2-40B4-BE49-F238E27FC236}">
                <a16:creationId xmlns:a16="http://schemas.microsoft.com/office/drawing/2014/main" id="{5FADA3F2-D5A8-4C7F-97C0-796C38D70A36}"/>
              </a:ext>
            </a:extLst>
          </p:cNvPr>
          <p:cNvSpPr>
            <a:spLocks noGrp="1"/>
          </p:cNvSpPr>
          <p:nvPr>
            <p:ph type="body" sz="quarter" idx="13"/>
          </p:nvPr>
        </p:nvSpPr>
        <p:spPr/>
        <p:txBody>
          <a:bodyPr/>
          <a:lstStyle/>
          <a:p>
            <a:r>
              <a:rPr lang="fr-FR" dirty="0"/>
              <a:t>Power Pivot</a:t>
            </a:r>
          </a:p>
        </p:txBody>
      </p:sp>
    </p:spTree>
    <p:extLst>
      <p:ext uri="{BB962C8B-B14F-4D97-AF65-F5344CB8AC3E}">
        <p14:creationId xmlns:p14="http://schemas.microsoft.com/office/powerpoint/2010/main" val="1935780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Map est un outil de </a:t>
            </a:r>
            <a:r>
              <a:rPr lang="fr-FR" b="1" dirty="0"/>
              <a:t>visualisation 3D</a:t>
            </a:r>
            <a:r>
              <a:rPr lang="fr-FR" dirty="0"/>
              <a:t>, permettant de représenter des données sur des </a:t>
            </a:r>
            <a:r>
              <a:rPr lang="fr-FR" b="1" dirty="0"/>
              <a:t>cartes géographiques</a:t>
            </a:r>
          </a:p>
          <a:p>
            <a:endParaRPr lang="fr-FR" dirty="0"/>
          </a:p>
          <a:p>
            <a:r>
              <a:rPr lang="fr-FR" dirty="0"/>
              <a:t>Il est également possible de mettre en place des </a:t>
            </a:r>
            <a:r>
              <a:rPr lang="fr-FR" b="1" dirty="0"/>
              <a:t>présentation animées</a:t>
            </a:r>
          </a:p>
          <a:p>
            <a:endParaRPr lang="fr-FR" dirty="0"/>
          </a:p>
          <a:p>
            <a:r>
              <a:rPr lang="fr-FR" dirty="0"/>
              <a:t>Power Map a été introduit avec Excel 2013 (en téléchargement), puis intégré nativement et renommé « </a:t>
            </a:r>
            <a:r>
              <a:rPr lang="fr-FR" b="1" dirty="0"/>
              <a:t>3D Maps</a:t>
            </a:r>
            <a:r>
              <a:rPr lang="fr-FR" dirty="0"/>
              <a:t> » depuis Excel 2016</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636EFC57-6848-406E-81ED-F27548BB6893}"/>
              </a:ext>
            </a:extLst>
          </p:cNvPr>
          <p:cNvSpPr>
            <a:spLocks noGrp="1"/>
          </p:cNvSpPr>
          <p:nvPr>
            <p:ph type="body" sz="quarter" idx="13"/>
          </p:nvPr>
        </p:nvSpPr>
        <p:spPr/>
        <p:txBody>
          <a:bodyPr/>
          <a:lstStyle/>
          <a:p>
            <a:r>
              <a:rPr lang="fr-FR" dirty="0"/>
              <a:t>Power Map</a:t>
            </a:r>
          </a:p>
        </p:txBody>
      </p:sp>
    </p:spTree>
    <p:extLst>
      <p:ext uri="{BB962C8B-B14F-4D97-AF65-F5344CB8AC3E}">
        <p14:creationId xmlns:p14="http://schemas.microsoft.com/office/powerpoint/2010/main" val="3031131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ABB8BF5E-AAB1-49DC-A3C7-C3C0F8B6C01D}"/>
              </a:ext>
            </a:extLst>
          </p:cNvPr>
          <p:cNvPicPr>
            <a:picLocks noGrp="1" noChangeAspect="1"/>
          </p:cNvPicPr>
          <p:nvPr>
            <p:ph idx="1"/>
          </p:nvPr>
        </p:nvPicPr>
        <p:blipFill>
          <a:blip r:embed="rId2"/>
          <a:stretch>
            <a:fillRect/>
          </a:stretch>
        </p:blipFill>
        <p:spPr>
          <a:xfrm>
            <a:off x="2895600" y="1608138"/>
            <a:ext cx="6400799" cy="4500562"/>
          </a:xfrm>
          <a:prstGeom prst="rect">
            <a:avLst/>
          </a:prstGeom>
        </p:spPr>
      </p:pic>
      <p:sp>
        <p:nvSpPr>
          <p:cNvPr id="2" name="Titre 1">
            <a:extLst>
              <a:ext uri="{FF2B5EF4-FFF2-40B4-BE49-F238E27FC236}">
                <a16:creationId xmlns:a16="http://schemas.microsoft.com/office/drawing/2014/main" id="{5CAAC073-A195-4798-B409-371EE1D5A5F7}"/>
              </a:ext>
            </a:extLst>
          </p:cNvPr>
          <p:cNvSpPr>
            <a:spLocks noGrp="1"/>
          </p:cNvSpPr>
          <p:nvPr>
            <p:ph type="title"/>
          </p:nvPr>
        </p:nvSpPr>
        <p:spPr/>
        <p:txBody>
          <a:bodyPr>
            <a:normAutofit fontScale="90000"/>
          </a:bodyPr>
          <a:lstStyle/>
          <a:p>
            <a:r>
              <a:rPr lang="fr-FR" dirty="0"/>
              <a:t>Comment Power BI est né</a:t>
            </a:r>
          </a:p>
        </p:txBody>
      </p:sp>
      <p:sp>
        <p:nvSpPr>
          <p:cNvPr id="3" name="Espace réservé du texte 2">
            <a:extLst>
              <a:ext uri="{FF2B5EF4-FFF2-40B4-BE49-F238E27FC236}">
                <a16:creationId xmlns:a16="http://schemas.microsoft.com/office/drawing/2014/main" id="{AD1E4B26-037E-4EB9-8DF9-3476FF4586D0}"/>
              </a:ext>
            </a:extLst>
          </p:cNvPr>
          <p:cNvSpPr>
            <a:spLocks noGrp="1"/>
          </p:cNvSpPr>
          <p:nvPr>
            <p:ph type="body" sz="quarter" idx="13"/>
          </p:nvPr>
        </p:nvSpPr>
        <p:spPr/>
        <p:txBody>
          <a:bodyPr/>
          <a:lstStyle/>
          <a:p>
            <a:r>
              <a:rPr lang="fr-FR" dirty="0"/>
              <a:t>Power Map</a:t>
            </a:r>
          </a:p>
        </p:txBody>
      </p:sp>
    </p:spTree>
    <p:extLst>
      <p:ext uri="{BB962C8B-B14F-4D97-AF65-F5344CB8AC3E}">
        <p14:creationId xmlns:p14="http://schemas.microsoft.com/office/powerpoint/2010/main" val="3919045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View est un outil permettant de </a:t>
            </a:r>
            <a:r>
              <a:rPr lang="fr-FR" b="1" dirty="0"/>
              <a:t>visualiser</a:t>
            </a:r>
            <a:r>
              <a:rPr lang="fr-FR" dirty="0"/>
              <a:t> les données en générant des </a:t>
            </a:r>
            <a:r>
              <a:rPr lang="fr-FR" b="1" dirty="0"/>
              <a:t>graphiques</a:t>
            </a:r>
            <a:r>
              <a:rPr lang="fr-FR" dirty="0"/>
              <a:t>, </a:t>
            </a:r>
            <a:r>
              <a:rPr lang="fr-FR" b="1" dirty="0"/>
              <a:t>diagrammes</a:t>
            </a:r>
            <a:r>
              <a:rPr lang="fr-FR" dirty="0"/>
              <a:t>, </a:t>
            </a:r>
            <a:r>
              <a:rPr lang="fr-FR" b="1" dirty="0"/>
              <a:t>cartes</a:t>
            </a:r>
            <a:r>
              <a:rPr lang="fr-FR" dirty="0"/>
              <a:t> et aux </a:t>
            </a:r>
            <a:r>
              <a:rPr lang="fr-FR" b="1" dirty="0"/>
              <a:t>visuels interactifs</a:t>
            </a:r>
          </a:p>
          <a:p>
            <a:endParaRPr lang="fr-FR" dirty="0"/>
          </a:p>
          <a:p>
            <a:r>
              <a:rPr lang="fr-FR" dirty="0"/>
              <a:t>Ces visuels se basent sur les données stockées dans les fichiers Excel, qu’il s’agisse de tableaux croisés dynamiques ou de tables stockées dans le modèle Power Pivot</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4E6698A9-0DEE-4FEE-9575-32433A1AD825}"/>
              </a:ext>
            </a:extLst>
          </p:cNvPr>
          <p:cNvSpPr>
            <a:spLocks noGrp="1"/>
          </p:cNvSpPr>
          <p:nvPr>
            <p:ph type="body" sz="quarter" idx="13"/>
          </p:nvPr>
        </p:nvSpPr>
        <p:spPr/>
        <p:txBody>
          <a:bodyPr/>
          <a:lstStyle/>
          <a:p>
            <a:r>
              <a:rPr lang="fr-FR" dirty="0"/>
              <a:t>Power View</a:t>
            </a:r>
          </a:p>
        </p:txBody>
      </p:sp>
    </p:spTree>
    <p:extLst>
      <p:ext uri="{BB962C8B-B14F-4D97-AF65-F5344CB8AC3E}">
        <p14:creationId xmlns:p14="http://schemas.microsoft.com/office/powerpoint/2010/main" val="804200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Les utilisateurs peuvent créer toutes sortes de rapports, utilisant des éléments tels que des tableaux, des graphiques 2D/3D, des textes, etc.</a:t>
            </a:r>
          </a:p>
          <a:p>
            <a:endParaRPr lang="fr-FR" dirty="0"/>
          </a:p>
          <a:p>
            <a:r>
              <a:rPr lang="fr-FR" dirty="0"/>
              <a:t>Les rapports créés sont directement liés aux données, et reflètent donc les données les plus récemment chargées dans le fichier </a:t>
            </a:r>
          </a:p>
          <a:p>
            <a:endParaRPr lang="fr-FR" dirty="0"/>
          </a:p>
          <a:p>
            <a:r>
              <a:rPr lang="fr-FR" dirty="0"/>
              <a:t>Les objets du rapport sont </a:t>
            </a:r>
            <a:r>
              <a:rPr lang="fr-FR" b="1" dirty="0"/>
              <a:t>interactifs</a:t>
            </a:r>
          </a:p>
          <a:p>
            <a:pPr lvl="1"/>
            <a:r>
              <a:rPr lang="fr-FR" dirty="0"/>
              <a:t>Un simple clic sur une valeur d’un visuel va permettre de réaliser un filtre sur cette valeur sur tous les autres visuels du rapport</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15DFA541-4197-46EB-968C-FBF374AD943E}"/>
              </a:ext>
            </a:extLst>
          </p:cNvPr>
          <p:cNvSpPr>
            <a:spLocks noGrp="1"/>
          </p:cNvSpPr>
          <p:nvPr>
            <p:ph type="body" sz="quarter" idx="13"/>
          </p:nvPr>
        </p:nvSpPr>
        <p:spPr/>
        <p:txBody>
          <a:bodyPr/>
          <a:lstStyle/>
          <a:p>
            <a:r>
              <a:rPr lang="fr-FR" dirty="0"/>
              <a:t>Power View</a:t>
            </a:r>
          </a:p>
        </p:txBody>
      </p:sp>
    </p:spTree>
    <p:extLst>
      <p:ext uri="{BB962C8B-B14F-4D97-AF65-F5344CB8AC3E}">
        <p14:creationId xmlns:p14="http://schemas.microsoft.com/office/powerpoint/2010/main" val="87595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F053C30-6DD0-4EF4-8BCB-F42BBA35CEC6}"/>
              </a:ext>
            </a:extLst>
          </p:cNvPr>
          <p:cNvPicPr>
            <a:picLocks noGrp="1" noChangeAspect="1"/>
          </p:cNvPicPr>
          <p:nvPr>
            <p:ph idx="1"/>
          </p:nvPr>
        </p:nvPicPr>
        <p:blipFill>
          <a:blip r:embed="rId2"/>
          <a:stretch>
            <a:fillRect/>
          </a:stretch>
        </p:blipFill>
        <p:spPr>
          <a:xfrm>
            <a:off x="3201107" y="1608138"/>
            <a:ext cx="5789785" cy="4500562"/>
          </a:xfrm>
          <a:prstGeom prst="rect">
            <a:avLst/>
          </a:prstGeom>
        </p:spPr>
      </p:pic>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3" name="Espace réservé du texte 2">
            <a:extLst>
              <a:ext uri="{FF2B5EF4-FFF2-40B4-BE49-F238E27FC236}">
                <a16:creationId xmlns:a16="http://schemas.microsoft.com/office/drawing/2014/main" id="{0B4E22E2-4F21-49E3-B66B-F3CB1C7A0F47}"/>
              </a:ext>
            </a:extLst>
          </p:cNvPr>
          <p:cNvSpPr>
            <a:spLocks noGrp="1"/>
          </p:cNvSpPr>
          <p:nvPr>
            <p:ph type="body" sz="quarter" idx="13"/>
          </p:nvPr>
        </p:nvSpPr>
        <p:spPr/>
        <p:txBody>
          <a:bodyPr/>
          <a:lstStyle/>
          <a:p>
            <a:r>
              <a:rPr lang="fr-FR" dirty="0"/>
              <a:t>Power View</a:t>
            </a:r>
          </a:p>
        </p:txBody>
      </p:sp>
    </p:spTree>
    <p:extLst>
      <p:ext uri="{BB962C8B-B14F-4D97-AF65-F5344CB8AC3E}">
        <p14:creationId xmlns:p14="http://schemas.microsoft.com/office/powerpoint/2010/main" val="359085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En somme :</a:t>
            </a:r>
          </a:p>
          <a:p>
            <a:pPr lvl="1"/>
            <a:endParaRPr lang="fr-FR" dirty="0"/>
          </a:p>
          <a:p>
            <a:pPr lvl="1"/>
            <a:r>
              <a:rPr lang="fr-FR" dirty="0"/>
              <a:t>Power Pivot permet de créer un cube en quelques étapes, sans avoir à gérer le côté très rébarbatif de SSAS</a:t>
            </a:r>
          </a:p>
          <a:p>
            <a:pPr lvl="1"/>
            <a:endParaRPr lang="fr-FR" dirty="0"/>
          </a:p>
          <a:p>
            <a:pPr lvl="1"/>
            <a:r>
              <a:rPr lang="fr-FR" dirty="0"/>
              <a:t>Power Query permet d’aller récupérer des données provenant de différentes sources pour alimenter le cube Power Pivot</a:t>
            </a:r>
          </a:p>
          <a:p>
            <a:pPr lvl="1"/>
            <a:endParaRPr lang="fr-FR" dirty="0"/>
          </a:p>
          <a:p>
            <a:pPr lvl="1"/>
            <a:r>
              <a:rPr lang="fr-FR" dirty="0"/>
              <a:t>Power View permet de visualiser autrement, sous forme de dashboard/rapports, les données. Facile à manipuler, et intégrable à Excel ou Sharepoint</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4" name="Espace réservé du texte 3">
            <a:extLst>
              <a:ext uri="{FF2B5EF4-FFF2-40B4-BE49-F238E27FC236}">
                <a16:creationId xmlns:a16="http://schemas.microsoft.com/office/drawing/2014/main" id="{971B137B-736A-4FF4-A710-9A687929DF8D}"/>
              </a:ext>
            </a:extLst>
          </p:cNvPr>
          <p:cNvSpPr>
            <a:spLocks noGrp="1"/>
          </p:cNvSpPr>
          <p:nvPr>
            <p:ph type="body" sz="quarter" idx="13"/>
          </p:nvPr>
        </p:nvSpPr>
        <p:spPr/>
        <p:txBody>
          <a:bodyPr/>
          <a:lstStyle/>
          <a:p>
            <a:r>
              <a:rPr lang="fr-FR" dirty="0"/>
              <a:t>Les add-in Excel en résumé</a:t>
            </a:r>
          </a:p>
        </p:txBody>
      </p:sp>
    </p:spTree>
    <p:extLst>
      <p:ext uri="{BB962C8B-B14F-4D97-AF65-F5344CB8AC3E}">
        <p14:creationId xmlns:p14="http://schemas.microsoft.com/office/powerpoint/2010/main" val="330311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Business Intelligence = Informatique décisionnelle </a:t>
            </a:r>
          </a:p>
          <a:p>
            <a:endParaRPr lang="fr-FR" dirty="0"/>
          </a:p>
          <a:p>
            <a:r>
              <a:rPr lang="fr-FR" dirty="0"/>
              <a:t>Il s’agit d’un ensemble d’</a:t>
            </a:r>
            <a:r>
              <a:rPr lang="fr-FR" b="1" dirty="0"/>
              <a:t>outils</a:t>
            </a:r>
            <a:r>
              <a:rPr lang="fr-FR" dirty="0"/>
              <a:t> et de </a:t>
            </a:r>
            <a:r>
              <a:rPr lang="fr-FR" b="1" dirty="0"/>
              <a:t>méthodes</a:t>
            </a:r>
            <a:r>
              <a:rPr lang="fr-FR" dirty="0"/>
              <a:t> permettant la mise à disposition </a:t>
            </a:r>
            <a:r>
              <a:rPr lang="fr-FR" b="1" dirty="0"/>
              <a:t>d’informations pertinentes et intelligibles </a:t>
            </a:r>
            <a:r>
              <a:rPr lang="fr-FR" dirty="0"/>
              <a:t>aux dirigeants d’entreprises</a:t>
            </a:r>
          </a:p>
          <a:p>
            <a:endParaRPr lang="fr-FR" dirty="0"/>
          </a:p>
          <a:p>
            <a:r>
              <a:rPr lang="fr-FR" dirty="0"/>
              <a:t>Ces derniers peuvent alors avoir une vue d’ensemble de la santé de l’entreprise et de leur environnement, leur permettant ainsi de pouvoir prendre des </a:t>
            </a:r>
            <a:r>
              <a:rPr lang="fr-FR" b="1" dirty="0"/>
              <a:t>décisions</a:t>
            </a:r>
            <a:r>
              <a:rPr lang="fr-FR" dirty="0"/>
              <a:t> stratégiques en fonction de la situation</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5" name="Espace réservé du texte 4">
            <a:extLst>
              <a:ext uri="{FF2B5EF4-FFF2-40B4-BE49-F238E27FC236}">
                <a16:creationId xmlns:a16="http://schemas.microsoft.com/office/drawing/2014/main" id="{A65C376E-17BA-49FB-A26D-9825C6AB58A2}"/>
              </a:ext>
            </a:extLst>
          </p:cNvPr>
          <p:cNvSpPr>
            <a:spLocks noGrp="1"/>
          </p:cNvSpPr>
          <p:nvPr>
            <p:ph type="body" sz="quarter" idx="13"/>
          </p:nvPr>
        </p:nvSpPr>
        <p:spPr/>
        <p:txBody>
          <a:bodyPr/>
          <a:lstStyle/>
          <a:p>
            <a:r>
              <a:rPr lang="fr-FR" dirty="0"/>
              <a:t>Définition et objectif</a:t>
            </a:r>
          </a:p>
        </p:txBody>
      </p:sp>
    </p:spTree>
    <p:extLst>
      <p:ext uri="{BB962C8B-B14F-4D97-AF65-F5344CB8AC3E}">
        <p14:creationId xmlns:p14="http://schemas.microsoft.com/office/powerpoint/2010/main" val="96328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On peut faire un parallèle entre les outils décisionnels « classiques » de Microsoft et les add-in BI d’Excel:</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Comment Power BI est né</a:t>
            </a:r>
          </a:p>
        </p:txBody>
      </p:sp>
      <p:sp>
        <p:nvSpPr>
          <p:cNvPr id="7" name="Espace réservé du texte 6">
            <a:extLst>
              <a:ext uri="{FF2B5EF4-FFF2-40B4-BE49-F238E27FC236}">
                <a16:creationId xmlns:a16="http://schemas.microsoft.com/office/drawing/2014/main" id="{8494B8DA-8250-408A-88E1-35720196C3B8}"/>
              </a:ext>
            </a:extLst>
          </p:cNvPr>
          <p:cNvSpPr>
            <a:spLocks noGrp="1"/>
          </p:cNvSpPr>
          <p:nvPr>
            <p:ph type="body" sz="quarter" idx="13"/>
          </p:nvPr>
        </p:nvSpPr>
        <p:spPr/>
        <p:txBody>
          <a:bodyPr/>
          <a:lstStyle/>
          <a:p>
            <a:r>
              <a:rPr lang="fr-FR" dirty="0"/>
              <a:t>Comparaison avec la suite Microsoft BI</a:t>
            </a:r>
          </a:p>
        </p:txBody>
      </p:sp>
      <p:sp>
        <p:nvSpPr>
          <p:cNvPr id="4" name="Rectangle 3">
            <a:extLst>
              <a:ext uri="{FF2B5EF4-FFF2-40B4-BE49-F238E27FC236}">
                <a16:creationId xmlns:a16="http://schemas.microsoft.com/office/drawing/2014/main" id="{8545933F-B790-44F1-AA0A-069AFCA5E406}"/>
              </a:ext>
            </a:extLst>
          </p:cNvPr>
          <p:cNvSpPr/>
          <p:nvPr/>
        </p:nvSpPr>
        <p:spPr>
          <a:xfrm>
            <a:off x="3866086" y="2821610"/>
            <a:ext cx="2061556" cy="1214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ETL</a:t>
            </a:r>
            <a:br>
              <a:rPr lang="fr-FR" sz="1200" b="1" u="sng" dirty="0"/>
            </a:br>
            <a:endParaRPr lang="fr-FR" sz="1200" b="1" u="sng" dirty="0"/>
          </a:p>
          <a:p>
            <a:pPr algn="ctr"/>
            <a:r>
              <a:rPr lang="fr-FR" sz="1200" dirty="0"/>
              <a:t>Récupérer les données</a:t>
            </a:r>
          </a:p>
          <a:p>
            <a:pPr algn="ctr"/>
            <a:r>
              <a:rPr lang="fr-FR" sz="1200" dirty="0"/>
              <a:t>Nettoyer les données</a:t>
            </a:r>
          </a:p>
          <a:p>
            <a:pPr algn="ctr"/>
            <a:r>
              <a:rPr lang="fr-FR" sz="1200" dirty="0"/>
              <a:t>Consolider les données</a:t>
            </a:r>
          </a:p>
        </p:txBody>
      </p:sp>
      <p:sp>
        <p:nvSpPr>
          <p:cNvPr id="5" name="Rectangle 4">
            <a:extLst>
              <a:ext uri="{FF2B5EF4-FFF2-40B4-BE49-F238E27FC236}">
                <a16:creationId xmlns:a16="http://schemas.microsoft.com/office/drawing/2014/main" id="{213453D2-4C30-449D-8FB4-85B56E15A208}"/>
              </a:ext>
            </a:extLst>
          </p:cNvPr>
          <p:cNvSpPr/>
          <p:nvPr/>
        </p:nvSpPr>
        <p:spPr>
          <a:xfrm>
            <a:off x="6244911" y="2821610"/>
            <a:ext cx="2061556" cy="1214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Cube</a:t>
            </a:r>
          </a:p>
          <a:p>
            <a:pPr algn="ctr"/>
            <a:endParaRPr lang="fr-FR" sz="1200" dirty="0"/>
          </a:p>
          <a:p>
            <a:pPr algn="ctr"/>
            <a:r>
              <a:rPr lang="fr-FR" sz="1200" dirty="0"/>
              <a:t>Analyser les données</a:t>
            </a:r>
          </a:p>
          <a:p>
            <a:pPr algn="ctr"/>
            <a:r>
              <a:rPr lang="fr-FR" sz="1200" dirty="0"/>
              <a:t>Créer des mesures</a:t>
            </a:r>
          </a:p>
        </p:txBody>
      </p:sp>
      <p:sp>
        <p:nvSpPr>
          <p:cNvPr id="6" name="Rectangle 5">
            <a:extLst>
              <a:ext uri="{FF2B5EF4-FFF2-40B4-BE49-F238E27FC236}">
                <a16:creationId xmlns:a16="http://schemas.microsoft.com/office/drawing/2014/main" id="{C6387000-A4A1-4749-A712-4BAC2FF46057}"/>
              </a:ext>
            </a:extLst>
          </p:cNvPr>
          <p:cNvSpPr/>
          <p:nvPr/>
        </p:nvSpPr>
        <p:spPr>
          <a:xfrm>
            <a:off x="8623736" y="2821610"/>
            <a:ext cx="2061556" cy="1214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Reporting</a:t>
            </a:r>
            <a:endParaRPr lang="fr-FR" sz="1200" dirty="0"/>
          </a:p>
          <a:p>
            <a:pPr algn="ctr"/>
            <a:endParaRPr lang="fr-FR" sz="1200" dirty="0"/>
          </a:p>
          <a:p>
            <a:pPr algn="ctr"/>
            <a:r>
              <a:rPr lang="fr-FR" sz="1200" dirty="0"/>
              <a:t>Visualiser les données</a:t>
            </a:r>
          </a:p>
        </p:txBody>
      </p:sp>
      <p:sp>
        <p:nvSpPr>
          <p:cNvPr id="8" name="Rectangle 7">
            <a:extLst>
              <a:ext uri="{FF2B5EF4-FFF2-40B4-BE49-F238E27FC236}">
                <a16:creationId xmlns:a16="http://schemas.microsoft.com/office/drawing/2014/main" id="{F17AB581-F58A-4F46-90FD-38EF4DBF3CA9}"/>
              </a:ext>
            </a:extLst>
          </p:cNvPr>
          <p:cNvSpPr/>
          <p:nvPr/>
        </p:nvSpPr>
        <p:spPr>
          <a:xfrm>
            <a:off x="3866087" y="5379018"/>
            <a:ext cx="2061556" cy="374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Power Query</a:t>
            </a:r>
          </a:p>
        </p:txBody>
      </p:sp>
      <p:sp>
        <p:nvSpPr>
          <p:cNvPr id="9" name="Rectangle 8">
            <a:extLst>
              <a:ext uri="{FF2B5EF4-FFF2-40B4-BE49-F238E27FC236}">
                <a16:creationId xmlns:a16="http://schemas.microsoft.com/office/drawing/2014/main" id="{D029272D-5417-455A-8C50-670A482DCB57}"/>
              </a:ext>
            </a:extLst>
          </p:cNvPr>
          <p:cNvSpPr/>
          <p:nvPr/>
        </p:nvSpPr>
        <p:spPr>
          <a:xfrm>
            <a:off x="6244911" y="5379018"/>
            <a:ext cx="2061556" cy="374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Power Pivot</a:t>
            </a:r>
          </a:p>
        </p:txBody>
      </p:sp>
      <p:sp>
        <p:nvSpPr>
          <p:cNvPr id="10" name="Rectangle 9">
            <a:extLst>
              <a:ext uri="{FF2B5EF4-FFF2-40B4-BE49-F238E27FC236}">
                <a16:creationId xmlns:a16="http://schemas.microsoft.com/office/drawing/2014/main" id="{8AA3997D-6C5A-4FB4-802A-DF79E71D9E3F}"/>
              </a:ext>
            </a:extLst>
          </p:cNvPr>
          <p:cNvSpPr/>
          <p:nvPr/>
        </p:nvSpPr>
        <p:spPr>
          <a:xfrm>
            <a:off x="8623736" y="5379018"/>
            <a:ext cx="2061556" cy="374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Power View / Power Map</a:t>
            </a:r>
          </a:p>
        </p:txBody>
      </p:sp>
      <p:sp>
        <p:nvSpPr>
          <p:cNvPr id="11" name="Rectangle 10">
            <a:extLst>
              <a:ext uri="{FF2B5EF4-FFF2-40B4-BE49-F238E27FC236}">
                <a16:creationId xmlns:a16="http://schemas.microsoft.com/office/drawing/2014/main" id="{E8938C61-48D6-4093-AA1D-3087276D16BB}"/>
              </a:ext>
            </a:extLst>
          </p:cNvPr>
          <p:cNvSpPr/>
          <p:nvPr/>
        </p:nvSpPr>
        <p:spPr>
          <a:xfrm>
            <a:off x="3866086" y="4444917"/>
            <a:ext cx="2061556"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SSIS</a:t>
            </a:r>
          </a:p>
        </p:txBody>
      </p:sp>
      <p:sp>
        <p:nvSpPr>
          <p:cNvPr id="12" name="Rectangle 11">
            <a:extLst>
              <a:ext uri="{FF2B5EF4-FFF2-40B4-BE49-F238E27FC236}">
                <a16:creationId xmlns:a16="http://schemas.microsoft.com/office/drawing/2014/main" id="{B7AADDD6-EA01-45EE-8627-AA93CD45C9A4}"/>
              </a:ext>
            </a:extLst>
          </p:cNvPr>
          <p:cNvSpPr/>
          <p:nvPr/>
        </p:nvSpPr>
        <p:spPr>
          <a:xfrm>
            <a:off x="6244911" y="4444917"/>
            <a:ext cx="2061556"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SSAS</a:t>
            </a:r>
          </a:p>
        </p:txBody>
      </p:sp>
      <p:sp>
        <p:nvSpPr>
          <p:cNvPr id="13" name="Rectangle 12">
            <a:extLst>
              <a:ext uri="{FF2B5EF4-FFF2-40B4-BE49-F238E27FC236}">
                <a16:creationId xmlns:a16="http://schemas.microsoft.com/office/drawing/2014/main" id="{AD301EAC-34E7-4357-A6C2-73EAF3F288E5}"/>
              </a:ext>
            </a:extLst>
          </p:cNvPr>
          <p:cNvSpPr/>
          <p:nvPr/>
        </p:nvSpPr>
        <p:spPr>
          <a:xfrm>
            <a:off x="8623736" y="4462633"/>
            <a:ext cx="2061556"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SSRS</a:t>
            </a:r>
          </a:p>
        </p:txBody>
      </p:sp>
      <p:cxnSp>
        <p:nvCxnSpPr>
          <p:cNvPr id="15" name="Connecteur droit 14">
            <a:extLst>
              <a:ext uri="{FF2B5EF4-FFF2-40B4-BE49-F238E27FC236}">
                <a16:creationId xmlns:a16="http://schemas.microsoft.com/office/drawing/2014/main" id="{BC3350C1-ECEC-47A6-A63E-ED85F246E739}"/>
              </a:ext>
            </a:extLst>
          </p:cNvPr>
          <p:cNvCxnSpPr>
            <a:cxnSpLocks/>
          </p:cNvCxnSpPr>
          <p:nvPr/>
        </p:nvCxnSpPr>
        <p:spPr>
          <a:xfrm>
            <a:off x="1050844" y="5040421"/>
            <a:ext cx="9634448" cy="76745"/>
          </a:xfrm>
          <a:prstGeom prst="line">
            <a:avLst/>
          </a:prstGeom>
          <a:ln w="28575">
            <a:solidFill>
              <a:schemeClr val="tx1">
                <a:lumMod val="75000"/>
                <a:lumOff val="25000"/>
              </a:schemeClr>
            </a:solidFill>
            <a:prstDash val="dash"/>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C6A036AD-2C1F-4683-BF94-831E0C8B14FD}"/>
              </a:ext>
            </a:extLst>
          </p:cNvPr>
          <p:cNvSpPr/>
          <p:nvPr/>
        </p:nvSpPr>
        <p:spPr>
          <a:xfrm>
            <a:off x="1050844" y="4449074"/>
            <a:ext cx="1970117" cy="3740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BI traditionnelle (SQL Server)</a:t>
            </a:r>
          </a:p>
        </p:txBody>
      </p:sp>
      <p:sp>
        <p:nvSpPr>
          <p:cNvPr id="20" name="Rectangle 19">
            <a:extLst>
              <a:ext uri="{FF2B5EF4-FFF2-40B4-BE49-F238E27FC236}">
                <a16:creationId xmlns:a16="http://schemas.microsoft.com/office/drawing/2014/main" id="{DB0A7D89-B471-4203-9332-4B6AE9B2F359}"/>
              </a:ext>
            </a:extLst>
          </p:cNvPr>
          <p:cNvSpPr/>
          <p:nvPr/>
        </p:nvSpPr>
        <p:spPr>
          <a:xfrm>
            <a:off x="1050844" y="5379018"/>
            <a:ext cx="1970117" cy="3740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Add-in Excel</a:t>
            </a:r>
          </a:p>
        </p:txBody>
      </p:sp>
      <p:cxnSp>
        <p:nvCxnSpPr>
          <p:cNvPr id="23" name="Connecteur droit 22">
            <a:extLst>
              <a:ext uri="{FF2B5EF4-FFF2-40B4-BE49-F238E27FC236}">
                <a16:creationId xmlns:a16="http://schemas.microsoft.com/office/drawing/2014/main" id="{AE7F3D09-061A-47E5-9C65-BAAF9B20D6FB}"/>
              </a:ext>
            </a:extLst>
          </p:cNvPr>
          <p:cNvCxnSpPr>
            <a:cxnSpLocks/>
          </p:cNvCxnSpPr>
          <p:nvPr/>
        </p:nvCxnSpPr>
        <p:spPr>
          <a:xfrm>
            <a:off x="3442137" y="2893265"/>
            <a:ext cx="0" cy="3142211"/>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5FB14AD3-CD90-4F7A-B191-3655154F9D51}"/>
              </a:ext>
            </a:extLst>
          </p:cNvPr>
          <p:cNvCxnSpPr>
            <a:cxnSpLocks/>
          </p:cNvCxnSpPr>
          <p:nvPr/>
        </p:nvCxnSpPr>
        <p:spPr>
          <a:xfrm>
            <a:off x="1050844" y="4181105"/>
            <a:ext cx="9634448" cy="76745"/>
          </a:xfrm>
          <a:prstGeom prst="line">
            <a:avLst/>
          </a:prstGeom>
          <a:ln w="28575">
            <a:solidFill>
              <a:schemeClr val="tx1">
                <a:lumMod val="75000"/>
                <a:lumOff val="25000"/>
              </a:schemeClr>
            </a:solidFill>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589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69B1F-B915-4F89-BC58-4B5EA3473473}"/>
              </a:ext>
            </a:extLst>
          </p:cNvPr>
          <p:cNvSpPr>
            <a:spLocks noGrp="1"/>
          </p:cNvSpPr>
          <p:nvPr>
            <p:ph type="ctrTitle"/>
          </p:nvPr>
        </p:nvSpPr>
        <p:spPr/>
        <p:txBody>
          <a:bodyPr/>
          <a:lstStyle/>
          <a:p>
            <a:r>
              <a:rPr lang="fr-FR" dirty="0"/>
              <a:t>Qu’est-ce que Power BI ?</a:t>
            </a:r>
          </a:p>
        </p:txBody>
      </p:sp>
    </p:spTree>
    <p:extLst>
      <p:ext uri="{BB962C8B-B14F-4D97-AF65-F5344CB8AC3E}">
        <p14:creationId xmlns:p14="http://schemas.microsoft.com/office/powerpoint/2010/main" val="3607415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BI est une suite de produits et services :</a:t>
            </a:r>
          </a:p>
          <a:p>
            <a:pPr lvl="1"/>
            <a:r>
              <a:rPr lang="fr-FR" dirty="0"/>
              <a:t>Power BI Desktop</a:t>
            </a:r>
          </a:p>
          <a:p>
            <a:pPr lvl="2"/>
            <a:r>
              <a:rPr lang="fr-FR" dirty="0"/>
              <a:t>Application de bureau </a:t>
            </a:r>
          </a:p>
          <a:p>
            <a:pPr lvl="2"/>
            <a:r>
              <a:rPr lang="fr-FR" dirty="0"/>
              <a:t>Permet d’importer des données, les transformer, créer des rapports …</a:t>
            </a:r>
          </a:p>
          <a:p>
            <a:pPr lvl="1"/>
            <a:r>
              <a:rPr lang="fr-FR" dirty="0"/>
              <a:t>Power BI Online</a:t>
            </a:r>
          </a:p>
          <a:p>
            <a:pPr lvl="2"/>
            <a:r>
              <a:rPr lang="fr-FR" dirty="0"/>
              <a:t>Service SaaS (Software as a Service)</a:t>
            </a:r>
          </a:p>
          <a:p>
            <a:pPr lvl="2"/>
            <a:r>
              <a:rPr lang="fr-FR" dirty="0"/>
              <a:t>Les rapports y sont déployés</a:t>
            </a:r>
          </a:p>
          <a:p>
            <a:pPr lvl="2"/>
            <a:r>
              <a:rPr lang="fr-FR" dirty="0"/>
              <a:t>Possibilité de créer des dashboards</a:t>
            </a:r>
          </a:p>
          <a:p>
            <a:pPr lvl="1"/>
            <a:r>
              <a:rPr lang="fr-FR" dirty="0"/>
              <a:t>Power BI Mobile</a:t>
            </a:r>
          </a:p>
          <a:p>
            <a:pPr lvl="2"/>
            <a:r>
              <a:rPr lang="fr-FR" dirty="0"/>
              <a:t>Des applications sur smartphones et tablettes</a:t>
            </a:r>
          </a:p>
          <a:p>
            <a:pPr lvl="2"/>
            <a:r>
              <a:rPr lang="fr-FR" dirty="0"/>
              <a:t>Permet de visualiser les rapports et dashboard </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73823B82-548B-484A-9377-955FF2823A2F}"/>
              </a:ext>
            </a:extLst>
          </p:cNvPr>
          <p:cNvSpPr>
            <a:spLocks noGrp="1"/>
          </p:cNvSpPr>
          <p:nvPr>
            <p:ph type="body" sz="quarter" idx="13"/>
          </p:nvPr>
        </p:nvSpPr>
        <p:spPr/>
        <p:txBody>
          <a:bodyPr/>
          <a:lstStyle/>
          <a:p>
            <a:r>
              <a:rPr lang="fr-FR" dirty="0"/>
              <a:t>Un ensemble de produits et services</a:t>
            </a:r>
          </a:p>
        </p:txBody>
      </p:sp>
    </p:spTree>
    <p:extLst>
      <p:ext uri="{BB962C8B-B14F-4D97-AF65-F5344CB8AC3E}">
        <p14:creationId xmlns:p14="http://schemas.microsoft.com/office/powerpoint/2010/main" val="833476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3" name="Espace réservé du texte 2">
            <a:extLst>
              <a:ext uri="{FF2B5EF4-FFF2-40B4-BE49-F238E27FC236}">
                <a16:creationId xmlns:a16="http://schemas.microsoft.com/office/drawing/2014/main" id="{F73B2EB9-9456-4D55-B6DA-1A3ABF8D16A4}"/>
              </a:ext>
            </a:extLst>
          </p:cNvPr>
          <p:cNvSpPr>
            <a:spLocks noGrp="1"/>
          </p:cNvSpPr>
          <p:nvPr>
            <p:ph type="body" sz="quarter" idx="13"/>
          </p:nvPr>
        </p:nvSpPr>
        <p:spPr/>
        <p:txBody>
          <a:bodyPr/>
          <a:lstStyle/>
          <a:p>
            <a:r>
              <a:rPr lang="fr-FR" dirty="0"/>
              <a:t>Comment les outils et services interagissent entre eux</a:t>
            </a:r>
          </a:p>
        </p:txBody>
      </p:sp>
      <p:pic>
        <p:nvPicPr>
          <p:cNvPr id="1026" name="Picture 2" descr="Capture d’écran d’un diagramme montrant l’intégration de Power BI Desktop, du service Power BI et de Power BI Mobile">
            <a:extLst>
              <a:ext uri="{FF2B5EF4-FFF2-40B4-BE49-F238E27FC236}">
                <a16:creationId xmlns:a16="http://schemas.microsoft.com/office/drawing/2014/main" id="{45B42729-CA4F-489B-BEA7-57BF95571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829" y="1812462"/>
            <a:ext cx="8223250" cy="411162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56E4E2C-403E-46B4-8BF8-99E129FC9484}"/>
              </a:ext>
            </a:extLst>
          </p:cNvPr>
          <p:cNvSpPr txBox="1"/>
          <p:nvPr/>
        </p:nvSpPr>
        <p:spPr>
          <a:xfrm>
            <a:off x="8625808" y="5785587"/>
            <a:ext cx="3056542"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3623716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BI Desktop est une application qui s’exécute sous </a:t>
            </a:r>
            <a:r>
              <a:rPr lang="fr-FR" b="1" dirty="0"/>
              <a:t>Windows</a:t>
            </a:r>
            <a:r>
              <a:rPr lang="fr-FR" dirty="0"/>
              <a:t>, totalement détachée et indépendante d’Excel</a:t>
            </a:r>
          </a:p>
          <a:p>
            <a:endParaRPr lang="fr-FR" dirty="0"/>
          </a:p>
          <a:p>
            <a:r>
              <a:rPr lang="fr-FR" dirty="0"/>
              <a:t>On y retrouve les fonctionnalités de </a:t>
            </a:r>
            <a:r>
              <a:rPr lang="fr-FR" b="1" dirty="0"/>
              <a:t>Power Query</a:t>
            </a:r>
            <a:r>
              <a:rPr lang="fr-FR" dirty="0"/>
              <a:t>, </a:t>
            </a:r>
            <a:r>
              <a:rPr lang="fr-FR" b="1" dirty="0"/>
              <a:t>Power Pivot</a:t>
            </a:r>
            <a:r>
              <a:rPr lang="fr-FR" dirty="0"/>
              <a:t>, </a:t>
            </a:r>
            <a:r>
              <a:rPr lang="fr-FR" b="1" dirty="0"/>
              <a:t>Power View</a:t>
            </a:r>
            <a:r>
              <a:rPr lang="fr-FR" dirty="0"/>
              <a:t> et </a:t>
            </a:r>
            <a:r>
              <a:rPr lang="fr-FR" b="1" dirty="0"/>
              <a:t>Power Map</a:t>
            </a:r>
            <a:r>
              <a:rPr lang="fr-FR" dirty="0"/>
              <a:t>, sous une interface différente mais très intuitive</a:t>
            </a:r>
          </a:p>
          <a:p>
            <a:endParaRPr lang="fr-FR" dirty="0"/>
          </a:p>
          <a:p>
            <a:r>
              <a:rPr lang="fr-FR" dirty="0"/>
              <a:t>Power BI Desktop permet de </a:t>
            </a:r>
            <a:r>
              <a:rPr lang="fr-FR" b="1" dirty="0"/>
              <a:t>combiner</a:t>
            </a:r>
            <a:r>
              <a:rPr lang="fr-FR" dirty="0"/>
              <a:t> les possibilités offertes par tous ces add-in en une seule application </a:t>
            </a:r>
            <a:r>
              <a:rPr lang="fr-FR" b="1" dirty="0"/>
              <a:t>purement dédiée à la BI</a:t>
            </a:r>
          </a:p>
          <a:p>
            <a:endParaRPr lang="fr-FR" dirty="0"/>
          </a:p>
          <a:p>
            <a:pPr marL="0" indent="0">
              <a:buNone/>
            </a:pPr>
            <a:endParaRPr lang="fr-FR" dirty="0"/>
          </a:p>
          <a:p>
            <a:endParaRPr lang="fr-FR" dirty="0"/>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684F7DC7-BF15-462A-A5AF-559FA24BF17C}"/>
              </a:ext>
            </a:extLst>
          </p:cNvPr>
          <p:cNvSpPr>
            <a:spLocks noGrp="1"/>
          </p:cNvSpPr>
          <p:nvPr>
            <p:ph type="body" sz="quarter" idx="13"/>
          </p:nvPr>
        </p:nvSpPr>
        <p:spPr/>
        <p:txBody>
          <a:bodyPr/>
          <a:lstStyle/>
          <a:p>
            <a:r>
              <a:rPr lang="fr-FR" dirty="0"/>
              <a:t>Power BI Desktop</a:t>
            </a:r>
          </a:p>
        </p:txBody>
      </p:sp>
    </p:spTree>
    <p:extLst>
      <p:ext uri="{BB962C8B-B14F-4D97-AF65-F5344CB8AC3E}">
        <p14:creationId xmlns:p14="http://schemas.microsoft.com/office/powerpoint/2010/main" val="4081005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Pour résumer, avec Power BI Desktop, on peut :</a:t>
            </a:r>
          </a:p>
          <a:p>
            <a:pPr lvl="1"/>
            <a:r>
              <a:rPr lang="fr-FR" dirty="0"/>
              <a:t>Récupérer des données provenant de diverses sources</a:t>
            </a:r>
          </a:p>
          <a:p>
            <a:pPr lvl="1"/>
            <a:r>
              <a:rPr lang="fr-FR" dirty="0"/>
              <a:t>Transformer ces données pour les nettoyer et les consolider</a:t>
            </a:r>
          </a:p>
          <a:p>
            <a:pPr lvl="1"/>
            <a:r>
              <a:rPr lang="fr-FR" dirty="0"/>
              <a:t>Mettre en place un modèle de données qui stockera ces données</a:t>
            </a:r>
          </a:p>
          <a:p>
            <a:pPr lvl="1"/>
            <a:r>
              <a:rPr lang="fr-FR" dirty="0"/>
              <a:t>Editer les liens qui existent entre les tables du modèle</a:t>
            </a:r>
          </a:p>
          <a:p>
            <a:pPr lvl="1"/>
            <a:r>
              <a:rPr lang="fr-FR" dirty="0"/>
              <a:t>Créer des mesures dans le modèle</a:t>
            </a:r>
          </a:p>
          <a:p>
            <a:pPr lvl="1"/>
            <a:r>
              <a:rPr lang="fr-FR" dirty="0"/>
              <a:t>Concevoir des rapports s’appuyant sur le modèle de données</a:t>
            </a:r>
          </a:p>
          <a:p>
            <a:pPr lvl="1"/>
            <a:r>
              <a:rPr lang="fr-FR" dirty="0"/>
              <a:t>Mettre en place des règles de sécurité sur les données</a:t>
            </a:r>
          </a:p>
          <a:p>
            <a:endParaRPr lang="fr-FR" dirty="0"/>
          </a:p>
          <a:p>
            <a:endParaRPr lang="fr-FR" dirty="0"/>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650DC91E-F1D6-4645-9E46-9C73B960615E}"/>
              </a:ext>
            </a:extLst>
          </p:cNvPr>
          <p:cNvSpPr>
            <a:spLocks noGrp="1"/>
          </p:cNvSpPr>
          <p:nvPr>
            <p:ph type="body" sz="quarter" idx="13"/>
          </p:nvPr>
        </p:nvSpPr>
        <p:spPr/>
        <p:txBody>
          <a:bodyPr/>
          <a:lstStyle/>
          <a:p>
            <a:r>
              <a:rPr lang="fr-FR" dirty="0"/>
              <a:t>Power BI Desktop</a:t>
            </a:r>
          </a:p>
        </p:txBody>
      </p:sp>
    </p:spTree>
    <p:extLst>
      <p:ext uri="{BB962C8B-B14F-4D97-AF65-F5344CB8AC3E}">
        <p14:creationId xmlns:p14="http://schemas.microsoft.com/office/powerpoint/2010/main" val="3480394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BI Desktop génère des projets Power BI au format .pbix</a:t>
            </a:r>
          </a:p>
          <a:p>
            <a:endParaRPr lang="fr-FR" dirty="0"/>
          </a:p>
          <a:p>
            <a:r>
              <a:rPr lang="fr-FR" dirty="0"/>
              <a:t>Ces fichiers contiennent tout le travail réalisé :</a:t>
            </a:r>
          </a:p>
          <a:p>
            <a:pPr lvl="1"/>
            <a:r>
              <a:rPr lang="fr-FR" dirty="0"/>
              <a:t>Le modèle de données</a:t>
            </a:r>
          </a:p>
          <a:p>
            <a:pPr lvl="1"/>
            <a:r>
              <a:rPr lang="fr-FR" dirty="0"/>
              <a:t>Les transformations appliquées aux données</a:t>
            </a:r>
          </a:p>
          <a:p>
            <a:pPr lvl="1"/>
            <a:r>
              <a:rPr lang="fr-FR" dirty="0"/>
              <a:t>Les données (compressées)</a:t>
            </a:r>
          </a:p>
          <a:p>
            <a:pPr lvl="1"/>
            <a:r>
              <a:rPr lang="fr-FR" dirty="0"/>
              <a:t>Les visualisations</a:t>
            </a:r>
          </a:p>
          <a:p>
            <a:pPr lvl="1"/>
            <a:endParaRPr lang="fr-FR" dirty="0"/>
          </a:p>
          <a:p>
            <a:r>
              <a:rPr lang="fr-FR" dirty="0"/>
              <a:t>Ces rapports peuvent être publiés sur le service Power BI Online afin d’être partagés avec le reste de l’entreprise</a:t>
            </a:r>
          </a:p>
          <a:p>
            <a:endParaRPr lang="fr-FR" dirty="0"/>
          </a:p>
          <a:p>
            <a:endParaRPr lang="fr-FR" dirty="0"/>
          </a:p>
          <a:p>
            <a:endParaRPr lang="fr-FR" dirty="0"/>
          </a:p>
          <a:p>
            <a:endParaRPr lang="fr-FR" dirty="0"/>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931D67E7-DE96-43FD-B4FD-B0A8E6B705D6}"/>
              </a:ext>
            </a:extLst>
          </p:cNvPr>
          <p:cNvSpPr>
            <a:spLocks noGrp="1"/>
          </p:cNvSpPr>
          <p:nvPr>
            <p:ph type="body" sz="quarter" idx="13"/>
          </p:nvPr>
        </p:nvSpPr>
        <p:spPr/>
        <p:txBody>
          <a:bodyPr/>
          <a:lstStyle/>
          <a:p>
            <a:r>
              <a:rPr lang="fr-FR" dirty="0"/>
              <a:t>Power BI Desktop</a:t>
            </a:r>
          </a:p>
        </p:txBody>
      </p:sp>
    </p:spTree>
    <p:extLst>
      <p:ext uri="{BB962C8B-B14F-4D97-AF65-F5344CB8AC3E}">
        <p14:creationId xmlns:p14="http://schemas.microsoft.com/office/powerpoint/2010/main" val="4214438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fontScale="92500" lnSpcReduction="10000"/>
          </a:bodyPr>
          <a:lstStyle/>
          <a:p>
            <a:r>
              <a:rPr lang="fr-FR" dirty="0"/>
              <a:t>Power BI Online constitue un ensemble de services dans le cloud</a:t>
            </a:r>
          </a:p>
          <a:p>
            <a:pPr lvl="1"/>
            <a:r>
              <a:rPr lang="fr-FR" dirty="0"/>
              <a:t>On parle aussi de « Power BI Service »</a:t>
            </a:r>
          </a:p>
          <a:p>
            <a:pPr lvl="1"/>
            <a:r>
              <a:rPr lang="fr-FR" dirty="0"/>
              <a:t>On y publie tout le travail qui a été réalisé sur Power BI Desktop (données, transformations, rapports, etc.)</a:t>
            </a:r>
          </a:p>
          <a:p>
            <a:endParaRPr lang="fr-FR" dirty="0"/>
          </a:p>
          <a:p>
            <a:r>
              <a:rPr lang="fr-FR" dirty="0"/>
              <a:t>Dans Power BI Online, on peut réaliser d’autres tâches, telles que :</a:t>
            </a:r>
          </a:p>
          <a:p>
            <a:pPr lvl="1"/>
            <a:r>
              <a:rPr lang="fr-FR" dirty="0"/>
              <a:t>Créer des dashboards</a:t>
            </a:r>
          </a:p>
          <a:p>
            <a:pPr lvl="1"/>
            <a:r>
              <a:rPr lang="fr-FR" dirty="0"/>
              <a:t>Partager du contenu entre utilisateurs</a:t>
            </a:r>
          </a:p>
          <a:p>
            <a:pPr lvl="1"/>
            <a:r>
              <a:rPr lang="fr-FR" dirty="0"/>
              <a:t>Créer des alertes</a:t>
            </a:r>
          </a:p>
          <a:p>
            <a:pPr lvl="1"/>
            <a:r>
              <a:rPr lang="fr-FR" dirty="0"/>
              <a:t>Gérer l’accès aux données</a:t>
            </a:r>
          </a:p>
          <a:p>
            <a:pPr lvl="1"/>
            <a:r>
              <a:rPr lang="fr-FR" dirty="0"/>
              <a:t>Rafraichir les datasets utilisés par les rapports</a:t>
            </a:r>
          </a:p>
          <a:p>
            <a:pPr lvl="1"/>
            <a:r>
              <a:rPr lang="fr-FR" dirty="0"/>
              <a:t>etc.</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FA9BBCCB-1A91-4809-958E-BA3EF57DDA40}"/>
              </a:ext>
            </a:extLst>
          </p:cNvPr>
          <p:cNvSpPr>
            <a:spLocks noGrp="1"/>
          </p:cNvSpPr>
          <p:nvPr>
            <p:ph type="body" sz="quarter" idx="13"/>
          </p:nvPr>
        </p:nvSpPr>
        <p:spPr/>
        <p:txBody>
          <a:bodyPr/>
          <a:lstStyle/>
          <a:p>
            <a:r>
              <a:rPr lang="fr-FR" dirty="0"/>
              <a:t>Power BI Online</a:t>
            </a:r>
          </a:p>
        </p:txBody>
      </p:sp>
    </p:spTree>
    <p:extLst>
      <p:ext uri="{BB962C8B-B14F-4D97-AF65-F5344CB8AC3E}">
        <p14:creationId xmlns:p14="http://schemas.microsoft.com/office/powerpoint/2010/main" val="100866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Il est possible de </a:t>
            </a:r>
            <a:r>
              <a:rPr lang="fr-FR" b="1" dirty="0"/>
              <a:t>concevoir des rapports </a:t>
            </a:r>
            <a:r>
              <a:rPr lang="fr-FR" dirty="0"/>
              <a:t>directement sur le service </a:t>
            </a:r>
            <a:r>
              <a:rPr lang="fr-FR" b="1" dirty="0"/>
              <a:t>Power BI Online</a:t>
            </a:r>
          </a:p>
          <a:p>
            <a:pPr lvl="1"/>
            <a:endParaRPr lang="fr-FR" dirty="0"/>
          </a:p>
          <a:p>
            <a:r>
              <a:rPr lang="fr-FR" dirty="0"/>
              <a:t>C’est très utile pour les utilisateurs qui veulent créer de nouveaux rapports à partir de jeu de données déjà existants, sans avoir besoin de s’embêter à installer l’application Power BI Desktop</a:t>
            </a:r>
          </a:p>
          <a:p>
            <a:pPr lvl="1"/>
            <a:endParaRPr lang="fr-FR" dirty="0"/>
          </a:p>
          <a:p>
            <a:r>
              <a:rPr lang="fr-FR" dirty="0"/>
              <a:t>A noter que l’interface de création de rapport sur Power BI Online est </a:t>
            </a:r>
            <a:r>
              <a:rPr lang="fr-FR" b="1" dirty="0"/>
              <a:t>quasiment</a:t>
            </a:r>
            <a:r>
              <a:rPr lang="fr-FR" dirty="0"/>
              <a:t> identique à celle de Power BI Desktop </a:t>
            </a:r>
          </a:p>
          <a:p>
            <a:pPr lvl="1"/>
            <a:r>
              <a:rPr lang="fr-FR" dirty="0"/>
              <a:t>Il existe tout de même quelques limitations minimes par rapport à PBI Desktop</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DBF779D2-F489-4031-94B3-D664193CB961}"/>
              </a:ext>
            </a:extLst>
          </p:cNvPr>
          <p:cNvSpPr>
            <a:spLocks noGrp="1"/>
          </p:cNvSpPr>
          <p:nvPr>
            <p:ph type="body" sz="quarter" idx="13"/>
          </p:nvPr>
        </p:nvSpPr>
        <p:spPr/>
        <p:txBody>
          <a:bodyPr/>
          <a:lstStyle/>
          <a:p>
            <a:r>
              <a:rPr lang="fr-FR" dirty="0"/>
              <a:t>Power BI Online</a:t>
            </a:r>
          </a:p>
        </p:txBody>
      </p:sp>
    </p:spTree>
    <p:extLst>
      <p:ext uri="{BB962C8B-B14F-4D97-AF65-F5344CB8AC3E}">
        <p14:creationId xmlns:p14="http://schemas.microsoft.com/office/powerpoint/2010/main" val="1194550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Avec Power BI Mobile, les utilisateurs peuvent librement consommer leurs rapports depuis n’importe quel support : laptop, smartphone, tablette...</a:t>
            </a:r>
          </a:p>
          <a:p>
            <a:endParaRPr lang="fr-FR" dirty="0"/>
          </a:p>
          <a:p>
            <a:r>
              <a:rPr lang="fr-FR" dirty="0"/>
              <a:t>Il existe également une fonctionnalité</a:t>
            </a:r>
            <a:br>
              <a:rPr lang="fr-FR" dirty="0"/>
            </a:br>
            <a:r>
              <a:rPr lang="fr-FR" dirty="0"/>
              <a:t>« offline » pour permettre la </a:t>
            </a:r>
            <a:br>
              <a:rPr lang="fr-FR" dirty="0"/>
            </a:br>
            <a:r>
              <a:rPr lang="fr-FR" dirty="0"/>
              <a:t>consommation des rapports même</a:t>
            </a:r>
            <a:br>
              <a:rPr lang="fr-FR" dirty="0"/>
            </a:br>
            <a:r>
              <a:rPr lang="fr-FR" dirty="0"/>
              <a:t>sans être connecté à un quelconque</a:t>
            </a:r>
            <a:br>
              <a:rPr lang="fr-FR" dirty="0"/>
            </a:br>
            <a:r>
              <a:rPr lang="fr-FR" dirty="0"/>
              <a:t>réseau</a:t>
            </a:r>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DBF779D2-F489-4031-94B3-D664193CB961}"/>
              </a:ext>
            </a:extLst>
          </p:cNvPr>
          <p:cNvSpPr>
            <a:spLocks noGrp="1"/>
          </p:cNvSpPr>
          <p:nvPr>
            <p:ph type="body" sz="quarter" idx="13"/>
          </p:nvPr>
        </p:nvSpPr>
        <p:spPr/>
        <p:txBody>
          <a:bodyPr/>
          <a:lstStyle/>
          <a:p>
            <a:r>
              <a:rPr lang="fr-FR" dirty="0"/>
              <a:t>Power BI Mobile</a:t>
            </a:r>
          </a:p>
        </p:txBody>
      </p:sp>
      <p:pic>
        <p:nvPicPr>
          <p:cNvPr id="6" name="Image 5">
            <a:extLst>
              <a:ext uri="{FF2B5EF4-FFF2-40B4-BE49-F238E27FC236}">
                <a16:creationId xmlns:a16="http://schemas.microsoft.com/office/drawing/2014/main" id="{E6AB4F3D-E7C7-4675-B975-5743BB7065B8}"/>
              </a:ext>
            </a:extLst>
          </p:cNvPr>
          <p:cNvPicPr>
            <a:picLocks noChangeAspect="1"/>
          </p:cNvPicPr>
          <p:nvPr/>
        </p:nvPicPr>
        <p:blipFill>
          <a:blip r:embed="rId2"/>
          <a:stretch>
            <a:fillRect/>
          </a:stretch>
        </p:blipFill>
        <p:spPr>
          <a:xfrm>
            <a:off x="7172696" y="2820192"/>
            <a:ext cx="3626966" cy="3288045"/>
          </a:xfrm>
          <a:prstGeom prst="rect">
            <a:avLst/>
          </a:prstGeom>
        </p:spPr>
      </p:pic>
      <p:sp>
        <p:nvSpPr>
          <p:cNvPr id="7" name="ZoneTexte 6">
            <a:extLst>
              <a:ext uri="{FF2B5EF4-FFF2-40B4-BE49-F238E27FC236}">
                <a16:creationId xmlns:a16="http://schemas.microsoft.com/office/drawing/2014/main" id="{CE36F654-529E-4EE6-BA6B-E69734FBF324}"/>
              </a:ext>
            </a:extLst>
          </p:cNvPr>
          <p:cNvSpPr txBox="1"/>
          <p:nvPr/>
        </p:nvSpPr>
        <p:spPr>
          <a:xfrm>
            <a:off x="5119825" y="6108237"/>
            <a:ext cx="3056542"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125289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L’idée est donc de permettre une meilleure prise de décision grâce à l’analyses de données de l’entreprise</a:t>
            </a:r>
          </a:p>
          <a:p>
            <a:pPr lvl="1"/>
            <a:r>
              <a:rPr lang="fr-FR" dirty="0"/>
              <a:t>Les données sont précieuses !</a:t>
            </a:r>
          </a:p>
          <a:p>
            <a:pPr lvl="1"/>
            <a:endParaRPr lang="fr-FR" dirty="0"/>
          </a:p>
          <a:p>
            <a:r>
              <a:rPr lang="fr-FR" dirty="0"/>
              <a:t>Le problème, c’est que ces données sont souvent éparpillées dans des fichiers, ou dans différentes applications métier (CRM, ERP, web, etc.)</a:t>
            </a:r>
          </a:p>
          <a:p>
            <a:pPr lvl="1"/>
            <a:r>
              <a:rPr lang="fr-FR" dirty="0"/>
              <a:t>Souvent, ces applications proposent des solutions de reporting</a:t>
            </a:r>
          </a:p>
          <a:p>
            <a:pPr lvl="1"/>
            <a:r>
              <a:rPr lang="fr-FR" dirty="0"/>
              <a:t>Mais ces reporting ne concernent qu’une application à la fois</a:t>
            </a:r>
          </a:p>
          <a:p>
            <a:pPr lvl="1"/>
            <a:r>
              <a:rPr lang="fr-FR" dirty="0"/>
              <a:t>On ne dispose alors que d’une </a:t>
            </a:r>
            <a:r>
              <a:rPr lang="fr-FR" b="1" dirty="0"/>
              <a:t>vision</a:t>
            </a:r>
            <a:r>
              <a:rPr lang="fr-FR" dirty="0"/>
              <a:t> de la donnée </a:t>
            </a:r>
            <a:r>
              <a:rPr lang="fr-FR" b="1" dirty="0"/>
              <a:t>cloisonnée</a:t>
            </a:r>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041DDA35-CCA9-439A-B123-C44A9F9C75CA}"/>
              </a:ext>
            </a:extLst>
          </p:cNvPr>
          <p:cNvSpPr>
            <a:spLocks noGrp="1"/>
          </p:cNvSpPr>
          <p:nvPr>
            <p:ph type="body" sz="quarter" idx="13"/>
          </p:nvPr>
        </p:nvSpPr>
        <p:spPr/>
        <p:txBody>
          <a:bodyPr/>
          <a:lstStyle/>
          <a:p>
            <a:r>
              <a:rPr lang="fr-FR" dirty="0"/>
              <a:t>Définition et objectif</a:t>
            </a:r>
          </a:p>
        </p:txBody>
      </p:sp>
    </p:spTree>
    <p:extLst>
      <p:ext uri="{BB962C8B-B14F-4D97-AF65-F5344CB8AC3E}">
        <p14:creationId xmlns:p14="http://schemas.microsoft.com/office/powerpoint/2010/main" val="552723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Power BI Desktop, Power BI Online et Power BI Mobile constituent le socle de la suite Power BI</a:t>
            </a:r>
          </a:p>
          <a:p>
            <a:endParaRPr lang="fr-FR" dirty="0"/>
          </a:p>
          <a:p>
            <a:r>
              <a:rPr lang="fr-FR" dirty="0"/>
              <a:t>D’autres éléments viennent s’ajouter pour compléter cette suite, dont notamment :</a:t>
            </a:r>
          </a:p>
          <a:p>
            <a:pPr lvl="1"/>
            <a:r>
              <a:rPr lang="fr-FR" dirty="0"/>
              <a:t>Les passerelles de données (Power BI Gateway)</a:t>
            </a:r>
          </a:p>
          <a:p>
            <a:pPr lvl="1"/>
            <a:r>
              <a:rPr lang="fr-FR" dirty="0"/>
              <a:t>Power BI Embedded</a:t>
            </a:r>
          </a:p>
          <a:p>
            <a:pPr lvl="1"/>
            <a:r>
              <a:rPr lang="fr-FR" dirty="0"/>
              <a:t>Les visuels personnalisés (AppSource)</a:t>
            </a:r>
          </a:p>
          <a:p>
            <a:pPr lvl="1"/>
            <a:r>
              <a:rPr lang="fr-FR" dirty="0"/>
              <a:t>Power BI Report Server</a:t>
            </a:r>
          </a:p>
          <a:p>
            <a:pPr lvl="1"/>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E9D113D4-257B-45D1-ADCE-C22664DD1B2E}"/>
              </a:ext>
            </a:extLst>
          </p:cNvPr>
          <p:cNvSpPr>
            <a:spLocks noGrp="1"/>
          </p:cNvSpPr>
          <p:nvPr>
            <p:ph type="body" sz="quarter" idx="13"/>
          </p:nvPr>
        </p:nvSpPr>
        <p:spPr/>
        <p:txBody>
          <a:bodyPr/>
          <a:lstStyle/>
          <a:p>
            <a:r>
              <a:rPr lang="fr-FR" dirty="0"/>
              <a:t>Les compléments de Power BI</a:t>
            </a:r>
          </a:p>
        </p:txBody>
      </p:sp>
    </p:spTree>
    <p:extLst>
      <p:ext uri="{BB962C8B-B14F-4D97-AF65-F5344CB8AC3E}">
        <p14:creationId xmlns:p14="http://schemas.microsoft.com/office/powerpoint/2010/main" val="2130293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Power BI Gateways</a:t>
            </a:r>
          </a:p>
          <a:p>
            <a:pPr lvl="1"/>
            <a:r>
              <a:rPr lang="fr-FR" dirty="0"/>
              <a:t>Des passerelles permettant à Power BI Service de se connecter à des sources de données qui ne sont pas dans le cloud (on-</a:t>
            </a:r>
            <a:r>
              <a:rPr lang="fr-FR" dirty="0" err="1"/>
              <a:t>premises</a:t>
            </a:r>
            <a:r>
              <a:rPr lang="fr-FR" dirty="0"/>
              <a:t>) </a:t>
            </a:r>
          </a:p>
          <a:p>
            <a:pPr lvl="1"/>
            <a:r>
              <a:rPr lang="fr-FR" dirty="0"/>
              <a:t>La passerelle de données s’installe sur le serveur disposant des données pour alimenter les rapports déployés</a:t>
            </a:r>
          </a:p>
          <a:p>
            <a:pPr marL="457200" lvl="1" indent="0">
              <a:buNone/>
            </a:pPr>
            <a:endParaRPr lang="fr-FR" dirty="0"/>
          </a:p>
          <a:p>
            <a:r>
              <a:rPr lang="fr-FR" dirty="0"/>
              <a:t>Power BI Embedded</a:t>
            </a:r>
          </a:p>
          <a:p>
            <a:pPr lvl="1"/>
            <a:r>
              <a:rPr lang="fr-FR" dirty="0"/>
              <a:t>Utilisation des rapports / dashboard dans des applications tierces</a:t>
            </a:r>
          </a:p>
          <a:p>
            <a:pPr lvl="1"/>
            <a:r>
              <a:rPr lang="fr-FR" dirty="0"/>
              <a:t>Même principe que lorsqu’un souhaite intégrer une vidéo Youtube dans une page web ou une application (code généré, à intégrer dans l’application)</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E9D113D4-257B-45D1-ADCE-C22664DD1B2E}"/>
              </a:ext>
            </a:extLst>
          </p:cNvPr>
          <p:cNvSpPr>
            <a:spLocks noGrp="1"/>
          </p:cNvSpPr>
          <p:nvPr>
            <p:ph type="body" sz="quarter" idx="13"/>
          </p:nvPr>
        </p:nvSpPr>
        <p:spPr/>
        <p:txBody>
          <a:bodyPr/>
          <a:lstStyle/>
          <a:p>
            <a:r>
              <a:rPr lang="fr-FR" dirty="0"/>
              <a:t>Les compléments de Power BI</a:t>
            </a:r>
          </a:p>
        </p:txBody>
      </p:sp>
    </p:spTree>
    <p:extLst>
      <p:ext uri="{BB962C8B-B14F-4D97-AF65-F5344CB8AC3E}">
        <p14:creationId xmlns:p14="http://schemas.microsoft.com/office/powerpoint/2010/main" val="309269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Les visuels personnalisés de l’AppSource</a:t>
            </a:r>
          </a:p>
          <a:p>
            <a:pPr lvl="1"/>
            <a:r>
              <a:rPr lang="fr-FR" dirty="0"/>
              <a:t>Un « marché » disposant de toute une collection de visuels complémentaires, développés par Microsoft et des développeurs tiers partenaires</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7C79AB32-3A01-4B43-900B-AADE3405301F}"/>
              </a:ext>
            </a:extLst>
          </p:cNvPr>
          <p:cNvSpPr>
            <a:spLocks noGrp="1"/>
          </p:cNvSpPr>
          <p:nvPr>
            <p:ph type="body" sz="quarter" idx="13"/>
          </p:nvPr>
        </p:nvSpPr>
        <p:spPr/>
        <p:txBody>
          <a:bodyPr/>
          <a:lstStyle/>
          <a:p>
            <a:r>
              <a:rPr lang="fr-FR" dirty="0"/>
              <a:t>Les compléments de Power BI</a:t>
            </a:r>
          </a:p>
        </p:txBody>
      </p:sp>
      <p:pic>
        <p:nvPicPr>
          <p:cNvPr id="6" name="Image 5">
            <a:extLst>
              <a:ext uri="{FF2B5EF4-FFF2-40B4-BE49-F238E27FC236}">
                <a16:creationId xmlns:a16="http://schemas.microsoft.com/office/drawing/2014/main" id="{27FD1F97-09F5-413E-81B0-310450920602}"/>
              </a:ext>
            </a:extLst>
          </p:cNvPr>
          <p:cNvPicPr>
            <a:picLocks noChangeAspect="1"/>
          </p:cNvPicPr>
          <p:nvPr/>
        </p:nvPicPr>
        <p:blipFill>
          <a:blip r:embed="rId2"/>
          <a:stretch>
            <a:fillRect/>
          </a:stretch>
        </p:blipFill>
        <p:spPr>
          <a:xfrm>
            <a:off x="1237101" y="2890618"/>
            <a:ext cx="5822691" cy="3081025"/>
          </a:xfrm>
          <a:prstGeom prst="rect">
            <a:avLst/>
          </a:prstGeom>
        </p:spPr>
      </p:pic>
    </p:spTree>
    <p:extLst>
      <p:ext uri="{BB962C8B-B14F-4D97-AF65-F5344CB8AC3E}">
        <p14:creationId xmlns:p14="http://schemas.microsoft.com/office/powerpoint/2010/main" val="2117638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Power BI Report Server </a:t>
            </a:r>
          </a:p>
          <a:p>
            <a:pPr lvl="1"/>
            <a:r>
              <a:rPr lang="fr-FR" dirty="0"/>
              <a:t>Une version de Power BI qui utilise </a:t>
            </a:r>
            <a:br>
              <a:rPr lang="fr-FR" dirty="0"/>
            </a:br>
            <a:r>
              <a:rPr lang="fr-FR" dirty="0"/>
              <a:t>un serveur de rapport local </a:t>
            </a:r>
          </a:p>
          <a:p>
            <a:pPr lvl="1"/>
            <a:r>
              <a:rPr lang="fr-FR" dirty="0"/>
              <a:t>Il s’agit d’une alternative pour les entreprises </a:t>
            </a:r>
            <a:br>
              <a:rPr lang="fr-FR" dirty="0"/>
            </a:br>
            <a:r>
              <a:rPr lang="fr-FR" dirty="0"/>
              <a:t>qui ne souhaitent pas utiliser le cloud</a:t>
            </a:r>
          </a:p>
          <a:p>
            <a:pPr lvl="1"/>
            <a:r>
              <a:rPr lang="fr-FR" dirty="0"/>
              <a:t>A noter que de nombreuses fonctionnalités</a:t>
            </a:r>
            <a:br>
              <a:rPr lang="fr-FR" dirty="0"/>
            </a:br>
            <a:r>
              <a:rPr lang="fr-FR" dirty="0"/>
              <a:t>Power BI ne sont pas disponibles dans </a:t>
            </a:r>
            <a:br>
              <a:rPr lang="fr-FR" dirty="0"/>
            </a:br>
            <a:r>
              <a:rPr lang="fr-FR" dirty="0"/>
              <a:t>cette version « locale » </a:t>
            </a:r>
          </a:p>
          <a:p>
            <a:pPr marL="457200" lvl="1" indent="0">
              <a:buNone/>
            </a:pPr>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7C79AB32-3A01-4B43-900B-AADE3405301F}"/>
              </a:ext>
            </a:extLst>
          </p:cNvPr>
          <p:cNvSpPr>
            <a:spLocks noGrp="1"/>
          </p:cNvSpPr>
          <p:nvPr>
            <p:ph type="body" sz="quarter" idx="13"/>
          </p:nvPr>
        </p:nvSpPr>
        <p:spPr/>
        <p:txBody>
          <a:bodyPr/>
          <a:lstStyle/>
          <a:p>
            <a:r>
              <a:rPr lang="fr-FR" dirty="0"/>
              <a:t>Les compléments de Power BI</a:t>
            </a:r>
          </a:p>
        </p:txBody>
      </p:sp>
      <p:pic>
        <p:nvPicPr>
          <p:cNvPr id="4098" name="Picture 2" descr="Capture d’écran montrant le portail web du serveur de rapports Power BI.">
            <a:extLst>
              <a:ext uri="{FF2B5EF4-FFF2-40B4-BE49-F238E27FC236}">
                <a16:creationId xmlns:a16="http://schemas.microsoft.com/office/drawing/2014/main" id="{8F4BAB53-0DD7-414F-A0AA-37B3658FA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81" y="1786595"/>
            <a:ext cx="3745614" cy="4142615"/>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7765FB4F-73D8-4435-9E13-B7C43D9DE25F}"/>
              </a:ext>
            </a:extLst>
          </p:cNvPr>
          <p:cNvSpPr txBox="1"/>
          <p:nvPr/>
        </p:nvSpPr>
        <p:spPr>
          <a:xfrm>
            <a:off x="7843054" y="5938571"/>
            <a:ext cx="3056542"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2616768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E1AFC1-A59A-4A21-B4B0-A17A6831A297}"/>
              </a:ext>
            </a:extLst>
          </p:cNvPr>
          <p:cNvSpPr>
            <a:spLocks noGrp="1"/>
          </p:cNvSpPr>
          <p:nvPr>
            <p:ph idx="1"/>
          </p:nvPr>
        </p:nvSpPr>
        <p:spPr/>
        <p:txBody>
          <a:bodyPr/>
          <a:lstStyle/>
          <a:p>
            <a:r>
              <a:rPr lang="fr-FR" dirty="0"/>
              <a:t>Une fonctionnalité très intéressante de Power BI s’intitule </a:t>
            </a:r>
            <a:r>
              <a:rPr lang="fr-FR" b="1" dirty="0"/>
              <a:t>Q&amp;A</a:t>
            </a:r>
            <a:r>
              <a:rPr lang="fr-FR" dirty="0"/>
              <a:t> </a:t>
            </a:r>
          </a:p>
          <a:p>
            <a:pPr lvl="1"/>
            <a:r>
              <a:rPr lang="fr-FR" dirty="0"/>
              <a:t>Questions &amp; Answers</a:t>
            </a:r>
          </a:p>
          <a:p>
            <a:endParaRPr lang="fr-FR" dirty="0"/>
          </a:p>
          <a:p>
            <a:r>
              <a:rPr lang="fr-FR" dirty="0"/>
              <a:t>Elle permet de poser des questions en </a:t>
            </a:r>
            <a:r>
              <a:rPr lang="fr-FR" b="1" dirty="0"/>
              <a:t>langage naturel</a:t>
            </a:r>
            <a:r>
              <a:rPr lang="fr-FR" dirty="0"/>
              <a:t>, et de se voir proposer un ensemble de réponses sous formes de visuels adaptés</a:t>
            </a:r>
          </a:p>
          <a:p>
            <a:endParaRPr lang="fr-FR" dirty="0"/>
          </a:p>
          <a:p>
            <a:r>
              <a:rPr lang="fr-FR" dirty="0"/>
              <a:t>Pour ce faire, Power BI analyse les </a:t>
            </a:r>
            <a:r>
              <a:rPr lang="fr-FR" b="1" dirty="0"/>
              <a:t>mots utilisés </a:t>
            </a:r>
            <a:r>
              <a:rPr lang="fr-FR" dirty="0"/>
              <a:t>dans la question, et essaye de comprendre à quoi ces derniers font référence vis-à-vis du </a:t>
            </a:r>
            <a:r>
              <a:rPr lang="fr-FR" b="1" dirty="0"/>
              <a:t>modèle</a:t>
            </a:r>
          </a:p>
        </p:txBody>
      </p:sp>
      <p:sp>
        <p:nvSpPr>
          <p:cNvPr id="2" name="Titre 1">
            <a:extLst>
              <a:ext uri="{FF2B5EF4-FFF2-40B4-BE49-F238E27FC236}">
                <a16:creationId xmlns:a16="http://schemas.microsoft.com/office/drawing/2014/main" id="{09E19169-5CE0-4DA2-8907-2E0E92EBEC77}"/>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DFC9DBE9-D52B-4223-891F-1D917D94EF65}"/>
              </a:ext>
            </a:extLst>
          </p:cNvPr>
          <p:cNvSpPr>
            <a:spLocks noGrp="1"/>
          </p:cNvSpPr>
          <p:nvPr>
            <p:ph type="body" sz="quarter" idx="13"/>
          </p:nvPr>
        </p:nvSpPr>
        <p:spPr/>
        <p:txBody>
          <a:bodyPr/>
          <a:lstStyle/>
          <a:p>
            <a:r>
              <a:rPr lang="fr-FR" dirty="0"/>
              <a:t>La fonctionnalité Q&amp;A</a:t>
            </a:r>
          </a:p>
        </p:txBody>
      </p:sp>
    </p:spTree>
    <p:extLst>
      <p:ext uri="{BB962C8B-B14F-4D97-AF65-F5344CB8AC3E}">
        <p14:creationId xmlns:p14="http://schemas.microsoft.com/office/powerpoint/2010/main" val="3173767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E1AFC1-A59A-4A21-B4B0-A17A6831A297}"/>
              </a:ext>
            </a:extLst>
          </p:cNvPr>
          <p:cNvSpPr>
            <a:spLocks noGrp="1"/>
          </p:cNvSpPr>
          <p:nvPr>
            <p:ph idx="1"/>
          </p:nvPr>
        </p:nvSpPr>
        <p:spPr/>
        <p:txBody>
          <a:bodyPr/>
          <a:lstStyle/>
          <a:p>
            <a:r>
              <a:rPr lang="fr-FR" dirty="0"/>
              <a:t>On retrouve la fonctionnalité Q&amp;A sur les </a:t>
            </a:r>
            <a:r>
              <a:rPr lang="fr-FR" b="1" dirty="0"/>
              <a:t>dashboards</a:t>
            </a:r>
            <a:r>
              <a:rPr lang="fr-FR" dirty="0"/>
              <a:t> et dans les </a:t>
            </a:r>
            <a:r>
              <a:rPr lang="fr-FR" b="1" dirty="0"/>
              <a:t>rapports</a:t>
            </a:r>
            <a:r>
              <a:rPr lang="fr-FR" dirty="0"/>
              <a:t> sur Power BI Online </a:t>
            </a:r>
          </a:p>
          <a:p>
            <a:endParaRPr lang="fr-FR" dirty="0"/>
          </a:p>
          <a:p>
            <a:endParaRPr lang="fr-FR" dirty="0"/>
          </a:p>
          <a:p>
            <a:endParaRPr lang="fr-FR" dirty="0"/>
          </a:p>
        </p:txBody>
      </p:sp>
      <p:sp>
        <p:nvSpPr>
          <p:cNvPr id="2" name="Titre 1">
            <a:extLst>
              <a:ext uri="{FF2B5EF4-FFF2-40B4-BE49-F238E27FC236}">
                <a16:creationId xmlns:a16="http://schemas.microsoft.com/office/drawing/2014/main" id="{09E19169-5CE0-4DA2-8907-2E0E92EBEC77}"/>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17492CF5-2577-42C5-AB83-CCED83DED9BB}"/>
              </a:ext>
            </a:extLst>
          </p:cNvPr>
          <p:cNvSpPr>
            <a:spLocks noGrp="1"/>
          </p:cNvSpPr>
          <p:nvPr>
            <p:ph type="body" sz="quarter" idx="13"/>
          </p:nvPr>
        </p:nvSpPr>
        <p:spPr/>
        <p:txBody>
          <a:bodyPr/>
          <a:lstStyle/>
          <a:p>
            <a:r>
              <a:rPr lang="fr-FR" dirty="0"/>
              <a:t>La fonctionnalité Q&amp;A</a:t>
            </a:r>
          </a:p>
        </p:txBody>
      </p:sp>
      <p:pic>
        <p:nvPicPr>
          <p:cNvPr id="3076" name="Picture 4" descr="zone de question">
            <a:extLst>
              <a:ext uri="{FF2B5EF4-FFF2-40B4-BE49-F238E27FC236}">
                <a16:creationId xmlns:a16="http://schemas.microsoft.com/office/drawing/2014/main" id="{A9352E9B-CE59-42E6-BC28-E3626704E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079" y="2863850"/>
            <a:ext cx="3628459" cy="3086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Écran de questions et réponses avec une requête">
            <a:extLst>
              <a:ext uri="{FF2B5EF4-FFF2-40B4-BE49-F238E27FC236}">
                <a16:creationId xmlns:a16="http://schemas.microsoft.com/office/drawing/2014/main" id="{E15BB589-2582-4465-B29C-123CAF80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306" y="2863850"/>
            <a:ext cx="3677293" cy="3091487"/>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7B0B201A-5B63-4DBF-84D3-8346667490F0}"/>
              </a:ext>
            </a:extLst>
          </p:cNvPr>
          <p:cNvSpPr txBox="1"/>
          <p:nvPr/>
        </p:nvSpPr>
        <p:spPr>
          <a:xfrm>
            <a:off x="10158742" y="5488285"/>
            <a:ext cx="1836400" cy="461665"/>
          </a:xfrm>
          <a:prstGeom prst="rect">
            <a:avLst/>
          </a:prstGeom>
          <a:noFill/>
        </p:spPr>
        <p:txBody>
          <a:bodyPr wrap="none" rtlCol="0">
            <a:spAutoFit/>
          </a:bodyPr>
          <a:lstStyle/>
          <a:p>
            <a:r>
              <a:rPr lang="fr-FR" sz="1200" dirty="0"/>
              <a:t>Source des images :</a:t>
            </a:r>
          </a:p>
          <a:p>
            <a:r>
              <a:rPr lang="fr-FR" sz="1200" dirty="0">
                <a:hlinkClick r:id="rId4"/>
              </a:rPr>
              <a:t>http://docs.microsoft.com</a:t>
            </a:r>
            <a:endParaRPr lang="fr-FR" sz="1200" dirty="0"/>
          </a:p>
        </p:txBody>
      </p:sp>
    </p:spTree>
    <p:extLst>
      <p:ext uri="{BB962C8B-B14F-4D97-AF65-F5344CB8AC3E}">
        <p14:creationId xmlns:p14="http://schemas.microsoft.com/office/powerpoint/2010/main" val="3141206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E1AFC1-A59A-4A21-B4B0-A17A6831A297}"/>
              </a:ext>
            </a:extLst>
          </p:cNvPr>
          <p:cNvSpPr>
            <a:spLocks noGrp="1"/>
          </p:cNvSpPr>
          <p:nvPr>
            <p:ph idx="1"/>
          </p:nvPr>
        </p:nvSpPr>
        <p:spPr/>
        <p:txBody>
          <a:bodyPr/>
          <a:lstStyle/>
          <a:p>
            <a:r>
              <a:rPr lang="fr-FR" dirty="0"/>
              <a:t>Pour le moment, Q&amp;A ne supporte que les questions posées en anglais</a:t>
            </a:r>
          </a:p>
          <a:p>
            <a:pPr lvl="1"/>
            <a:r>
              <a:rPr lang="fr-FR" dirty="0"/>
              <a:t>La langue espagnole est disponible en préversion </a:t>
            </a:r>
          </a:p>
          <a:p>
            <a:endParaRPr lang="fr-FR" dirty="0"/>
          </a:p>
          <a:p>
            <a:endParaRPr lang="fr-FR" dirty="0"/>
          </a:p>
          <a:p>
            <a:endParaRPr lang="fr-FR" dirty="0"/>
          </a:p>
          <a:p>
            <a:endParaRPr lang="fr-FR" dirty="0"/>
          </a:p>
          <a:p>
            <a:endParaRPr lang="fr-FR" dirty="0"/>
          </a:p>
          <a:p>
            <a:endParaRPr lang="fr-FR" dirty="0"/>
          </a:p>
        </p:txBody>
      </p:sp>
      <p:sp>
        <p:nvSpPr>
          <p:cNvPr id="2" name="Titre 1">
            <a:extLst>
              <a:ext uri="{FF2B5EF4-FFF2-40B4-BE49-F238E27FC236}">
                <a16:creationId xmlns:a16="http://schemas.microsoft.com/office/drawing/2014/main" id="{09E19169-5CE0-4DA2-8907-2E0E92EBEC77}"/>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561DFEF8-A8D2-4784-8D58-5A69FD99A67D}"/>
              </a:ext>
            </a:extLst>
          </p:cNvPr>
          <p:cNvSpPr>
            <a:spLocks noGrp="1"/>
          </p:cNvSpPr>
          <p:nvPr>
            <p:ph type="body" sz="quarter" idx="13"/>
          </p:nvPr>
        </p:nvSpPr>
        <p:spPr/>
        <p:txBody>
          <a:bodyPr/>
          <a:lstStyle/>
          <a:p>
            <a:r>
              <a:rPr lang="fr-FR" dirty="0"/>
              <a:t>La fonctionnalité Q&amp;A</a:t>
            </a:r>
          </a:p>
        </p:txBody>
      </p:sp>
      <p:pic>
        <p:nvPicPr>
          <p:cNvPr id="2050" name="Picture 2" descr="Questions et réponses crée une visualisation">
            <a:extLst>
              <a:ext uri="{FF2B5EF4-FFF2-40B4-BE49-F238E27FC236}">
                <a16:creationId xmlns:a16="http://schemas.microsoft.com/office/drawing/2014/main" id="{4D592AB3-AD3C-4260-ADC8-9980A02F2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718371"/>
            <a:ext cx="2906713" cy="33898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Visuel Questions et réponses sous forme de carte choroplèthe">
            <a:extLst>
              <a:ext uri="{FF2B5EF4-FFF2-40B4-BE49-F238E27FC236}">
                <a16:creationId xmlns:a16="http://schemas.microsoft.com/office/drawing/2014/main" id="{0DA08F3E-EE49-43C5-AEA2-53A35700C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742" y="2718371"/>
            <a:ext cx="6886575" cy="338710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B1DF9CD6-4D1B-40E6-8248-6C291268DA90}"/>
              </a:ext>
            </a:extLst>
          </p:cNvPr>
          <p:cNvSpPr txBox="1"/>
          <p:nvPr/>
        </p:nvSpPr>
        <p:spPr>
          <a:xfrm>
            <a:off x="4448147" y="6105474"/>
            <a:ext cx="3188614" cy="276999"/>
          </a:xfrm>
          <a:prstGeom prst="rect">
            <a:avLst/>
          </a:prstGeom>
          <a:noFill/>
        </p:spPr>
        <p:txBody>
          <a:bodyPr wrap="square" rtlCol="0">
            <a:spAutoFit/>
          </a:bodyPr>
          <a:lstStyle/>
          <a:p>
            <a:r>
              <a:rPr lang="fr-FR" sz="1200" dirty="0"/>
              <a:t>Source des images : </a:t>
            </a:r>
            <a:r>
              <a:rPr lang="fr-FR" sz="1200" dirty="0">
                <a:hlinkClick r:id="rId4"/>
              </a:rPr>
              <a:t>http://docs.microsoft.com</a:t>
            </a:r>
            <a:endParaRPr lang="fr-FR" sz="1200" dirty="0"/>
          </a:p>
        </p:txBody>
      </p:sp>
    </p:spTree>
    <p:extLst>
      <p:ext uri="{BB962C8B-B14F-4D97-AF65-F5344CB8AC3E}">
        <p14:creationId xmlns:p14="http://schemas.microsoft.com/office/powerpoint/2010/main" val="4176186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1E1AFC1-A59A-4A21-B4B0-A17A6831A297}"/>
              </a:ext>
            </a:extLst>
          </p:cNvPr>
          <p:cNvSpPr>
            <a:spLocks noGrp="1"/>
          </p:cNvSpPr>
          <p:nvPr>
            <p:ph idx="1"/>
          </p:nvPr>
        </p:nvSpPr>
        <p:spPr/>
        <p:txBody>
          <a:bodyPr>
            <a:normAutofit/>
          </a:bodyPr>
          <a:lstStyle/>
          <a:p>
            <a:r>
              <a:rPr lang="fr-FR" dirty="0"/>
              <a:t>Pour profiter au mieux de la fonctionnalité Q&amp;A, il faut s’assurer que l’on dispose d’un </a:t>
            </a:r>
            <a:r>
              <a:rPr lang="fr-FR" b="1" dirty="0"/>
              <a:t>bon modèle de données</a:t>
            </a:r>
            <a:r>
              <a:rPr lang="fr-FR" dirty="0"/>
              <a:t>, avec </a:t>
            </a:r>
            <a:r>
              <a:rPr lang="fr-FR" b="1" dirty="0"/>
              <a:t>des noms </a:t>
            </a:r>
            <a:r>
              <a:rPr lang="fr-FR" dirty="0"/>
              <a:t>de tables, de colonnes et de mesures </a:t>
            </a:r>
            <a:r>
              <a:rPr lang="fr-FR" b="1" dirty="0"/>
              <a:t>pertinents</a:t>
            </a:r>
          </a:p>
          <a:p>
            <a:endParaRPr lang="fr-FR" dirty="0"/>
          </a:p>
          <a:p>
            <a:r>
              <a:rPr lang="fr-FR" dirty="0"/>
              <a:t>Au niveau du modèle de données, il est possible de définir des </a:t>
            </a:r>
            <a:r>
              <a:rPr lang="fr-FR" b="1" dirty="0"/>
              <a:t>synonymes</a:t>
            </a:r>
            <a:r>
              <a:rPr lang="fr-FR" dirty="0"/>
              <a:t>, pour aider la fonctionnalité Q&amp;A</a:t>
            </a:r>
          </a:p>
          <a:p>
            <a:pPr lvl="1"/>
            <a:r>
              <a:rPr lang="fr-FR" dirty="0"/>
              <a:t>Par exemple : SalesAmount = Revenue, Item = Product, etc.</a:t>
            </a:r>
          </a:p>
          <a:p>
            <a:endParaRPr lang="fr-FR" dirty="0"/>
          </a:p>
          <a:p>
            <a:r>
              <a:rPr lang="fr-FR" dirty="0"/>
              <a:t>La fonctionnalité est interactive, et surtout très rapide, grâce au stockage en mémoire (réponses quasi instantanées)</a:t>
            </a:r>
          </a:p>
          <a:p>
            <a:pPr marL="0" indent="0">
              <a:buNone/>
            </a:pPr>
            <a:endParaRPr lang="fr-FR" dirty="0"/>
          </a:p>
        </p:txBody>
      </p:sp>
      <p:sp>
        <p:nvSpPr>
          <p:cNvPr id="2" name="Titre 1">
            <a:extLst>
              <a:ext uri="{FF2B5EF4-FFF2-40B4-BE49-F238E27FC236}">
                <a16:creationId xmlns:a16="http://schemas.microsoft.com/office/drawing/2014/main" id="{09E19169-5CE0-4DA2-8907-2E0E92EBEC77}"/>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83959ECE-7F92-4D86-8F2A-1F13997BA725}"/>
              </a:ext>
            </a:extLst>
          </p:cNvPr>
          <p:cNvSpPr>
            <a:spLocks noGrp="1"/>
          </p:cNvSpPr>
          <p:nvPr>
            <p:ph type="body" sz="quarter" idx="13"/>
          </p:nvPr>
        </p:nvSpPr>
        <p:spPr/>
        <p:txBody>
          <a:bodyPr/>
          <a:lstStyle/>
          <a:p>
            <a:r>
              <a:rPr lang="fr-FR" dirty="0"/>
              <a:t>La fonctionnalité Q&amp;A</a:t>
            </a:r>
          </a:p>
        </p:txBody>
      </p:sp>
    </p:spTree>
    <p:extLst>
      <p:ext uri="{BB962C8B-B14F-4D97-AF65-F5344CB8AC3E}">
        <p14:creationId xmlns:p14="http://schemas.microsoft.com/office/powerpoint/2010/main" val="3248363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6">
            <a:extLst>
              <a:ext uri="{FF2B5EF4-FFF2-40B4-BE49-F238E27FC236}">
                <a16:creationId xmlns:a16="http://schemas.microsoft.com/office/drawing/2014/main" id="{839D52F0-4800-48E9-99C5-7D0E183013C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2504313" y="1636832"/>
            <a:ext cx="7183374" cy="4208118"/>
          </a:xfrm>
          <a:prstGeom prst="rect">
            <a:avLst/>
          </a:prstGeom>
        </p:spPr>
      </p:pic>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3" name="Espace réservé du texte 2">
            <a:extLst>
              <a:ext uri="{FF2B5EF4-FFF2-40B4-BE49-F238E27FC236}">
                <a16:creationId xmlns:a16="http://schemas.microsoft.com/office/drawing/2014/main" id="{3FFF6756-D3E9-44F4-AF69-9A901E9666B8}"/>
              </a:ext>
            </a:extLst>
          </p:cNvPr>
          <p:cNvSpPr>
            <a:spLocks noGrp="1"/>
          </p:cNvSpPr>
          <p:nvPr>
            <p:ph type="body" sz="quarter" idx="13"/>
          </p:nvPr>
        </p:nvSpPr>
        <p:spPr/>
        <p:txBody>
          <a:bodyPr/>
          <a:lstStyle/>
          <a:p>
            <a:r>
              <a:rPr lang="fr-FR" dirty="0"/>
              <a:t>Schéma récapitulatif</a:t>
            </a:r>
          </a:p>
        </p:txBody>
      </p:sp>
      <p:sp>
        <p:nvSpPr>
          <p:cNvPr id="5" name="ZoneTexte 4">
            <a:extLst>
              <a:ext uri="{FF2B5EF4-FFF2-40B4-BE49-F238E27FC236}">
                <a16:creationId xmlns:a16="http://schemas.microsoft.com/office/drawing/2014/main" id="{D66636A6-D1AC-485F-BC3C-6A4426AB05F5}"/>
              </a:ext>
            </a:extLst>
          </p:cNvPr>
          <p:cNvSpPr txBox="1"/>
          <p:nvPr/>
        </p:nvSpPr>
        <p:spPr>
          <a:xfrm>
            <a:off x="9992487" y="5380420"/>
            <a:ext cx="1836400" cy="461665"/>
          </a:xfrm>
          <a:prstGeom prst="rect">
            <a:avLst/>
          </a:prstGeom>
          <a:noFill/>
        </p:spPr>
        <p:txBody>
          <a:bodyPr wrap="none" rtlCol="0">
            <a:spAutoFit/>
          </a:bodyPr>
          <a:lstStyle/>
          <a:p>
            <a:r>
              <a:rPr lang="fr-FR" sz="1200" dirty="0"/>
              <a:t>Source de l’image :</a:t>
            </a:r>
          </a:p>
          <a:p>
            <a:r>
              <a:rPr lang="fr-FR" sz="1200" dirty="0">
                <a:hlinkClick r:id="rId3"/>
              </a:rPr>
              <a:t>http://docs.microsoft.com</a:t>
            </a:r>
            <a:endParaRPr lang="fr-FR" sz="1200" dirty="0"/>
          </a:p>
        </p:txBody>
      </p:sp>
    </p:spTree>
    <p:extLst>
      <p:ext uri="{BB962C8B-B14F-4D97-AF65-F5344CB8AC3E}">
        <p14:creationId xmlns:p14="http://schemas.microsoft.com/office/powerpoint/2010/main" val="949243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C68D7B1C-FE03-44E0-83FC-E18963106E72}"/>
              </a:ext>
            </a:extLst>
          </p:cNvPr>
          <p:cNvSpPr>
            <a:spLocks noGrp="1"/>
          </p:cNvSpPr>
          <p:nvPr>
            <p:ph idx="1"/>
          </p:nvPr>
        </p:nvSpPr>
        <p:spPr>
          <a:xfrm>
            <a:off x="838200" y="1607569"/>
            <a:ext cx="10515600" cy="4500667"/>
          </a:xfrm>
        </p:spPr>
        <p:txBody>
          <a:bodyPr/>
          <a:lstStyle/>
          <a:p>
            <a:pPr marL="0" indent="0">
              <a:buNone/>
            </a:pPr>
            <a:r>
              <a:rPr lang="fr-FR" dirty="0"/>
              <a:t>Pour reprendre la comparaison avec la suite MS BI :</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3" name="Espace réservé du texte 2">
            <a:extLst>
              <a:ext uri="{FF2B5EF4-FFF2-40B4-BE49-F238E27FC236}">
                <a16:creationId xmlns:a16="http://schemas.microsoft.com/office/drawing/2014/main" id="{9F7BD69C-BC8D-422D-B1A2-76857B22786F}"/>
              </a:ext>
            </a:extLst>
          </p:cNvPr>
          <p:cNvSpPr>
            <a:spLocks noGrp="1"/>
          </p:cNvSpPr>
          <p:nvPr>
            <p:ph type="body" sz="quarter" idx="13"/>
          </p:nvPr>
        </p:nvSpPr>
        <p:spPr/>
        <p:txBody>
          <a:bodyPr/>
          <a:lstStyle/>
          <a:p>
            <a:r>
              <a:rPr lang="fr-FR" dirty="0"/>
              <a:t>Comparaison avec la suite Microsoft BI</a:t>
            </a:r>
          </a:p>
        </p:txBody>
      </p:sp>
      <p:sp>
        <p:nvSpPr>
          <p:cNvPr id="12" name="Rectangle 11">
            <a:extLst>
              <a:ext uri="{FF2B5EF4-FFF2-40B4-BE49-F238E27FC236}">
                <a16:creationId xmlns:a16="http://schemas.microsoft.com/office/drawing/2014/main" id="{0624BE09-AB38-427E-BCF7-8AC1F7606892}"/>
              </a:ext>
            </a:extLst>
          </p:cNvPr>
          <p:cNvSpPr/>
          <p:nvPr/>
        </p:nvSpPr>
        <p:spPr>
          <a:xfrm>
            <a:off x="2355475" y="4113621"/>
            <a:ext cx="1637608"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SSIS</a:t>
            </a:r>
          </a:p>
        </p:txBody>
      </p:sp>
      <p:sp>
        <p:nvSpPr>
          <p:cNvPr id="13" name="Rectangle 12">
            <a:extLst>
              <a:ext uri="{FF2B5EF4-FFF2-40B4-BE49-F238E27FC236}">
                <a16:creationId xmlns:a16="http://schemas.microsoft.com/office/drawing/2014/main" id="{7F5E1538-DAB7-47FB-84F8-7CBF7BAFD53B}"/>
              </a:ext>
            </a:extLst>
          </p:cNvPr>
          <p:cNvSpPr/>
          <p:nvPr/>
        </p:nvSpPr>
        <p:spPr>
          <a:xfrm>
            <a:off x="4270185" y="4105310"/>
            <a:ext cx="1637607"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SSAS</a:t>
            </a:r>
          </a:p>
        </p:txBody>
      </p:sp>
      <p:sp>
        <p:nvSpPr>
          <p:cNvPr id="14" name="Rectangle 13">
            <a:extLst>
              <a:ext uri="{FF2B5EF4-FFF2-40B4-BE49-F238E27FC236}">
                <a16:creationId xmlns:a16="http://schemas.microsoft.com/office/drawing/2014/main" id="{7D756393-A55A-4637-9431-B700359EA4B0}"/>
              </a:ext>
            </a:extLst>
          </p:cNvPr>
          <p:cNvSpPr/>
          <p:nvPr/>
        </p:nvSpPr>
        <p:spPr>
          <a:xfrm>
            <a:off x="6182098" y="4113621"/>
            <a:ext cx="1637607"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SSRS</a:t>
            </a:r>
          </a:p>
        </p:txBody>
      </p:sp>
      <p:cxnSp>
        <p:nvCxnSpPr>
          <p:cNvPr id="15" name="Connecteur droit 14">
            <a:extLst>
              <a:ext uri="{FF2B5EF4-FFF2-40B4-BE49-F238E27FC236}">
                <a16:creationId xmlns:a16="http://schemas.microsoft.com/office/drawing/2014/main" id="{8844E6F7-0FBF-41B7-90CC-D70AF2D30EB0}"/>
              </a:ext>
            </a:extLst>
          </p:cNvPr>
          <p:cNvCxnSpPr>
            <a:cxnSpLocks/>
          </p:cNvCxnSpPr>
          <p:nvPr/>
        </p:nvCxnSpPr>
        <p:spPr>
          <a:xfrm flipV="1">
            <a:off x="413083" y="4696282"/>
            <a:ext cx="11230448" cy="35742"/>
          </a:xfrm>
          <a:prstGeom prst="line">
            <a:avLst/>
          </a:prstGeom>
          <a:ln w="28575">
            <a:solidFill>
              <a:schemeClr val="tx1">
                <a:lumMod val="75000"/>
                <a:lumOff val="25000"/>
              </a:schemeClr>
            </a:solidFill>
            <a:prstDash val="dash"/>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A5D5E814-E438-4CBD-B55D-2BCF99368849}"/>
              </a:ext>
            </a:extLst>
          </p:cNvPr>
          <p:cNvSpPr/>
          <p:nvPr/>
        </p:nvSpPr>
        <p:spPr>
          <a:xfrm>
            <a:off x="409630" y="4120654"/>
            <a:ext cx="1380594" cy="3740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BI traditionnelle</a:t>
            </a:r>
          </a:p>
        </p:txBody>
      </p:sp>
      <p:sp>
        <p:nvSpPr>
          <p:cNvPr id="17" name="Rectangle 16">
            <a:extLst>
              <a:ext uri="{FF2B5EF4-FFF2-40B4-BE49-F238E27FC236}">
                <a16:creationId xmlns:a16="http://schemas.microsoft.com/office/drawing/2014/main" id="{7FF22B70-5C14-4656-8932-6185B20F2C88}"/>
              </a:ext>
            </a:extLst>
          </p:cNvPr>
          <p:cNvSpPr/>
          <p:nvPr/>
        </p:nvSpPr>
        <p:spPr>
          <a:xfrm>
            <a:off x="413084" y="4997206"/>
            <a:ext cx="1377137" cy="3740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200" dirty="0"/>
              <a:t>Self-BI</a:t>
            </a:r>
          </a:p>
        </p:txBody>
      </p:sp>
      <p:cxnSp>
        <p:nvCxnSpPr>
          <p:cNvPr id="18" name="Connecteur droit 17">
            <a:extLst>
              <a:ext uri="{FF2B5EF4-FFF2-40B4-BE49-F238E27FC236}">
                <a16:creationId xmlns:a16="http://schemas.microsoft.com/office/drawing/2014/main" id="{C5E7DDC6-3082-4F2F-86AF-A0D4707D3F3E}"/>
              </a:ext>
            </a:extLst>
          </p:cNvPr>
          <p:cNvCxnSpPr>
            <a:cxnSpLocks/>
          </p:cNvCxnSpPr>
          <p:nvPr/>
        </p:nvCxnSpPr>
        <p:spPr>
          <a:xfrm>
            <a:off x="1982312" y="2643083"/>
            <a:ext cx="0" cy="3083597"/>
          </a:xfrm>
          <a:prstGeom prst="line">
            <a:avLst/>
          </a:prstGeom>
          <a:ln w="381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412DA20D-3FE5-4776-87D7-77DBBBD2695A}"/>
              </a:ext>
            </a:extLst>
          </p:cNvPr>
          <p:cNvSpPr/>
          <p:nvPr/>
        </p:nvSpPr>
        <p:spPr>
          <a:xfrm>
            <a:off x="2355475" y="5001363"/>
            <a:ext cx="5464231" cy="37407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Power BI Desktop</a:t>
            </a:r>
          </a:p>
        </p:txBody>
      </p:sp>
      <p:sp>
        <p:nvSpPr>
          <p:cNvPr id="23" name="Rectangle 22">
            <a:extLst>
              <a:ext uri="{FF2B5EF4-FFF2-40B4-BE49-F238E27FC236}">
                <a16:creationId xmlns:a16="http://schemas.microsoft.com/office/drawing/2014/main" id="{1977A27A-43EC-4F76-B8F3-2621B5211201}"/>
              </a:ext>
            </a:extLst>
          </p:cNvPr>
          <p:cNvSpPr/>
          <p:nvPr/>
        </p:nvSpPr>
        <p:spPr>
          <a:xfrm>
            <a:off x="8094011" y="4120654"/>
            <a:ext cx="1637607" cy="374072"/>
          </a:xfrm>
          <a:prstGeom prst="rect">
            <a:avLst/>
          </a:prstGeom>
          <a:solidFill>
            <a:srgbClr val="FF5757"/>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1200" dirty="0"/>
              <a:t>Sharepoint</a:t>
            </a:r>
          </a:p>
        </p:txBody>
      </p:sp>
      <p:sp>
        <p:nvSpPr>
          <p:cNvPr id="25" name="Rectangle 24">
            <a:extLst>
              <a:ext uri="{FF2B5EF4-FFF2-40B4-BE49-F238E27FC236}">
                <a16:creationId xmlns:a16="http://schemas.microsoft.com/office/drawing/2014/main" id="{9F7FFF6C-A6AB-48DE-ACFC-50B16DEF768E}"/>
              </a:ext>
            </a:extLst>
          </p:cNvPr>
          <p:cNvSpPr/>
          <p:nvPr/>
        </p:nvSpPr>
        <p:spPr>
          <a:xfrm>
            <a:off x="8094012" y="4997205"/>
            <a:ext cx="1637606" cy="37407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Power BI Online</a:t>
            </a:r>
          </a:p>
        </p:txBody>
      </p:sp>
      <p:sp>
        <p:nvSpPr>
          <p:cNvPr id="27" name="Rectangle 26">
            <a:extLst>
              <a:ext uri="{FF2B5EF4-FFF2-40B4-BE49-F238E27FC236}">
                <a16:creationId xmlns:a16="http://schemas.microsoft.com/office/drawing/2014/main" id="{E2E677D1-38D1-4B94-8508-917AF1A0BD4C}"/>
              </a:ext>
            </a:extLst>
          </p:cNvPr>
          <p:cNvSpPr/>
          <p:nvPr/>
        </p:nvSpPr>
        <p:spPr>
          <a:xfrm>
            <a:off x="10005925" y="5001995"/>
            <a:ext cx="1637606" cy="37407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Power BI App</a:t>
            </a:r>
          </a:p>
        </p:txBody>
      </p:sp>
      <p:sp>
        <p:nvSpPr>
          <p:cNvPr id="24" name="Rectangle 23">
            <a:extLst>
              <a:ext uri="{FF2B5EF4-FFF2-40B4-BE49-F238E27FC236}">
                <a16:creationId xmlns:a16="http://schemas.microsoft.com/office/drawing/2014/main" id="{911005A4-4901-4105-9172-BE0D3603010D}"/>
              </a:ext>
            </a:extLst>
          </p:cNvPr>
          <p:cNvSpPr/>
          <p:nvPr/>
        </p:nvSpPr>
        <p:spPr>
          <a:xfrm>
            <a:off x="2355488" y="2521783"/>
            <a:ext cx="1637595" cy="1148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ETL</a:t>
            </a:r>
            <a:br>
              <a:rPr lang="fr-FR" sz="1200" b="1" u="sng" dirty="0"/>
            </a:br>
            <a:endParaRPr lang="fr-FR" sz="1200" b="1" u="sng" dirty="0"/>
          </a:p>
          <a:p>
            <a:pPr algn="ctr"/>
            <a:r>
              <a:rPr lang="fr-FR" sz="1200" dirty="0"/>
              <a:t>Récupérer les données</a:t>
            </a:r>
          </a:p>
          <a:p>
            <a:pPr algn="ctr"/>
            <a:r>
              <a:rPr lang="fr-FR" sz="1200" dirty="0"/>
              <a:t>Nettoyer les données</a:t>
            </a:r>
          </a:p>
          <a:p>
            <a:pPr algn="ctr"/>
            <a:r>
              <a:rPr lang="fr-FR" sz="1200" dirty="0"/>
              <a:t>Consolider les données</a:t>
            </a:r>
          </a:p>
        </p:txBody>
      </p:sp>
      <p:sp>
        <p:nvSpPr>
          <p:cNvPr id="28" name="Rectangle 27">
            <a:extLst>
              <a:ext uri="{FF2B5EF4-FFF2-40B4-BE49-F238E27FC236}">
                <a16:creationId xmlns:a16="http://schemas.microsoft.com/office/drawing/2014/main" id="{33F101FA-1488-4C4B-9D6B-B8564FDC8DE9}"/>
              </a:ext>
            </a:extLst>
          </p:cNvPr>
          <p:cNvSpPr/>
          <p:nvPr/>
        </p:nvSpPr>
        <p:spPr>
          <a:xfrm>
            <a:off x="4270197" y="2521781"/>
            <a:ext cx="1637595" cy="114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Cube</a:t>
            </a:r>
          </a:p>
          <a:p>
            <a:pPr algn="ctr"/>
            <a:endParaRPr lang="fr-FR" sz="1200" dirty="0"/>
          </a:p>
          <a:p>
            <a:pPr algn="ctr"/>
            <a:r>
              <a:rPr lang="fr-FR" sz="1200" dirty="0"/>
              <a:t>Analyser les données</a:t>
            </a:r>
          </a:p>
          <a:p>
            <a:pPr algn="ctr"/>
            <a:r>
              <a:rPr lang="fr-FR" sz="1200" dirty="0"/>
              <a:t>Créer des mesures</a:t>
            </a:r>
          </a:p>
        </p:txBody>
      </p:sp>
      <p:sp>
        <p:nvSpPr>
          <p:cNvPr id="29" name="Rectangle 28">
            <a:extLst>
              <a:ext uri="{FF2B5EF4-FFF2-40B4-BE49-F238E27FC236}">
                <a16:creationId xmlns:a16="http://schemas.microsoft.com/office/drawing/2014/main" id="{795AB2E0-BD5F-4E98-91A4-274248A18E61}"/>
              </a:ext>
            </a:extLst>
          </p:cNvPr>
          <p:cNvSpPr/>
          <p:nvPr/>
        </p:nvSpPr>
        <p:spPr>
          <a:xfrm>
            <a:off x="6155575" y="2517688"/>
            <a:ext cx="1637595" cy="114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Reporting</a:t>
            </a:r>
            <a:endParaRPr lang="fr-FR" sz="1200" dirty="0"/>
          </a:p>
          <a:p>
            <a:pPr algn="ctr"/>
            <a:endParaRPr lang="fr-FR" sz="1200" dirty="0"/>
          </a:p>
          <a:p>
            <a:pPr algn="ctr"/>
            <a:r>
              <a:rPr lang="fr-FR" sz="1200" dirty="0"/>
              <a:t>Visualiser les données</a:t>
            </a:r>
          </a:p>
        </p:txBody>
      </p:sp>
      <p:sp>
        <p:nvSpPr>
          <p:cNvPr id="30" name="Rectangle 29">
            <a:extLst>
              <a:ext uri="{FF2B5EF4-FFF2-40B4-BE49-F238E27FC236}">
                <a16:creationId xmlns:a16="http://schemas.microsoft.com/office/drawing/2014/main" id="{F9965C7B-C591-403A-A11B-6DEF3605EF13}"/>
              </a:ext>
            </a:extLst>
          </p:cNvPr>
          <p:cNvSpPr/>
          <p:nvPr/>
        </p:nvSpPr>
        <p:spPr>
          <a:xfrm>
            <a:off x="8094011" y="2517687"/>
            <a:ext cx="1637595" cy="114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Collaboration</a:t>
            </a:r>
            <a:endParaRPr lang="fr-FR" sz="1200" dirty="0"/>
          </a:p>
          <a:p>
            <a:pPr algn="ctr"/>
            <a:endParaRPr lang="fr-FR" sz="1200" dirty="0"/>
          </a:p>
          <a:p>
            <a:pPr algn="ctr"/>
            <a:r>
              <a:rPr lang="fr-FR" sz="1200" dirty="0"/>
              <a:t>Partager les rapports</a:t>
            </a:r>
          </a:p>
          <a:p>
            <a:pPr algn="ctr"/>
            <a:r>
              <a:rPr lang="fr-FR" sz="1200" dirty="0"/>
              <a:t>Gérer les droits</a:t>
            </a:r>
          </a:p>
        </p:txBody>
      </p:sp>
      <p:sp>
        <p:nvSpPr>
          <p:cNvPr id="31" name="Rectangle 30">
            <a:extLst>
              <a:ext uri="{FF2B5EF4-FFF2-40B4-BE49-F238E27FC236}">
                <a16:creationId xmlns:a16="http://schemas.microsoft.com/office/drawing/2014/main" id="{1BB8C220-BCF3-4083-A228-CAADB8ECD7FA}"/>
              </a:ext>
            </a:extLst>
          </p:cNvPr>
          <p:cNvSpPr/>
          <p:nvPr/>
        </p:nvSpPr>
        <p:spPr>
          <a:xfrm>
            <a:off x="10005878" y="2517687"/>
            <a:ext cx="1637595" cy="1148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pPr algn="ctr"/>
            <a:r>
              <a:rPr lang="fr-FR" sz="1200" b="1" u="sng" dirty="0"/>
              <a:t>Mobilité</a:t>
            </a:r>
            <a:endParaRPr lang="fr-FR" sz="1200" dirty="0"/>
          </a:p>
          <a:p>
            <a:pPr algn="ctr"/>
            <a:endParaRPr lang="fr-FR" sz="1200" dirty="0"/>
          </a:p>
          <a:p>
            <a:pPr algn="ctr"/>
            <a:r>
              <a:rPr lang="fr-FR" sz="1200" dirty="0"/>
              <a:t>Consommer les rapports depuis n’importe où</a:t>
            </a:r>
          </a:p>
        </p:txBody>
      </p:sp>
      <p:cxnSp>
        <p:nvCxnSpPr>
          <p:cNvPr id="32" name="Connecteur droit 31">
            <a:extLst>
              <a:ext uri="{FF2B5EF4-FFF2-40B4-BE49-F238E27FC236}">
                <a16:creationId xmlns:a16="http://schemas.microsoft.com/office/drawing/2014/main" id="{6BDA94EA-2EE2-486A-B4C4-46BCE082909E}"/>
              </a:ext>
            </a:extLst>
          </p:cNvPr>
          <p:cNvCxnSpPr>
            <a:cxnSpLocks/>
          </p:cNvCxnSpPr>
          <p:nvPr/>
        </p:nvCxnSpPr>
        <p:spPr>
          <a:xfrm flipV="1">
            <a:off x="394679" y="3840032"/>
            <a:ext cx="11230448" cy="35742"/>
          </a:xfrm>
          <a:prstGeom prst="line">
            <a:avLst/>
          </a:prstGeom>
          <a:ln w="28575">
            <a:solidFill>
              <a:schemeClr val="tx1">
                <a:lumMod val="75000"/>
                <a:lumOff val="25000"/>
              </a:schemeClr>
            </a:solidFill>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522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Business Intelligence consiste a </a:t>
            </a:r>
            <a:r>
              <a:rPr lang="fr-FR" b="1" dirty="0"/>
              <a:t>nettoyer</a:t>
            </a:r>
            <a:r>
              <a:rPr lang="fr-FR" dirty="0"/>
              <a:t>, </a:t>
            </a:r>
            <a:r>
              <a:rPr lang="fr-FR" b="1" dirty="0"/>
              <a:t>consolider</a:t>
            </a:r>
            <a:r>
              <a:rPr lang="fr-FR" dirty="0"/>
              <a:t> et </a:t>
            </a:r>
            <a:r>
              <a:rPr lang="fr-FR" b="1" dirty="0"/>
              <a:t>rassembler</a:t>
            </a:r>
            <a:r>
              <a:rPr lang="fr-FR" dirty="0"/>
              <a:t> toutes ces données dans un </a:t>
            </a:r>
            <a:r>
              <a:rPr lang="fr-FR" b="1" dirty="0"/>
              <a:t>entrepôt de données</a:t>
            </a:r>
            <a:r>
              <a:rPr lang="fr-FR" dirty="0"/>
              <a:t> (appelé « </a:t>
            </a:r>
            <a:r>
              <a:rPr lang="fr-FR" b="1" dirty="0"/>
              <a:t>datawarehouse</a:t>
            </a:r>
            <a:r>
              <a:rPr lang="fr-FR" dirty="0"/>
              <a:t> »), afin de permettre une restitution plus facile de ces dernières</a:t>
            </a:r>
          </a:p>
          <a:p>
            <a:endParaRPr lang="fr-FR" dirty="0"/>
          </a:p>
          <a:p>
            <a:r>
              <a:rPr lang="fr-FR" dirty="0"/>
              <a:t>Les rapports s’appuieront par la suite sur le </a:t>
            </a:r>
            <a:r>
              <a:rPr lang="fr-FR" b="1" dirty="0"/>
              <a:t>datawarehouse</a:t>
            </a:r>
            <a:r>
              <a:rPr lang="fr-FR" dirty="0"/>
              <a:t>, où toutes les données sont croisées, et non pas sur des sources de données isolées</a:t>
            </a:r>
          </a:p>
          <a:p>
            <a:pPr marL="0" indent="0">
              <a:buNone/>
            </a:pPr>
            <a:endParaRPr lang="fr-FR" dirty="0"/>
          </a:p>
          <a:p>
            <a:r>
              <a:rPr lang="fr-FR" dirty="0"/>
              <a:t>Le concept de datawarehouse a été popularisé dans les années 80 par </a:t>
            </a:r>
            <a:r>
              <a:rPr lang="fr-FR" b="1" dirty="0"/>
              <a:t>Ralph Kimball </a:t>
            </a:r>
            <a:r>
              <a:rPr lang="fr-FR" dirty="0"/>
              <a:t>et </a:t>
            </a:r>
            <a:r>
              <a:rPr lang="fr-FR" b="1" dirty="0"/>
              <a:t>Bill Inmon</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EBCD8EF5-048C-4E47-931A-CD0D0AD78F40}"/>
              </a:ext>
            </a:extLst>
          </p:cNvPr>
          <p:cNvSpPr>
            <a:spLocks noGrp="1"/>
          </p:cNvSpPr>
          <p:nvPr>
            <p:ph type="body" sz="quarter" idx="13"/>
          </p:nvPr>
        </p:nvSpPr>
        <p:spPr/>
        <p:txBody>
          <a:bodyPr/>
          <a:lstStyle/>
          <a:p>
            <a:r>
              <a:rPr lang="fr-FR" dirty="0"/>
              <a:t>Définition et objectif</a:t>
            </a:r>
          </a:p>
        </p:txBody>
      </p:sp>
    </p:spTree>
    <p:extLst>
      <p:ext uri="{BB962C8B-B14F-4D97-AF65-F5344CB8AC3E}">
        <p14:creationId xmlns:p14="http://schemas.microsoft.com/office/powerpoint/2010/main" val="37370866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La première version autonome de Power BI est sortie en Juillet 2015</a:t>
            </a:r>
          </a:p>
          <a:p>
            <a:pPr marL="0" indent="0">
              <a:buNone/>
            </a:pPr>
            <a:endParaRPr lang="fr-FR" dirty="0"/>
          </a:p>
          <a:p>
            <a:r>
              <a:rPr lang="fr-FR" dirty="0"/>
              <a:t>Le produit a beaucoup évolué depuis, et pour cause : Power BI s’offre une nouvelle release </a:t>
            </a:r>
            <a:r>
              <a:rPr lang="fr-FR" b="1" dirty="0"/>
              <a:t>chaque mois</a:t>
            </a:r>
            <a:endParaRPr lang="fr-FR" dirty="0"/>
          </a:p>
          <a:p>
            <a:pPr lvl="1"/>
            <a:r>
              <a:rPr lang="fr-FR" dirty="0"/>
              <a:t>Chaque release embarque des nouveautés sur Power BI Desktop, Power BI service, etc.</a:t>
            </a:r>
          </a:p>
          <a:p>
            <a:pPr marL="457200" lvl="1" indent="0">
              <a:buNone/>
            </a:pPr>
            <a:endParaRPr lang="fr-FR" dirty="0"/>
          </a:p>
          <a:p>
            <a:r>
              <a:rPr lang="fr-FR" dirty="0"/>
              <a:t>Pour voir l’historique des évolutions </a:t>
            </a:r>
          </a:p>
          <a:p>
            <a:pPr lvl="1"/>
            <a:r>
              <a:rPr lang="fr-FR" dirty="0">
                <a:hlinkClick r:id="rId2"/>
              </a:rPr>
              <a:t>https://docs.microsoft.com/fr-fr/power-bi/desktop-latest-update-archive</a:t>
            </a:r>
            <a:endParaRPr lang="fr-FR" dirty="0"/>
          </a:p>
          <a:p>
            <a:pPr lvl="1"/>
            <a:endParaRPr lang="fr-FR" dirty="0"/>
          </a:p>
          <a:p>
            <a:pPr lvl="1"/>
            <a:endParaRPr lang="fr-FR" dirty="0"/>
          </a:p>
          <a:p>
            <a:endParaRPr lang="fr-FR" dirty="0"/>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Power BI ?</a:t>
            </a:r>
          </a:p>
        </p:txBody>
      </p:sp>
      <p:sp>
        <p:nvSpPr>
          <p:cNvPr id="4" name="Espace réservé du texte 3">
            <a:extLst>
              <a:ext uri="{FF2B5EF4-FFF2-40B4-BE49-F238E27FC236}">
                <a16:creationId xmlns:a16="http://schemas.microsoft.com/office/drawing/2014/main" id="{9378C667-DDFD-4A50-98BF-25041BF532A2}"/>
              </a:ext>
            </a:extLst>
          </p:cNvPr>
          <p:cNvSpPr>
            <a:spLocks noGrp="1"/>
          </p:cNvSpPr>
          <p:nvPr>
            <p:ph type="body" sz="quarter" idx="13"/>
          </p:nvPr>
        </p:nvSpPr>
        <p:spPr/>
        <p:txBody>
          <a:bodyPr/>
          <a:lstStyle/>
          <a:p>
            <a:r>
              <a:rPr lang="fr-FR" dirty="0"/>
              <a:t>Des mises à jours régulières</a:t>
            </a:r>
          </a:p>
        </p:txBody>
      </p:sp>
    </p:spTree>
    <p:extLst>
      <p:ext uri="{BB962C8B-B14F-4D97-AF65-F5344CB8AC3E}">
        <p14:creationId xmlns:p14="http://schemas.microsoft.com/office/powerpoint/2010/main" val="3486385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B17DED8-3AAE-491B-BD29-F07A1AEED607}"/>
              </a:ext>
            </a:extLst>
          </p:cNvPr>
          <p:cNvSpPr>
            <a:spLocks noGrp="1"/>
          </p:cNvSpPr>
          <p:nvPr>
            <p:ph type="ctrTitle"/>
          </p:nvPr>
        </p:nvSpPr>
        <p:spPr/>
        <p:txBody>
          <a:bodyPr/>
          <a:lstStyle/>
          <a:p>
            <a:r>
              <a:rPr lang="fr-FR" dirty="0"/>
              <a:t>La déclinaison de l’offre Power BI</a:t>
            </a:r>
          </a:p>
        </p:txBody>
      </p:sp>
    </p:spTree>
    <p:extLst>
      <p:ext uri="{BB962C8B-B14F-4D97-AF65-F5344CB8AC3E}">
        <p14:creationId xmlns:p14="http://schemas.microsoft.com/office/powerpoint/2010/main" val="648255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454F18-15C3-4153-A556-4C968C643A1B}"/>
              </a:ext>
            </a:extLst>
          </p:cNvPr>
          <p:cNvSpPr>
            <a:spLocks noGrp="1"/>
          </p:cNvSpPr>
          <p:nvPr>
            <p:ph idx="1"/>
          </p:nvPr>
        </p:nvSpPr>
        <p:spPr/>
        <p:txBody>
          <a:bodyPr>
            <a:normAutofit lnSpcReduction="10000"/>
          </a:bodyPr>
          <a:lstStyle/>
          <a:p>
            <a:r>
              <a:rPr lang="fr-FR" dirty="0"/>
              <a:t>La version gratuite de Power BI est assez limitée, mais permet largement de se faire la main sur l’outil</a:t>
            </a:r>
          </a:p>
          <a:p>
            <a:endParaRPr lang="fr-FR" dirty="0"/>
          </a:p>
          <a:p>
            <a:r>
              <a:rPr lang="fr-FR" dirty="0"/>
              <a:t>On dispose notamment des caractéristiques suivantes :</a:t>
            </a:r>
          </a:p>
          <a:p>
            <a:pPr lvl="1"/>
            <a:r>
              <a:rPr lang="fr-FR" dirty="0"/>
              <a:t>10 Go de stockage sur le service Power BI</a:t>
            </a:r>
          </a:p>
          <a:p>
            <a:pPr lvl="1"/>
            <a:r>
              <a:rPr lang="fr-FR" dirty="0"/>
              <a:t>Rafraichissement quotidien des données</a:t>
            </a:r>
          </a:p>
          <a:p>
            <a:pPr lvl="1"/>
            <a:r>
              <a:rPr lang="fr-FR" dirty="0"/>
              <a:t>Capacité à se connecter à de multiples sources (on-</a:t>
            </a:r>
            <a:r>
              <a:rPr lang="fr-FR" dirty="0" err="1"/>
              <a:t>premises</a:t>
            </a:r>
            <a:r>
              <a:rPr lang="fr-FR" dirty="0"/>
              <a:t> / cloud)</a:t>
            </a:r>
          </a:p>
          <a:p>
            <a:pPr lvl="1"/>
            <a:r>
              <a:rPr lang="fr-FR" dirty="0"/>
              <a:t>Publier sur le web </a:t>
            </a:r>
          </a:p>
          <a:p>
            <a:pPr lvl="1"/>
            <a:endParaRPr lang="fr-FR" dirty="0"/>
          </a:p>
          <a:p>
            <a:r>
              <a:rPr lang="fr-FR" dirty="0"/>
              <a:t>Mais dans un contexte d’entreprise, la version gratuite montre vite ses limites, comme l’impossibilité de partager des rapports par exemple</a:t>
            </a:r>
          </a:p>
          <a:p>
            <a:pPr lvl="1"/>
            <a:endParaRPr lang="fr-FR" dirty="0"/>
          </a:p>
          <a:p>
            <a:pPr lvl="1"/>
            <a:endParaRPr lang="fr-FR" dirty="0"/>
          </a:p>
        </p:txBody>
      </p:sp>
      <p:sp>
        <p:nvSpPr>
          <p:cNvPr id="5" name="Titre 4">
            <a:extLst>
              <a:ext uri="{FF2B5EF4-FFF2-40B4-BE49-F238E27FC236}">
                <a16:creationId xmlns:a16="http://schemas.microsoft.com/office/drawing/2014/main" id="{10B74257-1ACE-4BAD-AAEE-E408EEAD85E0}"/>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5C9A6AC3-48F5-4765-A78A-0FBAE2C1F853}"/>
              </a:ext>
            </a:extLst>
          </p:cNvPr>
          <p:cNvSpPr>
            <a:spLocks noGrp="1"/>
          </p:cNvSpPr>
          <p:nvPr>
            <p:ph type="body" sz="quarter" idx="13"/>
          </p:nvPr>
        </p:nvSpPr>
        <p:spPr/>
        <p:txBody>
          <a:bodyPr/>
          <a:lstStyle/>
          <a:p>
            <a:r>
              <a:rPr lang="fr-FR" dirty="0"/>
              <a:t>Version gratuite de Power BI</a:t>
            </a:r>
          </a:p>
        </p:txBody>
      </p:sp>
    </p:spTree>
    <p:extLst>
      <p:ext uri="{BB962C8B-B14F-4D97-AF65-F5344CB8AC3E}">
        <p14:creationId xmlns:p14="http://schemas.microsoft.com/office/powerpoint/2010/main" val="2776168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lnSpcReduction="10000"/>
          </a:bodyPr>
          <a:lstStyle/>
          <a:p>
            <a:r>
              <a:rPr lang="fr-FR" dirty="0"/>
              <a:t>Microsoft propose un ensemble d’offres payantes permettant l’utilisation de Power BI dans un contexte d’entreprise</a:t>
            </a:r>
          </a:p>
          <a:p>
            <a:endParaRPr lang="fr-FR" dirty="0"/>
          </a:p>
          <a:p>
            <a:r>
              <a:rPr lang="fr-FR" dirty="0"/>
              <a:t>L’offre payante est décomposée de la façon suivante :</a:t>
            </a:r>
          </a:p>
          <a:p>
            <a:pPr lvl="1"/>
            <a:r>
              <a:rPr lang="fr-FR" dirty="0"/>
              <a:t>Power BI </a:t>
            </a:r>
            <a:r>
              <a:rPr lang="fr-FR" b="1" dirty="0"/>
              <a:t>Pro</a:t>
            </a:r>
            <a:r>
              <a:rPr lang="fr-FR" dirty="0"/>
              <a:t> :</a:t>
            </a:r>
          </a:p>
          <a:p>
            <a:pPr lvl="2"/>
            <a:r>
              <a:rPr lang="fr-FR" dirty="0"/>
              <a:t>Licence à la personne</a:t>
            </a:r>
          </a:p>
          <a:p>
            <a:pPr lvl="1"/>
            <a:r>
              <a:rPr lang="fr-FR" dirty="0"/>
              <a:t>Power BI </a:t>
            </a:r>
            <a:r>
              <a:rPr lang="fr-FR" b="1" dirty="0"/>
              <a:t>Premium (par capacité) </a:t>
            </a:r>
            <a:r>
              <a:rPr lang="fr-FR" dirty="0"/>
              <a:t>:</a:t>
            </a:r>
          </a:p>
          <a:p>
            <a:pPr lvl="2"/>
            <a:r>
              <a:rPr lang="fr-FR" dirty="0"/>
              <a:t>Licence au niveau de l’entreprise (pas à la personne)</a:t>
            </a:r>
          </a:p>
          <a:p>
            <a:pPr lvl="2"/>
            <a:r>
              <a:rPr lang="fr-FR" dirty="0"/>
              <a:t>De nombreuses fonctionnalités supplémentaires</a:t>
            </a:r>
          </a:p>
          <a:p>
            <a:pPr lvl="1"/>
            <a:r>
              <a:rPr lang="fr-FR" dirty="0"/>
              <a:t>Power BI </a:t>
            </a:r>
            <a:r>
              <a:rPr lang="fr-FR" b="1" dirty="0"/>
              <a:t>Premium Per User (PPU) </a:t>
            </a:r>
            <a:r>
              <a:rPr lang="fr-FR" dirty="0"/>
              <a:t>:</a:t>
            </a:r>
          </a:p>
          <a:p>
            <a:pPr lvl="2"/>
            <a:r>
              <a:rPr lang="fr-FR" dirty="0"/>
              <a:t>Fonctionnalités presque identiques à Premium par capacité...</a:t>
            </a:r>
          </a:p>
          <a:p>
            <a:pPr lvl="2"/>
            <a:r>
              <a:rPr lang="fr-FR" dirty="0"/>
              <a:t>... mais avec une facturation par utilisateur</a:t>
            </a:r>
          </a:p>
          <a:p>
            <a:pPr lvl="2"/>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ED3D3E84-5D35-4560-9594-C8925E2FFB7F}"/>
              </a:ext>
            </a:extLst>
          </p:cNvPr>
          <p:cNvSpPr>
            <a:spLocks noGrp="1"/>
          </p:cNvSpPr>
          <p:nvPr>
            <p:ph type="body" sz="quarter" idx="13"/>
          </p:nvPr>
        </p:nvSpPr>
        <p:spPr/>
        <p:txBody>
          <a:bodyPr/>
          <a:lstStyle/>
          <a:p>
            <a:r>
              <a:rPr lang="fr-FR" dirty="0"/>
              <a:t>Les différentes offres</a:t>
            </a:r>
          </a:p>
        </p:txBody>
      </p:sp>
    </p:spTree>
    <p:extLst>
      <p:ext uri="{BB962C8B-B14F-4D97-AF65-F5344CB8AC3E}">
        <p14:creationId xmlns:p14="http://schemas.microsoft.com/office/powerpoint/2010/main" val="28629761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2CB7414E-73E5-4D59-BD15-C2ED165A1ED3}"/>
              </a:ext>
            </a:extLst>
          </p:cNvPr>
          <p:cNvSpPr>
            <a:spLocks noGrp="1"/>
          </p:cNvSpPr>
          <p:nvPr>
            <p:ph type="body" sz="quarter" idx="13"/>
          </p:nvPr>
        </p:nvSpPr>
        <p:spPr/>
        <p:txBody>
          <a:bodyPr/>
          <a:lstStyle/>
          <a:p>
            <a:r>
              <a:rPr lang="fr-FR" dirty="0"/>
              <a:t>Les tarifs</a:t>
            </a:r>
          </a:p>
        </p:txBody>
      </p:sp>
      <p:pic>
        <p:nvPicPr>
          <p:cNvPr id="6" name="Image 5">
            <a:extLst>
              <a:ext uri="{FF2B5EF4-FFF2-40B4-BE49-F238E27FC236}">
                <a16:creationId xmlns:a16="http://schemas.microsoft.com/office/drawing/2014/main" id="{B7F7492A-71DD-43AD-AF31-1844629FA306}"/>
              </a:ext>
            </a:extLst>
          </p:cNvPr>
          <p:cNvPicPr>
            <a:picLocks noChangeAspect="1"/>
          </p:cNvPicPr>
          <p:nvPr/>
        </p:nvPicPr>
        <p:blipFill>
          <a:blip r:embed="rId2"/>
          <a:stretch>
            <a:fillRect/>
          </a:stretch>
        </p:blipFill>
        <p:spPr>
          <a:xfrm>
            <a:off x="1680692" y="1556365"/>
            <a:ext cx="8727583" cy="4602064"/>
          </a:xfrm>
          <a:prstGeom prst="rect">
            <a:avLst/>
          </a:prstGeom>
        </p:spPr>
      </p:pic>
      <p:sp>
        <p:nvSpPr>
          <p:cNvPr id="8" name="ZoneTexte 7">
            <a:extLst>
              <a:ext uri="{FF2B5EF4-FFF2-40B4-BE49-F238E27FC236}">
                <a16:creationId xmlns:a16="http://schemas.microsoft.com/office/drawing/2014/main" id="{4E4A38EE-F65C-4F83-9464-F3F491A8408B}"/>
              </a:ext>
            </a:extLst>
          </p:cNvPr>
          <p:cNvSpPr txBox="1"/>
          <p:nvPr/>
        </p:nvSpPr>
        <p:spPr>
          <a:xfrm>
            <a:off x="1680692" y="5938736"/>
            <a:ext cx="3056542"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3949739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a:bodyPr>
          <a:lstStyle/>
          <a:p>
            <a:r>
              <a:rPr lang="fr-FR" dirty="0"/>
              <a:t>En version gratuite, les rapports ne peuvent pas être partagés</a:t>
            </a:r>
          </a:p>
          <a:p>
            <a:pPr lvl="1"/>
            <a:r>
              <a:rPr lang="fr-FR" dirty="0"/>
              <a:t>Ils peuvent seulement être publiés sur le service Power BI</a:t>
            </a:r>
          </a:p>
          <a:p>
            <a:pPr lvl="1"/>
            <a:endParaRPr lang="fr-FR" dirty="0"/>
          </a:p>
          <a:p>
            <a:r>
              <a:rPr lang="fr-FR" dirty="0"/>
              <a:t>La licence Pro permet de </a:t>
            </a:r>
            <a:r>
              <a:rPr lang="fr-FR" b="1" dirty="0"/>
              <a:t>partager</a:t>
            </a:r>
            <a:r>
              <a:rPr lang="fr-FR" dirty="0"/>
              <a:t> les rapports publiés avec d’autres utilisateurs, disposant </a:t>
            </a:r>
            <a:r>
              <a:rPr lang="fr-FR" b="1" u="sng" dirty="0"/>
              <a:t>eux aussi </a:t>
            </a:r>
            <a:r>
              <a:rPr lang="fr-FR" dirty="0"/>
              <a:t>d’une licence Pro </a:t>
            </a:r>
          </a:p>
          <a:p>
            <a:pPr lvl="1"/>
            <a:r>
              <a:rPr lang="fr-FR" dirty="0"/>
              <a:t>Un utilisateur Pro peut partager son rapport avec un utilisateur gratuit…</a:t>
            </a:r>
          </a:p>
          <a:p>
            <a:pPr lvl="1"/>
            <a:r>
              <a:rPr lang="fr-FR" dirty="0"/>
              <a:t>… mais ce dernier se verra refuser l’accès quand il accèdera à l’URL </a:t>
            </a:r>
          </a:p>
          <a:p>
            <a:endParaRPr lang="fr-FR" dirty="0"/>
          </a:p>
          <a:p>
            <a:r>
              <a:rPr lang="fr-FR" dirty="0"/>
              <a:t>Il parait donc compliqué d’utiliser Power BI en entreprise en restant en version gratuite </a:t>
            </a:r>
            <a:r>
              <a:rPr lang="fr-FR" dirty="0">
                <a:sym typeface="Wingdings" panose="05000000000000000000" pitchFamily="2" charset="2"/>
              </a:rPr>
              <a:t></a:t>
            </a:r>
            <a:endParaRPr lang="fr-FR" dirty="0"/>
          </a:p>
          <a:p>
            <a:endParaRPr lang="fr-FR" dirty="0"/>
          </a:p>
          <a:p>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F57491D3-BEEB-4AD2-A6DD-8F70C788CCA6}"/>
              </a:ext>
            </a:extLst>
          </p:cNvPr>
          <p:cNvSpPr>
            <a:spLocks noGrp="1"/>
          </p:cNvSpPr>
          <p:nvPr>
            <p:ph type="body" sz="quarter" idx="13"/>
          </p:nvPr>
        </p:nvSpPr>
        <p:spPr/>
        <p:txBody>
          <a:bodyPr/>
          <a:lstStyle/>
          <a:p>
            <a:r>
              <a:rPr lang="fr-FR" dirty="0"/>
              <a:t>Power BI Pro</a:t>
            </a:r>
          </a:p>
        </p:txBody>
      </p:sp>
    </p:spTree>
    <p:extLst>
      <p:ext uri="{BB962C8B-B14F-4D97-AF65-F5344CB8AC3E}">
        <p14:creationId xmlns:p14="http://schemas.microsoft.com/office/powerpoint/2010/main" val="2483596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67AE3BB-2040-4C44-AEB8-198D388BCD3B}"/>
              </a:ext>
            </a:extLst>
          </p:cNvPr>
          <p:cNvSpPr>
            <a:spLocks noGrp="1"/>
          </p:cNvSpPr>
          <p:nvPr>
            <p:ph idx="1"/>
          </p:nvPr>
        </p:nvSpPr>
        <p:spPr/>
        <p:txBody>
          <a:bodyPr/>
          <a:lstStyle/>
          <a:p>
            <a:r>
              <a:rPr lang="fr-FR" dirty="0"/>
              <a:t>De plus, la version Pro permet d’aller un peu plus loin par rapport à la version gratuite en termes de capacité et fonctionnalités</a:t>
            </a:r>
          </a:p>
          <a:p>
            <a:endParaRPr lang="fr-FR" dirty="0"/>
          </a:p>
          <a:p>
            <a:r>
              <a:rPr lang="fr-FR" dirty="0"/>
              <a:t>Avec notamment :</a:t>
            </a:r>
          </a:p>
          <a:p>
            <a:pPr lvl="1"/>
            <a:r>
              <a:rPr lang="fr-FR" dirty="0"/>
              <a:t>Un stockage de 10Go par utilisateur </a:t>
            </a:r>
          </a:p>
          <a:p>
            <a:pPr lvl="2"/>
            <a:r>
              <a:rPr lang="fr-FR" dirty="0"/>
              <a:t>Avec un taille maximum par dataset de 1Go</a:t>
            </a:r>
          </a:p>
          <a:p>
            <a:pPr lvl="1"/>
            <a:r>
              <a:rPr lang="fr-FR" dirty="0"/>
              <a:t>Les datasets partagés</a:t>
            </a:r>
          </a:p>
          <a:p>
            <a:pPr lvl="1"/>
            <a:r>
              <a:rPr lang="fr-FR" dirty="0"/>
              <a:t>Les abonnements par email</a:t>
            </a:r>
          </a:p>
          <a:p>
            <a:pPr lvl="1"/>
            <a:r>
              <a:rPr lang="fr-FR" dirty="0"/>
              <a:t>Les espaces de travail (Workspaces)</a:t>
            </a:r>
          </a:p>
          <a:p>
            <a:pPr lvl="1"/>
            <a:r>
              <a:rPr lang="fr-FR" dirty="0"/>
              <a:t>Analyser dans Excel</a:t>
            </a:r>
          </a:p>
          <a:p>
            <a:pPr lvl="1"/>
            <a:endParaRPr lang="fr-FR" dirty="0"/>
          </a:p>
          <a:p>
            <a:pPr lvl="1"/>
            <a:endParaRPr lang="fr-FR" dirty="0"/>
          </a:p>
        </p:txBody>
      </p:sp>
      <p:sp>
        <p:nvSpPr>
          <p:cNvPr id="2" name="Titre 1">
            <a:extLst>
              <a:ext uri="{FF2B5EF4-FFF2-40B4-BE49-F238E27FC236}">
                <a16:creationId xmlns:a16="http://schemas.microsoft.com/office/drawing/2014/main" id="{C564C4D8-D5BA-47D1-B480-8387264E537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23955319-1DE5-40C5-8893-FAC81A27095A}"/>
              </a:ext>
            </a:extLst>
          </p:cNvPr>
          <p:cNvSpPr>
            <a:spLocks noGrp="1"/>
          </p:cNvSpPr>
          <p:nvPr>
            <p:ph type="body" sz="quarter" idx="13"/>
          </p:nvPr>
        </p:nvSpPr>
        <p:spPr/>
        <p:txBody>
          <a:bodyPr/>
          <a:lstStyle/>
          <a:p>
            <a:r>
              <a:rPr lang="fr-FR" dirty="0"/>
              <a:t>Power BI Pro</a:t>
            </a:r>
          </a:p>
        </p:txBody>
      </p:sp>
    </p:spTree>
    <p:extLst>
      <p:ext uri="{BB962C8B-B14F-4D97-AF65-F5344CB8AC3E}">
        <p14:creationId xmlns:p14="http://schemas.microsoft.com/office/powerpoint/2010/main" val="3285863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a:bodyPr>
          <a:lstStyle/>
          <a:p>
            <a:r>
              <a:rPr lang="fr-FR" dirty="0"/>
              <a:t>Power BI Premium permet d’aller encore plus loin que la version Pro </a:t>
            </a:r>
          </a:p>
          <a:p>
            <a:endParaRPr lang="fr-FR" dirty="0"/>
          </a:p>
          <a:p>
            <a:r>
              <a:rPr lang="fr-FR" dirty="0"/>
              <a:t>Que ce soit en termes de fonctionnalités, de stockage, de nombres d’utilisateurs…</a:t>
            </a:r>
          </a:p>
          <a:p>
            <a:endParaRPr lang="fr-FR" dirty="0"/>
          </a:p>
          <a:p>
            <a:r>
              <a:rPr lang="fr-FR" dirty="0"/>
              <a:t>A la différence d’une licence Pro, dont le prix est au nombre d’utilisateurs, Power BI Premium est un abonnement, dont le prix mensuel ne dépend pas du nombre d’utilisateurs</a:t>
            </a:r>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4C1F9A00-CD85-4F4D-9239-444320AC4313}"/>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33787554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lnSpcReduction="10000"/>
          </a:bodyPr>
          <a:lstStyle/>
          <a:p>
            <a:r>
              <a:rPr lang="fr-FR" dirty="0"/>
              <a:t>Quelques avantages de l’abonnement Power BI Premium :</a:t>
            </a:r>
          </a:p>
          <a:p>
            <a:pPr lvl="1"/>
            <a:r>
              <a:rPr lang="fr-FR" dirty="0"/>
              <a:t>On paye pour une capacité dédiée au mois (et non plus à la personne)</a:t>
            </a:r>
          </a:p>
          <a:p>
            <a:pPr lvl="2"/>
            <a:r>
              <a:rPr lang="fr-FR" dirty="0"/>
              <a:t>Les rapports publiés peuvent être </a:t>
            </a:r>
            <a:r>
              <a:rPr lang="fr-FR" b="1" dirty="0"/>
              <a:t>consommés</a:t>
            </a:r>
            <a:r>
              <a:rPr lang="fr-FR" dirty="0"/>
              <a:t> par </a:t>
            </a:r>
            <a:r>
              <a:rPr lang="fr-FR" b="1" dirty="0"/>
              <a:t>tous les employés</a:t>
            </a:r>
            <a:r>
              <a:rPr lang="fr-FR" dirty="0"/>
              <a:t> de l’entreprise</a:t>
            </a:r>
          </a:p>
          <a:p>
            <a:pPr lvl="2"/>
            <a:r>
              <a:rPr lang="fr-FR" dirty="0"/>
              <a:t>La licence Pro ne sert qu’à </a:t>
            </a:r>
            <a:r>
              <a:rPr lang="fr-FR" u="sng" dirty="0"/>
              <a:t>publier</a:t>
            </a:r>
            <a:r>
              <a:rPr lang="fr-FR" dirty="0"/>
              <a:t> du contenu</a:t>
            </a:r>
          </a:p>
          <a:p>
            <a:pPr lvl="1"/>
            <a:r>
              <a:rPr lang="fr-FR" dirty="0"/>
              <a:t>Microsoft se charge de maintenir tous les services, en adaptant le matériel aux besoins de l’entreprise </a:t>
            </a:r>
          </a:p>
          <a:p>
            <a:pPr lvl="1"/>
            <a:r>
              <a:rPr lang="fr-FR" dirty="0"/>
              <a:t>Des datasets jusqu’à 400Go </a:t>
            </a:r>
          </a:p>
          <a:p>
            <a:pPr lvl="1"/>
            <a:r>
              <a:rPr lang="fr-FR" dirty="0"/>
              <a:t>Rafraichissements des données plus fréquents</a:t>
            </a:r>
          </a:p>
          <a:p>
            <a:pPr lvl="1"/>
            <a:r>
              <a:rPr lang="fr-FR" dirty="0"/>
              <a:t>Actualisations incrémentielles</a:t>
            </a:r>
          </a:p>
          <a:p>
            <a:pPr lvl="1"/>
            <a:r>
              <a:rPr lang="fr-FR" dirty="0"/>
              <a:t>Gestion des rapports paginés</a:t>
            </a:r>
          </a:p>
          <a:p>
            <a:pPr lvl="1"/>
            <a:r>
              <a:rPr lang="fr-FR" dirty="0"/>
              <a:t>Possibilité de basculer sur des rapports on-</a:t>
            </a:r>
            <a:r>
              <a:rPr lang="fr-FR" dirty="0" err="1"/>
              <a:t>premises</a:t>
            </a:r>
            <a:r>
              <a:rPr lang="fr-FR" dirty="0"/>
              <a:t> </a:t>
            </a:r>
          </a:p>
          <a:p>
            <a:pPr lvl="2"/>
            <a:r>
              <a:rPr lang="fr-FR" dirty="0"/>
              <a:t>Power BI Report Server (discuté plus tard)</a:t>
            </a:r>
          </a:p>
          <a:p>
            <a:pPr lvl="1"/>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F4C79961-791C-4C2E-9F09-1E9CD6FF8A0F}"/>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4079897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lnSpcReduction="10000"/>
          </a:bodyPr>
          <a:lstStyle/>
          <a:p>
            <a:r>
              <a:rPr lang="fr-FR" dirty="0"/>
              <a:t>L’abonnement est mensuel, et le prix est calculé par </a:t>
            </a:r>
            <a:r>
              <a:rPr lang="fr-FR" b="1" dirty="0"/>
              <a:t>nœud</a:t>
            </a:r>
          </a:p>
          <a:p>
            <a:pPr lvl="1"/>
            <a:r>
              <a:rPr lang="fr-FR" dirty="0"/>
              <a:t>A titre d’exemple, une configuration à 2 nœuds P1 revient à 8400€/mois</a:t>
            </a:r>
          </a:p>
          <a:p>
            <a:endParaRPr lang="fr-FR" dirty="0"/>
          </a:p>
          <a:p>
            <a:r>
              <a:rPr lang="fr-FR" dirty="0"/>
              <a:t>Si une entreprise dispose d’un </a:t>
            </a:r>
            <a:r>
              <a:rPr lang="fr-FR" b="1" dirty="0"/>
              <a:t>très grand nombre d’employés</a:t>
            </a:r>
            <a:r>
              <a:rPr lang="fr-FR" dirty="0"/>
              <a:t>, et souhaite que tous les rapports Power BI soit consommables sans restriction, il y a de fortes chances que l’entreprise s’y retrouve financièrement en passant par un abonnement Premium </a:t>
            </a:r>
          </a:p>
          <a:p>
            <a:endParaRPr lang="fr-FR" dirty="0"/>
          </a:p>
          <a:p>
            <a:r>
              <a:rPr lang="fr-FR" dirty="0"/>
              <a:t>Microsoft a mis en place un calculateur permettant aux entreprise d’estimer le coût d’un abonnement Premium :</a:t>
            </a:r>
          </a:p>
          <a:p>
            <a:pPr lvl="1"/>
            <a:r>
              <a:rPr lang="fr-FR" dirty="0">
                <a:hlinkClick r:id="rId2"/>
              </a:rPr>
              <a:t>https://powerbi.microsoft.com/fr-fr/calculator/</a:t>
            </a:r>
            <a:endParaRPr lang="fr-FR" dirty="0"/>
          </a:p>
          <a:p>
            <a:pPr lvl="1"/>
            <a:endParaRPr lang="fr-FR" dirty="0"/>
          </a:p>
          <a:p>
            <a:endParaRPr lang="fr-FR" dirty="0"/>
          </a:p>
          <a:p>
            <a:pPr lvl="1"/>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8E7C9300-1DAC-4388-8290-0A83641B0CDD}"/>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381533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La donnée devient analysable, notamment par le biais d’outils décisionnels développés par différents éditeurs</a:t>
            </a:r>
          </a:p>
          <a:p>
            <a:pPr lvl="1"/>
            <a:r>
              <a:rPr lang="fr-FR" dirty="0"/>
              <a:t>Business Objects</a:t>
            </a:r>
          </a:p>
          <a:p>
            <a:pPr lvl="1"/>
            <a:r>
              <a:rPr lang="fr-FR" dirty="0"/>
              <a:t>Actuate</a:t>
            </a:r>
          </a:p>
          <a:p>
            <a:pPr lvl="1"/>
            <a:r>
              <a:rPr lang="fr-FR" dirty="0"/>
              <a:t>Crystal Reports</a:t>
            </a:r>
          </a:p>
          <a:p>
            <a:pPr lvl="1"/>
            <a:r>
              <a:rPr lang="fr-FR" dirty="0"/>
              <a:t>MicroStrategy</a:t>
            </a:r>
          </a:p>
          <a:p>
            <a:pPr lvl="1"/>
            <a:endParaRPr lang="fr-FR" dirty="0"/>
          </a:p>
          <a:p>
            <a:pPr lvl="1"/>
            <a:endParaRPr lang="fr-FR" dirty="0"/>
          </a:p>
          <a:p>
            <a:r>
              <a:rPr lang="fr-FR" dirty="0"/>
              <a:t>On est au commencement de la Business Intelligence</a:t>
            </a:r>
          </a:p>
          <a:p>
            <a:pPr lvl="1"/>
            <a:r>
              <a:rPr lang="fr-FR" dirty="0"/>
              <a:t>On parle de BI </a:t>
            </a:r>
            <a:r>
              <a:rPr lang="fr-FR" b="1" dirty="0"/>
              <a:t>1.0</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16775907-4D12-47B8-AAD1-971E996AE8D3}"/>
              </a:ext>
            </a:extLst>
          </p:cNvPr>
          <p:cNvSpPr>
            <a:spLocks noGrp="1"/>
          </p:cNvSpPr>
          <p:nvPr>
            <p:ph type="body" sz="quarter" idx="13"/>
          </p:nvPr>
        </p:nvSpPr>
        <p:spPr/>
        <p:txBody>
          <a:bodyPr/>
          <a:lstStyle/>
          <a:p>
            <a:r>
              <a:rPr lang="fr-FR" dirty="0"/>
              <a:t>Les débuts de la BI</a:t>
            </a:r>
          </a:p>
        </p:txBody>
      </p:sp>
    </p:spTree>
    <p:extLst>
      <p:ext uri="{BB962C8B-B14F-4D97-AF65-F5344CB8AC3E}">
        <p14:creationId xmlns:p14="http://schemas.microsoft.com/office/powerpoint/2010/main" val="28500786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fontScale="85000" lnSpcReduction="20000"/>
          </a:bodyPr>
          <a:lstStyle/>
          <a:p>
            <a:r>
              <a:rPr lang="fr-FR" dirty="0"/>
              <a:t>Exemple 1 : </a:t>
            </a:r>
          </a:p>
          <a:p>
            <a:pPr lvl="1"/>
            <a:r>
              <a:rPr lang="fr-FR" dirty="0"/>
              <a:t>Entreprise de </a:t>
            </a:r>
            <a:r>
              <a:rPr lang="fr-FR" b="1" dirty="0"/>
              <a:t>10 000 </a:t>
            </a:r>
            <a:r>
              <a:rPr lang="fr-FR" dirty="0"/>
              <a:t>employés</a:t>
            </a:r>
          </a:p>
          <a:p>
            <a:pPr lvl="2"/>
            <a:r>
              <a:rPr lang="fr-FR" dirty="0"/>
              <a:t>500 d’entre eux génèrent du contenu (rapports/dashboards) et le partagent</a:t>
            </a:r>
          </a:p>
          <a:p>
            <a:pPr lvl="3"/>
            <a:r>
              <a:rPr lang="fr-FR" dirty="0"/>
              <a:t>On les appelle les « auteurs » (authors)</a:t>
            </a:r>
          </a:p>
          <a:p>
            <a:pPr lvl="2"/>
            <a:r>
              <a:rPr lang="fr-FR" dirty="0"/>
              <a:t>5000 employés consomment régulièrement le contenu BI </a:t>
            </a:r>
          </a:p>
          <a:p>
            <a:pPr lvl="2"/>
            <a:r>
              <a:rPr lang="fr-FR" dirty="0"/>
              <a:t>Les 4500 restants ne consomment le contenu que très occasionnellement</a:t>
            </a:r>
          </a:p>
          <a:p>
            <a:pPr lvl="1"/>
            <a:endParaRPr lang="fr-FR" dirty="0"/>
          </a:p>
          <a:p>
            <a:pPr lvl="1"/>
            <a:r>
              <a:rPr lang="fr-FR" dirty="0"/>
              <a:t>Dans cette configuration, seuls 500 employés « auteurs » nécessitent une licence Pro pour générer et partager du contenu</a:t>
            </a:r>
          </a:p>
          <a:p>
            <a:pPr lvl="1"/>
            <a:endParaRPr lang="fr-FR" dirty="0"/>
          </a:p>
          <a:p>
            <a:pPr lvl="1"/>
            <a:r>
              <a:rPr lang="fr-FR" dirty="0"/>
              <a:t>Payer des licences Pro pour tous les « consommateurs » des rapports serait très coûteux : </a:t>
            </a:r>
          </a:p>
          <a:p>
            <a:pPr lvl="2"/>
            <a:r>
              <a:rPr lang="fr-FR" dirty="0"/>
              <a:t>5500 licences Pro : 46 200€ / mois</a:t>
            </a:r>
          </a:p>
          <a:p>
            <a:pPr lvl="2"/>
            <a:r>
              <a:rPr lang="fr-FR" dirty="0"/>
              <a:t>10000 licences Pro : 84 000€ / mois</a:t>
            </a:r>
          </a:p>
          <a:p>
            <a:pPr lvl="1"/>
            <a:endParaRPr lang="fr-FR" dirty="0"/>
          </a:p>
          <a:p>
            <a:pPr lvl="1"/>
            <a:r>
              <a:rPr lang="fr-FR" dirty="0"/>
              <a:t>La version Power BI Premium permettrait à tous les « consommateurs » d’accéder au contenu BI à un prix bien plus raisonnable</a:t>
            </a:r>
          </a:p>
          <a:p>
            <a:endParaRPr lang="fr-FR" dirty="0"/>
          </a:p>
          <a:p>
            <a:pPr lvl="1"/>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6A7FD05C-943C-4C44-8E4D-2141B97E6682}"/>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1980143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A2B0E0B-508D-4BC9-B88C-AF0696BA42DA}"/>
              </a:ext>
            </a:extLst>
          </p:cNvPr>
          <p:cNvSpPr>
            <a:spLocks noGrp="1"/>
          </p:cNvSpPr>
          <p:nvPr>
            <p:ph idx="1"/>
          </p:nvPr>
        </p:nvSpPr>
        <p:spPr/>
        <p:txBody>
          <a:bodyPr>
            <a:normAutofit/>
          </a:bodyPr>
          <a:lstStyle/>
          <a:p>
            <a:pPr marL="457200" lvl="1" indent="0">
              <a:buNone/>
            </a:pPr>
            <a:endParaRPr lang="fr-FR" dirty="0"/>
          </a:p>
          <a:p>
            <a:endParaRPr lang="fr-FR" dirty="0"/>
          </a:p>
          <a:p>
            <a:endParaRPr lang="fr-FR" dirty="0"/>
          </a:p>
          <a:p>
            <a:pPr lvl="1"/>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0C291D05-DB66-4592-8A07-DC0515040AAE}"/>
              </a:ext>
            </a:extLst>
          </p:cNvPr>
          <p:cNvSpPr>
            <a:spLocks noGrp="1"/>
          </p:cNvSpPr>
          <p:nvPr>
            <p:ph type="body" sz="quarter" idx="13"/>
          </p:nvPr>
        </p:nvSpPr>
        <p:spPr/>
        <p:txBody>
          <a:bodyPr/>
          <a:lstStyle/>
          <a:p>
            <a:r>
              <a:rPr lang="fr-FR" dirty="0"/>
              <a:t>Power BI Premium (par capacité)</a:t>
            </a:r>
          </a:p>
        </p:txBody>
      </p:sp>
      <p:pic>
        <p:nvPicPr>
          <p:cNvPr id="3" name="Image 2">
            <a:extLst>
              <a:ext uri="{FF2B5EF4-FFF2-40B4-BE49-F238E27FC236}">
                <a16:creationId xmlns:a16="http://schemas.microsoft.com/office/drawing/2014/main" id="{A4B162C8-BACC-428C-9A74-B8D20A5FB4D3}"/>
              </a:ext>
            </a:extLst>
          </p:cNvPr>
          <p:cNvPicPr>
            <a:picLocks noChangeAspect="1"/>
          </p:cNvPicPr>
          <p:nvPr/>
        </p:nvPicPr>
        <p:blipFill>
          <a:blip r:embed="rId2"/>
          <a:stretch>
            <a:fillRect/>
          </a:stretch>
        </p:blipFill>
        <p:spPr>
          <a:xfrm>
            <a:off x="2472424" y="1592663"/>
            <a:ext cx="7115175" cy="4791075"/>
          </a:xfrm>
          <a:prstGeom prst="rect">
            <a:avLst/>
          </a:prstGeom>
        </p:spPr>
      </p:pic>
    </p:spTree>
    <p:extLst>
      <p:ext uri="{BB962C8B-B14F-4D97-AF65-F5344CB8AC3E}">
        <p14:creationId xmlns:p14="http://schemas.microsoft.com/office/powerpoint/2010/main" val="1442298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Exemple 2 :</a:t>
            </a:r>
          </a:p>
          <a:p>
            <a:pPr lvl="1"/>
            <a:r>
              <a:rPr lang="fr-FR" dirty="0"/>
              <a:t>Entreprise de </a:t>
            </a:r>
            <a:r>
              <a:rPr lang="fr-FR" b="1" dirty="0"/>
              <a:t>300</a:t>
            </a:r>
            <a:r>
              <a:rPr lang="fr-FR" dirty="0"/>
              <a:t> employés</a:t>
            </a:r>
          </a:p>
          <a:p>
            <a:pPr lvl="2"/>
            <a:r>
              <a:rPr lang="fr-FR" dirty="0"/>
              <a:t>50 d’entre eux sont des auteurs</a:t>
            </a:r>
          </a:p>
          <a:p>
            <a:pPr lvl="2"/>
            <a:r>
              <a:rPr lang="fr-FR" dirty="0"/>
              <a:t>125 employés consomment régulièrement le contenu BI </a:t>
            </a:r>
          </a:p>
          <a:p>
            <a:pPr lvl="2"/>
            <a:r>
              <a:rPr lang="fr-FR" dirty="0"/>
              <a:t>Les 125 restants ne consomment le contenu que très occasionnellement</a:t>
            </a:r>
          </a:p>
          <a:p>
            <a:pPr lvl="1"/>
            <a:endParaRPr lang="fr-FR" dirty="0"/>
          </a:p>
          <a:p>
            <a:pPr lvl="1"/>
            <a:r>
              <a:rPr lang="fr-FR" dirty="0"/>
              <a:t>Seulement 50 auteurs, et 250 consommateurs</a:t>
            </a:r>
          </a:p>
          <a:p>
            <a:pPr lvl="2"/>
            <a:r>
              <a:rPr lang="fr-FR" dirty="0"/>
              <a:t>En payant des licences Pro à chaque utilisateur :</a:t>
            </a:r>
          </a:p>
          <a:p>
            <a:pPr lvl="3"/>
            <a:r>
              <a:rPr lang="fr-FR" dirty="0"/>
              <a:t>300 x 8,40 = 2 520€ / mois</a:t>
            </a:r>
          </a:p>
          <a:p>
            <a:pPr lvl="3"/>
            <a:endParaRPr lang="fr-FR" dirty="0"/>
          </a:p>
          <a:p>
            <a:pPr lvl="2"/>
            <a:r>
              <a:rPr lang="fr-FR" dirty="0"/>
              <a:t>Avec Power BI Premium :</a:t>
            </a:r>
          </a:p>
          <a:p>
            <a:pPr lvl="3"/>
            <a:r>
              <a:rPr lang="fr-FR" dirty="0"/>
              <a:t>La configuration la plus basique reviendrait à plus de 4 200€ / mois</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3BCB103F-FDDA-475D-A0D0-2F4A01B4BD08}"/>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2714620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98DF431F-C51F-41E0-8804-87B24B388103}"/>
              </a:ext>
            </a:extLst>
          </p:cNvPr>
          <p:cNvPicPr>
            <a:picLocks noGrp="1" noChangeAspect="1"/>
          </p:cNvPicPr>
          <p:nvPr>
            <p:ph idx="1"/>
          </p:nvPr>
        </p:nvPicPr>
        <p:blipFill>
          <a:blip r:embed="rId2"/>
          <a:stretch>
            <a:fillRect/>
          </a:stretch>
        </p:blipFill>
        <p:spPr>
          <a:xfrm>
            <a:off x="2734781" y="1608138"/>
            <a:ext cx="6722438" cy="4500562"/>
          </a:xfrm>
          <a:prstGeom prst="rect">
            <a:avLst/>
          </a:prstGeom>
        </p:spPr>
      </p:pic>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13BF790B-6980-4AB9-94B6-5186927672EF}"/>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1657006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Il faut donc faire une analyse précise des besoins, ainsi que du nombre d’utilisateurs (auteurs et consommateurs) afin de savoir quelle offre est la plus intéressante</a:t>
            </a:r>
          </a:p>
          <a:p>
            <a:endParaRPr lang="fr-FR" dirty="0"/>
          </a:p>
          <a:p>
            <a:r>
              <a:rPr lang="fr-FR" dirty="0"/>
              <a:t>Pour un comparatif détaillé Pro vs Premium :</a:t>
            </a:r>
          </a:p>
          <a:p>
            <a:pPr lvl="1"/>
            <a:r>
              <a:rPr lang="fr-FR" dirty="0">
                <a:hlinkClick r:id="rId2"/>
              </a:rPr>
              <a:t>https://powerbi.microsoft.com/fr-fr/pricing/#powerbi-comparison-table</a:t>
            </a:r>
            <a:endParaRPr lang="fr-FR" dirty="0"/>
          </a:p>
          <a:p>
            <a:pPr marL="457200" lvl="1" indent="0">
              <a:buNone/>
            </a:pPr>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91C273CC-EB11-4DE3-ACDC-38A39D6447B4}"/>
              </a:ext>
            </a:extLst>
          </p:cNvPr>
          <p:cNvSpPr>
            <a:spLocks noGrp="1"/>
          </p:cNvSpPr>
          <p:nvPr>
            <p:ph type="body" sz="quarter" idx="13"/>
          </p:nvPr>
        </p:nvSpPr>
        <p:spPr/>
        <p:txBody>
          <a:bodyPr/>
          <a:lstStyle/>
          <a:p>
            <a:r>
              <a:rPr lang="fr-FR" dirty="0"/>
              <a:t>Power BI Premium (par capacité)</a:t>
            </a:r>
          </a:p>
        </p:txBody>
      </p:sp>
    </p:spTree>
    <p:extLst>
      <p:ext uri="{BB962C8B-B14F-4D97-AF65-F5344CB8AC3E}">
        <p14:creationId xmlns:p14="http://schemas.microsoft.com/office/powerpoint/2010/main" val="5191836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1E1F635-ACB4-488D-B9ED-93514C87732A}"/>
              </a:ext>
            </a:extLst>
          </p:cNvPr>
          <p:cNvSpPr>
            <a:spLocks noGrp="1"/>
          </p:cNvSpPr>
          <p:nvPr>
            <p:ph idx="1"/>
          </p:nvPr>
        </p:nvSpPr>
        <p:spPr/>
        <p:txBody>
          <a:bodyPr/>
          <a:lstStyle/>
          <a:p>
            <a:r>
              <a:rPr lang="fr-FR" dirty="0"/>
              <a:t>Depuis Avril 2021, Microsoft propose une licence Premium </a:t>
            </a:r>
            <a:r>
              <a:rPr lang="fr-FR" u="sng" dirty="0"/>
              <a:t>par utilisateur</a:t>
            </a:r>
            <a:r>
              <a:rPr lang="fr-FR" dirty="0"/>
              <a:t> (</a:t>
            </a:r>
            <a:r>
              <a:rPr lang="fr-FR" b="1" dirty="0"/>
              <a:t>Premium Per User</a:t>
            </a:r>
            <a:r>
              <a:rPr lang="fr-FR" dirty="0"/>
              <a:t>, ou </a:t>
            </a:r>
            <a:r>
              <a:rPr lang="fr-FR" b="1" dirty="0"/>
              <a:t>PPU</a:t>
            </a:r>
            <a:r>
              <a:rPr lang="fr-FR" dirty="0"/>
              <a:t>)</a:t>
            </a:r>
          </a:p>
          <a:p>
            <a:endParaRPr lang="fr-FR" dirty="0"/>
          </a:p>
          <a:p>
            <a:r>
              <a:rPr lang="fr-FR" dirty="0"/>
              <a:t>Elle permet de profiter de la quasi-totalité des fonctionnalités jusque-là réservées aux licences </a:t>
            </a:r>
            <a:r>
              <a:rPr lang="fr-FR"/>
              <a:t>Premium par capacité, </a:t>
            </a:r>
            <a:r>
              <a:rPr lang="fr-FR" dirty="0"/>
              <a:t>à un prix bien plus accessible </a:t>
            </a:r>
            <a:r>
              <a:rPr lang="fr-FR"/>
              <a:t>(16,90</a:t>
            </a:r>
            <a:r>
              <a:rPr lang="fr-FR" dirty="0"/>
              <a:t>€ / utilisateur / mois)</a:t>
            </a:r>
          </a:p>
          <a:p>
            <a:endParaRPr lang="fr-FR" dirty="0"/>
          </a:p>
          <a:p>
            <a:r>
              <a:rPr lang="fr-FR" dirty="0"/>
              <a:t>Une licence </a:t>
            </a:r>
            <a:r>
              <a:rPr lang="fr-FR" b="1" dirty="0"/>
              <a:t>PPU</a:t>
            </a:r>
            <a:r>
              <a:rPr lang="fr-FR" dirty="0"/>
              <a:t> embarque en même temps les fonctionnalités de la licence Pro (comme le partage des rapports)</a:t>
            </a:r>
          </a:p>
        </p:txBody>
      </p:sp>
      <p:sp>
        <p:nvSpPr>
          <p:cNvPr id="2" name="Titre 1">
            <a:extLst>
              <a:ext uri="{FF2B5EF4-FFF2-40B4-BE49-F238E27FC236}">
                <a16:creationId xmlns:a16="http://schemas.microsoft.com/office/drawing/2014/main" id="{8D6FF3F4-2D13-4BDC-A0D8-3B19456FC26C}"/>
              </a:ext>
            </a:extLst>
          </p:cNvPr>
          <p:cNvSpPr>
            <a:spLocks noGrp="1"/>
          </p:cNvSpPr>
          <p:nvPr>
            <p:ph type="title"/>
          </p:nvPr>
        </p:nvSpPr>
        <p:spPr/>
        <p:txBody>
          <a:bodyPr>
            <a:normAutofit fontScale="90000"/>
          </a:bodyPr>
          <a:lstStyle/>
          <a:p>
            <a:r>
              <a:rPr lang="fr-FR" dirty="0"/>
              <a:t>La déclinaison de l’offre Power BI</a:t>
            </a:r>
          </a:p>
        </p:txBody>
      </p:sp>
      <p:sp>
        <p:nvSpPr>
          <p:cNvPr id="4" name="Espace réservé du texte 3">
            <a:extLst>
              <a:ext uri="{FF2B5EF4-FFF2-40B4-BE49-F238E27FC236}">
                <a16:creationId xmlns:a16="http://schemas.microsoft.com/office/drawing/2014/main" id="{02E281C7-51C9-4D0F-9066-64A90434D6C6}"/>
              </a:ext>
            </a:extLst>
          </p:cNvPr>
          <p:cNvSpPr>
            <a:spLocks noGrp="1"/>
          </p:cNvSpPr>
          <p:nvPr>
            <p:ph type="body" sz="quarter" idx="13"/>
          </p:nvPr>
        </p:nvSpPr>
        <p:spPr/>
        <p:txBody>
          <a:bodyPr/>
          <a:lstStyle/>
          <a:p>
            <a:r>
              <a:rPr lang="fr-FR" dirty="0"/>
              <a:t>Power BI Premium Per User (PPU)</a:t>
            </a:r>
          </a:p>
        </p:txBody>
      </p:sp>
    </p:spTree>
    <p:extLst>
      <p:ext uri="{BB962C8B-B14F-4D97-AF65-F5344CB8AC3E}">
        <p14:creationId xmlns:p14="http://schemas.microsoft.com/office/powerpoint/2010/main" val="26119657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B893806-9A2A-4E84-91CE-7B11A5DBA4D5}"/>
              </a:ext>
            </a:extLst>
          </p:cNvPr>
          <p:cNvGraphicFramePr>
            <a:graphicFrameLocks noGrp="1"/>
          </p:cNvGraphicFramePr>
          <p:nvPr>
            <p:ph idx="1"/>
            <p:extLst>
              <p:ext uri="{D42A27DB-BD31-4B8C-83A1-F6EECF244321}">
                <p14:modId xmlns:p14="http://schemas.microsoft.com/office/powerpoint/2010/main" val="2161061347"/>
              </p:ext>
            </p:extLst>
          </p:nvPr>
        </p:nvGraphicFramePr>
        <p:xfrm>
          <a:off x="838200" y="1608138"/>
          <a:ext cx="10515600" cy="4219381"/>
        </p:xfrm>
        <a:graphic>
          <a:graphicData uri="http://schemas.openxmlformats.org/drawingml/2006/table">
            <a:tbl>
              <a:tblPr/>
              <a:tblGrid>
                <a:gridCol w="2628900">
                  <a:extLst>
                    <a:ext uri="{9D8B030D-6E8A-4147-A177-3AD203B41FA5}">
                      <a16:colId xmlns:a16="http://schemas.microsoft.com/office/drawing/2014/main" val="3014484776"/>
                    </a:ext>
                  </a:extLst>
                </a:gridCol>
                <a:gridCol w="2628900">
                  <a:extLst>
                    <a:ext uri="{9D8B030D-6E8A-4147-A177-3AD203B41FA5}">
                      <a16:colId xmlns:a16="http://schemas.microsoft.com/office/drawing/2014/main" val="2489781453"/>
                    </a:ext>
                  </a:extLst>
                </a:gridCol>
                <a:gridCol w="2628900">
                  <a:extLst>
                    <a:ext uri="{9D8B030D-6E8A-4147-A177-3AD203B41FA5}">
                      <a16:colId xmlns:a16="http://schemas.microsoft.com/office/drawing/2014/main" val="2516355060"/>
                    </a:ext>
                  </a:extLst>
                </a:gridCol>
                <a:gridCol w="2628900">
                  <a:extLst>
                    <a:ext uri="{9D8B030D-6E8A-4147-A177-3AD203B41FA5}">
                      <a16:colId xmlns:a16="http://schemas.microsoft.com/office/drawing/2014/main" val="2747249121"/>
                    </a:ext>
                  </a:extLst>
                </a:gridCol>
              </a:tblGrid>
              <a:tr h="670369">
                <a:tc>
                  <a:txBody>
                    <a:bodyPr/>
                    <a:lstStyle/>
                    <a:p>
                      <a:pPr algn="ctr" fontAlgn="t"/>
                      <a:r>
                        <a:rPr lang="fr-FR" sz="1400" b="0" dirty="0">
                          <a:solidFill>
                            <a:srgbClr val="000000"/>
                          </a:solidFill>
                          <a:effectLst/>
                        </a:rPr>
                        <a:t>Fonctionnalité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dirty="0">
                          <a:solidFill>
                            <a:srgbClr val="000000"/>
                          </a:solidFill>
                          <a:effectLst/>
                        </a:rPr>
                        <a:t>Power BI Pro</a:t>
                      </a:r>
                      <a:br>
                        <a:rPr lang="fr-FR" sz="1400" b="0" dirty="0">
                          <a:solidFill>
                            <a:srgbClr val="000000"/>
                          </a:solidFill>
                          <a:effectLst/>
                        </a:rPr>
                      </a:br>
                      <a:endParaRPr lang="fr-FR" sz="1400" b="0" dirty="0">
                        <a:solidFill>
                          <a:srgbClr val="000000"/>
                        </a:solidFill>
                        <a:effectLst/>
                      </a:endParaRP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dirty="0">
                          <a:solidFill>
                            <a:srgbClr val="000000"/>
                          </a:solidFill>
                          <a:effectLst/>
                        </a:rPr>
                        <a:t>Power BI Premium</a:t>
                      </a:r>
                      <a:br>
                        <a:rPr lang="fr-FR" sz="1400" b="0" dirty="0">
                          <a:solidFill>
                            <a:srgbClr val="000000"/>
                          </a:solidFill>
                          <a:effectLst/>
                        </a:rPr>
                      </a:br>
                      <a:r>
                        <a:rPr lang="fr-FR" sz="1400" b="0" dirty="0">
                          <a:solidFill>
                            <a:srgbClr val="000000"/>
                          </a:solidFill>
                          <a:effectLst/>
                        </a:rPr>
                        <a:t>Par utilisateur</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capacité</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extLst>
                  <a:ext uri="{0D108BD9-81ED-4DB2-BD59-A6C34878D82A}">
                    <a16:rowId xmlns:a16="http://schemas.microsoft.com/office/drawing/2014/main" val="1202006662"/>
                  </a:ext>
                </a:extLst>
              </a:tr>
              <a:tr h="433768">
                <a:tc gridSpan="4">
                  <a:txBody>
                    <a:bodyPr/>
                    <a:lstStyle/>
                    <a:p>
                      <a:pPr algn="l" fontAlgn="t"/>
                      <a:r>
                        <a:rPr lang="fr-FR" sz="1400" b="0" dirty="0">
                          <a:solidFill>
                            <a:srgbClr val="FFFFFF"/>
                          </a:solidFill>
                          <a:effectLst/>
                        </a:rPr>
                        <a:t>Collaboration et analyse</a:t>
                      </a:r>
                    </a:p>
                  </a:txBody>
                  <a:tcPr marL="197167"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91919"/>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7077207"/>
                  </a:ext>
                </a:extLst>
              </a:tr>
              <a:tr h="670369">
                <a:tc>
                  <a:txBody>
                    <a:bodyPr/>
                    <a:lstStyle/>
                    <a:p>
                      <a:pPr algn="l" fontAlgn="ctr"/>
                      <a:r>
                        <a:rPr lang="fr-FR" sz="1200" b="0" dirty="0">
                          <a:effectLst/>
                        </a:rPr>
                        <a:t>Accès aux applications mobiles</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83349545"/>
                  </a:ext>
                </a:extLst>
              </a:tr>
              <a:tr h="670369">
                <a:tc>
                  <a:txBody>
                    <a:bodyPr/>
                    <a:lstStyle/>
                    <a:p>
                      <a:pPr algn="l" fontAlgn="ctr"/>
                      <a:r>
                        <a:rPr lang="fr-FR" sz="1200" b="0" dirty="0">
                          <a:effectLst/>
                        </a:rPr>
                        <a:t>Publication de rapports à partager et collaboration</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3455490190"/>
                  </a:ext>
                </a:extLst>
              </a:tr>
              <a:tr h="433768">
                <a:tc>
                  <a:txBody>
                    <a:bodyPr/>
                    <a:lstStyle/>
                    <a:p>
                      <a:pPr algn="l" fontAlgn="ctr"/>
                      <a:r>
                        <a:rPr lang="fr-FR" sz="1200" b="0">
                          <a:effectLst/>
                        </a:rPr>
                        <a:t>Rapports paginés (RDL)</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3001274086"/>
                  </a:ext>
                </a:extLst>
              </a:tr>
              <a:tr h="670369">
                <a:tc>
                  <a:txBody>
                    <a:bodyPr/>
                    <a:lstStyle/>
                    <a:p>
                      <a:pPr algn="l" fontAlgn="ctr"/>
                      <a:r>
                        <a:rPr lang="fr-FR" sz="1200" b="0">
                          <a:effectLst/>
                        </a:rPr>
                        <a:t>Consommation du contenu sans licence par utilisateur</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2439148201"/>
                  </a:ext>
                </a:extLst>
              </a:tr>
              <a:tr h="670369">
                <a:tc>
                  <a:txBody>
                    <a:bodyPr/>
                    <a:lstStyle/>
                    <a:p>
                      <a:pPr algn="l" fontAlgn="ctr"/>
                      <a:r>
                        <a:rPr lang="fr-FR" sz="1200" b="0" dirty="0">
                          <a:effectLst/>
                        </a:rPr>
                        <a:t>Création locale de rapports Power BI Report Server</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197167" marR="98584" marT="98584" marB="98584"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57344678"/>
                  </a:ext>
                </a:extLst>
              </a:tr>
            </a:tbl>
          </a:graphicData>
        </a:graphic>
      </p:graphicFrame>
      <p:sp>
        <p:nvSpPr>
          <p:cNvPr id="2" name="Titre 1">
            <a:extLst>
              <a:ext uri="{FF2B5EF4-FFF2-40B4-BE49-F238E27FC236}">
                <a16:creationId xmlns:a16="http://schemas.microsoft.com/office/drawing/2014/main" id="{D0BEFBB0-9811-4D03-B76A-CFC9403E0E14}"/>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CFA65A95-727B-45D2-915E-0B40E327CDF9}"/>
              </a:ext>
            </a:extLst>
          </p:cNvPr>
          <p:cNvSpPr>
            <a:spLocks noGrp="1"/>
          </p:cNvSpPr>
          <p:nvPr>
            <p:ph type="body" sz="quarter" idx="13"/>
          </p:nvPr>
        </p:nvSpPr>
        <p:spPr/>
        <p:txBody>
          <a:bodyPr/>
          <a:lstStyle/>
          <a:p>
            <a:r>
              <a:rPr lang="fr-FR" dirty="0"/>
              <a:t>Comparatif des offres (1/5)</a:t>
            </a:r>
          </a:p>
        </p:txBody>
      </p:sp>
      <p:sp>
        <p:nvSpPr>
          <p:cNvPr id="5" name="Rectangle 1">
            <a:extLst>
              <a:ext uri="{FF2B5EF4-FFF2-40B4-BE49-F238E27FC236}">
                <a16:creationId xmlns:a16="http://schemas.microsoft.com/office/drawing/2014/main" id="{AA3E5A0C-46A2-4C48-B1E4-D18658CB7C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918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B893806-9A2A-4E84-91CE-7B11A5DBA4D5}"/>
              </a:ext>
            </a:extLst>
          </p:cNvPr>
          <p:cNvGraphicFramePr>
            <a:graphicFrameLocks noGrp="1"/>
          </p:cNvGraphicFramePr>
          <p:nvPr>
            <p:ph idx="1"/>
            <p:extLst>
              <p:ext uri="{D42A27DB-BD31-4B8C-83A1-F6EECF244321}">
                <p14:modId xmlns:p14="http://schemas.microsoft.com/office/powerpoint/2010/main" val="64413113"/>
              </p:ext>
            </p:extLst>
          </p:nvPr>
        </p:nvGraphicFramePr>
        <p:xfrm>
          <a:off x="838200" y="1608138"/>
          <a:ext cx="10515600" cy="4379973"/>
        </p:xfrm>
        <a:graphic>
          <a:graphicData uri="http://schemas.openxmlformats.org/drawingml/2006/table">
            <a:tbl>
              <a:tblPr/>
              <a:tblGrid>
                <a:gridCol w="2628900">
                  <a:extLst>
                    <a:ext uri="{9D8B030D-6E8A-4147-A177-3AD203B41FA5}">
                      <a16:colId xmlns:a16="http://schemas.microsoft.com/office/drawing/2014/main" val="3014484776"/>
                    </a:ext>
                  </a:extLst>
                </a:gridCol>
                <a:gridCol w="2628900">
                  <a:extLst>
                    <a:ext uri="{9D8B030D-6E8A-4147-A177-3AD203B41FA5}">
                      <a16:colId xmlns:a16="http://schemas.microsoft.com/office/drawing/2014/main" val="2489781453"/>
                    </a:ext>
                  </a:extLst>
                </a:gridCol>
                <a:gridCol w="2628900">
                  <a:extLst>
                    <a:ext uri="{9D8B030D-6E8A-4147-A177-3AD203B41FA5}">
                      <a16:colId xmlns:a16="http://schemas.microsoft.com/office/drawing/2014/main" val="2516355060"/>
                    </a:ext>
                  </a:extLst>
                </a:gridCol>
                <a:gridCol w="2628900">
                  <a:extLst>
                    <a:ext uri="{9D8B030D-6E8A-4147-A177-3AD203B41FA5}">
                      <a16:colId xmlns:a16="http://schemas.microsoft.com/office/drawing/2014/main" val="2747249121"/>
                    </a:ext>
                  </a:extLst>
                </a:gridCol>
              </a:tblGrid>
              <a:tr h="670369">
                <a:tc>
                  <a:txBody>
                    <a:bodyPr/>
                    <a:lstStyle/>
                    <a:p>
                      <a:pPr algn="ctr" fontAlgn="t"/>
                      <a:r>
                        <a:rPr lang="fr-FR" sz="1400" b="0" dirty="0">
                          <a:solidFill>
                            <a:srgbClr val="000000"/>
                          </a:solidFill>
                          <a:effectLst/>
                        </a:rPr>
                        <a:t>Fonctionnalité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Pro</a:t>
                      </a:r>
                      <a:br>
                        <a:rPr lang="fr-FR" sz="1400" b="0">
                          <a:solidFill>
                            <a:srgbClr val="000000"/>
                          </a:solidFill>
                          <a:effectLst/>
                        </a:rPr>
                      </a:br>
                      <a:endParaRPr lang="fr-FR" sz="1400" b="0">
                        <a:solidFill>
                          <a:srgbClr val="000000"/>
                        </a:solidFill>
                        <a:effectLst/>
                      </a:endParaRP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utilisateur</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capacité</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extLst>
                  <a:ext uri="{0D108BD9-81ED-4DB2-BD59-A6C34878D82A}">
                    <a16:rowId xmlns:a16="http://schemas.microsoft.com/office/drawing/2014/main" val="1202006662"/>
                  </a:ext>
                </a:extLst>
              </a:tr>
              <a:tr h="433768">
                <a:tc gridSpan="4">
                  <a:txBody>
                    <a:bodyPr/>
                    <a:lstStyle/>
                    <a:p>
                      <a:pPr algn="l" fontAlgn="t"/>
                      <a:r>
                        <a:rPr lang="fr-FR" sz="1400" b="0" dirty="0">
                          <a:solidFill>
                            <a:srgbClr val="FFFFFF"/>
                          </a:solidFill>
                          <a:effectLst/>
                        </a:rPr>
                        <a:t>Préparation, modélisation et visualisation des données</a:t>
                      </a:r>
                    </a:p>
                  </a:txBody>
                  <a:tcPr marL="197167"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91919"/>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7077207"/>
                  </a:ext>
                </a:extLst>
              </a:tr>
              <a:tr h="670369">
                <a:tc>
                  <a:txBody>
                    <a:bodyPr/>
                    <a:lstStyle/>
                    <a:p>
                      <a:pPr algn="l" fontAlgn="ctr"/>
                      <a:r>
                        <a:rPr lang="fr-FR" sz="1200" b="0" dirty="0">
                          <a:effectLst/>
                        </a:rPr>
                        <a:t>Limite de taille des modèles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1 Go</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100 Go</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Jusqu’à 400 Go</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83349545"/>
                  </a:ext>
                </a:extLst>
              </a:tr>
              <a:tr h="670369">
                <a:tc>
                  <a:txBody>
                    <a:bodyPr/>
                    <a:lstStyle/>
                    <a:p>
                      <a:pPr algn="l" fontAlgn="ctr"/>
                      <a:r>
                        <a:rPr lang="fr-FR" sz="1200" b="0" dirty="0">
                          <a:effectLst/>
                        </a:rPr>
                        <a:t>Fréquence d’actualisation</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8/jour</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48/jour</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48/jour</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3455490190"/>
                  </a:ext>
                </a:extLst>
              </a:tr>
              <a:tr h="433768">
                <a:tc>
                  <a:txBody>
                    <a:bodyPr/>
                    <a:lstStyle/>
                    <a:p>
                      <a:pPr algn="l" fontAlgn="ctr"/>
                      <a:r>
                        <a:rPr lang="fr-FR" sz="1200" b="0">
                          <a:effectLst/>
                        </a:rPr>
                        <a:t>Connexion à plus de 100 sources de données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3001274086"/>
                  </a:ext>
                </a:extLst>
              </a:tr>
              <a:tr h="670369">
                <a:tc>
                  <a:txBody>
                    <a:bodyPr/>
                    <a:lstStyle/>
                    <a:p>
                      <a:pPr algn="l" fontAlgn="ctr"/>
                      <a:r>
                        <a:rPr lang="fr-FR" sz="1200" b="0" dirty="0">
                          <a:effectLst/>
                        </a:rPr>
                        <a:t>Création de rapports et de visualisations avec Power BI Desktop</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2439148201"/>
                  </a:ext>
                </a:extLst>
              </a:tr>
              <a:tr h="670369">
                <a:tc>
                  <a:txBody>
                    <a:bodyPr/>
                    <a:lstStyle/>
                    <a:p>
                      <a:pPr algn="l" fontAlgn="ctr"/>
                      <a:r>
                        <a:rPr lang="fr-FR" sz="1200" b="0" dirty="0">
                          <a:effectLst/>
                        </a:rPr>
                        <a:t>Intégration d’API et de contrôles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57344678"/>
                  </a:ext>
                </a:extLst>
              </a:tr>
            </a:tbl>
          </a:graphicData>
        </a:graphic>
      </p:graphicFrame>
      <p:sp>
        <p:nvSpPr>
          <p:cNvPr id="2" name="Titre 1">
            <a:extLst>
              <a:ext uri="{FF2B5EF4-FFF2-40B4-BE49-F238E27FC236}">
                <a16:creationId xmlns:a16="http://schemas.microsoft.com/office/drawing/2014/main" id="{D0BEFBB0-9811-4D03-B76A-CFC9403E0E14}"/>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C6BD4001-664F-4F2C-84B6-1602FE389809}"/>
              </a:ext>
            </a:extLst>
          </p:cNvPr>
          <p:cNvSpPr>
            <a:spLocks noGrp="1"/>
          </p:cNvSpPr>
          <p:nvPr>
            <p:ph type="body" sz="quarter" idx="13"/>
          </p:nvPr>
        </p:nvSpPr>
        <p:spPr/>
        <p:txBody>
          <a:bodyPr/>
          <a:lstStyle/>
          <a:p>
            <a:r>
              <a:rPr lang="fr-FR" dirty="0"/>
              <a:t>Comparatif des offres (2/5)</a:t>
            </a:r>
          </a:p>
        </p:txBody>
      </p:sp>
      <p:sp>
        <p:nvSpPr>
          <p:cNvPr id="5" name="Rectangle 1">
            <a:extLst>
              <a:ext uri="{FF2B5EF4-FFF2-40B4-BE49-F238E27FC236}">
                <a16:creationId xmlns:a16="http://schemas.microsoft.com/office/drawing/2014/main" id="{AA3E5A0C-46A2-4C48-B1E4-D18658CB7C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5303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B893806-9A2A-4E84-91CE-7B11A5DBA4D5}"/>
              </a:ext>
            </a:extLst>
          </p:cNvPr>
          <p:cNvGraphicFramePr>
            <a:graphicFrameLocks noGrp="1"/>
          </p:cNvGraphicFramePr>
          <p:nvPr>
            <p:ph idx="1"/>
            <p:extLst>
              <p:ext uri="{D42A27DB-BD31-4B8C-83A1-F6EECF244321}">
                <p14:modId xmlns:p14="http://schemas.microsoft.com/office/powerpoint/2010/main" val="590456214"/>
              </p:ext>
            </p:extLst>
          </p:nvPr>
        </p:nvGraphicFramePr>
        <p:xfrm>
          <a:off x="838200" y="1608138"/>
          <a:ext cx="10515600" cy="4334826"/>
        </p:xfrm>
        <a:graphic>
          <a:graphicData uri="http://schemas.openxmlformats.org/drawingml/2006/table">
            <a:tbl>
              <a:tblPr/>
              <a:tblGrid>
                <a:gridCol w="2628900">
                  <a:extLst>
                    <a:ext uri="{9D8B030D-6E8A-4147-A177-3AD203B41FA5}">
                      <a16:colId xmlns:a16="http://schemas.microsoft.com/office/drawing/2014/main" val="3014484776"/>
                    </a:ext>
                  </a:extLst>
                </a:gridCol>
                <a:gridCol w="2628900">
                  <a:extLst>
                    <a:ext uri="{9D8B030D-6E8A-4147-A177-3AD203B41FA5}">
                      <a16:colId xmlns:a16="http://schemas.microsoft.com/office/drawing/2014/main" val="2489781453"/>
                    </a:ext>
                  </a:extLst>
                </a:gridCol>
                <a:gridCol w="2628900">
                  <a:extLst>
                    <a:ext uri="{9D8B030D-6E8A-4147-A177-3AD203B41FA5}">
                      <a16:colId xmlns:a16="http://schemas.microsoft.com/office/drawing/2014/main" val="2516355060"/>
                    </a:ext>
                  </a:extLst>
                </a:gridCol>
                <a:gridCol w="2628900">
                  <a:extLst>
                    <a:ext uri="{9D8B030D-6E8A-4147-A177-3AD203B41FA5}">
                      <a16:colId xmlns:a16="http://schemas.microsoft.com/office/drawing/2014/main" val="2747249121"/>
                    </a:ext>
                  </a:extLst>
                </a:gridCol>
              </a:tblGrid>
              <a:tr h="670369">
                <a:tc>
                  <a:txBody>
                    <a:bodyPr/>
                    <a:lstStyle/>
                    <a:p>
                      <a:pPr algn="ctr" fontAlgn="t"/>
                      <a:r>
                        <a:rPr lang="fr-FR" sz="1400" b="0" dirty="0">
                          <a:solidFill>
                            <a:srgbClr val="000000"/>
                          </a:solidFill>
                          <a:effectLst/>
                        </a:rPr>
                        <a:t>Fonctionnalité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Pro</a:t>
                      </a:r>
                      <a:br>
                        <a:rPr lang="fr-FR" sz="1400" b="0">
                          <a:solidFill>
                            <a:srgbClr val="000000"/>
                          </a:solidFill>
                          <a:effectLst/>
                        </a:rPr>
                      </a:br>
                      <a:endParaRPr lang="fr-FR" sz="1400" b="0">
                        <a:solidFill>
                          <a:srgbClr val="000000"/>
                        </a:solidFill>
                        <a:effectLst/>
                      </a:endParaRP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utilisateur</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capacité</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extLst>
                  <a:ext uri="{0D108BD9-81ED-4DB2-BD59-A6C34878D82A}">
                    <a16:rowId xmlns:a16="http://schemas.microsoft.com/office/drawing/2014/main" val="1202006662"/>
                  </a:ext>
                </a:extLst>
              </a:tr>
              <a:tr h="433768">
                <a:tc gridSpan="4">
                  <a:txBody>
                    <a:bodyPr/>
                    <a:lstStyle/>
                    <a:p>
                      <a:pPr algn="l" fontAlgn="t"/>
                      <a:r>
                        <a:rPr lang="fr-FR" sz="1400" b="0" dirty="0">
                          <a:solidFill>
                            <a:srgbClr val="FFFFFF"/>
                          </a:solidFill>
                          <a:effectLst/>
                        </a:rPr>
                        <a:t>Préparation, modélisation et visualisation des données</a:t>
                      </a:r>
                    </a:p>
                  </a:txBody>
                  <a:tcPr marL="197167"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91919"/>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7077207"/>
                  </a:ext>
                </a:extLst>
              </a:tr>
              <a:tr h="378102">
                <a:tc>
                  <a:txBody>
                    <a:bodyPr/>
                    <a:lstStyle/>
                    <a:p>
                      <a:pPr algn="l" fontAlgn="ctr"/>
                      <a:r>
                        <a:rPr lang="fr-FR" sz="1200" b="0" dirty="0">
                          <a:effectLst/>
                        </a:rPr>
                        <a:t>Visuels par IA</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83349545"/>
                  </a:ext>
                </a:extLst>
              </a:tr>
              <a:tr h="670369">
                <a:tc>
                  <a:txBody>
                    <a:bodyPr/>
                    <a:lstStyle/>
                    <a:p>
                      <a:pPr algn="l" fontAlgn="ctr"/>
                      <a:r>
                        <a:rPr lang="fr-FR" sz="1200" b="0" dirty="0">
                          <a:effectLst/>
                        </a:rPr>
                        <a:t>IA avancée (analyse de texte, détection d’image, Machine Learning automatisé)</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3455490190"/>
                  </a:ext>
                </a:extLst>
              </a:tr>
              <a:tr h="433768">
                <a:tc>
                  <a:txBody>
                    <a:bodyPr/>
                    <a:lstStyle/>
                    <a:p>
                      <a:pPr algn="l" fontAlgn="ctr"/>
                      <a:r>
                        <a:rPr lang="fr-FR" sz="1200" b="0">
                          <a:effectLst/>
                        </a:rPr>
                        <a:t>Connectivité en lecture/écriture du point de terminaison XMLA</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3001274086"/>
                  </a:ext>
                </a:extLst>
              </a:tr>
              <a:tr h="670369">
                <a:tc>
                  <a:txBody>
                    <a:bodyPr/>
                    <a:lstStyle/>
                    <a:p>
                      <a:pPr algn="l" fontAlgn="ctr"/>
                      <a:r>
                        <a:rPr lang="fr-FR" sz="1200" b="0">
                          <a:effectLst/>
                        </a:rPr>
                        <a:t>Dataflows (requête directe, entités liées et calculées, moteur de calcul amélioré)</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2439148201"/>
                  </a:ext>
                </a:extLst>
              </a:tr>
              <a:tr h="670369">
                <a:tc>
                  <a:txBody>
                    <a:bodyPr/>
                    <a:lstStyle/>
                    <a:p>
                      <a:pPr algn="l" fontAlgn="ctr"/>
                      <a:r>
                        <a:rPr lang="fr-FR" sz="1200" b="0" dirty="0">
                          <a:effectLst/>
                        </a:rPr>
                        <a:t>Analyse des données dans Azure Data Lake Storage</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57344678"/>
                  </a:ext>
                </a:extLst>
              </a:tr>
            </a:tbl>
          </a:graphicData>
        </a:graphic>
      </p:graphicFrame>
      <p:sp>
        <p:nvSpPr>
          <p:cNvPr id="2" name="Titre 1">
            <a:extLst>
              <a:ext uri="{FF2B5EF4-FFF2-40B4-BE49-F238E27FC236}">
                <a16:creationId xmlns:a16="http://schemas.microsoft.com/office/drawing/2014/main" id="{D0BEFBB0-9811-4D03-B76A-CFC9403E0E14}"/>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C0140C20-79FF-415D-A573-44D79C76E3B0}"/>
              </a:ext>
            </a:extLst>
          </p:cNvPr>
          <p:cNvSpPr>
            <a:spLocks noGrp="1"/>
          </p:cNvSpPr>
          <p:nvPr>
            <p:ph type="body" sz="quarter" idx="13"/>
          </p:nvPr>
        </p:nvSpPr>
        <p:spPr/>
        <p:txBody>
          <a:bodyPr/>
          <a:lstStyle/>
          <a:p>
            <a:r>
              <a:rPr lang="fr-FR" dirty="0"/>
              <a:t>Comparatif des offres (3/5)</a:t>
            </a:r>
          </a:p>
        </p:txBody>
      </p:sp>
      <p:sp>
        <p:nvSpPr>
          <p:cNvPr id="5" name="Rectangle 1">
            <a:extLst>
              <a:ext uri="{FF2B5EF4-FFF2-40B4-BE49-F238E27FC236}">
                <a16:creationId xmlns:a16="http://schemas.microsoft.com/office/drawing/2014/main" id="{AA3E5A0C-46A2-4C48-B1E4-D18658CB7C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15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B893806-9A2A-4E84-91CE-7B11A5DBA4D5}"/>
              </a:ext>
            </a:extLst>
          </p:cNvPr>
          <p:cNvGraphicFramePr>
            <a:graphicFrameLocks noGrp="1"/>
          </p:cNvGraphicFramePr>
          <p:nvPr>
            <p:ph idx="1"/>
            <p:extLst>
              <p:ext uri="{D42A27DB-BD31-4B8C-83A1-F6EECF244321}">
                <p14:modId xmlns:p14="http://schemas.microsoft.com/office/powerpoint/2010/main" val="3739110292"/>
              </p:ext>
            </p:extLst>
          </p:nvPr>
        </p:nvGraphicFramePr>
        <p:xfrm>
          <a:off x="838200" y="1608138"/>
          <a:ext cx="10515600" cy="3557586"/>
        </p:xfrm>
        <a:graphic>
          <a:graphicData uri="http://schemas.openxmlformats.org/drawingml/2006/table">
            <a:tbl>
              <a:tblPr/>
              <a:tblGrid>
                <a:gridCol w="2628900">
                  <a:extLst>
                    <a:ext uri="{9D8B030D-6E8A-4147-A177-3AD203B41FA5}">
                      <a16:colId xmlns:a16="http://schemas.microsoft.com/office/drawing/2014/main" val="3014484776"/>
                    </a:ext>
                  </a:extLst>
                </a:gridCol>
                <a:gridCol w="2628900">
                  <a:extLst>
                    <a:ext uri="{9D8B030D-6E8A-4147-A177-3AD203B41FA5}">
                      <a16:colId xmlns:a16="http://schemas.microsoft.com/office/drawing/2014/main" val="2489781453"/>
                    </a:ext>
                  </a:extLst>
                </a:gridCol>
                <a:gridCol w="2628900">
                  <a:extLst>
                    <a:ext uri="{9D8B030D-6E8A-4147-A177-3AD203B41FA5}">
                      <a16:colId xmlns:a16="http://schemas.microsoft.com/office/drawing/2014/main" val="2516355060"/>
                    </a:ext>
                  </a:extLst>
                </a:gridCol>
                <a:gridCol w="2628900">
                  <a:extLst>
                    <a:ext uri="{9D8B030D-6E8A-4147-A177-3AD203B41FA5}">
                      <a16:colId xmlns:a16="http://schemas.microsoft.com/office/drawing/2014/main" val="2747249121"/>
                    </a:ext>
                  </a:extLst>
                </a:gridCol>
              </a:tblGrid>
              <a:tr h="670369">
                <a:tc>
                  <a:txBody>
                    <a:bodyPr/>
                    <a:lstStyle/>
                    <a:p>
                      <a:pPr algn="ctr" fontAlgn="t"/>
                      <a:r>
                        <a:rPr lang="fr-FR" sz="1400" b="0" dirty="0">
                          <a:solidFill>
                            <a:srgbClr val="000000"/>
                          </a:solidFill>
                          <a:effectLst/>
                        </a:rPr>
                        <a:t>Fonctionnalité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Pro</a:t>
                      </a:r>
                      <a:br>
                        <a:rPr lang="fr-FR" sz="1400" b="0">
                          <a:solidFill>
                            <a:srgbClr val="000000"/>
                          </a:solidFill>
                          <a:effectLst/>
                        </a:rPr>
                      </a:br>
                      <a:endParaRPr lang="fr-FR" sz="1400" b="0">
                        <a:solidFill>
                          <a:srgbClr val="000000"/>
                        </a:solidFill>
                        <a:effectLst/>
                      </a:endParaRP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utilisateur</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capacité</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extLst>
                  <a:ext uri="{0D108BD9-81ED-4DB2-BD59-A6C34878D82A}">
                    <a16:rowId xmlns:a16="http://schemas.microsoft.com/office/drawing/2014/main" val="1202006662"/>
                  </a:ext>
                </a:extLst>
              </a:tr>
              <a:tr h="433768">
                <a:tc gridSpan="4">
                  <a:txBody>
                    <a:bodyPr/>
                    <a:lstStyle/>
                    <a:p>
                      <a:pPr algn="l" fontAlgn="t"/>
                      <a:r>
                        <a:rPr lang="fr-FR" sz="1400" b="0" dirty="0">
                          <a:solidFill>
                            <a:srgbClr val="FFFFFF"/>
                          </a:solidFill>
                          <a:effectLst/>
                        </a:rPr>
                        <a:t>Gouvernance et administration</a:t>
                      </a:r>
                    </a:p>
                  </a:txBody>
                  <a:tcPr marL="197167"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91919"/>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7077207"/>
                  </a:ext>
                </a:extLst>
              </a:tr>
              <a:tr h="401699">
                <a:tc>
                  <a:txBody>
                    <a:bodyPr/>
                    <a:lstStyle/>
                    <a:p>
                      <a:pPr algn="l" fontAlgn="ctr"/>
                      <a:r>
                        <a:rPr lang="fr-FR" sz="1200" b="0">
                          <a:effectLst/>
                        </a:rPr>
                        <a:t>Sécurité et chiffrement des données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583349545"/>
                  </a:ext>
                </a:extLst>
              </a:tr>
              <a:tr h="670369">
                <a:tc>
                  <a:txBody>
                    <a:bodyPr/>
                    <a:lstStyle/>
                    <a:p>
                      <a:pPr algn="l" fontAlgn="ctr"/>
                      <a:r>
                        <a:rPr lang="fr-FR" sz="1200" b="0">
                          <a:effectLst/>
                        </a:rPr>
                        <a:t>Mesures pour la création, la consommation et la publication de contenu</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3455490190"/>
                  </a:ext>
                </a:extLst>
              </a:tr>
              <a:tr h="433768">
                <a:tc>
                  <a:txBody>
                    <a:bodyPr/>
                    <a:lstStyle/>
                    <a:p>
                      <a:pPr algn="l" fontAlgn="ctr"/>
                      <a:r>
                        <a:rPr lang="fr-FR" sz="1200" b="0" dirty="0">
                          <a:effectLst/>
                        </a:rPr>
                        <a:t>Gestion du cycle de vie des applications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 </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3001274086"/>
                  </a:ext>
                </a:extLst>
              </a:tr>
              <a:tr h="670369">
                <a:tc>
                  <a:txBody>
                    <a:bodyPr/>
                    <a:lstStyle/>
                    <a:p>
                      <a:pPr algn="l" fontAlgn="ctr"/>
                      <a:r>
                        <a:rPr lang="fr-FR" sz="1200" b="0" dirty="0">
                          <a:effectLst/>
                        </a:rPr>
                        <a:t>Gestion du déploiement dans plusieurs zones géographiques</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2439148201"/>
                  </a:ext>
                </a:extLst>
              </a:tr>
            </a:tbl>
          </a:graphicData>
        </a:graphic>
      </p:graphicFrame>
      <p:sp>
        <p:nvSpPr>
          <p:cNvPr id="2" name="Titre 1">
            <a:extLst>
              <a:ext uri="{FF2B5EF4-FFF2-40B4-BE49-F238E27FC236}">
                <a16:creationId xmlns:a16="http://schemas.microsoft.com/office/drawing/2014/main" id="{D0BEFBB0-9811-4D03-B76A-CFC9403E0E14}"/>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8E04245A-DF92-4BD6-B654-31A43477CE49}"/>
              </a:ext>
            </a:extLst>
          </p:cNvPr>
          <p:cNvSpPr>
            <a:spLocks noGrp="1"/>
          </p:cNvSpPr>
          <p:nvPr>
            <p:ph type="body" sz="quarter" idx="13"/>
          </p:nvPr>
        </p:nvSpPr>
        <p:spPr/>
        <p:txBody>
          <a:bodyPr/>
          <a:lstStyle/>
          <a:p>
            <a:r>
              <a:rPr lang="fr-FR" dirty="0"/>
              <a:t>Comparatif des offres (4/5)</a:t>
            </a:r>
          </a:p>
        </p:txBody>
      </p:sp>
      <p:sp>
        <p:nvSpPr>
          <p:cNvPr id="5" name="Rectangle 1">
            <a:extLst>
              <a:ext uri="{FF2B5EF4-FFF2-40B4-BE49-F238E27FC236}">
                <a16:creationId xmlns:a16="http://schemas.microsoft.com/office/drawing/2014/main" id="{AA3E5A0C-46A2-4C48-B1E4-D18658CB7C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505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Mais avec l’avènement d’Internet et la multiplication des données, les utilisateurs souhaitent accéder de plus en plus </a:t>
            </a:r>
            <a:r>
              <a:rPr lang="fr-FR" b="1" dirty="0"/>
              <a:t>rapidement</a:t>
            </a:r>
            <a:r>
              <a:rPr lang="fr-FR" dirty="0"/>
              <a:t> à des données dont la </a:t>
            </a:r>
            <a:r>
              <a:rPr lang="fr-FR" b="1" dirty="0"/>
              <a:t>volumétrie ne cesse de grandir</a:t>
            </a:r>
          </a:p>
          <a:p>
            <a:endParaRPr lang="fr-FR" dirty="0"/>
          </a:p>
          <a:p>
            <a:r>
              <a:rPr lang="fr-FR" dirty="0"/>
              <a:t>La notion de performance devient alors un enjeu de la BI</a:t>
            </a:r>
          </a:p>
          <a:p>
            <a:endParaRPr lang="fr-FR" dirty="0"/>
          </a:p>
          <a:p>
            <a:r>
              <a:rPr lang="fr-FR" dirty="0"/>
              <a:t>Dans les années 90, de nouveaux outils apparaissent : Informatica, Cognos, Information Builders, Hyperion, etc.</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221D9B37-4E95-4EEC-A5C8-1A7D5B94F761}"/>
              </a:ext>
            </a:extLst>
          </p:cNvPr>
          <p:cNvSpPr>
            <a:spLocks noGrp="1"/>
          </p:cNvSpPr>
          <p:nvPr>
            <p:ph type="body" sz="quarter" idx="13"/>
          </p:nvPr>
        </p:nvSpPr>
        <p:spPr/>
        <p:txBody>
          <a:bodyPr/>
          <a:lstStyle/>
          <a:p>
            <a:r>
              <a:rPr lang="fr-FR" dirty="0"/>
              <a:t>Les débuts de la BI</a:t>
            </a:r>
          </a:p>
        </p:txBody>
      </p:sp>
    </p:spTree>
    <p:extLst>
      <p:ext uri="{BB962C8B-B14F-4D97-AF65-F5344CB8AC3E}">
        <p14:creationId xmlns:p14="http://schemas.microsoft.com/office/powerpoint/2010/main" val="298130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0B893806-9A2A-4E84-91CE-7B11A5DBA4D5}"/>
              </a:ext>
            </a:extLst>
          </p:cNvPr>
          <p:cNvGraphicFramePr>
            <a:graphicFrameLocks noGrp="1"/>
          </p:cNvGraphicFramePr>
          <p:nvPr>
            <p:ph idx="1"/>
            <p:extLst>
              <p:ext uri="{D42A27DB-BD31-4B8C-83A1-F6EECF244321}">
                <p14:modId xmlns:p14="http://schemas.microsoft.com/office/powerpoint/2010/main" val="4212761379"/>
              </p:ext>
            </p:extLst>
          </p:nvPr>
        </p:nvGraphicFramePr>
        <p:xfrm>
          <a:off x="838200" y="1608138"/>
          <a:ext cx="10515600" cy="2711712"/>
        </p:xfrm>
        <a:graphic>
          <a:graphicData uri="http://schemas.openxmlformats.org/drawingml/2006/table">
            <a:tbl>
              <a:tblPr/>
              <a:tblGrid>
                <a:gridCol w="2628900">
                  <a:extLst>
                    <a:ext uri="{9D8B030D-6E8A-4147-A177-3AD203B41FA5}">
                      <a16:colId xmlns:a16="http://schemas.microsoft.com/office/drawing/2014/main" val="3014484776"/>
                    </a:ext>
                  </a:extLst>
                </a:gridCol>
                <a:gridCol w="2628900">
                  <a:extLst>
                    <a:ext uri="{9D8B030D-6E8A-4147-A177-3AD203B41FA5}">
                      <a16:colId xmlns:a16="http://schemas.microsoft.com/office/drawing/2014/main" val="2489781453"/>
                    </a:ext>
                  </a:extLst>
                </a:gridCol>
                <a:gridCol w="2628900">
                  <a:extLst>
                    <a:ext uri="{9D8B030D-6E8A-4147-A177-3AD203B41FA5}">
                      <a16:colId xmlns:a16="http://schemas.microsoft.com/office/drawing/2014/main" val="2516355060"/>
                    </a:ext>
                  </a:extLst>
                </a:gridCol>
                <a:gridCol w="2628900">
                  <a:extLst>
                    <a:ext uri="{9D8B030D-6E8A-4147-A177-3AD203B41FA5}">
                      <a16:colId xmlns:a16="http://schemas.microsoft.com/office/drawing/2014/main" val="2747249121"/>
                    </a:ext>
                  </a:extLst>
                </a:gridCol>
              </a:tblGrid>
              <a:tr h="670369">
                <a:tc>
                  <a:txBody>
                    <a:bodyPr/>
                    <a:lstStyle/>
                    <a:p>
                      <a:pPr algn="ctr" fontAlgn="t"/>
                      <a:r>
                        <a:rPr lang="fr-FR" sz="1400" b="0" dirty="0">
                          <a:solidFill>
                            <a:srgbClr val="000000"/>
                          </a:solidFill>
                          <a:effectLst/>
                        </a:rPr>
                        <a:t>Fonctionnalité </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Pro</a:t>
                      </a:r>
                      <a:br>
                        <a:rPr lang="fr-FR" sz="1400" b="0">
                          <a:solidFill>
                            <a:srgbClr val="000000"/>
                          </a:solidFill>
                          <a:effectLst/>
                        </a:rPr>
                      </a:br>
                      <a:endParaRPr lang="fr-FR" sz="1400" b="0">
                        <a:solidFill>
                          <a:srgbClr val="000000"/>
                        </a:solidFill>
                        <a:effectLst/>
                      </a:endParaRP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utilisateur</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tc>
                  <a:txBody>
                    <a:bodyPr/>
                    <a:lstStyle/>
                    <a:p>
                      <a:pPr algn="ctr" fontAlgn="t"/>
                      <a:r>
                        <a:rPr lang="fr-FR" sz="1400" b="0">
                          <a:solidFill>
                            <a:srgbClr val="000000"/>
                          </a:solidFill>
                          <a:effectLst/>
                        </a:rPr>
                        <a:t>Power BI Premium</a:t>
                      </a:r>
                      <a:br>
                        <a:rPr lang="fr-FR" sz="1400" b="0">
                          <a:solidFill>
                            <a:srgbClr val="000000"/>
                          </a:solidFill>
                          <a:effectLst/>
                        </a:rPr>
                      </a:br>
                      <a:r>
                        <a:rPr lang="fr-FR" sz="1400" b="0">
                          <a:solidFill>
                            <a:srgbClr val="000000"/>
                          </a:solidFill>
                          <a:effectLst/>
                        </a:rPr>
                        <a:t>Par capacité</a:t>
                      </a:r>
                    </a:p>
                  </a:txBody>
                  <a:tcPr marL="98584"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C811"/>
                    </a:solidFill>
                  </a:tcPr>
                </a:tc>
                <a:extLst>
                  <a:ext uri="{0D108BD9-81ED-4DB2-BD59-A6C34878D82A}">
                    <a16:rowId xmlns:a16="http://schemas.microsoft.com/office/drawing/2014/main" val="1202006662"/>
                  </a:ext>
                </a:extLst>
              </a:tr>
              <a:tr h="433768">
                <a:tc gridSpan="4">
                  <a:txBody>
                    <a:bodyPr/>
                    <a:lstStyle/>
                    <a:p>
                      <a:pPr algn="l" fontAlgn="t"/>
                      <a:r>
                        <a:rPr lang="fr-FR" sz="1400" b="0" dirty="0">
                          <a:solidFill>
                            <a:srgbClr val="FFFFFF"/>
                          </a:solidFill>
                          <a:effectLst/>
                        </a:rPr>
                        <a:t>Gouvernance et administration</a:t>
                      </a:r>
                    </a:p>
                  </a:txBody>
                  <a:tcPr marL="197167" marR="98584" marT="98584" marB="98584">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191919"/>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27077207"/>
                  </a:ext>
                </a:extLst>
              </a:tr>
              <a:tr h="394300">
                <a:tc>
                  <a:txBody>
                    <a:bodyPr/>
                    <a:lstStyle/>
                    <a:p>
                      <a:pPr algn="l" fontAlgn="ctr"/>
                      <a:r>
                        <a:rPr lang="en-US" sz="1200" b="0" dirty="0">
                          <a:effectLst/>
                        </a:rPr>
                        <a:t>Bring Your Own Key (BYOK)</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a:effectLst/>
                        </a:rPr>
                        <a:t> </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 </a:t>
                      </a:r>
                    </a:p>
                  </a:txBody>
                  <a:tcPr marL="1143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57344678"/>
                  </a:ext>
                </a:extLst>
              </a:tr>
              <a:tr h="428712">
                <a:tc>
                  <a:txBody>
                    <a:bodyPr/>
                    <a:lstStyle/>
                    <a:p>
                      <a:pPr algn="l" fontAlgn="ctr"/>
                      <a:r>
                        <a:rPr lang="fr-FR" sz="1200" b="0" dirty="0">
                          <a:effectLst/>
                        </a:rPr>
                        <a:t>Disponibilité du module complémentaire de mise à l’échelle automatique (version préliminaire)</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t"/>
                      <a:r>
                        <a:rPr lang="fr-FR" sz="1200" b="0" dirty="0">
                          <a:effectLst/>
                        </a:rPr>
                        <a:t> </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tc>
                  <a:txBody>
                    <a:bodyPr/>
                    <a:lstStyle/>
                    <a:p>
                      <a:pPr algn="ctr" fontAlgn="ctr"/>
                      <a:r>
                        <a:rPr lang="fr-FR" sz="1200" b="0" dirty="0">
                          <a:effectLst/>
                        </a:rPr>
                        <a:t>✓</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DDDDD"/>
                    </a:solidFill>
                  </a:tcPr>
                </a:tc>
                <a:extLst>
                  <a:ext uri="{0D108BD9-81ED-4DB2-BD59-A6C34878D82A}">
                    <a16:rowId xmlns:a16="http://schemas.microsoft.com/office/drawing/2014/main" val="1051920147"/>
                  </a:ext>
                </a:extLst>
              </a:tr>
              <a:tr h="418855">
                <a:tc>
                  <a:txBody>
                    <a:bodyPr/>
                    <a:lstStyle/>
                    <a:p>
                      <a:pPr algn="l" fontAlgn="ctr"/>
                      <a:r>
                        <a:rPr lang="fr-FR" sz="1200" b="0">
                          <a:effectLst/>
                        </a:rPr>
                        <a:t>Stockage maximal</a:t>
                      </a:r>
                    </a:p>
                  </a:txBody>
                  <a:tcPr marL="228600" marR="114300" marT="114300" marB="11430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10 Go/utilisateur</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100 To</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tc>
                  <a:txBody>
                    <a:bodyPr/>
                    <a:lstStyle/>
                    <a:p>
                      <a:pPr algn="ctr" fontAlgn="t"/>
                      <a:r>
                        <a:rPr lang="fr-FR" sz="1200" b="0" dirty="0">
                          <a:effectLst/>
                        </a:rPr>
                        <a:t>100 To</a:t>
                      </a: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EBEB"/>
                    </a:solidFill>
                  </a:tcPr>
                </a:tc>
                <a:extLst>
                  <a:ext uri="{0D108BD9-81ED-4DB2-BD59-A6C34878D82A}">
                    <a16:rowId xmlns:a16="http://schemas.microsoft.com/office/drawing/2014/main" val="1261210230"/>
                  </a:ext>
                </a:extLst>
              </a:tr>
            </a:tbl>
          </a:graphicData>
        </a:graphic>
      </p:graphicFrame>
      <p:sp>
        <p:nvSpPr>
          <p:cNvPr id="2" name="Titre 1">
            <a:extLst>
              <a:ext uri="{FF2B5EF4-FFF2-40B4-BE49-F238E27FC236}">
                <a16:creationId xmlns:a16="http://schemas.microsoft.com/office/drawing/2014/main" id="{D0BEFBB0-9811-4D03-B76A-CFC9403E0E14}"/>
              </a:ext>
            </a:extLst>
          </p:cNvPr>
          <p:cNvSpPr>
            <a:spLocks noGrp="1"/>
          </p:cNvSpPr>
          <p:nvPr>
            <p:ph type="title"/>
          </p:nvPr>
        </p:nvSpPr>
        <p:spPr/>
        <p:txBody>
          <a:bodyPr>
            <a:normAutofit fontScale="90000"/>
          </a:bodyPr>
          <a:lstStyle/>
          <a:p>
            <a:r>
              <a:rPr lang="fr-FR" dirty="0"/>
              <a:t>La déclinaison de l’offre Power BI</a:t>
            </a:r>
          </a:p>
        </p:txBody>
      </p:sp>
      <p:sp>
        <p:nvSpPr>
          <p:cNvPr id="3" name="Espace réservé du texte 2">
            <a:extLst>
              <a:ext uri="{FF2B5EF4-FFF2-40B4-BE49-F238E27FC236}">
                <a16:creationId xmlns:a16="http://schemas.microsoft.com/office/drawing/2014/main" id="{8E04245A-DF92-4BD6-B654-31A43477CE49}"/>
              </a:ext>
            </a:extLst>
          </p:cNvPr>
          <p:cNvSpPr>
            <a:spLocks noGrp="1"/>
          </p:cNvSpPr>
          <p:nvPr>
            <p:ph type="body" sz="quarter" idx="13"/>
          </p:nvPr>
        </p:nvSpPr>
        <p:spPr/>
        <p:txBody>
          <a:bodyPr/>
          <a:lstStyle/>
          <a:p>
            <a:r>
              <a:rPr lang="fr-FR" dirty="0"/>
              <a:t>Comparatif des offres (5/5)</a:t>
            </a:r>
          </a:p>
          <a:p>
            <a:endParaRPr lang="fr-FR" dirty="0"/>
          </a:p>
        </p:txBody>
      </p:sp>
      <p:sp>
        <p:nvSpPr>
          <p:cNvPr id="5" name="Rectangle 1">
            <a:extLst>
              <a:ext uri="{FF2B5EF4-FFF2-40B4-BE49-F238E27FC236}">
                <a16:creationId xmlns:a16="http://schemas.microsoft.com/office/drawing/2014/main" id="{AA3E5A0C-46A2-4C48-B1E4-D18658CB7C5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821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9D90EE-DD91-48AF-B809-593756EC2DB5}"/>
              </a:ext>
            </a:extLst>
          </p:cNvPr>
          <p:cNvSpPr>
            <a:spLocks noGrp="1"/>
          </p:cNvSpPr>
          <p:nvPr>
            <p:ph type="ctrTitle"/>
          </p:nvPr>
        </p:nvSpPr>
        <p:spPr/>
        <p:txBody>
          <a:bodyPr/>
          <a:lstStyle/>
          <a:p>
            <a:r>
              <a:rPr lang="fr-FR" dirty="0"/>
              <a:t>Power BI Report Server</a:t>
            </a:r>
          </a:p>
        </p:txBody>
      </p:sp>
    </p:spTree>
    <p:extLst>
      <p:ext uri="{BB962C8B-B14F-4D97-AF65-F5344CB8AC3E}">
        <p14:creationId xmlns:p14="http://schemas.microsoft.com/office/powerpoint/2010/main" val="4191580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Quand on parle de Power BI, on pense immédiatement « cloud »</a:t>
            </a:r>
          </a:p>
          <a:p>
            <a:endParaRPr lang="fr-FR" dirty="0"/>
          </a:p>
          <a:p>
            <a:r>
              <a:rPr lang="fr-FR" dirty="0"/>
              <a:t>Or, Microsoft a introduit une version « on-</a:t>
            </a:r>
            <a:r>
              <a:rPr lang="fr-FR" dirty="0" err="1"/>
              <a:t>premises</a:t>
            </a:r>
            <a:r>
              <a:rPr lang="fr-FR" dirty="0"/>
              <a:t> » de Power BI, nommée Power BI Report Server</a:t>
            </a:r>
          </a:p>
          <a:p>
            <a:endParaRPr lang="fr-FR" dirty="0"/>
          </a:p>
          <a:p>
            <a:r>
              <a:rPr lang="fr-FR" dirty="0"/>
              <a:t>En effet, à l’inverse de Power BI Service qui est une plateforme analytique basée dans le cloud hébergée par Microsoft, Power BI Report Server est un produit qui s’installe et se configure sur un </a:t>
            </a:r>
            <a:r>
              <a:rPr lang="fr-FR" b="1" dirty="0"/>
              <a:t>serveur dédié de l’entreprise</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87794042-6A94-4953-9331-996BB61044D8}"/>
              </a:ext>
            </a:extLst>
          </p:cNvPr>
          <p:cNvSpPr>
            <a:spLocks noGrp="1"/>
          </p:cNvSpPr>
          <p:nvPr>
            <p:ph type="body" sz="quarter" idx="13"/>
          </p:nvPr>
        </p:nvSpPr>
        <p:spPr/>
        <p:txBody>
          <a:bodyPr/>
          <a:lstStyle/>
          <a:p>
            <a:r>
              <a:rPr lang="fr-FR" dirty="0"/>
              <a:t>Présentation</a:t>
            </a:r>
          </a:p>
        </p:txBody>
      </p:sp>
    </p:spTree>
    <p:extLst>
      <p:ext uri="{BB962C8B-B14F-4D97-AF65-F5344CB8AC3E}">
        <p14:creationId xmlns:p14="http://schemas.microsoft.com/office/powerpoint/2010/main" val="4062630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9" name="Espace réservé du texte 48">
            <a:extLst>
              <a:ext uri="{FF2B5EF4-FFF2-40B4-BE49-F238E27FC236}">
                <a16:creationId xmlns:a16="http://schemas.microsoft.com/office/drawing/2014/main" id="{BA792D53-2BF2-4FF1-842E-94F4B888B322}"/>
              </a:ext>
            </a:extLst>
          </p:cNvPr>
          <p:cNvSpPr>
            <a:spLocks noGrp="1"/>
          </p:cNvSpPr>
          <p:nvPr>
            <p:ph type="body" sz="quarter" idx="13"/>
          </p:nvPr>
        </p:nvSpPr>
        <p:spPr/>
        <p:txBody>
          <a:bodyPr/>
          <a:lstStyle/>
          <a:p>
            <a:r>
              <a:rPr lang="fr-FR" dirty="0"/>
              <a:t>Power BI ... sans le cloud</a:t>
            </a:r>
          </a:p>
        </p:txBody>
      </p:sp>
      <p:pic>
        <p:nvPicPr>
          <p:cNvPr id="4" name="Image 3">
            <a:extLst>
              <a:ext uri="{FF2B5EF4-FFF2-40B4-BE49-F238E27FC236}">
                <a16:creationId xmlns:a16="http://schemas.microsoft.com/office/drawing/2014/main" id="{3A50A20E-BD47-4C3B-9080-2D31CB7E3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357" y="3784612"/>
            <a:ext cx="2001600" cy="2502000"/>
          </a:xfrm>
          <a:prstGeom prst="rect">
            <a:avLst/>
          </a:prstGeom>
        </p:spPr>
      </p:pic>
      <p:grpSp>
        <p:nvGrpSpPr>
          <p:cNvPr id="5" name="Group 121">
            <a:extLst>
              <a:ext uri="{FF2B5EF4-FFF2-40B4-BE49-F238E27FC236}">
                <a16:creationId xmlns:a16="http://schemas.microsoft.com/office/drawing/2014/main" id="{9911B878-4161-4ABF-8BD5-C3470C9B6825}"/>
              </a:ext>
            </a:extLst>
          </p:cNvPr>
          <p:cNvGrpSpPr/>
          <p:nvPr/>
        </p:nvGrpSpPr>
        <p:grpSpPr>
          <a:xfrm>
            <a:off x="5583962" y="3877913"/>
            <a:ext cx="1863902" cy="2407461"/>
            <a:chOff x="5969000" y="2889948"/>
            <a:chExt cx="2535036" cy="3274314"/>
          </a:xfrm>
          <a:effectLst/>
        </p:grpSpPr>
        <p:sp>
          <p:nvSpPr>
            <p:cNvPr id="6" name="Rectangle 5">
              <a:extLst>
                <a:ext uri="{FF2B5EF4-FFF2-40B4-BE49-F238E27FC236}">
                  <a16:creationId xmlns:a16="http://schemas.microsoft.com/office/drawing/2014/main" id="{BE62C896-5B7D-4A32-978C-C57EBFE2758C}"/>
                </a:ext>
              </a:extLst>
            </p:cNvPr>
            <p:cNvSpPr/>
            <p:nvPr/>
          </p:nvSpPr>
          <p:spPr bwMode="auto">
            <a:xfrm>
              <a:off x="5969000" y="3192462"/>
              <a:ext cx="2535036" cy="2971800"/>
            </a:xfrm>
            <a:prstGeom prst="rect">
              <a:avLst/>
            </a:prstGeom>
            <a:solidFill>
              <a:srgbClr val="505050">
                <a:lumMod val="20000"/>
                <a:lumOff val="80000"/>
              </a:srgbClr>
            </a:solid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sp>
          <p:nvSpPr>
            <p:cNvPr id="7" name="TextBox 123">
              <a:extLst>
                <a:ext uri="{FF2B5EF4-FFF2-40B4-BE49-F238E27FC236}">
                  <a16:creationId xmlns:a16="http://schemas.microsoft.com/office/drawing/2014/main" id="{F9261E06-785B-4874-BEA9-013533AF23A0}"/>
                </a:ext>
              </a:extLst>
            </p:cNvPr>
            <p:cNvSpPr txBox="1"/>
            <p:nvPr/>
          </p:nvSpPr>
          <p:spPr>
            <a:xfrm>
              <a:off x="6096000" y="3991653"/>
              <a:ext cx="2299466" cy="1052520"/>
            </a:xfrm>
            <a:prstGeom prst="rect">
              <a:avLst/>
            </a:prstGeom>
            <a:solidFill>
              <a:srgbClr val="FFFFFF"/>
            </a:solidFill>
          </p:spPr>
          <p:txBody>
            <a:bodyPr wrap="square" rIns="0" rtlCol="0">
              <a:noAutofit/>
            </a:bodyPr>
            <a:lstStyle>
              <a:defPPr>
                <a:defRPr lang="en-US"/>
              </a:defPPr>
              <a:lvl1pPr marR="0" lvl="0" indent="0" algn="ctr" defTabSz="932418" fontAlgn="auto">
                <a:lnSpc>
                  <a:spcPct val="100000"/>
                </a:lnSpc>
                <a:spcBef>
                  <a:spcPts val="0"/>
                </a:spcBef>
                <a:spcAft>
                  <a:spcPts val="0"/>
                </a:spcAft>
                <a:buClrTx/>
                <a:buSzTx/>
                <a:buFontTx/>
                <a:buNone/>
                <a:tabLst/>
                <a:defRPr kumimoji="0" sz="1400" b="0"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latin typeface="Segoe UI" panose="020B0502040204020203" pitchFamily="34" charset="0"/>
                  <a:cs typeface="Segoe UI" panose="020B0502040204020203" pitchFamily="34" charset="0"/>
                </a:defRPr>
              </a:lvl1pPr>
            </a:lstStyle>
            <a:p>
              <a:pPr algn="l" defTabSz="699314">
                <a:lnSpc>
                  <a:spcPct val="90000"/>
                </a:lnSpc>
                <a:defRPr/>
              </a:pPr>
              <a:r>
                <a:rPr lang="en-US" sz="1029" dirty="0">
                  <a:gradFill>
                    <a:gsLst>
                      <a:gs pos="93162">
                        <a:srgbClr val="505050">
                          <a:lumMod val="50000"/>
                        </a:srgbClr>
                      </a:gs>
                      <a:gs pos="68000">
                        <a:srgbClr val="505050">
                          <a:lumMod val="50000"/>
                        </a:srgbClr>
                      </a:gs>
                    </a:gsLst>
                    <a:lin ang="5400000" scaled="0"/>
                  </a:gradFill>
                </a:rPr>
                <a:t>Non Microsoft cloud software systems</a:t>
              </a:r>
            </a:p>
            <a:p>
              <a:pPr algn="l" defTabSz="699314">
                <a:lnSpc>
                  <a:spcPct val="90000"/>
                </a:lnSpc>
                <a:defRPr/>
              </a:pPr>
              <a:r>
                <a:rPr lang="en-US" sz="882" dirty="0">
                  <a:gradFill>
                    <a:gsLst>
                      <a:gs pos="93162">
                        <a:srgbClr val="505050">
                          <a:lumMod val="50000"/>
                        </a:srgbClr>
                      </a:gs>
                      <a:gs pos="68000">
                        <a:srgbClr val="505050">
                          <a:lumMod val="50000"/>
                        </a:srgbClr>
                      </a:gs>
                    </a:gsLst>
                    <a:lin ang="5400000" scaled="0"/>
                  </a:gradFill>
                </a:rPr>
                <a:t>(e.g., SaaS applications, </a:t>
              </a:r>
              <a:br>
                <a:rPr lang="en-US" sz="882" dirty="0">
                  <a:gradFill>
                    <a:gsLst>
                      <a:gs pos="93162">
                        <a:srgbClr val="505050">
                          <a:lumMod val="50000"/>
                        </a:srgbClr>
                      </a:gs>
                      <a:gs pos="68000">
                        <a:srgbClr val="505050">
                          <a:lumMod val="50000"/>
                        </a:srgbClr>
                      </a:gs>
                    </a:gsLst>
                    <a:lin ang="5400000" scaled="0"/>
                  </a:gradFill>
                </a:rPr>
              </a:br>
              <a:r>
                <a:rPr lang="en-US" sz="882" spc="-22" dirty="0">
                  <a:gradFill>
                    <a:gsLst>
                      <a:gs pos="93162">
                        <a:srgbClr val="505050">
                          <a:lumMod val="50000"/>
                        </a:srgbClr>
                      </a:gs>
                      <a:gs pos="68000">
                        <a:srgbClr val="505050">
                          <a:lumMod val="50000"/>
                        </a:srgbClr>
                      </a:gs>
                    </a:gsLst>
                    <a:lin ang="5400000" scaled="0"/>
                  </a:gradFill>
                </a:rPr>
                <a:t>IOT scenarios, and data streams)</a:t>
              </a:r>
            </a:p>
          </p:txBody>
        </p:sp>
        <p:cxnSp>
          <p:nvCxnSpPr>
            <p:cNvPr id="8" name="Straight Connector 124">
              <a:extLst>
                <a:ext uri="{FF2B5EF4-FFF2-40B4-BE49-F238E27FC236}">
                  <a16:creationId xmlns:a16="http://schemas.microsoft.com/office/drawing/2014/main" id="{2DA808E1-723C-4F86-B5DE-6C31822A43A3}"/>
                </a:ext>
              </a:extLst>
            </p:cNvPr>
            <p:cNvCxnSpPr/>
            <p:nvPr/>
          </p:nvCxnSpPr>
          <p:spPr>
            <a:xfrm>
              <a:off x="7268435" y="2889948"/>
              <a:ext cx="0" cy="1091502"/>
            </a:xfrm>
            <a:prstGeom prst="line">
              <a:avLst/>
            </a:prstGeom>
            <a:ln>
              <a:headEnd type="arrow" w="med" len="sm"/>
              <a:tailEnd type="none" w="med" len="med"/>
            </a:ln>
          </p:spPr>
          <p:style>
            <a:lnRef idx="1">
              <a:schemeClr val="dk1"/>
            </a:lnRef>
            <a:fillRef idx="0">
              <a:schemeClr val="dk1"/>
            </a:fillRef>
            <a:effectRef idx="0">
              <a:schemeClr val="dk1"/>
            </a:effectRef>
            <a:fontRef idx="minor">
              <a:schemeClr val="tx1"/>
            </a:fontRef>
          </p:style>
        </p:cxnSp>
        <p:sp>
          <p:nvSpPr>
            <p:cNvPr id="9" name="TextBox 125">
              <a:extLst>
                <a:ext uri="{FF2B5EF4-FFF2-40B4-BE49-F238E27FC236}">
                  <a16:creationId xmlns:a16="http://schemas.microsoft.com/office/drawing/2014/main" id="{ACA4F9FC-6436-482E-8182-09ED5CF8D6E1}"/>
                </a:ext>
              </a:extLst>
            </p:cNvPr>
            <p:cNvSpPr txBox="1"/>
            <p:nvPr/>
          </p:nvSpPr>
          <p:spPr>
            <a:xfrm>
              <a:off x="5994503" y="5639097"/>
              <a:ext cx="2470182" cy="516973"/>
            </a:xfrm>
            <a:prstGeom prst="rect">
              <a:avLst/>
            </a:prstGeom>
            <a:noFill/>
          </p:spPr>
          <p:txBody>
            <a:bodyPr wrap="square" lIns="134464" tIns="107571" rIns="134464" bIns="107571"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Non-Microsoft Cloud </a:t>
              </a:r>
            </a:p>
          </p:txBody>
        </p:sp>
      </p:grpSp>
      <p:grpSp>
        <p:nvGrpSpPr>
          <p:cNvPr id="10" name="Group 82">
            <a:extLst>
              <a:ext uri="{FF2B5EF4-FFF2-40B4-BE49-F238E27FC236}">
                <a16:creationId xmlns:a16="http://schemas.microsoft.com/office/drawing/2014/main" id="{DCF3BD51-7871-4E72-913E-25F97CC1A8F9}"/>
              </a:ext>
            </a:extLst>
          </p:cNvPr>
          <p:cNvGrpSpPr/>
          <p:nvPr/>
        </p:nvGrpSpPr>
        <p:grpSpPr>
          <a:xfrm>
            <a:off x="7910018" y="1742564"/>
            <a:ext cx="2549750" cy="1703112"/>
            <a:chOff x="8749387" y="1579375"/>
            <a:chExt cx="3467838" cy="2316350"/>
          </a:xfrm>
          <a:solidFill>
            <a:srgbClr val="00B0F0"/>
          </a:solidFill>
          <a:effectLst/>
        </p:grpSpPr>
        <p:grpSp>
          <p:nvGrpSpPr>
            <p:cNvPr id="11" name="Group 83">
              <a:extLst>
                <a:ext uri="{FF2B5EF4-FFF2-40B4-BE49-F238E27FC236}">
                  <a16:creationId xmlns:a16="http://schemas.microsoft.com/office/drawing/2014/main" id="{1CD61EC5-F8F2-4408-8335-A4DC9EF29AD3}"/>
                </a:ext>
              </a:extLst>
            </p:cNvPr>
            <p:cNvGrpSpPr/>
            <p:nvPr/>
          </p:nvGrpSpPr>
          <p:grpSpPr>
            <a:xfrm>
              <a:off x="8749387" y="1579375"/>
              <a:ext cx="3467838" cy="2316350"/>
              <a:chOff x="8749387" y="1579375"/>
              <a:chExt cx="3467838" cy="2316350"/>
            </a:xfrm>
            <a:grpFill/>
          </p:grpSpPr>
          <p:sp>
            <p:nvSpPr>
              <p:cNvPr id="13" name="Rectangle 12">
                <a:extLst>
                  <a:ext uri="{FF2B5EF4-FFF2-40B4-BE49-F238E27FC236}">
                    <a16:creationId xmlns:a16="http://schemas.microsoft.com/office/drawing/2014/main" id="{DF59968B-F8A3-429F-B2BF-FB830A3321CD}"/>
                  </a:ext>
                </a:extLst>
              </p:cNvPr>
              <p:cNvSpPr/>
              <p:nvPr/>
            </p:nvSpPr>
            <p:spPr bwMode="auto">
              <a:xfrm>
                <a:off x="8785859" y="1579444"/>
                <a:ext cx="3431366" cy="2316281"/>
              </a:xfrm>
              <a:prstGeom prst="rect">
                <a:avLst/>
              </a:prstGeom>
              <a:grpFill/>
              <a:ln w="10795" cap="flat" cmpd="sng" algn="ctr">
                <a:noFill/>
                <a:prstDash val="dash"/>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sp>
            <p:nvSpPr>
              <p:cNvPr id="14" name="TextBox 86">
                <a:extLst>
                  <a:ext uri="{FF2B5EF4-FFF2-40B4-BE49-F238E27FC236}">
                    <a16:creationId xmlns:a16="http://schemas.microsoft.com/office/drawing/2014/main" id="{0A24D37C-8064-4F8B-804E-174267A8912D}"/>
                  </a:ext>
                </a:extLst>
              </p:cNvPr>
              <p:cNvSpPr txBox="1"/>
              <p:nvPr/>
            </p:nvSpPr>
            <p:spPr>
              <a:xfrm>
                <a:off x="8749387" y="1579375"/>
                <a:ext cx="1645902" cy="461573"/>
              </a:xfrm>
              <a:prstGeom prst="rect">
                <a:avLst/>
              </a:prstGeom>
              <a:grpFill/>
            </p:spPr>
            <p:txBody>
              <a:bodyPr wrap="square" lIns="134464" tIns="107571" rIns="134464" bIns="6723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Web Browser </a:t>
                </a:r>
              </a:p>
            </p:txBody>
          </p:sp>
          <p:pic>
            <p:nvPicPr>
              <p:cNvPr id="15" name="Picture 87">
                <a:extLst>
                  <a:ext uri="{FF2B5EF4-FFF2-40B4-BE49-F238E27FC236}">
                    <a16:creationId xmlns:a16="http://schemas.microsoft.com/office/drawing/2014/main" id="{E0D8CCC8-3C35-4293-BA5C-733EE4D337E9}"/>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1812742" y="1769701"/>
                <a:ext cx="264505" cy="284798"/>
              </a:xfrm>
              <a:prstGeom prst="rect">
                <a:avLst/>
              </a:prstGeom>
              <a:grpFill/>
            </p:spPr>
          </p:pic>
          <p:pic>
            <p:nvPicPr>
              <p:cNvPr id="16" name="Picture 88">
                <a:extLst>
                  <a:ext uri="{FF2B5EF4-FFF2-40B4-BE49-F238E27FC236}">
                    <a16:creationId xmlns:a16="http://schemas.microsoft.com/office/drawing/2014/main" id="{71102EFF-C884-4EE8-8E1E-9F3956E5B64D}"/>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147752" y="2136839"/>
                <a:ext cx="2729426" cy="1642235"/>
              </a:xfrm>
              <a:prstGeom prst="rect">
                <a:avLst/>
              </a:prstGeom>
              <a:grpFill/>
              <a:ln>
                <a:solidFill>
                  <a:srgbClr val="FFFFFF">
                    <a:lumMod val="50000"/>
                  </a:srgbClr>
                </a:solidFill>
              </a:ln>
            </p:spPr>
          </p:pic>
        </p:grpSp>
        <p:sp>
          <p:nvSpPr>
            <p:cNvPr id="12" name="TextBox 84">
              <a:extLst>
                <a:ext uri="{FF2B5EF4-FFF2-40B4-BE49-F238E27FC236}">
                  <a16:creationId xmlns:a16="http://schemas.microsoft.com/office/drawing/2014/main" id="{13CB9D53-53C0-4B2C-91D5-AE919C817288}"/>
                </a:ext>
              </a:extLst>
            </p:cNvPr>
            <p:cNvSpPr txBox="1"/>
            <p:nvPr/>
          </p:nvSpPr>
          <p:spPr>
            <a:xfrm>
              <a:off x="11093769" y="1710104"/>
              <a:ext cx="689487" cy="406220"/>
            </a:xfrm>
            <a:prstGeom prst="rect">
              <a:avLst/>
            </a:prstGeom>
            <a:grpFill/>
          </p:spPr>
          <p:txBody>
            <a:bodyPr wrap="square" lIns="134464" tIns="107571" rIns="134464" bIns="107571" rtlCol="0">
              <a:spAutoFit/>
            </a:bodyPr>
            <a:lstStyle/>
            <a:p>
              <a:pPr defTabSz="685800">
                <a:lnSpc>
                  <a:spcPct val="90000"/>
                </a:lnSpc>
                <a:spcAft>
                  <a:spcPts val="441"/>
                </a:spcAft>
                <a:defRPr/>
              </a:pPr>
              <a:r>
                <a:rPr lang="en-US" sz="588" b="1" kern="0" dirty="0">
                  <a:gradFill>
                    <a:gsLst>
                      <a:gs pos="93162">
                        <a:srgbClr val="505050">
                          <a:lumMod val="50000"/>
                        </a:srgbClr>
                      </a:gs>
                      <a:gs pos="68000">
                        <a:srgbClr val="505050">
                          <a:lumMod val="50000"/>
                        </a:srgbClr>
                      </a:gs>
                    </a:gsLst>
                    <a:lin ang="5400000" scaled="0"/>
                  </a:gradFill>
                  <a:latin typeface="Segoe UI"/>
                </a:rPr>
                <a:t>HTML</a:t>
              </a:r>
            </a:p>
          </p:txBody>
        </p:sp>
      </p:grpSp>
      <p:grpSp>
        <p:nvGrpSpPr>
          <p:cNvPr id="17" name="Group 89">
            <a:extLst>
              <a:ext uri="{FF2B5EF4-FFF2-40B4-BE49-F238E27FC236}">
                <a16:creationId xmlns:a16="http://schemas.microsoft.com/office/drawing/2014/main" id="{552A0390-9BC3-47E6-BAE8-0C7AA8DB520C}"/>
              </a:ext>
            </a:extLst>
          </p:cNvPr>
          <p:cNvGrpSpPr/>
          <p:nvPr/>
        </p:nvGrpSpPr>
        <p:grpSpPr>
          <a:xfrm>
            <a:off x="3496551" y="2907824"/>
            <a:ext cx="3934639" cy="1122772"/>
            <a:chOff x="3241650" y="1579444"/>
            <a:chExt cx="5351382" cy="1527048"/>
          </a:xfrm>
          <a:effectLst/>
        </p:grpSpPr>
        <p:sp>
          <p:nvSpPr>
            <p:cNvPr id="18" name="Rectangle 17">
              <a:extLst>
                <a:ext uri="{FF2B5EF4-FFF2-40B4-BE49-F238E27FC236}">
                  <a16:creationId xmlns:a16="http://schemas.microsoft.com/office/drawing/2014/main" id="{CA51F705-B92D-45C4-9F7B-A7453B46FCDD}"/>
                </a:ext>
              </a:extLst>
            </p:cNvPr>
            <p:cNvSpPr/>
            <p:nvPr/>
          </p:nvSpPr>
          <p:spPr bwMode="auto">
            <a:xfrm>
              <a:off x="3241650" y="1579444"/>
              <a:ext cx="5351382" cy="1527048"/>
            </a:xfrm>
            <a:prstGeom prst="rect">
              <a:avLst/>
            </a:prstGeom>
            <a:solidFill>
              <a:srgbClr val="505050">
                <a:lumMod val="20000"/>
                <a:lumOff val="80000"/>
              </a:srgbClr>
            </a:solid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sp>
          <p:nvSpPr>
            <p:cNvPr id="19" name="TextBox 91">
              <a:extLst>
                <a:ext uri="{FF2B5EF4-FFF2-40B4-BE49-F238E27FC236}">
                  <a16:creationId xmlns:a16="http://schemas.microsoft.com/office/drawing/2014/main" id="{F96C3D73-BB9D-4479-BFCE-0B155C7A4D4A}"/>
                </a:ext>
              </a:extLst>
            </p:cNvPr>
            <p:cNvSpPr txBox="1"/>
            <p:nvPr/>
          </p:nvSpPr>
          <p:spPr>
            <a:xfrm>
              <a:off x="3241650" y="1592263"/>
              <a:ext cx="2585840" cy="461574"/>
            </a:xfrm>
            <a:prstGeom prst="rect">
              <a:avLst/>
            </a:prstGeom>
            <a:noFill/>
          </p:spPr>
          <p:txBody>
            <a:bodyPr wrap="square" lIns="134464" tIns="107571" rIns="134464" bIns="6723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Microsoft cloud</a:t>
              </a:r>
            </a:p>
          </p:txBody>
        </p:sp>
        <p:grpSp>
          <p:nvGrpSpPr>
            <p:cNvPr id="20" name="Group 92">
              <a:extLst>
                <a:ext uri="{FF2B5EF4-FFF2-40B4-BE49-F238E27FC236}">
                  <a16:creationId xmlns:a16="http://schemas.microsoft.com/office/drawing/2014/main" id="{693BEBCC-1581-4FB5-B55C-8CD8D52304B3}"/>
                </a:ext>
              </a:extLst>
            </p:cNvPr>
            <p:cNvGrpSpPr/>
            <p:nvPr/>
          </p:nvGrpSpPr>
          <p:grpSpPr>
            <a:xfrm>
              <a:off x="3382408" y="2125663"/>
              <a:ext cx="5101851" cy="737000"/>
              <a:chOff x="3382408" y="1942967"/>
              <a:chExt cx="5101851" cy="737000"/>
            </a:xfrm>
          </p:grpSpPr>
          <p:pic>
            <p:nvPicPr>
              <p:cNvPr id="21" name="Picture 93">
                <a:extLst>
                  <a:ext uri="{FF2B5EF4-FFF2-40B4-BE49-F238E27FC236}">
                    <a16:creationId xmlns:a16="http://schemas.microsoft.com/office/drawing/2014/main" id="{8727D2FF-70C0-4DC7-977F-FF6981804FC7}"/>
                  </a:ext>
                </a:extLst>
              </p:cNvPr>
              <p:cNvPicPr>
                <a:picLocks noChangeAspect="1"/>
              </p:cNvPicPr>
              <p:nvPr/>
            </p:nvPicPr>
            <p:blipFill rotWithShape="1">
              <a:blip r:embed="rId6">
                <a:duotone>
                  <a:srgbClr val="EAEAEA">
                    <a:shade val="45000"/>
                    <a:satMod val="135000"/>
                  </a:srgbClr>
                  <a:prstClr val="white"/>
                </a:duotone>
                <a:lum bright="-28000"/>
              </a:blip>
              <a:srcRect l="-119947" t="-15357" r="-301267" b="-9626"/>
              <a:stretch/>
            </p:blipFill>
            <p:spPr>
              <a:xfrm>
                <a:off x="3382408" y="1942967"/>
                <a:ext cx="5101851" cy="737000"/>
              </a:xfrm>
              <a:prstGeom prst="rect">
                <a:avLst/>
              </a:prstGeom>
              <a:solidFill>
                <a:srgbClr val="FFFFFF"/>
              </a:solidFill>
            </p:spPr>
          </p:pic>
          <p:sp>
            <p:nvSpPr>
              <p:cNvPr id="22" name="Rectangle 21">
                <a:extLst>
                  <a:ext uri="{FF2B5EF4-FFF2-40B4-BE49-F238E27FC236}">
                    <a16:creationId xmlns:a16="http://schemas.microsoft.com/office/drawing/2014/main" id="{FF474132-C111-4E21-8E53-25E71BC54598}"/>
                  </a:ext>
                </a:extLst>
              </p:cNvPr>
              <p:cNvSpPr/>
              <p:nvPr/>
            </p:nvSpPr>
            <p:spPr bwMode="auto">
              <a:xfrm>
                <a:off x="4931450" y="2019579"/>
                <a:ext cx="1977244" cy="598563"/>
              </a:xfrm>
              <a:prstGeom prst="rect">
                <a:avLst/>
              </a:prstGeom>
              <a:no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r>
                  <a:rPr lang="en-US" sz="1544" kern="0" dirty="0">
                    <a:gradFill>
                      <a:gsLst>
                        <a:gs pos="1709">
                          <a:srgbClr val="505050"/>
                        </a:gs>
                        <a:gs pos="30000">
                          <a:srgbClr val="505050"/>
                        </a:gs>
                      </a:gsLst>
                      <a:lin ang="5400000" scaled="0"/>
                    </a:gradFill>
                    <a:latin typeface="Segoe UI Semibold" panose="020B0702040204020203" pitchFamily="34" charset="0"/>
                    <a:cs typeface="Segoe UI Semibold" panose="020B0702040204020203" pitchFamily="34" charset="0"/>
                  </a:rPr>
                  <a:t>   Power BI</a:t>
                </a:r>
              </a:p>
            </p:txBody>
          </p:sp>
        </p:grpSp>
      </p:grpSp>
      <p:grpSp>
        <p:nvGrpSpPr>
          <p:cNvPr id="23" name="Group 128">
            <a:extLst>
              <a:ext uri="{FF2B5EF4-FFF2-40B4-BE49-F238E27FC236}">
                <a16:creationId xmlns:a16="http://schemas.microsoft.com/office/drawing/2014/main" id="{01A520EA-6290-4687-8F28-5E81FB8034B8}"/>
              </a:ext>
            </a:extLst>
          </p:cNvPr>
          <p:cNvGrpSpPr/>
          <p:nvPr/>
        </p:nvGrpSpPr>
        <p:grpSpPr>
          <a:xfrm>
            <a:off x="1432600" y="2442279"/>
            <a:ext cx="1926498" cy="1848876"/>
            <a:chOff x="175865" y="3649662"/>
            <a:chExt cx="2620171" cy="2514600"/>
          </a:xfrm>
          <a:effectLst/>
        </p:grpSpPr>
        <p:sp>
          <p:nvSpPr>
            <p:cNvPr id="24" name="Rectangle 23">
              <a:extLst>
                <a:ext uri="{FF2B5EF4-FFF2-40B4-BE49-F238E27FC236}">
                  <a16:creationId xmlns:a16="http://schemas.microsoft.com/office/drawing/2014/main" id="{7E86163D-D19E-4305-BA7D-6EC97792382B}"/>
                </a:ext>
              </a:extLst>
            </p:cNvPr>
            <p:cNvSpPr/>
            <p:nvPr/>
          </p:nvSpPr>
          <p:spPr bwMode="auto">
            <a:xfrm>
              <a:off x="175865" y="3649662"/>
              <a:ext cx="2620171" cy="2514600"/>
            </a:xfrm>
            <a:prstGeom prst="rect">
              <a:avLst/>
            </a:prstGeom>
            <a:solidFill>
              <a:srgbClr val="92D050"/>
            </a:solidFill>
            <a:ln w="10795" cap="flat" cmpd="sng" algn="ctr">
              <a:noFill/>
              <a:prstDash val="dash"/>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sp>
          <p:nvSpPr>
            <p:cNvPr id="25" name="TextBox 130">
              <a:extLst>
                <a:ext uri="{FF2B5EF4-FFF2-40B4-BE49-F238E27FC236}">
                  <a16:creationId xmlns:a16="http://schemas.microsoft.com/office/drawing/2014/main" id="{55361EF8-F623-4824-A3A7-12567A32789C}"/>
                </a:ext>
              </a:extLst>
            </p:cNvPr>
            <p:cNvSpPr txBox="1"/>
            <p:nvPr/>
          </p:nvSpPr>
          <p:spPr>
            <a:xfrm>
              <a:off x="175865" y="5636346"/>
              <a:ext cx="2605074" cy="516973"/>
            </a:xfrm>
            <a:prstGeom prst="rect">
              <a:avLst/>
            </a:prstGeom>
            <a:noFill/>
          </p:spPr>
          <p:txBody>
            <a:bodyPr wrap="square" lIns="134464" tIns="107571" rIns="134464" bIns="107571"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On-premises data</a:t>
              </a:r>
            </a:p>
          </p:txBody>
        </p:sp>
        <p:sp>
          <p:nvSpPr>
            <p:cNvPr id="26" name="Freeform 23">
              <a:extLst>
                <a:ext uri="{FF2B5EF4-FFF2-40B4-BE49-F238E27FC236}">
                  <a16:creationId xmlns:a16="http://schemas.microsoft.com/office/drawing/2014/main" id="{652E1B44-3DC1-45CC-BC4A-C9C65FCE976B}"/>
                </a:ext>
              </a:extLst>
            </p:cNvPr>
            <p:cNvSpPr>
              <a:spLocks noEditPoints="1"/>
            </p:cNvSpPr>
            <p:nvPr/>
          </p:nvSpPr>
          <p:spPr bwMode="black">
            <a:xfrm>
              <a:off x="492432" y="4096349"/>
              <a:ext cx="502538" cy="520539"/>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505050"/>
            </a:solidFill>
            <a:ln>
              <a:noFill/>
            </a:ln>
          </p:spPr>
          <p:txBody>
            <a:bodyPr vert="horz" wrap="square" lIns="60498" tIns="30249" rIns="60498" bIns="30249" numCol="1" anchor="t" anchorCtr="0" compatLnSpc="1">
              <a:prstTxWarp prst="textNoShape">
                <a:avLst/>
              </a:prstTxWarp>
            </a:bodyPr>
            <a:lstStyle/>
            <a:p>
              <a:pPr defTabSz="685512">
                <a:lnSpc>
                  <a:spcPct val="90000"/>
                </a:lnSpc>
                <a:defRPr/>
              </a:pPr>
              <a:endParaRPr lang="en-US" sz="1175" kern="0" dirty="0">
                <a:ln>
                  <a:solidFill>
                    <a:srgbClr val="FFFFFF">
                      <a:alpha val="0"/>
                    </a:srgbClr>
                  </a:solidFill>
                </a:ln>
                <a:gradFill>
                  <a:gsLst>
                    <a:gs pos="93162">
                      <a:srgbClr val="505050">
                        <a:lumMod val="50000"/>
                      </a:srgbClr>
                    </a:gs>
                    <a:gs pos="68000">
                      <a:srgbClr val="505050">
                        <a:lumMod val="50000"/>
                      </a:srgbClr>
                    </a:gs>
                  </a:gsLst>
                  <a:lin ang="5400000" scaled="0"/>
                </a:gradFill>
                <a:latin typeface="Segoe UI"/>
              </a:endParaRPr>
            </a:p>
          </p:txBody>
        </p:sp>
        <p:sp>
          <p:nvSpPr>
            <p:cNvPr id="27" name="Can 132">
              <a:extLst>
                <a:ext uri="{FF2B5EF4-FFF2-40B4-BE49-F238E27FC236}">
                  <a16:creationId xmlns:a16="http://schemas.microsoft.com/office/drawing/2014/main" id="{B36EAF5D-D8DE-4CD4-BE8B-7AEF47B42815}"/>
                </a:ext>
              </a:extLst>
            </p:cNvPr>
            <p:cNvSpPr/>
            <p:nvPr/>
          </p:nvSpPr>
          <p:spPr>
            <a:xfrm>
              <a:off x="510546" y="4861883"/>
              <a:ext cx="465665" cy="534029"/>
            </a:xfrm>
            <a:prstGeom prst="can">
              <a:avLst/>
            </a:prstGeom>
            <a:solidFill>
              <a:srgbClr val="505050"/>
            </a:solidFill>
            <a:ln w="19050" cap="flat" cmpd="sng" algn="ctr">
              <a:solidFill>
                <a:srgbClr val="E3E3E3"/>
              </a:solidFill>
              <a:prstDash val="solid"/>
              <a:miter lim="800000"/>
            </a:ln>
            <a:effectLst/>
          </p:spPr>
          <p:txBody>
            <a:bodyPr rtlCol="0" anchor="ctr"/>
            <a:lstStyle/>
            <a:p>
              <a:pPr algn="ctr" defTabSz="685537">
                <a:lnSpc>
                  <a:spcPct val="90000"/>
                </a:lnSpc>
                <a:defRPr/>
              </a:pPr>
              <a:endParaRPr lang="en-US" sz="1350" kern="0" dirty="0">
                <a:gradFill>
                  <a:gsLst>
                    <a:gs pos="93162">
                      <a:srgbClr val="505050">
                        <a:lumMod val="50000"/>
                      </a:srgbClr>
                    </a:gs>
                    <a:gs pos="68000">
                      <a:srgbClr val="505050">
                        <a:lumMod val="50000"/>
                      </a:srgbClr>
                    </a:gs>
                  </a:gsLst>
                  <a:lin ang="5400000" scaled="0"/>
                </a:gradFill>
                <a:latin typeface="Segoe UI Light" panose="020B0502040204020203" pitchFamily="34" charset="0"/>
              </a:endParaRPr>
            </a:p>
          </p:txBody>
        </p:sp>
        <p:sp>
          <p:nvSpPr>
            <p:cNvPr id="28" name="TextBox 133">
              <a:extLst>
                <a:ext uri="{FF2B5EF4-FFF2-40B4-BE49-F238E27FC236}">
                  <a16:creationId xmlns:a16="http://schemas.microsoft.com/office/drawing/2014/main" id="{21567F14-00BB-4B9E-895F-A00956BEFA20}"/>
                </a:ext>
              </a:extLst>
            </p:cNvPr>
            <p:cNvSpPr txBox="1"/>
            <p:nvPr/>
          </p:nvSpPr>
          <p:spPr>
            <a:xfrm>
              <a:off x="1016260" y="4107342"/>
              <a:ext cx="1528753" cy="513305"/>
            </a:xfrm>
            <a:prstGeom prst="rect">
              <a:avLst/>
            </a:prstGeom>
            <a:noFill/>
          </p:spPr>
          <p:txBody>
            <a:bodyPr wrap="none" rtlCol="0">
              <a:spAutoFit/>
            </a:bodyPr>
            <a:lstStyle/>
            <a:p>
              <a:pPr defTabSz="685537">
                <a:lnSpc>
                  <a:spcPct val="90000"/>
                </a:lnSpc>
                <a:defRPr/>
              </a:pPr>
              <a: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t>SQL Server </a:t>
              </a:r>
              <a:b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br>
              <a: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t>analysis services</a:t>
              </a:r>
            </a:p>
          </p:txBody>
        </p:sp>
        <p:sp>
          <p:nvSpPr>
            <p:cNvPr id="29" name="TextBox 134">
              <a:extLst>
                <a:ext uri="{FF2B5EF4-FFF2-40B4-BE49-F238E27FC236}">
                  <a16:creationId xmlns:a16="http://schemas.microsoft.com/office/drawing/2014/main" id="{32A35687-CE08-46DB-A7B2-34783C6E7468}"/>
                </a:ext>
              </a:extLst>
            </p:cNvPr>
            <p:cNvSpPr txBox="1"/>
            <p:nvPr/>
          </p:nvSpPr>
          <p:spPr>
            <a:xfrm>
              <a:off x="1016260" y="4891018"/>
              <a:ext cx="1724971" cy="513305"/>
            </a:xfrm>
            <a:prstGeom prst="rect">
              <a:avLst/>
            </a:prstGeom>
            <a:noFill/>
          </p:spPr>
          <p:txBody>
            <a:bodyPr wrap="none" rtlCol="0">
              <a:spAutoFit/>
            </a:bodyPr>
            <a:lstStyle/>
            <a:p>
              <a:pPr defTabSz="685537">
                <a:lnSpc>
                  <a:spcPct val="90000"/>
                </a:lnSpc>
                <a:defRPr/>
              </a:pPr>
              <a: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t>Databases and</a:t>
              </a:r>
              <a:b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br>
              <a:r>
                <a:rPr lang="en-US" sz="1029" kern="0" dirty="0">
                  <a:gradFill>
                    <a:gsLst>
                      <a:gs pos="93162">
                        <a:srgbClr val="505050">
                          <a:lumMod val="50000"/>
                        </a:srgbClr>
                      </a:gs>
                      <a:gs pos="68000">
                        <a:srgbClr val="505050">
                          <a:lumMod val="50000"/>
                        </a:srgbClr>
                      </a:gs>
                    </a:gsLst>
                    <a:lin ang="5400000" scaled="0"/>
                  </a:gradFill>
                  <a:latin typeface="Segoe UI"/>
                  <a:cs typeface="Segoe UI" panose="020B0502040204020203" pitchFamily="34" charset="0"/>
                </a:rPr>
                <a:t>other data sources</a:t>
              </a:r>
            </a:p>
          </p:txBody>
        </p:sp>
      </p:grpSp>
      <p:grpSp>
        <p:nvGrpSpPr>
          <p:cNvPr id="30" name="Group 135">
            <a:extLst>
              <a:ext uri="{FF2B5EF4-FFF2-40B4-BE49-F238E27FC236}">
                <a16:creationId xmlns:a16="http://schemas.microsoft.com/office/drawing/2014/main" id="{70AC8E78-0A5A-4A3E-8000-D72B86A79BF7}"/>
              </a:ext>
            </a:extLst>
          </p:cNvPr>
          <p:cNvGrpSpPr/>
          <p:nvPr/>
        </p:nvGrpSpPr>
        <p:grpSpPr>
          <a:xfrm>
            <a:off x="7843159" y="3513427"/>
            <a:ext cx="2615052" cy="1610234"/>
            <a:chOff x="8670980" y="3974232"/>
            <a:chExt cx="3556652" cy="2190029"/>
          </a:xfrm>
          <a:effectLst/>
        </p:grpSpPr>
        <p:sp>
          <p:nvSpPr>
            <p:cNvPr id="31" name="Rectangle 30">
              <a:extLst>
                <a:ext uri="{FF2B5EF4-FFF2-40B4-BE49-F238E27FC236}">
                  <a16:creationId xmlns:a16="http://schemas.microsoft.com/office/drawing/2014/main" id="{CA943D7A-6F28-4B6A-98E2-A735C9D530FA}"/>
                </a:ext>
              </a:extLst>
            </p:cNvPr>
            <p:cNvSpPr/>
            <p:nvPr/>
          </p:nvSpPr>
          <p:spPr bwMode="auto">
            <a:xfrm>
              <a:off x="8796266" y="3974232"/>
              <a:ext cx="3431366" cy="2190029"/>
            </a:xfrm>
            <a:prstGeom prst="rect">
              <a:avLst/>
            </a:prstGeom>
            <a:solidFill>
              <a:schemeClr val="accent2">
                <a:lumMod val="20000"/>
                <a:lumOff val="80000"/>
              </a:schemeClr>
            </a:solidFill>
            <a:ln w="10795" cap="flat" cmpd="sng" algn="ctr">
              <a:noFill/>
              <a:prstDash val="dash"/>
              <a:headEnd type="none" w="med" len="med"/>
              <a:tailEnd type="none" w="med" len="med"/>
            </a:ln>
            <a:effectLst/>
          </p:spPr>
          <p:txBody>
            <a:bodyPr vert="horz" wrap="square" lIns="0" tIns="34290" rIns="0" bIns="67232" numCol="1" rtlCol="0" anchor="ctr" anchorCtr="0" compatLnSpc="1">
              <a:prstTxWarp prst="textNoShape">
                <a:avLst/>
              </a:prstTxWarp>
            </a:bodyPr>
            <a:lstStyle/>
            <a:p>
              <a:pPr algn="ct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pic>
          <p:nvPicPr>
            <p:cNvPr id="32" name="Picture 137">
              <a:extLst>
                <a:ext uri="{FF2B5EF4-FFF2-40B4-BE49-F238E27FC236}">
                  <a16:creationId xmlns:a16="http://schemas.microsoft.com/office/drawing/2014/main" id="{D7FDE65D-0DC8-4EB6-9070-934820BA5357}"/>
                </a:ext>
              </a:extLst>
            </p:cNvPr>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8670980" y="4143293"/>
              <a:ext cx="3387876" cy="1833562"/>
            </a:xfrm>
            <a:prstGeom prst="rect">
              <a:avLst/>
            </a:prstGeom>
          </p:spPr>
        </p:pic>
        <p:sp>
          <p:nvSpPr>
            <p:cNvPr id="33" name="TextBox 138">
              <a:extLst>
                <a:ext uri="{FF2B5EF4-FFF2-40B4-BE49-F238E27FC236}">
                  <a16:creationId xmlns:a16="http://schemas.microsoft.com/office/drawing/2014/main" id="{D1D2729E-694C-4B39-B241-3130B6BD6D18}"/>
                </a:ext>
              </a:extLst>
            </p:cNvPr>
            <p:cNvSpPr txBox="1"/>
            <p:nvPr/>
          </p:nvSpPr>
          <p:spPr>
            <a:xfrm>
              <a:off x="8796266" y="5647195"/>
              <a:ext cx="2450232" cy="516973"/>
            </a:xfrm>
            <a:prstGeom prst="rect">
              <a:avLst/>
            </a:prstGeom>
            <a:noFill/>
          </p:spPr>
          <p:txBody>
            <a:bodyPr wrap="square" lIns="134464" tIns="107571" rIns="134464" bIns="107571"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Mobile apps</a:t>
              </a:r>
            </a:p>
          </p:txBody>
        </p:sp>
        <p:sp>
          <p:nvSpPr>
            <p:cNvPr id="34" name="Freeform 139">
              <a:extLst>
                <a:ext uri="{FF2B5EF4-FFF2-40B4-BE49-F238E27FC236}">
                  <a16:creationId xmlns:a16="http://schemas.microsoft.com/office/drawing/2014/main" id="{E4EBC99C-A2AC-4E77-A6E5-63C84CA0135B}"/>
                </a:ext>
              </a:extLst>
            </p:cNvPr>
            <p:cNvSpPr>
              <a:spLocks noChangeAspect="1" noEditPoints="1"/>
            </p:cNvSpPr>
            <p:nvPr/>
          </p:nvSpPr>
          <p:spPr bwMode="black">
            <a:xfrm>
              <a:off x="11011432" y="4133232"/>
              <a:ext cx="1046320" cy="233415"/>
            </a:xfrm>
            <a:custGeom>
              <a:avLst/>
              <a:gdLst>
                <a:gd name="T0" fmla="*/ 115 w 526"/>
                <a:gd name="T1" fmla="*/ 56 h 115"/>
                <a:gd name="T2" fmla="*/ 49 w 526"/>
                <a:gd name="T3" fmla="*/ 56 h 115"/>
                <a:gd name="T4" fmla="*/ 0 w 526"/>
                <a:gd name="T5" fmla="*/ 56 h 115"/>
                <a:gd name="T6" fmla="*/ 0 w 526"/>
                <a:gd name="T7" fmla="*/ 59 h 115"/>
                <a:gd name="T8" fmla="*/ 49 w 526"/>
                <a:gd name="T9" fmla="*/ 59 h 115"/>
                <a:gd name="T10" fmla="*/ 115 w 526"/>
                <a:gd name="T11" fmla="*/ 115 h 115"/>
                <a:gd name="T12" fmla="*/ 231 w 526"/>
                <a:gd name="T13" fmla="*/ 23 h 115"/>
                <a:gd name="T14" fmla="*/ 215 w 526"/>
                <a:gd name="T15" fmla="*/ 83 h 115"/>
                <a:gd name="T16" fmla="*/ 192 w 526"/>
                <a:gd name="T17" fmla="*/ 23 h 115"/>
                <a:gd name="T18" fmla="*/ 175 w 526"/>
                <a:gd name="T19" fmla="*/ 83 h 115"/>
                <a:gd name="T20" fmla="*/ 150 w 526"/>
                <a:gd name="T21" fmla="*/ 23 h 115"/>
                <a:gd name="T22" fmla="*/ 194 w 526"/>
                <a:gd name="T23" fmla="*/ 42 h 115"/>
                <a:gd name="T24" fmla="*/ 196 w 526"/>
                <a:gd name="T25" fmla="*/ 42 h 115"/>
                <a:gd name="T26" fmla="*/ 240 w 526"/>
                <a:gd name="T27" fmla="*/ 23 h 115"/>
                <a:gd name="T28" fmla="*/ 250 w 526"/>
                <a:gd name="T29" fmla="*/ 22 h 115"/>
                <a:gd name="T30" fmla="*/ 246 w 526"/>
                <a:gd name="T31" fmla="*/ 31 h 115"/>
                <a:gd name="T32" fmla="*/ 255 w 526"/>
                <a:gd name="T33" fmla="*/ 27 h 115"/>
                <a:gd name="T34" fmla="*/ 246 w 526"/>
                <a:gd name="T35" fmla="*/ 43 h 115"/>
                <a:gd name="T36" fmla="*/ 254 w 526"/>
                <a:gd name="T37" fmla="*/ 43 h 115"/>
                <a:gd name="T38" fmla="*/ 290 w 526"/>
                <a:gd name="T39" fmla="*/ 42 h 115"/>
                <a:gd name="T40" fmla="*/ 274 w 526"/>
                <a:gd name="T41" fmla="*/ 43 h 115"/>
                <a:gd name="T42" fmla="*/ 274 w 526"/>
                <a:gd name="T43" fmla="*/ 92 h 115"/>
                <a:gd name="T44" fmla="*/ 287 w 526"/>
                <a:gd name="T45" fmla="*/ 49 h 115"/>
                <a:gd name="T46" fmla="*/ 307 w 526"/>
                <a:gd name="T47" fmla="*/ 92 h 115"/>
                <a:gd name="T48" fmla="*/ 354 w 526"/>
                <a:gd name="T49" fmla="*/ 19 h 115"/>
                <a:gd name="T50" fmla="*/ 339 w 526"/>
                <a:gd name="T51" fmla="*/ 42 h 115"/>
                <a:gd name="T52" fmla="*/ 322 w 526"/>
                <a:gd name="T53" fmla="*/ 87 h 115"/>
                <a:gd name="T54" fmla="*/ 354 w 526"/>
                <a:gd name="T55" fmla="*/ 84 h 115"/>
                <a:gd name="T56" fmla="*/ 362 w 526"/>
                <a:gd name="T57" fmla="*/ 19 h 115"/>
                <a:gd name="T58" fmla="*/ 328 w 526"/>
                <a:gd name="T59" fmla="*/ 82 h 115"/>
                <a:gd name="T60" fmla="*/ 340 w 526"/>
                <a:gd name="T61" fmla="*/ 49 h 115"/>
                <a:gd name="T62" fmla="*/ 354 w 526"/>
                <a:gd name="T63" fmla="*/ 70 h 115"/>
                <a:gd name="T64" fmla="*/ 396 w 526"/>
                <a:gd name="T65" fmla="*/ 42 h 115"/>
                <a:gd name="T66" fmla="*/ 378 w 526"/>
                <a:gd name="T67" fmla="*/ 87 h 115"/>
                <a:gd name="T68" fmla="*/ 420 w 526"/>
                <a:gd name="T69" fmla="*/ 68 h 115"/>
                <a:gd name="T70" fmla="*/ 396 w 526"/>
                <a:gd name="T71" fmla="*/ 87 h 115"/>
                <a:gd name="T72" fmla="*/ 384 w 526"/>
                <a:gd name="T73" fmla="*/ 54 h 115"/>
                <a:gd name="T74" fmla="*/ 412 w 526"/>
                <a:gd name="T75" fmla="*/ 68 h 115"/>
                <a:gd name="T76" fmla="*/ 474 w 526"/>
                <a:gd name="T77" fmla="*/ 80 h 115"/>
                <a:gd name="T78" fmla="*/ 472 w 526"/>
                <a:gd name="T79" fmla="*/ 80 h 115"/>
                <a:gd name="T80" fmla="*/ 443 w 526"/>
                <a:gd name="T81" fmla="*/ 80 h 115"/>
                <a:gd name="T82" fmla="*/ 441 w 526"/>
                <a:gd name="T83" fmla="*/ 80 h 115"/>
                <a:gd name="T84" fmla="*/ 438 w 526"/>
                <a:gd name="T85" fmla="*/ 92 h 115"/>
                <a:gd name="T86" fmla="*/ 458 w 526"/>
                <a:gd name="T87" fmla="*/ 53 h 115"/>
                <a:gd name="T88" fmla="*/ 469 w 526"/>
                <a:gd name="T89" fmla="*/ 92 h 115"/>
                <a:gd name="T90" fmla="*/ 484 w 526"/>
                <a:gd name="T91" fmla="*/ 43 h 115"/>
                <a:gd name="T92" fmla="*/ 505 w 526"/>
                <a:gd name="T93" fmla="*/ 60 h 115"/>
                <a:gd name="T94" fmla="*/ 512 w 526"/>
                <a:gd name="T95" fmla="*/ 49 h 115"/>
                <a:gd name="T96" fmla="*/ 513 w 526"/>
                <a:gd name="T97" fmla="*/ 42 h 115"/>
                <a:gd name="T98" fmla="*/ 498 w 526"/>
                <a:gd name="T99" fmla="*/ 65 h 115"/>
                <a:gd name="T100" fmla="*/ 517 w 526"/>
                <a:gd name="T101" fmla="*/ 80 h 115"/>
                <a:gd name="T102" fmla="*/ 495 w 526"/>
                <a:gd name="T103" fmla="*/ 91 h 115"/>
                <a:gd name="T104" fmla="*/ 526 w 526"/>
                <a:gd name="T105"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6" h="115">
                  <a:moveTo>
                    <a:pt x="52" y="9"/>
                  </a:moveTo>
                  <a:cubicBezTo>
                    <a:pt x="115" y="0"/>
                    <a:pt x="115" y="0"/>
                    <a:pt x="115" y="0"/>
                  </a:cubicBezTo>
                  <a:cubicBezTo>
                    <a:pt x="115" y="56"/>
                    <a:pt x="115" y="56"/>
                    <a:pt x="115" y="56"/>
                  </a:cubicBezTo>
                  <a:cubicBezTo>
                    <a:pt x="52" y="56"/>
                    <a:pt x="52" y="56"/>
                    <a:pt x="52" y="56"/>
                  </a:cubicBezTo>
                  <a:lnTo>
                    <a:pt x="52" y="9"/>
                  </a:lnTo>
                  <a:close/>
                  <a:moveTo>
                    <a:pt x="49" y="56"/>
                  </a:moveTo>
                  <a:cubicBezTo>
                    <a:pt x="49" y="9"/>
                    <a:pt x="49" y="9"/>
                    <a:pt x="49" y="9"/>
                  </a:cubicBezTo>
                  <a:cubicBezTo>
                    <a:pt x="0" y="16"/>
                    <a:pt x="0" y="16"/>
                    <a:pt x="0" y="16"/>
                  </a:cubicBezTo>
                  <a:cubicBezTo>
                    <a:pt x="0" y="56"/>
                    <a:pt x="0" y="56"/>
                    <a:pt x="0" y="56"/>
                  </a:cubicBezTo>
                  <a:lnTo>
                    <a:pt x="49" y="56"/>
                  </a:lnTo>
                  <a:close/>
                  <a:moveTo>
                    <a:pt x="49" y="59"/>
                  </a:moveTo>
                  <a:cubicBezTo>
                    <a:pt x="0" y="59"/>
                    <a:pt x="0" y="59"/>
                    <a:pt x="0" y="59"/>
                  </a:cubicBezTo>
                  <a:cubicBezTo>
                    <a:pt x="0" y="99"/>
                    <a:pt x="0" y="99"/>
                    <a:pt x="0" y="99"/>
                  </a:cubicBezTo>
                  <a:cubicBezTo>
                    <a:pt x="49" y="106"/>
                    <a:pt x="49" y="106"/>
                    <a:pt x="49" y="106"/>
                  </a:cubicBezTo>
                  <a:lnTo>
                    <a:pt x="49" y="59"/>
                  </a:lnTo>
                  <a:close/>
                  <a:moveTo>
                    <a:pt x="52" y="59"/>
                  </a:moveTo>
                  <a:cubicBezTo>
                    <a:pt x="52" y="106"/>
                    <a:pt x="52" y="106"/>
                    <a:pt x="52" y="106"/>
                  </a:cubicBezTo>
                  <a:cubicBezTo>
                    <a:pt x="115" y="115"/>
                    <a:pt x="115" y="115"/>
                    <a:pt x="115" y="115"/>
                  </a:cubicBezTo>
                  <a:cubicBezTo>
                    <a:pt x="115" y="59"/>
                    <a:pt x="115" y="59"/>
                    <a:pt x="115" y="59"/>
                  </a:cubicBezTo>
                  <a:lnTo>
                    <a:pt x="52" y="59"/>
                  </a:lnTo>
                  <a:close/>
                  <a:moveTo>
                    <a:pt x="231" y="23"/>
                  </a:moveTo>
                  <a:cubicBezTo>
                    <a:pt x="217" y="76"/>
                    <a:pt x="217" y="76"/>
                    <a:pt x="217" y="76"/>
                  </a:cubicBezTo>
                  <a:cubicBezTo>
                    <a:pt x="216" y="79"/>
                    <a:pt x="215" y="81"/>
                    <a:pt x="215" y="83"/>
                  </a:cubicBezTo>
                  <a:cubicBezTo>
                    <a:pt x="215" y="83"/>
                    <a:pt x="215" y="83"/>
                    <a:pt x="215" y="83"/>
                  </a:cubicBezTo>
                  <a:cubicBezTo>
                    <a:pt x="215" y="81"/>
                    <a:pt x="215" y="79"/>
                    <a:pt x="214" y="77"/>
                  </a:cubicBezTo>
                  <a:cubicBezTo>
                    <a:pt x="199" y="23"/>
                    <a:pt x="199" y="23"/>
                    <a:pt x="199" y="23"/>
                  </a:cubicBezTo>
                  <a:cubicBezTo>
                    <a:pt x="192" y="23"/>
                    <a:pt x="192" y="23"/>
                    <a:pt x="192" y="23"/>
                  </a:cubicBezTo>
                  <a:cubicBezTo>
                    <a:pt x="176" y="76"/>
                    <a:pt x="176" y="76"/>
                    <a:pt x="176" y="76"/>
                  </a:cubicBezTo>
                  <a:cubicBezTo>
                    <a:pt x="175" y="79"/>
                    <a:pt x="175" y="81"/>
                    <a:pt x="175" y="83"/>
                  </a:cubicBezTo>
                  <a:cubicBezTo>
                    <a:pt x="175" y="83"/>
                    <a:pt x="175" y="83"/>
                    <a:pt x="175" y="83"/>
                  </a:cubicBezTo>
                  <a:cubicBezTo>
                    <a:pt x="174" y="81"/>
                    <a:pt x="174" y="79"/>
                    <a:pt x="173" y="76"/>
                  </a:cubicBezTo>
                  <a:cubicBezTo>
                    <a:pt x="159" y="23"/>
                    <a:pt x="159" y="23"/>
                    <a:pt x="159" y="23"/>
                  </a:cubicBezTo>
                  <a:cubicBezTo>
                    <a:pt x="150" y="23"/>
                    <a:pt x="150" y="23"/>
                    <a:pt x="150" y="23"/>
                  </a:cubicBezTo>
                  <a:cubicBezTo>
                    <a:pt x="170" y="92"/>
                    <a:pt x="170" y="92"/>
                    <a:pt x="170" y="92"/>
                  </a:cubicBezTo>
                  <a:cubicBezTo>
                    <a:pt x="179" y="92"/>
                    <a:pt x="179" y="92"/>
                    <a:pt x="179" y="92"/>
                  </a:cubicBezTo>
                  <a:cubicBezTo>
                    <a:pt x="194" y="42"/>
                    <a:pt x="194" y="42"/>
                    <a:pt x="194" y="42"/>
                  </a:cubicBezTo>
                  <a:cubicBezTo>
                    <a:pt x="194" y="40"/>
                    <a:pt x="195" y="37"/>
                    <a:pt x="195" y="35"/>
                  </a:cubicBezTo>
                  <a:cubicBezTo>
                    <a:pt x="195" y="35"/>
                    <a:pt x="195" y="35"/>
                    <a:pt x="195" y="35"/>
                  </a:cubicBezTo>
                  <a:cubicBezTo>
                    <a:pt x="195" y="38"/>
                    <a:pt x="196" y="40"/>
                    <a:pt x="196" y="42"/>
                  </a:cubicBezTo>
                  <a:cubicBezTo>
                    <a:pt x="210" y="92"/>
                    <a:pt x="210" y="92"/>
                    <a:pt x="210" y="92"/>
                  </a:cubicBezTo>
                  <a:cubicBezTo>
                    <a:pt x="220" y="92"/>
                    <a:pt x="220" y="92"/>
                    <a:pt x="220" y="92"/>
                  </a:cubicBezTo>
                  <a:cubicBezTo>
                    <a:pt x="240" y="23"/>
                    <a:pt x="240" y="23"/>
                    <a:pt x="240" y="23"/>
                  </a:cubicBezTo>
                  <a:lnTo>
                    <a:pt x="231" y="23"/>
                  </a:lnTo>
                  <a:close/>
                  <a:moveTo>
                    <a:pt x="254" y="23"/>
                  </a:moveTo>
                  <a:cubicBezTo>
                    <a:pt x="253" y="22"/>
                    <a:pt x="251" y="22"/>
                    <a:pt x="250" y="22"/>
                  </a:cubicBezTo>
                  <a:cubicBezTo>
                    <a:pt x="248" y="22"/>
                    <a:pt x="247" y="22"/>
                    <a:pt x="246" y="23"/>
                  </a:cubicBezTo>
                  <a:cubicBezTo>
                    <a:pt x="245" y="24"/>
                    <a:pt x="245" y="25"/>
                    <a:pt x="245" y="27"/>
                  </a:cubicBezTo>
                  <a:cubicBezTo>
                    <a:pt x="245" y="28"/>
                    <a:pt x="245" y="30"/>
                    <a:pt x="246" y="31"/>
                  </a:cubicBezTo>
                  <a:cubicBezTo>
                    <a:pt x="247" y="31"/>
                    <a:pt x="249" y="32"/>
                    <a:pt x="250" y="32"/>
                  </a:cubicBezTo>
                  <a:cubicBezTo>
                    <a:pt x="251" y="32"/>
                    <a:pt x="253" y="31"/>
                    <a:pt x="254" y="30"/>
                  </a:cubicBezTo>
                  <a:cubicBezTo>
                    <a:pt x="255" y="30"/>
                    <a:pt x="255" y="28"/>
                    <a:pt x="255" y="27"/>
                  </a:cubicBezTo>
                  <a:cubicBezTo>
                    <a:pt x="255" y="25"/>
                    <a:pt x="255" y="24"/>
                    <a:pt x="254" y="23"/>
                  </a:cubicBezTo>
                  <a:close/>
                  <a:moveTo>
                    <a:pt x="254" y="43"/>
                  </a:moveTo>
                  <a:cubicBezTo>
                    <a:pt x="246" y="43"/>
                    <a:pt x="246" y="43"/>
                    <a:pt x="246" y="43"/>
                  </a:cubicBezTo>
                  <a:cubicBezTo>
                    <a:pt x="246" y="92"/>
                    <a:pt x="246" y="92"/>
                    <a:pt x="246" y="92"/>
                  </a:cubicBezTo>
                  <a:cubicBezTo>
                    <a:pt x="254" y="92"/>
                    <a:pt x="254" y="92"/>
                    <a:pt x="254" y="92"/>
                  </a:cubicBezTo>
                  <a:lnTo>
                    <a:pt x="254" y="43"/>
                  </a:lnTo>
                  <a:close/>
                  <a:moveTo>
                    <a:pt x="307" y="62"/>
                  </a:moveTo>
                  <a:cubicBezTo>
                    <a:pt x="307" y="56"/>
                    <a:pt x="305" y="51"/>
                    <a:pt x="302" y="47"/>
                  </a:cubicBezTo>
                  <a:cubicBezTo>
                    <a:pt x="300" y="44"/>
                    <a:pt x="295" y="42"/>
                    <a:pt x="290" y="42"/>
                  </a:cubicBezTo>
                  <a:cubicBezTo>
                    <a:pt x="283" y="42"/>
                    <a:pt x="278" y="45"/>
                    <a:pt x="274" y="51"/>
                  </a:cubicBezTo>
                  <a:cubicBezTo>
                    <a:pt x="274" y="51"/>
                    <a:pt x="274" y="51"/>
                    <a:pt x="274" y="51"/>
                  </a:cubicBezTo>
                  <a:cubicBezTo>
                    <a:pt x="274" y="43"/>
                    <a:pt x="274" y="43"/>
                    <a:pt x="274" y="43"/>
                  </a:cubicBezTo>
                  <a:cubicBezTo>
                    <a:pt x="266" y="43"/>
                    <a:pt x="266" y="43"/>
                    <a:pt x="266" y="43"/>
                  </a:cubicBezTo>
                  <a:cubicBezTo>
                    <a:pt x="266" y="92"/>
                    <a:pt x="266" y="92"/>
                    <a:pt x="266" y="92"/>
                  </a:cubicBezTo>
                  <a:cubicBezTo>
                    <a:pt x="274" y="92"/>
                    <a:pt x="274" y="92"/>
                    <a:pt x="274" y="92"/>
                  </a:cubicBezTo>
                  <a:cubicBezTo>
                    <a:pt x="274" y="64"/>
                    <a:pt x="274" y="64"/>
                    <a:pt x="274" y="64"/>
                  </a:cubicBezTo>
                  <a:cubicBezTo>
                    <a:pt x="274" y="60"/>
                    <a:pt x="275" y="56"/>
                    <a:pt x="278" y="53"/>
                  </a:cubicBezTo>
                  <a:cubicBezTo>
                    <a:pt x="280" y="50"/>
                    <a:pt x="283" y="49"/>
                    <a:pt x="287" y="49"/>
                  </a:cubicBezTo>
                  <a:cubicBezTo>
                    <a:pt x="295" y="49"/>
                    <a:pt x="299" y="54"/>
                    <a:pt x="299" y="64"/>
                  </a:cubicBezTo>
                  <a:cubicBezTo>
                    <a:pt x="299" y="92"/>
                    <a:pt x="299" y="92"/>
                    <a:pt x="299" y="92"/>
                  </a:cubicBezTo>
                  <a:cubicBezTo>
                    <a:pt x="307" y="92"/>
                    <a:pt x="307" y="92"/>
                    <a:pt x="307" y="92"/>
                  </a:cubicBezTo>
                  <a:lnTo>
                    <a:pt x="307" y="62"/>
                  </a:lnTo>
                  <a:close/>
                  <a:moveTo>
                    <a:pt x="362" y="19"/>
                  </a:moveTo>
                  <a:cubicBezTo>
                    <a:pt x="354" y="19"/>
                    <a:pt x="354" y="19"/>
                    <a:pt x="354" y="19"/>
                  </a:cubicBezTo>
                  <a:cubicBezTo>
                    <a:pt x="354" y="50"/>
                    <a:pt x="354" y="50"/>
                    <a:pt x="354" y="50"/>
                  </a:cubicBezTo>
                  <a:cubicBezTo>
                    <a:pt x="353" y="50"/>
                    <a:pt x="353" y="50"/>
                    <a:pt x="353" y="50"/>
                  </a:cubicBezTo>
                  <a:cubicBezTo>
                    <a:pt x="350" y="44"/>
                    <a:pt x="345" y="42"/>
                    <a:pt x="339" y="42"/>
                  </a:cubicBezTo>
                  <a:cubicBezTo>
                    <a:pt x="332" y="42"/>
                    <a:pt x="326" y="44"/>
                    <a:pt x="322" y="49"/>
                  </a:cubicBezTo>
                  <a:cubicBezTo>
                    <a:pt x="318" y="54"/>
                    <a:pt x="316" y="61"/>
                    <a:pt x="316" y="69"/>
                  </a:cubicBezTo>
                  <a:cubicBezTo>
                    <a:pt x="316" y="76"/>
                    <a:pt x="318" y="82"/>
                    <a:pt x="322" y="87"/>
                  </a:cubicBezTo>
                  <a:cubicBezTo>
                    <a:pt x="325" y="91"/>
                    <a:pt x="330" y="94"/>
                    <a:pt x="337" y="94"/>
                  </a:cubicBezTo>
                  <a:cubicBezTo>
                    <a:pt x="344" y="94"/>
                    <a:pt x="350" y="90"/>
                    <a:pt x="353" y="84"/>
                  </a:cubicBezTo>
                  <a:cubicBezTo>
                    <a:pt x="354" y="84"/>
                    <a:pt x="354" y="84"/>
                    <a:pt x="354" y="84"/>
                  </a:cubicBezTo>
                  <a:cubicBezTo>
                    <a:pt x="354" y="92"/>
                    <a:pt x="354" y="92"/>
                    <a:pt x="354" y="92"/>
                  </a:cubicBezTo>
                  <a:cubicBezTo>
                    <a:pt x="362" y="92"/>
                    <a:pt x="362" y="92"/>
                    <a:pt x="362" y="92"/>
                  </a:cubicBezTo>
                  <a:lnTo>
                    <a:pt x="362" y="19"/>
                  </a:lnTo>
                  <a:close/>
                  <a:moveTo>
                    <a:pt x="349" y="82"/>
                  </a:moveTo>
                  <a:cubicBezTo>
                    <a:pt x="347" y="85"/>
                    <a:pt x="343" y="87"/>
                    <a:pt x="339" y="87"/>
                  </a:cubicBezTo>
                  <a:cubicBezTo>
                    <a:pt x="334" y="87"/>
                    <a:pt x="331" y="85"/>
                    <a:pt x="328" y="82"/>
                  </a:cubicBezTo>
                  <a:cubicBezTo>
                    <a:pt x="325" y="79"/>
                    <a:pt x="324" y="74"/>
                    <a:pt x="324" y="68"/>
                  </a:cubicBezTo>
                  <a:cubicBezTo>
                    <a:pt x="324" y="62"/>
                    <a:pt x="326" y="57"/>
                    <a:pt x="328" y="54"/>
                  </a:cubicBezTo>
                  <a:cubicBezTo>
                    <a:pt x="331" y="50"/>
                    <a:pt x="335" y="49"/>
                    <a:pt x="340" y="49"/>
                  </a:cubicBezTo>
                  <a:cubicBezTo>
                    <a:pt x="344" y="49"/>
                    <a:pt x="347" y="50"/>
                    <a:pt x="350" y="53"/>
                  </a:cubicBezTo>
                  <a:cubicBezTo>
                    <a:pt x="352" y="55"/>
                    <a:pt x="354" y="59"/>
                    <a:pt x="354" y="63"/>
                  </a:cubicBezTo>
                  <a:cubicBezTo>
                    <a:pt x="354" y="70"/>
                    <a:pt x="354" y="70"/>
                    <a:pt x="354" y="70"/>
                  </a:cubicBezTo>
                  <a:cubicBezTo>
                    <a:pt x="354" y="75"/>
                    <a:pt x="352" y="79"/>
                    <a:pt x="349" y="82"/>
                  </a:cubicBezTo>
                  <a:close/>
                  <a:moveTo>
                    <a:pt x="414" y="49"/>
                  </a:moveTo>
                  <a:cubicBezTo>
                    <a:pt x="410" y="44"/>
                    <a:pt x="404" y="42"/>
                    <a:pt x="396" y="42"/>
                  </a:cubicBezTo>
                  <a:cubicBezTo>
                    <a:pt x="389" y="42"/>
                    <a:pt x="383" y="44"/>
                    <a:pt x="378" y="49"/>
                  </a:cubicBezTo>
                  <a:cubicBezTo>
                    <a:pt x="374" y="54"/>
                    <a:pt x="371" y="60"/>
                    <a:pt x="371" y="68"/>
                  </a:cubicBezTo>
                  <a:cubicBezTo>
                    <a:pt x="371" y="76"/>
                    <a:pt x="374" y="82"/>
                    <a:pt x="378" y="87"/>
                  </a:cubicBezTo>
                  <a:cubicBezTo>
                    <a:pt x="382" y="91"/>
                    <a:pt x="388" y="94"/>
                    <a:pt x="395" y="94"/>
                  </a:cubicBezTo>
                  <a:cubicBezTo>
                    <a:pt x="403" y="94"/>
                    <a:pt x="409" y="91"/>
                    <a:pt x="413" y="86"/>
                  </a:cubicBezTo>
                  <a:cubicBezTo>
                    <a:pt x="418" y="82"/>
                    <a:pt x="420" y="75"/>
                    <a:pt x="420" y="68"/>
                  </a:cubicBezTo>
                  <a:cubicBezTo>
                    <a:pt x="420" y="60"/>
                    <a:pt x="418" y="53"/>
                    <a:pt x="414" y="49"/>
                  </a:cubicBezTo>
                  <a:close/>
                  <a:moveTo>
                    <a:pt x="408" y="82"/>
                  </a:moveTo>
                  <a:cubicBezTo>
                    <a:pt x="405" y="85"/>
                    <a:pt x="401" y="87"/>
                    <a:pt x="396" y="87"/>
                  </a:cubicBezTo>
                  <a:cubicBezTo>
                    <a:pt x="391" y="87"/>
                    <a:pt x="387" y="85"/>
                    <a:pt x="384" y="82"/>
                  </a:cubicBezTo>
                  <a:cubicBezTo>
                    <a:pt x="381" y="79"/>
                    <a:pt x="379" y="74"/>
                    <a:pt x="379" y="68"/>
                  </a:cubicBezTo>
                  <a:cubicBezTo>
                    <a:pt x="379" y="62"/>
                    <a:pt x="381" y="57"/>
                    <a:pt x="384" y="54"/>
                  </a:cubicBezTo>
                  <a:cubicBezTo>
                    <a:pt x="387" y="50"/>
                    <a:pt x="391" y="49"/>
                    <a:pt x="396" y="49"/>
                  </a:cubicBezTo>
                  <a:cubicBezTo>
                    <a:pt x="401" y="49"/>
                    <a:pt x="405" y="50"/>
                    <a:pt x="408" y="54"/>
                  </a:cubicBezTo>
                  <a:cubicBezTo>
                    <a:pt x="410" y="57"/>
                    <a:pt x="412" y="62"/>
                    <a:pt x="412" y="68"/>
                  </a:cubicBezTo>
                  <a:cubicBezTo>
                    <a:pt x="412" y="74"/>
                    <a:pt x="410" y="79"/>
                    <a:pt x="408" y="82"/>
                  </a:cubicBezTo>
                  <a:close/>
                  <a:moveTo>
                    <a:pt x="484" y="43"/>
                  </a:moveTo>
                  <a:cubicBezTo>
                    <a:pt x="474" y="80"/>
                    <a:pt x="474" y="80"/>
                    <a:pt x="474" y="80"/>
                  </a:cubicBezTo>
                  <a:cubicBezTo>
                    <a:pt x="474" y="82"/>
                    <a:pt x="473" y="83"/>
                    <a:pt x="473" y="85"/>
                  </a:cubicBezTo>
                  <a:cubicBezTo>
                    <a:pt x="473" y="85"/>
                    <a:pt x="473" y="85"/>
                    <a:pt x="473" y="85"/>
                  </a:cubicBezTo>
                  <a:cubicBezTo>
                    <a:pt x="473" y="83"/>
                    <a:pt x="472" y="81"/>
                    <a:pt x="472" y="80"/>
                  </a:cubicBezTo>
                  <a:cubicBezTo>
                    <a:pt x="462" y="43"/>
                    <a:pt x="462" y="43"/>
                    <a:pt x="462" y="43"/>
                  </a:cubicBezTo>
                  <a:cubicBezTo>
                    <a:pt x="455" y="43"/>
                    <a:pt x="455" y="43"/>
                    <a:pt x="455" y="43"/>
                  </a:cubicBezTo>
                  <a:cubicBezTo>
                    <a:pt x="443" y="80"/>
                    <a:pt x="443" y="80"/>
                    <a:pt x="443" y="80"/>
                  </a:cubicBezTo>
                  <a:cubicBezTo>
                    <a:pt x="443" y="82"/>
                    <a:pt x="442" y="83"/>
                    <a:pt x="442" y="85"/>
                  </a:cubicBezTo>
                  <a:cubicBezTo>
                    <a:pt x="442" y="85"/>
                    <a:pt x="442" y="85"/>
                    <a:pt x="442" y="85"/>
                  </a:cubicBezTo>
                  <a:cubicBezTo>
                    <a:pt x="442" y="83"/>
                    <a:pt x="442" y="81"/>
                    <a:pt x="441" y="80"/>
                  </a:cubicBezTo>
                  <a:cubicBezTo>
                    <a:pt x="431" y="43"/>
                    <a:pt x="431" y="43"/>
                    <a:pt x="431" y="43"/>
                  </a:cubicBezTo>
                  <a:cubicBezTo>
                    <a:pt x="423" y="43"/>
                    <a:pt x="423" y="43"/>
                    <a:pt x="423" y="43"/>
                  </a:cubicBezTo>
                  <a:cubicBezTo>
                    <a:pt x="438" y="92"/>
                    <a:pt x="438" y="92"/>
                    <a:pt x="438" y="92"/>
                  </a:cubicBezTo>
                  <a:cubicBezTo>
                    <a:pt x="446" y="92"/>
                    <a:pt x="446" y="92"/>
                    <a:pt x="446" y="92"/>
                  </a:cubicBezTo>
                  <a:cubicBezTo>
                    <a:pt x="457" y="57"/>
                    <a:pt x="457" y="57"/>
                    <a:pt x="457" y="57"/>
                  </a:cubicBezTo>
                  <a:cubicBezTo>
                    <a:pt x="457" y="55"/>
                    <a:pt x="458" y="54"/>
                    <a:pt x="458" y="53"/>
                  </a:cubicBezTo>
                  <a:cubicBezTo>
                    <a:pt x="458" y="53"/>
                    <a:pt x="458" y="53"/>
                    <a:pt x="458" y="53"/>
                  </a:cubicBezTo>
                  <a:cubicBezTo>
                    <a:pt x="458" y="54"/>
                    <a:pt x="458" y="56"/>
                    <a:pt x="459" y="57"/>
                  </a:cubicBezTo>
                  <a:cubicBezTo>
                    <a:pt x="469" y="92"/>
                    <a:pt x="469" y="92"/>
                    <a:pt x="469" y="92"/>
                  </a:cubicBezTo>
                  <a:cubicBezTo>
                    <a:pt x="477" y="92"/>
                    <a:pt x="477" y="92"/>
                    <a:pt x="477" y="92"/>
                  </a:cubicBezTo>
                  <a:cubicBezTo>
                    <a:pt x="492" y="43"/>
                    <a:pt x="492" y="43"/>
                    <a:pt x="492" y="43"/>
                  </a:cubicBezTo>
                  <a:lnTo>
                    <a:pt x="484" y="43"/>
                  </a:lnTo>
                  <a:close/>
                  <a:moveTo>
                    <a:pt x="523" y="71"/>
                  </a:moveTo>
                  <a:cubicBezTo>
                    <a:pt x="521" y="69"/>
                    <a:pt x="517" y="67"/>
                    <a:pt x="513" y="65"/>
                  </a:cubicBezTo>
                  <a:cubicBezTo>
                    <a:pt x="509" y="63"/>
                    <a:pt x="506" y="62"/>
                    <a:pt x="505" y="60"/>
                  </a:cubicBezTo>
                  <a:cubicBezTo>
                    <a:pt x="504" y="59"/>
                    <a:pt x="503" y="58"/>
                    <a:pt x="503" y="55"/>
                  </a:cubicBezTo>
                  <a:cubicBezTo>
                    <a:pt x="503" y="53"/>
                    <a:pt x="504" y="52"/>
                    <a:pt x="506" y="50"/>
                  </a:cubicBezTo>
                  <a:cubicBezTo>
                    <a:pt x="507" y="49"/>
                    <a:pt x="509" y="49"/>
                    <a:pt x="512" y="49"/>
                  </a:cubicBezTo>
                  <a:cubicBezTo>
                    <a:pt x="516" y="49"/>
                    <a:pt x="520" y="50"/>
                    <a:pt x="523" y="52"/>
                  </a:cubicBezTo>
                  <a:cubicBezTo>
                    <a:pt x="523" y="44"/>
                    <a:pt x="523" y="44"/>
                    <a:pt x="523" y="44"/>
                  </a:cubicBezTo>
                  <a:cubicBezTo>
                    <a:pt x="520" y="43"/>
                    <a:pt x="517" y="42"/>
                    <a:pt x="513" y="42"/>
                  </a:cubicBezTo>
                  <a:cubicBezTo>
                    <a:pt x="508" y="42"/>
                    <a:pt x="503" y="43"/>
                    <a:pt x="500" y="46"/>
                  </a:cubicBezTo>
                  <a:cubicBezTo>
                    <a:pt x="497" y="49"/>
                    <a:pt x="495" y="52"/>
                    <a:pt x="495" y="56"/>
                  </a:cubicBezTo>
                  <a:cubicBezTo>
                    <a:pt x="495" y="60"/>
                    <a:pt x="496" y="62"/>
                    <a:pt x="498" y="65"/>
                  </a:cubicBezTo>
                  <a:cubicBezTo>
                    <a:pt x="500" y="67"/>
                    <a:pt x="503" y="69"/>
                    <a:pt x="507" y="71"/>
                  </a:cubicBezTo>
                  <a:cubicBezTo>
                    <a:pt x="512" y="73"/>
                    <a:pt x="514" y="74"/>
                    <a:pt x="516" y="75"/>
                  </a:cubicBezTo>
                  <a:cubicBezTo>
                    <a:pt x="517" y="77"/>
                    <a:pt x="517" y="78"/>
                    <a:pt x="517" y="80"/>
                  </a:cubicBezTo>
                  <a:cubicBezTo>
                    <a:pt x="517" y="85"/>
                    <a:pt x="514" y="87"/>
                    <a:pt x="508" y="87"/>
                  </a:cubicBezTo>
                  <a:cubicBezTo>
                    <a:pt x="503" y="87"/>
                    <a:pt x="499" y="85"/>
                    <a:pt x="495" y="82"/>
                  </a:cubicBezTo>
                  <a:cubicBezTo>
                    <a:pt x="495" y="91"/>
                    <a:pt x="495" y="91"/>
                    <a:pt x="495" y="91"/>
                  </a:cubicBezTo>
                  <a:cubicBezTo>
                    <a:pt x="499" y="93"/>
                    <a:pt x="503" y="94"/>
                    <a:pt x="507" y="94"/>
                  </a:cubicBezTo>
                  <a:cubicBezTo>
                    <a:pt x="513" y="94"/>
                    <a:pt x="517" y="92"/>
                    <a:pt x="521" y="90"/>
                  </a:cubicBezTo>
                  <a:cubicBezTo>
                    <a:pt x="524" y="87"/>
                    <a:pt x="526" y="83"/>
                    <a:pt x="526" y="79"/>
                  </a:cubicBezTo>
                  <a:cubicBezTo>
                    <a:pt x="526" y="76"/>
                    <a:pt x="525" y="73"/>
                    <a:pt x="523" y="71"/>
                  </a:cubicBezTo>
                  <a:close/>
                </a:path>
              </a:pathLst>
            </a:custGeom>
            <a:solidFill>
              <a:srgbClr val="505050"/>
            </a:solidFill>
            <a:ln>
              <a:noFill/>
            </a:ln>
          </p:spPr>
          <p:txBody>
            <a:bodyPr vert="horz" wrap="square" lIns="64614" tIns="32307" rIns="64614" bIns="32307" numCol="1" anchor="t" anchorCtr="0" compatLnSpc="1">
              <a:prstTxWarp prst="textNoShape">
                <a:avLst/>
              </a:prstTxWarp>
            </a:bodyPr>
            <a:lstStyle/>
            <a:p>
              <a:pPr defTabSz="659022">
                <a:lnSpc>
                  <a:spcPct val="90000"/>
                </a:lnSpc>
                <a:defRPr/>
              </a:pPr>
              <a:endParaRPr lang="en-US" sz="1272" kern="0" dirty="0">
                <a:gradFill>
                  <a:gsLst>
                    <a:gs pos="93162">
                      <a:srgbClr val="505050">
                        <a:lumMod val="50000"/>
                      </a:srgbClr>
                    </a:gs>
                    <a:gs pos="68000">
                      <a:srgbClr val="505050">
                        <a:lumMod val="50000"/>
                      </a:srgbClr>
                    </a:gs>
                  </a:gsLst>
                  <a:lin ang="5400000" scaled="0"/>
                </a:gradFill>
                <a:latin typeface="Segoe UI"/>
              </a:endParaRPr>
            </a:p>
          </p:txBody>
        </p:sp>
        <p:grpSp>
          <p:nvGrpSpPr>
            <p:cNvPr id="35" name="Group 140">
              <a:extLst>
                <a:ext uri="{FF2B5EF4-FFF2-40B4-BE49-F238E27FC236}">
                  <a16:creationId xmlns:a16="http://schemas.microsoft.com/office/drawing/2014/main" id="{12F2FB50-337F-4F1D-83FD-37F0379C3A87}"/>
                </a:ext>
              </a:extLst>
            </p:cNvPr>
            <p:cNvGrpSpPr>
              <a:grpSpLocks noChangeAspect="1"/>
            </p:cNvGrpSpPr>
            <p:nvPr/>
          </p:nvGrpSpPr>
          <p:grpSpPr bwMode="black">
            <a:xfrm>
              <a:off x="11667513" y="4463731"/>
              <a:ext cx="420593" cy="409727"/>
              <a:chOff x="3531142" y="2077961"/>
              <a:chExt cx="3241962" cy="3158213"/>
            </a:xfrm>
            <a:solidFill>
              <a:srgbClr val="FFFFFF"/>
            </a:solidFill>
          </p:grpSpPr>
          <p:sp>
            <p:nvSpPr>
              <p:cNvPr id="41" name="Freeform 11">
                <a:extLst>
                  <a:ext uri="{FF2B5EF4-FFF2-40B4-BE49-F238E27FC236}">
                    <a16:creationId xmlns:a16="http://schemas.microsoft.com/office/drawing/2014/main" id="{C6EEE3CA-5471-4E72-A8B4-0D4A67D7DF4E}"/>
                  </a:ext>
                </a:extLst>
              </p:cNvPr>
              <p:cNvSpPr>
                <a:spLocks noEditPoints="1"/>
              </p:cNvSpPr>
              <p:nvPr/>
            </p:nvSpPr>
            <p:spPr bwMode="black">
              <a:xfrm>
                <a:off x="4147041" y="2077961"/>
                <a:ext cx="1875336" cy="2308858"/>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505050"/>
              </a:solidFill>
              <a:ln>
                <a:noFill/>
              </a:ln>
            </p:spPr>
            <p:txBody>
              <a:bodyPr vert="horz" wrap="square" lIns="64614" tIns="32307" rIns="64614" bIns="32307" numCol="1" anchor="t" anchorCtr="0" compatLnSpc="1">
                <a:prstTxWarp prst="textNoShape">
                  <a:avLst/>
                </a:prstTxWarp>
              </a:bodyPr>
              <a:lstStyle/>
              <a:p>
                <a:pPr defTabSz="659022">
                  <a:lnSpc>
                    <a:spcPct val="90000"/>
                  </a:lnSpc>
                  <a:defRPr/>
                </a:pPr>
                <a:endParaRPr lang="en-US" sz="1272" kern="0" dirty="0">
                  <a:gradFill>
                    <a:gsLst>
                      <a:gs pos="93162">
                        <a:srgbClr val="505050">
                          <a:lumMod val="50000"/>
                        </a:srgbClr>
                      </a:gs>
                      <a:gs pos="68000">
                        <a:srgbClr val="505050">
                          <a:lumMod val="50000"/>
                        </a:srgbClr>
                      </a:gs>
                    </a:gsLst>
                    <a:lin ang="5400000" scaled="0"/>
                  </a:gradFill>
                  <a:latin typeface="Segoe UI"/>
                </a:endParaRPr>
              </a:p>
            </p:txBody>
          </p:sp>
          <p:sp>
            <p:nvSpPr>
              <p:cNvPr id="42" name="Freeform 15">
                <a:extLst>
                  <a:ext uri="{FF2B5EF4-FFF2-40B4-BE49-F238E27FC236}">
                    <a16:creationId xmlns:a16="http://schemas.microsoft.com/office/drawing/2014/main" id="{B5036580-5B70-4232-B280-DC7C2A413AB0}"/>
                  </a:ext>
                </a:extLst>
              </p:cNvPr>
              <p:cNvSpPr>
                <a:spLocks noEditPoints="1"/>
              </p:cNvSpPr>
              <p:nvPr/>
            </p:nvSpPr>
            <p:spPr bwMode="black">
              <a:xfrm>
                <a:off x="3531142" y="4776024"/>
                <a:ext cx="3241962" cy="460150"/>
              </a:xfrm>
              <a:custGeom>
                <a:avLst/>
                <a:gdLst>
                  <a:gd name="T0" fmla="*/ 125 w 1047"/>
                  <a:gd name="T1" fmla="*/ 35 h 146"/>
                  <a:gd name="T2" fmla="*/ 32 w 1047"/>
                  <a:gd name="T3" fmla="*/ 75 h 146"/>
                  <a:gd name="T4" fmla="*/ 100 w 1047"/>
                  <a:gd name="T5" fmla="*/ 115 h 146"/>
                  <a:gd name="T6" fmla="*/ 76 w 1047"/>
                  <a:gd name="T7" fmla="*/ 146 h 146"/>
                  <a:gd name="T8" fmla="*/ 76 w 1047"/>
                  <a:gd name="T9" fmla="*/ 5 h 146"/>
                  <a:gd name="T10" fmla="*/ 155 w 1047"/>
                  <a:gd name="T11" fmla="*/ 146 h 146"/>
                  <a:gd name="T12" fmla="*/ 256 w 1047"/>
                  <a:gd name="T13" fmla="*/ 0 h 146"/>
                  <a:gd name="T14" fmla="*/ 182 w 1047"/>
                  <a:gd name="T15" fmla="*/ 146 h 146"/>
                  <a:gd name="T16" fmla="*/ 212 w 1047"/>
                  <a:gd name="T17" fmla="*/ 68 h 146"/>
                  <a:gd name="T18" fmla="*/ 298 w 1047"/>
                  <a:gd name="T19" fmla="*/ 68 h 146"/>
                  <a:gd name="T20" fmla="*/ 329 w 1047"/>
                  <a:gd name="T21" fmla="*/ 146 h 146"/>
                  <a:gd name="T22" fmla="*/ 256 w 1047"/>
                  <a:gd name="T23" fmla="*/ 0 h 146"/>
                  <a:gd name="T24" fmla="*/ 426 w 1047"/>
                  <a:gd name="T25" fmla="*/ 5 h 146"/>
                  <a:gd name="T26" fmla="*/ 359 w 1047"/>
                  <a:gd name="T27" fmla="*/ 35 h 146"/>
                  <a:gd name="T28" fmla="*/ 464 w 1047"/>
                  <a:gd name="T29" fmla="*/ 74 h 146"/>
                  <a:gd name="T30" fmla="*/ 359 w 1047"/>
                  <a:gd name="T31" fmla="*/ 115 h 146"/>
                  <a:gd name="T32" fmla="*/ 426 w 1047"/>
                  <a:gd name="T33" fmla="*/ 145 h 146"/>
                  <a:gd name="T34" fmla="*/ 1047 w 1047"/>
                  <a:gd name="T35" fmla="*/ 74 h 146"/>
                  <a:gd name="T36" fmla="*/ 913 w 1047"/>
                  <a:gd name="T37" fmla="*/ 5 h 146"/>
                  <a:gd name="T38" fmla="*/ 982 w 1047"/>
                  <a:gd name="T39" fmla="*/ 35 h 146"/>
                  <a:gd name="T40" fmla="*/ 981 w 1047"/>
                  <a:gd name="T41" fmla="*/ 115 h 146"/>
                  <a:gd name="T42" fmla="*/ 913 w 1047"/>
                  <a:gd name="T43" fmla="*/ 145 h 146"/>
                  <a:gd name="T44" fmla="*/ 1047 w 1047"/>
                  <a:gd name="T45" fmla="*/ 74 h 146"/>
                  <a:gd name="T46" fmla="*/ 652 w 1047"/>
                  <a:gd name="T47" fmla="*/ 56 h 146"/>
                  <a:gd name="T48" fmla="*/ 524 w 1047"/>
                  <a:gd name="T49" fmla="*/ 5 h 146"/>
                  <a:gd name="T50" fmla="*/ 592 w 1047"/>
                  <a:gd name="T51" fmla="*/ 35 h 146"/>
                  <a:gd name="T52" fmla="*/ 593 w 1047"/>
                  <a:gd name="T53" fmla="*/ 77 h 146"/>
                  <a:gd name="T54" fmla="*/ 524 w 1047"/>
                  <a:gd name="T55" fmla="*/ 105 h 146"/>
                  <a:gd name="T56" fmla="*/ 593 w 1047"/>
                  <a:gd name="T57" fmla="*/ 105 h 146"/>
                  <a:gd name="T58" fmla="*/ 616 w 1047"/>
                  <a:gd name="T59" fmla="*/ 144 h 146"/>
                  <a:gd name="T60" fmla="*/ 645 w 1047"/>
                  <a:gd name="T61" fmla="*/ 146 h 146"/>
                  <a:gd name="T62" fmla="*/ 749 w 1047"/>
                  <a:gd name="T63" fmla="*/ 1 h 146"/>
                  <a:gd name="T64" fmla="*/ 749 w 1047"/>
                  <a:gd name="T65" fmla="*/ 146 h 146"/>
                  <a:gd name="T66" fmla="*/ 749 w 1047"/>
                  <a:gd name="T67" fmla="*/ 1 h 146"/>
                  <a:gd name="T68" fmla="*/ 790 w 1047"/>
                  <a:gd name="T69" fmla="*/ 73 h 146"/>
                  <a:gd name="T70" fmla="*/ 707 w 1047"/>
                  <a:gd name="T71" fmla="*/ 73 h 146"/>
                  <a:gd name="T72" fmla="*/ 852 w 1047"/>
                  <a:gd name="T73" fmla="*/ 146 h 146"/>
                  <a:gd name="T74" fmla="*/ 883 w 1047"/>
                  <a:gd name="T75" fmla="*/ 5 h 146"/>
                  <a:gd name="T76" fmla="*/ 852 w 1047"/>
                  <a:gd name="T7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7" h="146">
                    <a:moveTo>
                      <a:pt x="125" y="146"/>
                    </a:moveTo>
                    <a:cubicBezTo>
                      <a:pt x="125" y="35"/>
                      <a:pt x="125" y="35"/>
                      <a:pt x="125" y="35"/>
                    </a:cubicBezTo>
                    <a:cubicBezTo>
                      <a:pt x="75" y="35"/>
                      <a:pt x="75" y="35"/>
                      <a:pt x="75" y="35"/>
                    </a:cubicBezTo>
                    <a:cubicBezTo>
                      <a:pt x="51" y="35"/>
                      <a:pt x="32" y="53"/>
                      <a:pt x="32" y="75"/>
                    </a:cubicBezTo>
                    <a:cubicBezTo>
                      <a:pt x="32" y="98"/>
                      <a:pt x="52" y="115"/>
                      <a:pt x="76" y="115"/>
                    </a:cubicBezTo>
                    <a:cubicBezTo>
                      <a:pt x="100" y="115"/>
                      <a:pt x="100" y="115"/>
                      <a:pt x="100" y="115"/>
                    </a:cubicBezTo>
                    <a:cubicBezTo>
                      <a:pt x="100" y="146"/>
                      <a:pt x="100" y="146"/>
                      <a:pt x="100" y="146"/>
                    </a:cubicBezTo>
                    <a:cubicBezTo>
                      <a:pt x="76" y="146"/>
                      <a:pt x="76" y="146"/>
                      <a:pt x="76" y="146"/>
                    </a:cubicBezTo>
                    <a:cubicBezTo>
                      <a:pt x="34" y="146"/>
                      <a:pt x="0" y="114"/>
                      <a:pt x="0" y="75"/>
                    </a:cubicBezTo>
                    <a:cubicBezTo>
                      <a:pt x="0" y="36"/>
                      <a:pt x="34" y="5"/>
                      <a:pt x="76" y="5"/>
                    </a:cubicBezTo>
                    <a:cubicBezTo>
                      <a:pt x="155" y="5"/>
                      <a:pt x="155" y="5"/>
                      <a:pt x="155" y="5"/>
                    </a:cubicBezTo>
                    <a:cubicBezTo>
                      <a:pt x="155" y="146"/>
                      <a:pt x="155" y="146"/>
                      <a:pt x="155" y="146"/>
                    </a:cubicBezTo>
                    <a:lnTo>
                      <a:pt x="125" y="146"/>
                    </a:lnTo>
                    <a:close/>
                    <a:moveTo>
                      <a:pt x="256" y="0"/>
                    </a:moveTo>
                    <a:cubicBezTo>
                      <a:pt x="215" y="0"/>
                      <a:pt x="182" y="27"/>
                      <a:pt x="182" y="69"/>
                    </a:cubicBezTo>
                    <a:cubicBezTo>
                      <a:pt x="182" y="146"/>
                      <a:pt x="182" y="146"/>
                      <a:pt x="182" y="146"/>
                    </a:cubicBezTo>
                    <a:cubicBezTo>
                      <a:pt x="212" y="146"/>
                      <a:pt x="212" y="146"/>
                      <a:pt x="212" y="146"/>
                    </a:cubicBezTo>
                    <a:cubicBezTo>
                      <a:pt x="212" y="68"/>
                      <a:pt x="212" y="68"/>
                      <a:pt x="212" y="68"/>
                    </a:cubicBezTo>
                    <a:cubicBezTo>
                      <a:pt x="212" y="41"/>
                      <a:pt x="235" y="25"/>
                      <a:pt x="256" y="25"/>
                    </a:cubicBezTo>
                    <a:cubicBezTo>
                      <a:pt x="276" y="25"/>
                      <a:pt x="298" y="41"/>
                      <a:pt x="298" y="68"/>
                    </a:cubicBezTo>
                    <a:cubicBezTo>
                      <a:pt x="298" y="146"/>
                      <a:pt x="298" y="146"/>
                      <a:pt x="298" y="146"/>
                    </a:cubicBezTo>
                    <a:cubicBezTo>
                      <a:pt x="329" y="146"/>
                      <a:pt x="329" y="146"/>
                      <a:pt x="329" y="146"/>
                    </a:cubicBezTo>
                    <a:cubicBezTo>
                      <a:pt x="329" y="69"/>
                      <a:pt x="329" y="69"/>
                      <a:pt x="329" y="69"/>
                    </a:cubicBezTo>
                    <a:cubicBezTo>
                      <a:pt x="329" y="27"/>
                      <a:pt x="296" y="0"/>
                      <a:pt x="256" y="0"/>
                    </a:cubicBezTo>
                    <a:close/>
                    <a:moveTo>
                      <a:pt x="493" y="74"/>
                    </a:moveTo>
                    <a:cubicBezTo>
                      <a:pt x="493" y="34"/>
                      <a:pt x="466" y="5"/>
                      <a:pt x="426" y="5"/>
                    </a:cubicBezTo>
                    <a:cubicBezTo>
                      <a:pt x="359" y="5"/>
                      <a:pt x="359" y="5"/>
                      <a:pt x="359" y="5"/>
                    </a:cubicBezTo>
                    <a:cubicBezTo>
                      <a:pt x="359" y="35"/>
                      <a:pt x="359" y="35"/>
                      <a:pt x="359" y="35"/>
                    </a:cubicBezTo>
                    <a:cubicBezTo>
                      <a:pt x="428" y="35"/>
                      <a:pt x="428" y="35"/>
                      <a:pt x="428" y="35"/>
                    </a:cubicBezTo>
                    <a:cubicBezTo>
                      <a:pt x="454" y="35"/>
                      <a:pt x="464" y="54"/>
                      <a:pt x="464" y="74"/>
                    </a:cubicBezTo>
                    <a:cubicBezTo>
                      <a:pt x="464" y="94"/>
                      <a:pt x="453" y="115"/>
                      <a:pt x="427" y="115"/>
                    </a:cubicBezTo>
                    <a:cubicBezTo>
                      <a:pt x="359" y="115"/>
                      <a:pt x="359" y="115"/>
                      <a:pt x="359" y="115"/>
                    </a:cubicBezTo>
                    <a:cubicBezTo>
                      <a:pt x="359" y="145"/>
                      <a:pt x="359" y="145"/>
                      <a:pt x="359" y="145"/>
                    </a:cubicBezTo>
                    <a:cubicBezTo>
                      <a:pt x="426" y="145"/>
                      <a:pt x="426" y="145"/>
                      <a:pt x="426" y="145"/>
                    </a:cubicBezTo>
                    <a:cubicBezTo>
                      <a:pt x="466" y="145"/>
                      <a:pt x="493" y="115"/>
                      <a:pt x="493" y="74"/>
                    </a:cubicBezTo>
                    <a:close/>
                    <a:moveTo>
                      <a:pt x="1047" y="74"/>
                    </a:moveTo>
                    <a:cubicBezTo>
                      <a:pt x="1047" y="34"/>
                      <a:pt x="1021" y="5"/>
                      <a:pt x="980" y="5"/>
                    </a:cubicBezTo>
                    <a:cubicBezTo>
                      <a:pt x="913" y="5"/>
                      <a:pt x="913" y="5"/>
                      <a:pt x="913" y="5"/>
                    </a:cubicBezTo>
                    <a:cubicBezTo>
                      <a:pt x="913" y="35"/>
                      <a:pt x="913" y="35"/>
                      <a:pt x="913" y="35"/>
                    </a:cubicBezTo>
                    <a:cubicBezTo>
                      <a:pt x="982" y="35"/>
                      <a:pt x="982" y="35"/>
                      <a:pt x="982" y="35"/>
                    </a:cubicBezTo>
                    <a:cubicBezTo>
                      <a:pt x="1008" y="35"/>
                      <a:pt x="1019" y="54"/>
                      <a:pt x="1019" y="74"/>
                    </a:cubicBezTo>
                    <a:cubicBezTo>
                      <a:pt x="1019" y="94"/>
                      <a:pt x="1008" y="115"/>
                      <a:pt x="981" y="115"/>
                    </a:cubicBezTo>
                    <a:cubicBezTo>
                      <a:pt x="913" y="115"/>
                      <a:pt x="913" y="115"/>
                      <a:pt x="913" y="115"/>
                    </a:cubicBezTo>
                    <a:cubicBezTo>
                      <a:pt x="913" y="145"/>
                      <a:pt x="913" y="145"/>
                      <a:pt x="913" y="145"/>
                    </a:cubicBezTo>
                    <a:cubicBezTo>
                      <a:pt x="980" y="145"/>
                      <a:pt x="980" y="145"/>
                      <a:pt x="980" y="145"/>
                    </a:cubicBezTo>
                    <a:cubicBezTo>
                      <a:pt x="1020" y="145"/>
                      <a:pt x="1047" y="115"/>
                      <a:pt x="1047" y="74"/>
                    </a:cubicBezTo>
                    <a:close/>
                    <a:moveTo>
                      <a:pt x="632" y="98"/>
                    </a:moveTo>
                    <a:cubicBezTo>
                      <a:pt x="645" y="91"/>
                      <a:pt x="652" y="78"/>
                      <a:pt x="652" y="56"/>
                    </a:cubicBezTo>
                    <a:cubicBezTo>
                      <a:pt x="652" y="17"/>
                      <a:pt x="631" y="5"/>
                      <a:pt x="590" y="5"/>
                    </a:cubicBezTo>
                    <a:cubicBezTo>
                      <a:pt x="524" y="5"/>
                      <a:pt x="524" y="5"/>
                      <a:pt x="524" y="5"/>
                    </a:cubicBezTo>
                    <a:cubicBezTo>
                      <a:pt x="524" y="35"/>
                      <a:pt x="524" y="35"/>
                      <a:pt x="524" y="35"/>
                    </a:cubicBezTo>
                    <a:cubicBezTo>
                      <a:pt x="592" y="35"/>
                      <a:pt x="592" y="35"/>
                      <a:pt x="592" y="35"/>
                    </a:cubicBezTo>
                    <a:cubicBezTo>
                      <a:pt x="618" y="35"/>
                      <a:pt x="623" y="44"/>
                      <a:pt x="623" y="55"/>
                    </a:cubicBezTo>
                    <a:cubicBezTo>
                      <a:pt x="623" y="67"/>
                      <a:pt x="619" y="77"/>
                      <a:pt x="593" y="77"/>
                    </a:cubicBezTo>
                    <a:cubicBezTo>
                      <a:pt x="524" y="77"/>
                      <a:pt x="524" y="77"/>
                      <a:pt x="524" y="77"/>
                    </a:cubicBezTo>
                    <a:cubicBezTo>
                      <a:pt x="524" y="105"/>
                      <a:pt x="524" y="105"/>
                      <a:pt x="524" y="105"/>
                    </a:cubicBezTo>
                    <a:cubicBezTo>
                      <a:pt x="591" y="105"/>
                      <a:pt x="591" y="105"/>
                      <a:pt x="591" y="105"/>
                    </a:cubicBezTo>
                    <a:cubicBezTo>
                      <a:pt x="592" y="105"/>
                      <a:pt x="593" y="105"/>
                      <a:pt x="593" y="105"/>
                    </a:cubicBezTo>
                    <a:cubicBezTo>
                      <a:pt x="607" y="107"/>
                      <a:pt x="617" y="118"/>
                      <a:pt x="617" y="132"/>
                    </a:cubicBezTo>
                    <a:cubicBezTo>
                      <a:pt x="617" y="136"/>
                      <a:pt x="618" y="140"/>
                      <a:pt x="616" y="144"/>
                    </a:cubicBezTo>
                    <a:cubicBezTo>
                      <a:pt x="616" y="145"/>
                      <a:pt x="618" y="145"/>
                      <a:pt x="618" y="146"/>
                    </a:cubicBezTo>
                    <a:cubicBezTo>
                      <a:pt x="645" y="146"/>
                      <a:pt x="645" y="146"/>
                      <a:pt x="645" y="146"/>
                    </a:cubicBezTo>
                    <a:cubicBezTo>
                      <a:pt x="645" y="146"/>
                      <a:pt x="650" y="116"/>
                      <a:pt x="632" y="98"/>
                    </a:cubicBezTo>
                    <a:close/>
                    <a:moveTo>
                      <a:pt x="749" y="1"/>
                    </a:moveTo>
                    <a:cubicBezTo>
                      <a:pt x="787" y="1"/>
                      <a:pt x="818" y="33"/>
                      <a:pt x="818" y="73"/>
                    </a:cubicBezTo>
                    <a:cubicBezTo>
                      <a:pt x="818" y="113"/>
                      <a:pt x="787" y="146"/>
                      <a:pt x="749" y="146"/>
                    </a:cubicBezTo>
                    <a:cubicBezTo>
                      <a:pt x="710" y="146"/>
                      <a:pt x="679" y="113"/>
                      <a:pt x="679" y="73"/>
                    </a:cubicBezTo>
                    <a:cubicBezTo>
                      <a:pt x="679" y="33"/>
                      <a:pt x="710" y="1"/>
                      <a:pt x="749" y="1"/>
                    </a:cubicBezTo>
                    <a:close/>
                    <a:moveTo>
                      <a:pt x="749" y="117"/>
                    </a:moveTo>
                    <a:cubicBezTo>
                      <a:pt x="772" y="117"/>
                      <a:pt x="790" y="97"/>
                      <a:pt x="790" y="73"/>
                    </a:cubicBezTo>
                    <a:cubicBezTo>
                      <a:pt x="790" y="49"/>
                      <a:pt x="772" y="30"/>
                      <a:pt x="749" y="30"/>
                    </a:cubicBezTo>
                    <a:cubicBezTo>
                      <a:pt x="726" y="30"/>
                      <a:pt x="707" y="49"/>
                      <a:pt x="707" y="73"/>
                    </a:cubicBezTo>
                    <a:cubicBezTo>
                      <a:pt x="707" y="97"/>
                      <a:pt x="726" y="117"/>
                      <a:pt x="749" y="117"/>
                    </a:cubicBezTo>
                    <a:close/>
                    <a:moveTo>
                      <a:pt x="852" y="146"/>
                    </a:moveTo>
                    <a:cubicBezTo>
                      <a:pt x="883" y="146"/>
                      <a:pt x="883" y="146"/>
                      <a:pt x="883" y="146"/>
                    </a:cubicBezTo>
                    <a:cubicBezTo>
                      <a:pt x="883" y="5"/>
                      <a:pt x="883" y="5"/>
                      <a:pt x="883" y="5"/>
                    </a:cubicBezTo>
                    <a:cubicBezTo>
                      <a:pt x="852" y="5"/>
                      <a:pt x="852" y="5"/>
                      <a:pt x="852" y="5"/>
                    </a:cubicBezTo>
                    <a:lnTo>
                      <a:pt x="852" y="146"/>
                    </a:lnTo>
                    <a:close/>
                  </a:path>
                </a:pathLst>
              </a:custGeom>
              <a:solidFill>
                <a:srgbClr val="505050"/>
              </a:solidFill>
              <a:ln>
                <a:noFill/>
              </a:ln>
            </p:spPr>
            <p:txBody>
              <a:bodyPr vert="horz" wrap="square" lIns="64614" tIns="32307" rIns="64614" bIns="32307" numCol="1" anchor="t" anchorCtr="0" compatLnSpc="1">
                <a:prstTxWarp prst="textNoShape">
                  <a:avLst/>
                </a:prstTxWarp>
              </a:bodyPr>
              <a:lstStyle/>
              <a:p>
                <a:pPr defTabSz="659022">
                  <a:lnSpc>
                    <a:spcPct val="90000"/>
                  </a:lnSpc>
                  <a:defRPr/>
                </a:pPr>
                <a:endParaRPr lang="en-US" sz="1272" kern="0" dirty="0">
                  <a:gradFill>
                    <a:gsLst>
                      <a:gs pos="93162">
                        <a:srgbClr val="505050">
                          <a:lumMod val="50000"/>
                        </a:srgbClr>
                      </a:gs>
                      <a:gs pos="68000">
                        <a:srgbClr val="505050">
                          <a:lumMod val="50000"/>
                        </a:srgbClr>
                      </a:gs>
                    </a:gsLst>
                    <a:lin ang="5400000" scaled="0"/>
                  </a:gradFill>
                  <a:latin typeface="Segoe UI"/>
                </a:endParaRPr>
              </a:p>
            </p:txBody>
          </p:sp>
        </p:grpSp>
        <p:grpSp>
          <p:nvGrpSpPr>
            <p:cNvPr id="36" name="Group 141">
              <a:extLst>
                <a:ext uri="{FF2B5EF4-FFF2-40B4-BE49-F238E27FC236}">
                  <a16:creationId xmlns:a16="http://schemas.microsoft.com/office/drawing/2014/main" id="{22AB2DE1-6BB2-4E7A-9B9B-F6A237BC3E61}"/>
                </a:ext>
              </a:extLst>
            </p:cNvPr>
            <p:cNvGrpSpPr/>
            <p:nvPr/>
          </p:nvGrpSpPr>
          <p:grpSpPr>
            <a:xfrm>
              <a:off x="10998260" y="4463731"/>
              <a:ext cx="606051" cy="298978"/>
              <a:chOff x="1898651" y="4472456"/>
              <a:chExt cx="618203" cy="304974"/>
            </a:xfrm>
            <a:solidFill>
              <a:srgbClr val="FFFFFF"/>
            </a:solidFill>
          </p:grpSpPr>
          <p:grpSp>
            <p:nvGrpSpPr>
              <p:cNvPr id="37" name="Group 142">
                <a:extLst>
                  <a:ext uri="{FF2B5EF4-FFF2-40B4-BE49-F238E27FC236}">
                    <a16:creationId xmlns:a16="http://schemas.microsoft.com/office/drawing/2014/main" id="{F1F6BB12-1EFA-4B3E-83EA-16D7FCE0484D}"/>
                  </a:ext>
                </a:extLst>
              </p:cNvPr>
              <p:cNvGrpSpPr>
                <a:grpSpLocks noChangeAspect="1"/>
              </p:cNvGrpSpPr>
              <p:nvPr/>
            </p:nvGrpSpPr>
            <p:grpSpPr bwMode="black">
              <a:xfrm>
                <a:off x="1898651" y="4472456"/>
                <a:ext cx="253214" cy="304974"/>
                <a:chOff x="498253" y="184806"/>
                <a:chExt cx="1435623" cy="1729081"/>
              </a:xfrm>
              <a:grpFill/>
            </p:grpSpPr>
            <p:sp>
              <p:nvSpPr>
                <p:cNvPr id="39" name="Freeform 144">
                  <a:extLst>
                    <a:ext uri="{FF2B5EF4-FFF2-40B4-BE49-F238E27FC236}">
                      <a16:creationId xmlns:a16="http://schemas.microsoft.com/office/drawing/2014/main" id="{C0BAFDF5-37DE-416D-AC15-3ECD469F42F0}"/>
                    </a:ext>
                  </a:extLst>
                </p:cNvPr>
                <p:cNvSpPr>
                  <a:spLocks/>
                </p:cNvSpPr>
                <p:nvPr/>
              </p:nvSpPr>
              <p:spPr bwMode="black">
                <a:xfrm>
                  <a:off x="498253" y="629270"/>
                  <a:ext cx="1435623" cy="1284617"/>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rgbClr val="505050"/>
                </a:solidFill>
                <a:ln>
                  <a:noFill/>
                </a:ln>
              </p:spPr>
              <p:txBody>
                <a:bodyPr vert="horz" wrap="square" lIns="64614" tIns="32307" rIns="64614" bIns="32307" numCol="1" anchor="t" anchorCtr="0" compatLnSpc="1">
                  <a:prstTxWarp prst="textNoShape">
                    <a:avLst/>
                  </a:prstTxWarp>
                </a:bodyPr>
                <a:lstStyle/>
                <a:p>
                  <a:pPr defTabSz="659022">
                    <a:lnSpc>
                      <a:spcPct val="90000"/>
                    </a:lnSpc>
                    <a:defRPr/>
                  </a:pPr>
                  <a:endParaRPr lang="en-US" sz="1272" kern="0" dirty="0">
                    <a:gradFill>
                      <a:gsLst>
                        <a:gs pos="93162">
                          <a:srgbClr val="505050">
                            <a:lumMod val="50000"/>
                          </a:srgbClr>
                        </a:gs>
                        <a:gs pos="68000">
                          <a:srgbClr val="505050">
                            <a:lumMod val="50000"/>
                          </a:srgbClr>
                        </a:gs>
                      </a:gsLst>
                      <a:lin ang="5400000" scaled="0"/>
                    </a:gradFill>
                    <a:latin typeface="Segoe UI"/>
                  </a:endParaRPr>
                </a:p>
              </p:txBody>
            </p:sp>
            <p:sp>
              <p:nvSpPr>
                <p:cNvPr id="40" name="Freeform 145">
                  <a:extLst>
                    <a:ext uri="{FF2B5EF4-FFF2-40B4-BE49-F238E27FC236}">
                      <a16:creationId xmlns:a16="http://schemas.microsoft.com/office/drawing/2014/main" id="{A351E889-7546-4C6A-AAA3-AC67FA5F3D30}"/>
                    </a:ext>
                  </a:extLst>
                </p:cNvPr>
                <p:cNvSpPr>
                  <a:spLocks/>
                </p:cNvSpPr>
                <p:nvPr/>
              </p:nvSpPr>
              <p:spPr bwMode="black">
                <a:xfrm>
                  <a:off x="1245232" y="184806"/>
                  <a:ext cx="356944" cy="392241"/>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rgbClr val="505050"/>
                </a:solidFill>
                <a:ln>
                  <a:noFill/>
                </a:ln>
              </p:spPr>
              <p:txBody>
                <a:bodyPr vert="horz" wrap="square" lIns="64614" tIns="32307" rIns="64614" bIns="32307" numCol="1" anchor="t" anchorCtr="0" compatLnSpc="1">
                  <a:prstTxWarp prst="textNoShape">
                    <a:avLst/>
                  </a:prstTxWarp>
                </a:bodyPr>
                <a:lstStyle/>
                <a:p>
                  <a:pPr defTabSz="659022">
                    <a:lnSpc>
                      <a:spcPct val="90000"/>
                    </a:lnSpc>
                    <a:defRPr/>
                  </a:pPr>
                  <a:endParaRPr lang="en-US" sz="1272" kern="0" dirty="0">
                    <a:gradFill>
                      <a:gsLst>
                        <a:gs pos="93162">
                          <a:srgbClr val="505050">
                            <a:lumMod val="50000"/>
                          </a:srgbClr>
                        </a:gs>
                        <a:gs pos="68000">
                          <a:srgbClr val="505050">
                            <a:lumMod val="50000"/>
                          </a:srgbClr>
                        </a:gs>
                      </a:gsLst>
                      <a:lin ang="5400000" scaled="0"/>
                    </a:gradFill>
                    <a:latin typeface="Segoe UI"/>
                  </a:endParaRPr>
                </a:p>
              </p:txBody>
            </p:sp>
          </p:grpSp>
          <p:sp>
            <p:nvSpPr>
              <p:cNvPr id="38" name="TextBox 143">
                <a:extLst>
                  <a:ext uri="{FF2B5EF4-FFF2-40B4-BE49-F238E27FC236}">
                    <a16:creationId xmlns:a16="http://schemas.microsoft.com/office/drawing/2014/main" id="{96FF890A-C7A8-464A-92EE-74D5B96CE152}"/>
                  </a:ext>
                </a:extLst>
              </p:cNvPr>
              <p:cNvSpPr txBox="1"/>
              <p:nvPr/>
            </p:nvSpPr>
            <p:spPr>
              <a:xfrm>
                <a:off x="2104731" y="4579373"/>
                <a:ext cx="412123" cy="169463"/>
              </a:xfrm>
              <a:prstGeom prst="rect">
                <a:avLst/>
              </a:prstGeom>
              <a:noFill/>
            </p:spPr>
            <p:txBody>
              <a:bodyPr wrap="square" lIns="0" tIns="0" rIns="0" bIns="0" rtlCol="0">
                <a:spAutoFit/>
              </a:bodyPr>
              <a:lstStyle/>
              <a:p>
                <a:pPr algn="ctr" defTabSz="659022">
                  <a:lnSpc>
                    <a:spcPct val="90000"/>
                  </a:lnSpc>
                  <a:spcAft>
                    <a:spcPts val="424"/>
                  </a:spcAft>
                  <a:defRPr/>
                </a:pPr>
                <a:r>
                  <a:rPr lang="en-US" sz="882" kern="0" dirty="0">
                    <a:gradFill>
                      <a:gsLst>
                        <a:gs pos="12821">
                          <a:srgbClr val="505050"/>
                        </a:gs>
                        <a:gs pos="23000">
                          <a:srgbClr val="505050"/>
                        </a:gs>
                      </a:gsLst>
                      <a:lin ang="5400000" scaled="0"/>
                    </a:gradFill>
                    <a:latin typeface="Segoe UI"/>
                  </a:rPr>
                  <a:t>iOS</a:t>
                </a:r>
              </a:p>
            </p:txBody>
          </p:sp>
        </p:grpSp>
      </p:grpSp>
      <p:grpSp>
        <p:nvGrpSpPr>
          <p:cNvPr id="43" name="Group 89">
            <a:extLst>
              <a:ext uri="{FF2B5EF4-FFF2-40B4-BE49-F238E27FC236}">
                <a16:creationId xmlns:a16="http://schemas.microsoft.com/office/drawing/2014/main" id="{1D8C3C5E-5FA4-4876-A318-685178CF69B7}"/>
              </a:ext>
            </a:extLst>
          </p:cNvPr>
          <p:cNvGrpSpPr/>
          <p:nvPr/>
        </p:nvGrpSpPr>
        <p:grpSpPr>
          <a:xfrm>
            <a:off x="3475295" y="1670749"/>
            <a:ext cx="3934639" cy="1122772"/>
            <a:chOff x="3241650" y="1579444"/>
            <a:chExt cx="5351382" cy="1527048"/>
          </a:xfrm>
          <a:effectLst/>
        </p:grpSpPr>
        <p:sp>
          <p:nvSpPr>
            <p:cNvPr id="44" name="Rectangle 43">
              <a:extLst>
                <a:ext uri="{FF2B5EF4-FFF2-40B4-BE49-F238E27FC236}">
                  <a16:creationId xmlns:a16="http://schemas.microsoft.com/office/drawing/2014/main" id="{87495DCB-C93B-475A-A9B8-C31FBB8A972E}"/>
                </a:ext>
              </a:extLst>
            </p:cNvPr>
            <p:cNvSpPr/>
            <p:nvPr/>
          </p:nvSpPr>
          <p:spPr bwMode="auto">
            <a:xfrm>
              <a:off x="3241650" y="1579444"/>
              <a:ext cx="5351382" cy="1527048"/>
            </a:xfrm>
            <a:prstGeom prst="rect">
              <a:avLst/>
            </a:prstGeom>
            <a:solidFill>
              <a:schemeClr val="accent4">
                <a:lumMod val="60000"/>
                <a:lumOff val="40000"/>
              </a:schemeClr>
            </a:solid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endParaRPr lang="en-US" sz="1471" kern="0" dirty="0">
                <a:gradFill>
                  <a:gsLst>
                    <a:gs pos="93162">
                      <a:srgbClr val="505050">
                        <a:lumMod val="50000"/>
                      </a:srgbClr>
                    </a:gs>
                    <a:gs pos="68000">
                      <a:srgbClr val="505050">
                        <a:lumMod val="50000"/>
                      </a:srgbClr>
                    </a:gs>
                  </a:gsLst>
                  <a:lin ang="5400000" scaled="0"/>
                </a:gradFill>
                <a:latin typeface="Segoe UI"/>
              </a:endParaRPr>
            </a:p>
          </p:txBody>
        </p:sp>
        <p:sp>
          <p:nvSpPr>
            <p:cNvPr id="45" name="TextBox 91">
              <a:extLst>
                <a:ext uri="{FF2B5EF4-FFF2-40B4-BE49-F238E27FC236}">
                  <a16:creationId xmlns:a16="http://schemas.microsoft.com/office/drawing/2014/main" id="{7D738BCD-63CE-4223-B7A6-7BF473309D31}"/>
                </a:ext>
              </a:extLst>
            </p:cNvPr>
            <p:cNvSpPr txBox="1"/>
            <p:nvPr/>
          </p:nvSpPr>
          <p:spPr>
            <a:xfrm>
              <a:off x="3241650" y="1592263"/>
              <a:ext cx="4416610" cy="461574"/>
            </a:xfrm>
            <a:prstGeom prst="rect">
              <a:avLst/>
            </a:prstGeom>
            <a:noFill/>
          </p:spPr>
          <p:txBody>
            <a:bodyPr wrap="square" lIns="134464" tIns="107571" rIns="134464" bIns="67232" rtlCol="0">
              <a:spAutoFit/>
            </a:bodyPr>
            <a:lstStyle>
              <a:defPPr>
                <a:defRPr lang="en-US"/>
              </a:defPPr>
              <a:lvl1pPr marR="0" lvl="0" indent="0" defTabSz="914400" fontAlgn="auto">
                <a:lnSpc>
                  <a:spcPct val="90000"/>
                </a:lnSpc>
                <a:spcBef>
                  <a:spcPts val="0"/>
                </a:spcBef>
                <a:spcAft>
                  <a:spcPts val="600"/>
                </a:spcAft>
                <a:buClrTx/>
                <a:buSzTx/>
                <a:buFontTx/>
                <a:buNone/>
                <a:tabLst/>
                <a:defRPr kumimoji="0" sz="1600" b="1" i="0" u="none" strike="noStrike" kern="0" cap="none" spc="0" normalizeH="0" baseline="0">
                  <a:ln>
                    <a:noFill/>
                  </a:ln>
                  <a:gradFill>
                    <a:gsLst>
                      <a:gs pos="93162">
                        <a:schemeClr val="tx1">
                          <a:lumMod val="50000"/>
                        </a:schemeClr>
                      </a:gs>
                      <a:gs pos="68000">
                        <a:schemeClr val="tx1">
                          <a:lumMod val="50000"/>
                        </a:schemeClr>
                      </a:gs>
                    </a:gsLst>
                    <a:lin ang="5400000" scaled="0"/>
                  </a:gradFill>
                  <a:effectLst/>
                  <a:uLnTx/>
                  <a:uFillTx/>
                </a:defRPr>
              </a:lvl1pPr>
            </a:lstStyle>
            <a:p>
              <a:pPr defTabSz="685800">
                <a:spcAft>
                  <a:spcPts val="450"/>
                </a:spcAft>
                <a:defRPr/>
              </a:pPr>
              <a:r>
                <a:rPr lang="en-US" sz="1176" dirty="0">
                  <a:solidFill>
                    <a:schemeClr val="tx1"/>
                  </a:solidFill>
                  <a:latin typeface="Segoe UI"/>
                </a:rPr>
                <a:t>Microsoft report Server (On Premise)</a:t>
              </a:r>
            </a:p>
          </p:txBody>
        </p:sp>
        <p:grpSp>
          <p:nvGrpSpPr>
            <p:cNvPr id="46" name="Group 92">
              <a:extLst>
                <a:ext uri="{FF2B5EF4-FFF2-40B4-BE49-F238E27FC236}">
                  <a16:creationId xmlns:a16="http://schemas.microsoft.com/office/drawing/2014/main" id="{E84F007A-AC1D-426F-A93B-53FB8B5CBE99}"/>
                </a:ext>
              </a:extLst>
            </p:cNvPr>
            <p:cNvGrpSpPr/>
            <p:nvPr/>
          </p:nvGrpSpPr>
          <p:grpSpPr>
            <a:xfrm>
              <a:off x="3382408" y="2125663"/>
              <a:ext cx="5101851" cy="737000"/>
              <a:chOff x="3382408" y="1942967"/>
              <a:chExt cx="5101851" cy="737000"/>
            </a:xfrm>
          </p:grpSpPr>
          <p:pic>
            <p:nvPicPr>
              <p:cNvPr id="47" name="Picture 93">
                <a:extLst>
                  <a:ext uri="{FF2B5EF4-FFF2-40B4-BE49-F238E27FC236}">
                    <a16:creationId xmlns:a16="http://schemas.microsoft.com/office/drawing/2014/main" id="{5F64B779-3BC0-4495-935C-5C6265AFE7E9}"/>
                  </a:ext>
                </a:extLst>
              </p:cNvPr>
              <p:cNvPicPr>
                <a:picLocks noChangeAspect="1"/>
              </p:cNvPicPr>
              <p:nvPr/>
            </p:nvPicPr>
            <p:blipFill rotWithShape="1">
              <a:blip r:embed="rId6">
                <a:duotone>
                  <a:srgbClr val="EAEAEA">
                    <a:shade val="45000"/>
                    <a:satMod val="135000"/>
                  </a:srgbClr>
                  <a:prstClr val="white"/>
                </a:duotone>
                <a:lum bright="-28000"/>
              </a:blip>
              <a:srcRect l="-119947" t="-15357" r="-301267" b="-9626"/>
              <a:stretch/>
            </p:blipFill>
            <p:spPr>
              <a:xfrm>
                <a:off x="3382408" y="1942967"/>
                <a:ext cx="5101851" cy="737000"/>
              </a:xfrm>
              <a:prstGeom prst="rect">
                <a:avLst/>
              </a:prstGeom>
              <a:solidFill>
                <a:srgbClr val="FFFFFF"/>
              </a:solidFill>
            </p:spPr>
          </p:pic>
          <p:sp>
            <p:nvSpPr>
              <p:cNvPr id="48" name="Rectangle 47">
                <a:extLst>
                  <a:ext uri="{FF2B5EF4-FFF2-40B4-BE49-F238E27FC236}">
                    <a16:creationId xmlns:a16="http://schemas.microsoft.com/office/drawing/2014/main" id="{1EF478D6-1C0A-4D5E-8159-1F86F1A14A83}"/>
                  </a:ext>
                </a:extLst>
              </p:cNvPr>
              <p:cNvSpPr/>
              <p:nvPr/>
            </p:nvSpPr>
            <p:spPr bwMode="auto">
              <a:xfrm>
                <a:off x="4931450" y="2019579"/>
                <a:ext cx="1977244" cy="598563"/>
              </a:xfrm>
              <a:prstGeom prst="rect">
                <a:avLst/>
              </a:prstGeom>
              <a:no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algn="ctr" defTabSz="685523" fontAlgn="base">
                  <a:lnSpc>
                    <a:spcPct val="90000"/>
                  </a:lnSpc>
                  <a:spcBef>
                    <a:spcPct val="0"/>
                  </a:spcBef>
                  <a:spcAft>
                    <a:spcPct val="0"/>
                  </a:spcAft>
                  <a:defRPr/>
                </a:pPr>
                <a:r>
                  <a:rPr lang="en-US" sz="1544" kern="0" dirty="0">
                    <a:gradFill>
                      <a:gsLst>
                        <a:gs pos="1709">
                          <a:srgbClr val="505050"/>
                        </a:gs>
                        <a:gs pos="30000">
                          <a:srgbClr val="505050"/>
                        </a:gs>
                      </a:gsLst>
                      <a:lin ang="5400000" scaled="0"/>
                    </a:gradFill>
                    <a:latin typeface="Segoe UI Semibold" panose="020B0702040204020203" pitchFamily="34" charset="0"/>
                    <a:cs typeface="Segoe UI Semibold" panose="020B0702040204020203" pitchFamily="34" charset="0"/>
                  </a:rPr>
                  <a:t>   Power BI</a:t>
                </a:r>
              </a:p>
            </p:txBody>
          </p:sp>
        </p:grpSp>
      </p:grpSp>
      <p:cxnSp>
        <p:nvCxnSpPr>
          <p:cNvPr id="50" name="Connecteur : en angle 49">
            <a:extLst>
              <a:ext uri="{FF2B5EF4-FFF2-40B4-BE49-F238E27FC236}">
                <a16:creationId xmlns:a16="http://schemas.microsoft.com/office/drawing/2014/main" id="{F2AE554A-D88C-4778-9980-BF8894D8B295}"/>
              </a:ext>
            </a:extLst>
          </p:cNvPr>
          <p:cNvCxnSpPr>
            <a:cxnSpLocks/>
            <a:stCxn id="24" idx="3"/>
            <a:endCxn id="47" idx="1"/>
          </p:cNvCxnSpPr>
          <p:nvPr/>
        </p:nvCxnSpPr>
        <p:spPr>
          <a:xfrm flipV="1">
            <a:off x="3359098" y="2343302"/>
            <a:ext cx="219690" cy="1023415"/>
          </a:xfrm>
          <a:prstGeom prst="bentConnector3">
            <a:avLst>
              <a:gd name="adj1" fmla="val 28545"/>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cteur : en angle 50">
            <a:extLst>
              <a:ext uri="{FF2B5EF4-FFF2-40B4-BE49-F238E27FC236}">
                <a16:creationId xmlns:a16="http://schemas.microsoft.com/office/drawing/2014/main" id="{819E33BF-8525-40BE-BF69-56E5C07116B8}"/>
              </a:ext>
            </a:extLst>
          </p:cNvPr>
          <p:cNvCxnSpPr>
            <a:cxnSpLocks/>
            <a:stCxn id="24" idx="3"/>
            <a:endCxn id="21" idx="1"/>
          </p:cNvCxnSpPr>
          <p:nvPr/>
        </p:nvCxnSpPr>
        <p:spPr>
          <a:xfrm>
            <a:off x="3359098" y="3366717"/>
            <a:ext cx="240946" cy="213660"/>
          </a:xfrm>
          <a:prstGeom prst="bentConnector3">
            <a:avLst>
              <a:gd name="adj1" fmla="val 26525"/>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eur : en angle 51">
            <a:extLst>
              <a:ext uri="{FF2B5EF4-FFF2-40B4-BE49-F238E27FC236}">
                <a16:creationId xmlns:a16="http://schemas.microsoft.com/office/drawing/2014/main" id="{50ED4942-D54D-4CF1-9B4D-A71C29C7B334}"/>
              </a:ext>
            </a:extLst>
          </p:cNvPr>
          <p:cNvCxnSpPr>
            <a:stCxn id="44" idx="3"/>
            <a:endCxn id="16" idx="1"/>
          </p:cNvCxnSpPr>
          <p:nvPr/>
        </p:nvCxnSpPr>
        <p:spPr>
          <a:xfrm>
            <a:off x="7409934" y="2232135"/>
            <a:ext cx="792984" cy="52403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eur : en angle 52">
            <a:extLst>
              <a:ext uri="{FF2B5EF4-FFF2-40B4-BE49-F238E27FC236}">
                <a16:creationId xmlns:a16="http://schemas.microsoft.com/office/drawing/2014/main" id="{4B0CC146-CD73-445C-B0D9-39B4B09F0C68}"/>
              </a:ext>
            </a:extLst>
          </p:cNvPr>
          <p:cNvCxnSpPr>
            <a:cxnSpLocks/>
          </p:cNvCxnSpPr>
          <p:nvPr/>
        </p:nvCxnSpPr>
        <p:spPr>
          <a:xfrm rot="10800000" flipH="1" flipV="1">
            <a:off x="7618229" y="2515178"/>
            <a:ext cx="216000" cy="1764000"/>
          </a:xfrm>
          <a:prstGeom prst="bentConnector4">
            <a:avLst>
              <a:gd name="adj1" fmla="val 3273"/>
              <a:gd name="adj2" fmla="val 99432"/>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eur droit 53">
            <a:extLst>
              <a:ext uri="{FF2B5EF4-FFF2-40B4-BE49-F238E27FC236}">
                <a16:creationId xmlns:a16="http://schemas.microsoft.com/office/drawing/2014/main" id="{24042CE1-ED7E-4F7B-8ABC-54AB2B2BC08E}"/>
              </a:ext>
            </a:extLst>
          </p:cNvPr>
          <p:cNvCxnSpPr>
            <a:stCxn id="21" idx="3"/>
          </p:cNvCxnSpPr>
          <p:nvPr/>
        </p:nvCxnSpPr>
        <p:spPr>
          <a:xfrm flipV="1">
            <a:off x="7351214" y="3555095"/>
            <a:ext cx="285416" cy="0"/>
          </a:xfrm>
          <a:prstGeom prst="line">
            <a:avLst/>
          </a:prstGeom>
        </p:spPr>
        <p:style>
          <a:lnRef idx="2">
            <a:schemeClr val="dk1"/>
          </a:lnRef>
          <a:fillRef idx="0">
            <a:schemeClr val="dk1"/>
          </a:fillRef>
          <a:effectRef idx="1">
            <a:schemeClr val="dk1"/>
          </a:effectRef>
          <a:fontRef idx="minor">
            <a:schemeClr val="tx1"/>
          </a:fontRef>
        </p:style>
      </p:cxnSp>
      <p:cxnSp>
        <p:nvCxnSpPr>
          <p:cNvPr id="55" name="Connecteur droit 54">
            <a:extLst>
              <a:ext uri="{FF2B5EF4-FFF2-40B4-BE49-F238E27FC236}">
                <a16:creationId xmlns:a16="http://schemas.microsoft.com/office/drawing/2014/main" id="{69B8ACD3-DD9A-43C3-A8B3-11158B40DECD}"/>
              </a:ext>
            </a:extLst>
          </p:cNvPr>
          <p:cNvCxnSpPr/>
          <p:nvPr/>
        </p:nvCxnSpPr>
        <p:spPr>
          <a:xfrm>
            <a:off x="3475295" y="2917249"/>
            <a:ext cx="3972569" cy="33621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03787267-8A59-4441-886F-857ADDC68B13}"/>
              </a:ext>
            </a:extLst>
          </p:cNvPr>
          <p:cNvCxnSpPr>
            <a:cxnSpLocks/>
          </p:cNvCxnSpPr>
          <p:nvPr/>
        </p:nvCxnSpPr>
        <p:spPr>
          <a:xfrm flipV="1">
            <a:off x="3520357" y="2917249"/>
            <a:ext cx="3898574" cy="33621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4F5AD6D7-5FE8-4815-96E6-2C7A824E7207}"/>
              </a:ext>
            </a:extLst>
          </p:cNvPr>
          <p:cNvSpPr txBox="1"/>
          <p:nvPr/>
        </p:nvSpPr>
        <p:spPr>
          <a:xfrm>
            <a:off x="492788" y="6002352"/>
            <a:ext cx="3056542" cy="276999"/>
          </a:xfrm>
          <a:prstGeom prst="rect">
            <a:avLst/>
          </a:prstGeom>
          <a:noFill/>
        </p:spPr>
        <p:txBody>
          <a:bodyPr wrap="none" rtlCol="0">
            <a:spAutoFit/>
          </a:bodyPr>
          <a:lstStyle/>
          <a:p>
            <a:r>
              <a:rPr lang="fr-FR" sz="1200" dirty="0"/>
              <a:t>Source de l’image : </a:t>
            </a:r>
            <a:r>
              <a:rPr lang="fr-FR" sz="1200" dirty="0">
                <a:hlinkClick r:id="rId9"/>
              </a:rPr>
              <a:t>http://docs.microsoft.com</a:t>
            </a:r>
            <a:endParaRPr lang="fr-FR" sz="1200" dirty="0"/>
          </a:p>
        </p:txBody>
      </p:sp>
    </p:spTree>
    <p:extLst>
      <p:ext uri="{BB962C8B-B14F-4D97-AF65-F5344CB8AC3E}">
        <p14:creationId xmlns:p14="http://schemas.microsoft.com/office/powerpoint/2010/main" val="137562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Power BI Report Server est un produit basé sur le framework </a:t>
            </a:r>
            <a:r>
              <a:rPr lang="fr-FR" b="1" dirty="0"/>
              <a:t>SQL Server Reporting Services (SSRS)</a:t>
            </a:r>
            <a:r>
              <a:rPr lang="fr-FR" dirty="0"/>
              <a:t> de la suite Microsoft BI</a:t>
            </a:r>
          </a:p>
          <a:p>
            <a:pPr lvl="1"/>
            <a:r>
              <a:rPr lang="fr-FR" dirty="0"/>
              <a:t>Il est par conséquent possible de déployer des rapports SSRS dessus </a:t>
            </a:r>
          </a:p>
          <a:p>
            <a:pPr lvl="1"/>
            <a:r>
              <a:rPr lang="fr-FR" dirty="0"/>
              <a:t>Cela implique également la possibilité de réaliser </a:t>
            </a:r>
            <a:r>
              <a:rPr lang="fr-FR" b="1" dirty="0"/>
              <a:t>facilement</a:t>
            </a:r>
            <a:r>
              <a:rPr lang="fr-FR" dirty="0"/>
              <a:t> une migration d’une implémentation SSRS vers Power BI Report Server</a:t>
            </a:r>
          </a:p>
          <a:p>
            <a:pPr marL="0" indent="0">
              <a:buNone/>
            </a:pPr>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265D0E64-0316-4DCA-825B-599ECCAD2EDB}"/>
              </a:ext>
            </a:extLst>
          </p:cNvPr>
          <p:cNvSpPr>
            <a:spLocks noGrp="1"/>
          </p:cNvSpPr>
          <p:nvPr>
            <p:ph type="body" sz="quarter" idx="13"/>
          </p:nvPr>
        </p:nvSpPr>
        <p:spPr/>
        <p:txBody>
          <a:bodyPr/>
          <a:lstStyle/>
          <a:p>
            <a:r>
              <a:rPr lang="fr-FR" dirty="0"/>
              <a:t>De SSRS à Power BI Report Server</a:t>
            </a:r>
          </a:p>
        </p:txBody>
      </p:sp>
      <p:pic>
        <p:nvPicPr>
          <p:cNvPr id="5" name="Image 4">
            <a:extLst>
              <a:ext uri="{FF2B5EF4-FFF2-40B4-BE49-F238E27FC236}">
                <a16:creationId xmlns:a16="http://schemas.microsoft.com/office/drawing/2014/main" id="{A7AD4AF4-CF9A-4FDE-B8CB-886D4C085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00" y="3857903"/>
            <a:ext cx="7710889" cy="1925339"/>
          </a:xfrm>
          <a:prstGeom prst="rect">
            <a:avLst/>
          </a:prstGeom>
        </p:spPr>
      </p:pic>
    </p:spTree>
    <p:extLst>
      <p:ext uri="{BB962C8B-B14F-4D97-AF65-F5344CB8AC3E}">
        <p14:creationId xmlns:p14="http://schemas.microsoft.com/office/powerpoint/2010/main" val="6888578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284C73D-53A6-4EC0-8F40-29A508FFD08B}"/>
              </a:ext>
            </a:extLst>
          </p:cNvPr>
          <p:cNvSpPr>
            <a:spLocks noGrp="1"/>
          </p:cNvSpPr>
          <p:nvPr>
            <p:ph idx="1"/>
          </p:nvPr>
        </p:nvSpPr>
        <p:spPr/>
        <p:txBody>
          <a:bodyPr>
            <a:normAutofit/>
          </a:bodyPr>
          <a:lstStyle/>
          <a:p>
            <a:r>
              <a:rPr lang="fr-FR" dirty="0"/>
              <a:t>Une fois Power BI Report Server installé sur un serveur de l’entreprise, on peut s’en servir pour y publier des rapports conçus sur Power BI Desktop afin de les partager</a:t>
            </a:r>
          </a:p>
          <a:p>
            <a:pPr marL="914400" lvl="2" indent="0">
              <a:buNone/>
            </a:pPr>
            <a:endParaRPr lang="fr-FR" dirty="0"/>
          </a:p>
          <a:p>
            <a:pPr marL="914400" lvl="2" indent="0">
              <a:buNone/>
            </a:pPr>
            <a:endParaRPr lang="fr-FR" dirty="0"/>
          </a:p>
          <a:p>
            <a:r>
              <a:rPr lang="fr-FR" dirty="0"/>
              <a:t>Ces rapports deviennent ainsi accessibles à tous les consommateurs de l’entreprise, </a:t>
            </a:r>
            <a:r>
              <a:rPr lang="fr-FR" b="1" dirty="0"/>
              <a:t>sans faire transiter les données à l’extérieur</a:t>
            </a:r>
          </a:p>
          <a:p>
            <a:endParaRPr lang="fr-FR" dirty="0"/>
          </a:p>
        </p:txBody>
      </p:sp>
      <p:sp>
        <p:nvSpPr>
          <p:cNvPr id="2" name="Titre 1">
            <a:extLst>
              <a:ext uri="{FF2B5EF4-FFF2-40B4-BE49-F238E27FC236}">
                <a16:creationId xmlns:a16="http://schemas.microsoft.com/office/drawing/2014/main" id="{9581DEA9-AA63-44A7-83F1-4405CAA38C31}"/>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45D9AF3D-D6F2-4D15-9932-59623133D91C}"/>
              </a:ext>
            </a:extLst>
          </p:cNvPr>
          <p:cNvSpPr>
            <a:spLocks noGrp="1"/>
          </p:cNvSpPr>
          <p:nvPr>
            <p:ph type="body" sz="quarter" idx="13"/>
          </p:nvPr>
        </p:nvSpPr>
        <p:spPr/>
        <p:txBody>
          <a:bodyPr/>
          <a:lstStyle/>
          <a:p>
            <a:r>
              <a:rPr lang="fr-FR" dirty="0"/>
              <a:t>Fonctionnement</a:t>
            </a:r>
          </a:p>
        </p:txBody>
      </p:sp>
    </p:spTree>
    <p:extLst>
      <p:ext uri="{BB962C8B-B14F-4D97-AF65-F5344CB8AC3E}">
        <p14:creationId xmlns:p14="http://schemas.microsoft.com/office/powerpoint/2010/main" val="3110623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605414-B9AA-41C7-8B69-CED6B87D147D}"/>
              </a:ext>
            </a:extLst>
          </p:cNvPr>
          <p:cNvSpPr>
            <a:spLocks noGrp="1"/>
          </p:cNvSpPr>
          <p:nvPr>
            <p:ph idx="1"/>
          </p:nvPr>
        </p:nvSpPr>
        <p:spPr/>
        <p:txBody>
          <a:bodyPr/>
          <a:lstStyle/>
          <a:p>
            <a:r>
              <a:rPr lang="fr-FR" u="sng" dirty="0"/>
              <a:t>Note :</a:t>
            </a:r>
            <a:r>
              <a:rPr lang="fr-FR" dirty="0"/>
              <a:t> tout utilisateur souhaitant </a:t>
            </a:r>
            <a:r>
              <a:rPr lang="fr-FR" b="1" dirty="0"/>
              <a:t>publier</a:t>
            </a:r>
            <a:r>
              <a:rPr lang="fr-FR" dirty="0"/>
              <a:t> un rapport sur Report Server doit nécessairement disposer d’une licence Pro</a:t>
            </a:r>
          </a:p>
          <a:p>
            <a:endParaRPr lang="fr-FR" dirty="0"/>
          </a:p>
          <a:p>
            <a:r>
              <a:rPr lang="fr-FR" dirty="0"/>
              <a:t>Il est donc possible d’avoir 10 auteurs de rapports, mais que seulement un d’entre eux ne dispose d’une licence Pro</a:t>
            </a:r>
          </a:p>
          <a:p>
            <a:pPr lvl="1"/>
            <a:r>
              <a:rPr lang="fr-FR" dirty="0"/>
              <a:t>Ce dernier pourra récupérer les fichiers .pbix de ses collègues et les publier lui-même</a:t>
            </a:r>
          </a:p>
          <a:p>
            <a:endParaRPr lang="fr-FR" dirty="0"/>
          </a:p>
        </p:txBody>
      </p:sp>
      <p:sp>
        <p:nvSpPr>
          <p:cNvPr id="2" name="Titre 1">
            <a:extLst>
              <a:ext uri="{FF2B5EF4-FFF2-40B4-BE49-F238E27FC236}">
                <a16:creationId xmlns:a16="http://schemas.microsoft.com/office/drawing/2014/main" id="{DDB1F00E-F5CF-4DD9-A3EE-5F89C68DED08}"/>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58B91420-0F48-4388-8EFB-17CC1E2FAF51}"/>
              </a:ext>
            </a:extLst>
          </p:cNvPr>
          <p:cNvSpPr>
            <a:spLocks noGrp="1"/>
          </p:cNvSpPr>
          <p:nvPr>
            <p:ph type="body" sz="quarter" idx="13"/>
          </p:nvPr>
        </p:nvSpPr>
        <p:spPr/>
        <p:txBody>
          <a:bodyPr/>
          <a:lstStyle/>
          <a:p>
            <a:r>
              <a:rPr lang="fr-FR" dirty="0"/>
              <a:t>Fonctionnement</a:t>
            </a:r>
          </a:p>
        </p:txBody>
      </p:sp>
    </p:spTree>
    <p:extLst>
      <p:ext uri="{BB962C8B-B14F-4D97-AF65-F5344CB8AC3E}">
        <p14:creationId xmlns:p14="http://schemas.microsoft.com/office/powerpoint/2010/main" val="19512766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normAutofit/>
          </a:bodyPr>
          <a:lstStyle/>
          <a:p>
            <a:r>
              <a:rPr lang="fr-FR" dirty="0"/>
              <a:t>Power BI Report Server est disponible sous deux licences différentes :</a:t>
            </a:r>
          </a:p>
          <a:p>
            <a:pPr lvl="1"/>
            <a:r>
              <a:rPr lang="fr-FR" dirty="0"/>
              <a:t>Power BI Premium</a:t>
            </a:r>
          </a:p>
          <a:p>
            <a:pPr lvl="1"/>
            <a:r>
              <a:rPr lang="fr-FR" dirty="0"/>
              <a:t>SQL Server Enterprise (avec l’option « Software Assurance »)</a:t>
            </a:r>
          </a:p>
          <a:p>
            <a:pPr lvl="1"/>
            <a:endParaRPr lang="fr-FR" dirty="0"/>
          </a:p>
          <a:p>
            <a:r>
              <a:rPr lang="fr-FR" dirty="0"/>
              <a:t>L’avantage de passer par la licence Power BI Premium est de pouvoir réaliser un déploiement hybride, permettant de combiner des ressources dans le cloud et locales</a:t>
            </a:r>
          </a:p>
          <a:p>
            <a:endParaRPr lang="fr-FR" dirty="0"/>
          </a:p>
          <a:p>
            <a:r>
              <a:rPr lang="fr-FR" dirty="0"/>
              <a:t>Si l’entreprise ne souhaite vraiment pas passer par une solution Cloud, elle se tournera dans ce cas vers la licence SQL Server Enterprise</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D6FD1914-C45C-430B-B2E7-6A6DABA551CF}"/>
              </a:ext>
            </a:extLst>
          </p:cNvPr>
          <p:cNvSpPr>
            <a:spLocks noGrp="1"/>
          </p:cNvSpPr>
          <p:nvPr>
            <p:ph type="body" sz="quarter" idx="13"/>
          </p:nvPr>
        </p:nvSpPr>
        <p:spPr/>
        <p:txBody>
          <a:bodyPr/>
          <a:lstStyle/>
          <a:p>
            <a:r>
              <a:rPr lang="fr-FR" dirty="0"/>
              <a:t>Licences</a:t>
            </a:r>
          </a:p>
        </p:txBody>
      </p:sp>
    </p:spTree>
    <p:extLst>
      <p:ext uri="{BB962C8B-B14F-4D97-AF65-F5344CB8AC3E}">
        <p14:creationId xmlns:p14="http://schemas.microsoft.com/office/powerpoint/2010/main" val="2062951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Le portail Power BI Report Server est un portail </a:t>
            </a:r>
            <a:r>
              <a:rPr lang="fr-FR" b="1" dirty="0"/>
              <a:t>SQL Server Reporting Services</a:t>
            </a:r>
            <a:r>
              <a:rPr lang="fr-FR" dirty="0"/>
              <a:t> </a:t>
            </a:r>
            <a:r>
              <a:rPr lang="fr-FR" u="sng" dirty="0"/>
              <a:t>enrichi</a:t>
            </a:r>
            <a:r>
              <a:rPr lang="fr-FR" dirty="0"/>
              <a:t>, permettant ainsi de :</a:t>
            </a:r>
          </a:p>
          <a:p>
            <a:pPr lvl="1"/>
            <a:r>
              <a:rPr lang="fr-FR" dirty="0"/>
              <a:t>Créer des répertoires pour organiser les rapports</a:t>
            </a:r>
          </a:p>
          <a:p>
            <a:pPr lvl="1"/>
            <a:r>
              <a:rPr lang="fr-FR" dirty="0"/>
              <a:t>Créer des indicateurs de performance clés (KPI) et les intégrer </a:t>
            </a:r>
          </a:p>
          <a:p>
            <a:pPr lvl="1"/>
            <a:r>
              <a:rPr lang="fr-FR" dirty="0"/>
              <a:t>Visualiser des rapports Power BI, des rapports mobiles</a:t>
            </a:r>
          </a:p>
          <a:p>
            <a:pPr lvl="1"/>
            <a:r>
              <a:rPr lang="fr-FR" dirty="0"/>
              <a:t>Visualiser des rapports paginés (SSRS)</a:t>
            </a:r>
          </a:p>
          <a:p>
            <a:pPr lvl="1"/>
            <a:r>
              <a:rPr lang="fr-FR" dirty="0"/>
              <a:t>Gérer des sources de données et jeux de données </a:t>
            </a:r>
            <a:r>
              <a:rPr lang="fr-FR" b="1" u="sng" dirty="0"/>
              <a:t>partagés </a:t>
            </a:r>
          </a:p>
          <a:p>
            <a:pPr lvl="1"/>
            <a:endParaRPr lang="fr-FR" b="1" u="sng" dirty="0"/>
          </a:p>
          <a:p>
            <a:r>
              <a:rPr lang="fr-FR" dirty="0"/>
              <a:t>Sur Power BI Report Server, on est basiquement sur un serveur Reporting Services, avec la capacité, en plus, de déposer du contenu Power BI dedans</a:t>
            </a:r>
          </a:p>
          <a:p>
            <a:endParaRPr lang="fr-FR" b="1" u="sng"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1C8F7922-AF54-4016-BA04-D1D0DDC6D13D}"/>
              </a:ext>
            </a:extLst>
          </p:cNvPr>
          <p:cNvSpPr>
            <a:spLocks noGrp="1"/>
          </p:cNvSpPr>
          <p:nvPr>
            <p:ph type="body" sz="quarter" idx="13"/>
          </p:nvPr>
        </p:nvSpPr>
        <p:spPr/>
        <p:txBody>
          <a:bodyPr/>
          <a:lstStyle/>
          <a:p>
            <a:r>
              <a:rPr lang="fr-FR" dirty="0"/>
              <a:t>Un SSRS amélioré</a:t>
            </a:r>
          </a:p>
        </p:txBody>
      </p:sp>
    </p:spTree>
    <p:extLst>
      <p:ext uri="{BB962C8B-B14F-4D97-AF65-F5344CB8AC3E}">
        <p14:creationId xmlns:p14="http://schemas.microsoft.com/office/powerpoint/2010/main" val="28102959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0B3C50BC-1916-4891-A8C2-5BE177450EEB}"/>
              </a:ext>
            </a:extLst>
          </p:cNvPr>
          <p:cNvSpPr>
            <a:spLocks noGrp="1"/>
          </p:cNvSpPr>
          <p:nvPr>
            <p:ph type="body" sz="quarter" idx="13"/>
          </p:nvPr>
        </p:nvSpPr>
        <p:spPr/>
        <p:txBody>
          <a:bodyPr/>
          <a:lstStyle/>
          <a:p>
            <a:r>
              <a:rPr lang="fr-FR" dirty="0"/>
              <a:t>L’interface </a:t>
            </a:r>
          </a:p>
        </p:txBody>
      </p:sp>
      <p:pic>
        <p:nvPicPr>
          <p:cNvPr id="9218" name="Picture 2" descr="Capture d’écran montrant le portail web du serveur de rapports Power BI.">
            <a:extLst>
              <a:ext uri="{FF2B5EF4-FFF2-40B4-BE49-F238E27FC236}">
                <a16:creationId xmlns:a16="http://schemas.microsoft.com/office/drawing/2014/main" id="{CAE5B866-E72D-4978-8020-24164A1D9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837" y="1778521"/>
            <a:ext cx="4125624" cy="4562902"/>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265D0105-1BE4-465D-B332-FE8CB9FB024F}"/>
              </a:ext>
            </a:extLst>
          </p:cNvPr>
          <p:cNvSpPr txBox="1">
            <a:spLocks/>
          </p:cNvSpPr>
          <p:nvPr/>
        </p:nvSpPr>
        <p:spPr>
          <a:xfrm>
            <a:off x="5308270" y="1759970"/>
            <a:ext cx="6133606" cy="4581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L’interface reprend vraiment les mêmes traits que le portail SQL Server Reporting Services</a:t>
            </a:r>
          </a:p>
          <a:p>
            <a:endParaRPr lang="fr-FR" dirty="0"/>
          </a:p>
          <a:p>
            <a:r>
              <a:rPr lang="fr-FR" dirty="0"/>
              <a:t>Elle diffère très nettement de l’interface « normale » de Power BI</a:t>
            </a:r>
          </a:p>
        </p:txBody>
      </p:sp>
      <p:sp>
        <p:nvSpPr>
          <p:cNvPr id="10" name="ZoneTexte 9">
            <a:extLst>
              <a:ext uri="{FF2B5EF4-FFF2-40B4-BE49-F238E27FC236}">
                <a16:creationId xmlns:a16="http://schemas.microsoft.com/office/drawing/2014/main" id="{EDC8EF59-CF5D-4937-B3B5-99EC36BFF0F4}"/>
              </a:ext>
            </a:extLst>
          </p:cNvPr>
          <p:cNvSpPr txBox="1"/>
          <p:nvPr/>
        </p:nvSpPr>
        <p:spPr>
          <a:xfrm>
            <a:off x="5112661" y="6064424"/>
            <a:ext cx="3056542"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296989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Avec la démocratisation progressive de la BI, de plus en plus d’utilisateurs finaux utilisent les outils de reporting, et très souvent les données finissent </a:t>
            </a:r>
            <a:r>
              <a:rPr lang="fr-FR" b="1" dirty="0"/>
              <a:t>extraites dans des fichiers Excel </a:t>
            </a:r>
          </a:p>
          <a:p>
            <a:endParaRPr lang="fr-FR" dirty="0"/>
          </a:p>
          <a:p>
            <a:r>
              <a:rPr lang="fr-FR" dirty="0"/>
              <a:t>Cela conduit progressivement vers une </a:t>
            </a:r>
            <a:r>
              <a:rPr lang="fr-FR" b="1" dirty="0"/>
              <a:t>multiplication de la vision de la donnée</a:t>
            </a:r>
            <a:r>
              <a:rPr lang="fr-FR" dirty="0"/>
              <a:t> au sein d’une même entreprise, ce qui est clairement problématique car chaque utilisateur peut avoir sa propre « vérité »</a:t>
            </a:r>
          </a:p>
          <a:p>
            <a:endParaRPr lang="fr-FR" dirty="0"/>
          </a:p>
          <a:p>
            <a:r>
              <a:rPr lang="fr-FR" dirty="0"/>
              <a:t>Un nouveau défi émerge alors : permettre d’avoir une seule vision de la donnée, une seule vérité</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1D42B0B1-94D3-4CEE-8F52-251D235D2FB3}"/>
              </a:ext>
            </a:extLst>
          </p:cNvPr>
          <p:cNvSpPr>
            <a:spLocks noGrp="1"/>
          </p:cNvSpPr>
          <p:nvPr>
            <p:ph type="body" sz="quarter" idx="13"/>
          </p:nvPr>
        </p:nvSpPr>
        <p:spPr/>
        <p:txBody>
          <a:bodyPr/>
          <a:lstStyle/>
          <a:p>
            <a:r>
              <a:rPr lang="fr-FR" dirty="0"/>
              <a:t>Les débuts de la BI</a:t>
            </a:r>
          </a:p>
        </p:txBody>
      </p:sp>
    </p:spTree>
    <p:extLst>
      <p:ext uri="{BB962C8B-B14F-4D97-AF65-F5344CB8AC3E}">
        <p14:creationId xmlns:p14="http://schemas.microsoft.com/office/powerpoint/2010/main" val="34773547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5" name="Espace réservé du texte 4">
            <a:extLst>
              <a:ext uri="{FF2B5EF4-FFF2-40B4-BE49-F238E27FC236}">
                <a16:creationId xmlns:a16="http://schemas.microsoft.com/office/drawing/2014/main" id="{BD5B5C7D-6396-4D8E-82A3-111051E8511F}"/>
              </a:ext>
            </a:extLst>
          </p:cNvPr>
          <p:cNvSpPr>
            <a:spLocks noGrp="1"/>
          </p:cNvSpPr>
          <p:nvPr>
            <p:ph type="body" sz="quarter" idx="13"/>
          </p:nvPr>
        </p:nvSpPr>
        <p:spPr/>
        <p:txBody>
          <a:bodyPr/>
          <a:lstStyle/>
          <a:p>
            <a:r>
              <a:rPr lang="fr-FR" dirty="0"/>
              <a:t>Comparaison des interface</a:t>
            </a:r>
          </a:p>
        </p:txBody>
      </p:sp>
      <p:pic>
        <p:nvPicPr>
          <p:cNvPr id="1026" name="Picture 2" descr="Portail web Power BI Report Server">
            <a:extLst>
              <a:ext uri="{FF2B5EF4-FFF2-40B4-BE49-F238E27FC236}">
                <a16:creationId xmlns:a16="http://schemas.microsoft.com/office/drawing/2014/main" id="{8CF6D8D1-75FA-4F95-807E-E0DA6E42E2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19" y="2150160"/>
            <a:ext cx="4708887" cy="3433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Power bi online&quot;">
            <a:extLst>
              <a:ext uri="{FF2B5EF4-FFF2-40B4-BE49-F238E27FC236}">
                <a16:creationId xmlns:a16="http://schemas.microsoft.com/office/drawing/2014/main" id="{9F37E753-F8DC-4DF6-AF20-A99FE858B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107" y="2150160"/>
            <a:ext cx="5840190" cy="3441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6A3F7C7-5A3E-4609-B26F-E9FBC7E086B2}"/>
              </a:ext>
            </a:extLst>
          </p:cNvPr>
          <p:cNvSpPr/>
          <p:nvPr/>
        </p:nvSpPr>
        <p:spPr>
          <a:xfrm>
            <a:off x="2018805" y="1753162"/>
            <a:ext cx="1751674" cy="2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Portail Report Server</a:t>
            </a:r>
          </a:p>
        </p:txBody>
      </p:sp>
      <p:sp>
        <p:nvSpPr>
          <p:cNvPr id="7" name="Rectangle 6">
            <a:extLst>
              <a:ext uri="{FF2B5EF4-FFF2-40B4-BE49-F238E27FC236}">
                <a16:creationId xmlns:a16="http://schemas.microsoft.com/office/drawing/2014/main" id="{93FB3A4A-30C2-440B-8D7F-ADC37AB1AB59}"/>
              </a:ext>
            </a:extLst>
          </p:cNvPr>
          <p:cNvSpPr/>
          <p:nvPr/>
        </p:nvSpPr>
        <p:spPr>
          <a:xfrm>
            <a:off x="7876955" y="1753161"/>
            <a:ext cx="2048494" cy="283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Portail Power BI Online</a:t>
            </a:r>
          </a:p>
        </p:txBody>
      </p:sp>
      <p:sp>
        <p:nvSpPr>
          <p:cNvPr id="9" name="ZoneTexte 8">
            <a:extLst>
              <a:ext uri="{FF2B5EF4-FFF2-40B4-BE49-F238E27FC236}">
                <a16:creationId xmlns:a16="http://schemas.microsoft.com/office/drawing/2014/main" id="{B267004D-7B21-4233-9C74-68EC0DB4F487}"/>
              </a:ext>
            </a:extLst>
          </p:cNvPr>
          <p:cNvSpPr txBox="1"/>
          <p:nvPr/>
        </p:nvSpPr>
        <p:spPr>
          <a:xfrm>
            <a:off x="4354427" y="5762179"/>
            <a:ext cx="3104055" cy="276999"/>
          </a:xfrm>
          <a:prstGeom prst="rect">
            <a:avLst/>
          </a:prstGeom>
          <a:noFill/>
        </p:spPr>
        <p:txBody>
          <a:bodyPr wrap="none" rtlCol="0">
            <a:spAutoFit/>
          </a:bodyPr>
          <a:lstStyle/>
          <a:p>
            <a:r>
              <a:rPr lang="fr-FR" sz="1200" dirty="0"/>
              <a:t>Source des images : </a:t>
            </a:r>
            <a:r>
              <a:rPr lang="fr-FR" sz="1200" dirty="0">
                <a:hlinkClick r:id="rId4"/>
              </a:rPr>
              <a:t>http://docs.microsoft.com</a:t>
            </a:r>
            <a:endParaRPr lang="fr-FR" sz="1200" dirty="0"/>
          </a:p>
        </p:txBody>
      </p:sp>
    </p:spTree>
    <p:extLst>
      <p:ext uri="{BB962C8B-B14F-4D97-AF65-F5344CB8AC3E}">
        <p14:creationId xmlns:p14="http://schemas.microsoft.com/office/powerpoint/2010/main" val="39256972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D483C194-8387-4BD0-9D28-DF7CBA569FF2}"/>
              </a:ext>
            </a:extLst>
          </p:cNvPr>
          <p:cNvSpPr>
            <a:spLocks noGrp="1"/>
          </p:cNvSpPr>
          <p:nvPr>
            <p:ph idx="1"/>
          </p:nvPr>
        </p:nvSpPr>
        <p:spPr/>
        <p:txBody>
          <a:bodyPr/>
          <a:lstStyle/>
          <a:p>
            <a:r>
              <a:rPr lang="fr-FR" dirty="0"/>
              <a:t>Comme avec Reporting Services, il est possible de customiser l’interface de Power BI Report Server </a:t>
            </a:r>
          </a:p>
          <a:p>
            <a:endParaRPr lang="fr-FR" dirty="0"/>
          </a:p>
          <a:p>
            <a:r>
              <a:rPr lang="fr-FR" dirty="0"/>
              <a:t>C’est très intéressant pour les entreprises qui, souvent, souhaitent avoir un portail qui leur « ressemble »</a:t>
            </a:r>
          </a:p>
          <a:p>
            <a:endParaRPr lang="fr-FR" dirty="0"/>
          </a:p>
          <a:p>
            <a:r>
              <a:rPr lang="fr-FR" dirty="0"/>
              <a:t>On ne peut cependant pas changer les dispositions des éléments … c’est donc tout de même assez limité</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3" name="Espace réservé du texte 2">
            <a:extLst>
              <a:ext uri="{FF2B5EF4-FFF2-40B4-BE49-F238E27FC236}">
                <a16:creationId xmlns:a16="http://schemas.microsoft.com/office/drawing/2014/main" id="{785EAF64-92BA-4508-9AA9-71AEEDD80DBE}"/>
              </a:ext>
            </a:extLst>
          </p:cNvPr>
          <p:cNvSpPr>
            <a:spLocks noGrp="1"/>
          </p:cNvSpPr>
          <p:nvPr>
            <p:ph type="body" sz="quarter" idx="13"/>
          </p:nvPr>
        </p:nvSpPr>
        <p:spPr/>
        <p:txBody>
          <a:bodyPr/>
          <a:lstStyle/>
          <a:p>
            <a:r>
              <a:rPr lang="fr-FR" dirty="0"/>
              <a:t>Customisation de l’interface</a:t>
            </a:r>
          </a:p>
        </p:txBody>
      </p:sp>
    </p:spTree>
    <p:extLst>
      <p:ext uri="{BB962C8B-B14F-4D97-AF65-F5344CB8AC3E}">
        <p14:creationId xmlns:p14="http://schemas.microsoft.com/office/powerpoint/2010/main" val="33851678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Exemple de customisation</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10" name="Espace réservé du texte 9">
            <a:extLst>
              <a:ext uri="{FF2B5EF4-FFF2-40B4-BE49-F238E27FC236}">
                <a16:creationId xmlns:a16="http://schemas.microsoft.com/office/drawing/2014/main" id="{4812D012-93F9-4BB5-A19B-5614EAF1CA48}"/>
              </a:ext>
            </a:extLst>
          </p:cNvPr>
          <p:cNvSpPr>
            <a:spLocks noGrp="1"/>
          </p:cNvSpPr>
          <p:nvPr>
            <p:ph type="body" sz="quarter" idx="13"/>
          </p:nvPr>
        </p:nvSpPr>
        <p:spPr/>
        <p:txBody>
          <a:bodyPr/>
          <a:lstStyle/>
          <a:p>
            <a:r>
              <a:rPr lang="fr-FR" dirty="0"/>
              <a:t>Customisation de l’interface</a:t>
            </a:r>
          </a:p>
        </p:txBody>
      </p:sp>
      <p:pic>
        <p:nvPicPr>
          <p:cNvPr id="4" name="Image 3">
            <a:extLst>
              <a:ext uri="{FF2B5EF4-FFF2-40B4-BE49-F238E27FC236}">
                <a16:creationId xmlns:a16="http://schemas.microsoft.com/office/drawing/2014/main" id="{723FA823-96A9-4EC7-8BEA-51EF8A8D8E02}"/>
              </a:ext>
            </a:extLst>
          </p:cNvPr>
          <p:cNvPicPr>
            <a:picLocks noChangeAspect="1"/>
          </p:cNvPicPr>
          <p:nvPr/>
        </p:nvPicPr>
        <p:blipFill>
          <a:blip r:embed="rId2"/>
          <a:stretch>
            <a:fillRect/>
          </a:stretch>
        </p:blipFill>
        <p:spPr>
          <a:xfrm>
            <a:off x="310961" y="2351588"/>
            <a:ext cx="2469710" cy="1927848"/>
          </a:xfrm>
          <a:prstGeom prst="rect">
            <a:avLst/>
          </a:prstGeom>
        </p:spPr>
      </p:pic>
      <p:pic>
        <p:nvPicPr>
          <p:cNvPr id="5" name="Image 4">
            <a:extLst>
              <a:ext uri="{FF2B5EF4-FFF2-40B4-BE49-F238E27FC236}">
                <a16:creationId xmlns:a16="http://schemas.microsoft.com/office/drawing/2014/main" id="{DDD06492-B361-4B1A-B6CE-CD3322CF13FC}"/>
              </a:ext>
            </a:extLst>
          </p:cNvPr>
          <p:cNvPicPr>
            <a:picLocks noChangeAspect="1"/>
          </p:cNvPicPr>
          <p:nvPr/>
        </p:nvPicPr>
        <p:blipFill>
          <a:blip r:embed="rId3"/>
          <a:stretch>
            <a:fillRect/>
          </a:stretch>
        </p:blipFill>
        <p:spPr>
          <a:xfrm>
            <a:off x="3251933" y="2903587"/>
            <a:ext cx="2600325" cy="1590675"/>
          </a:xfrm>
          <a:prstGeom prst="rect">
            <a:avLst/>
          </a:prstGeom>
        </p:spPr>
      </p:pic>
      <p:pic>
        <p:nvPicPr>
          <p:cNvPr id="6" name="Image 5">
            <a:extLst>
              <a:ext uri="{FF2B5EF4-FFF2-40B4-BE49-F238E27FC236}">
                <a16:creationId xmlns:a16="http://schemas.microsoft.com/office/drawing/2014/main" id="{EB1F7339-4B29-49FF-9820-C65348922CC4}"/>
              </a:ext>
            </a:extLst>
          </p:cNvPr>
          <p:cNvPicPr>
            <a:picLocks noChangeAspect="1"/>
          </p:cNvPicPr>
          <p:nvPr/>
        </p:nvPicPr>
        <p:blipFill>
          <a:blip r:embed="rId4"/>
          <a:stretch>
            <a:fillRect/>
          </a:stretch>
        </p:blipFill>
        <p:spPr>
          <a:xfrm>
            <a:off x="776338" y="5101689"/>
            <a:ext cx="6148164" cy="1673475"/>
          </a:xfrm>
          <a:prstGeom prst="rect">
            <a:avLst/>
          </a:prstGeom>
        </p:spPr>
      </p:pic>
      <p:pic>
        <p:nvPicPr>
          <p:cNvPr id="7" name="Image 6">
            <a:extLst>
              <a:ext uri="{FF2B5EF4-FFF2-40B4-BE49-F238E27FC236}">
                <a16:creationId xmlns:a16="http://schemas.microsoft.com/office/drawing/2014/main" id="{21689EA8-4A1E-4266-9924-A95D3FC452F0}"/>
              </a:ext>
            </a:extLst>
          </p:cNvPr>
          <p:cNvPicPr>
            <a:picLocks noChangeAspect="1"/>
          </p:cNvPicPr>
          <p:nvPr/>
        </p:nvPicPr>
        <p:blipFill>
          <a:blip r:embed="rId5"/>
          <a:stretch>
            <a:fillRect/>
          </a:stretch>
        </p:blipFill>
        <p:spPr>
          <a:xfrm>
            <a:off x="7216123" y="1895302"/>
            <a:ext cx="4664916" cy="2478431"/>
          </a:xfrm>
          <a:prstGeom prst="rect">
            <a:avLst/>
          </a:prstGeom>
        </p:spPr>
      </p:pic>
      <p:cxnSp>
        <p:nvCxnSpPr>
          <p:cNvPr id="8" name="Connecteur : en arc 7">
            <a:extLst>
              <a:ext uri="{FF2B5EF4-FFF2-40B4-BE49-F238E27FC236}">
                <a16:creationId xmlns:a16="http://schemas.microsoft.com/office/drawing/2014/main" id="{85442588-C6CA-464E-BF97-E4BF994092E3}"/>
              </a:ext>
            </a:extLst>
          </p:cNvPr>
          <p:cNvCxnSpPr>
            <a:cxnSpLocks/>
            <a:endCxn id="5" idx="1"/>
          </p:cNvCxnSpPr>
          <p:nvPr/>
        </p:nvCxnSpPr>
        <p:spPr>
          <a:xfrm rot="5400000" flipH="1" flipV="1">
            <a:off x="2011798" y="3783320"/>
            <a:ext cx="1324530" cy="11557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rc 8">
            <a:extLst>
              <a:ext uri="{FF2B5EF4-FFF2-40B4-BE49-F238E27FC236}">
                <a16:creationId xmlns:a16="http://schemas.microsoft.com/office/drawing/2014/main" id="{05961602-EEAE-4BBC-92AB-D63A04F8D336}"/>
              </a:ext>
            </a:extLst>
          </p:cNvPr>
          <p:cNvCxnSpPr>
            <a:cxnSpLocks/>
          </p:cNvCxnSpPr>
          <p:nvPr/>
        </p:nvCxnSpPr>
        <p:spPr>
          <a:xfrm>
            <a:off x="2044931" y="3084022"/>
            <a:ext cx="1284743" cy="127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49AAEDDF-72EB-4087-974D-632FF7D40F72}"/>
              </a:ext>
            </a:extLst>
          </p:cNvPr>
          <p:cNvCxnSpPr/>
          <p:nvPr/>
        </p:nvCxnSpPr>
        <p:spPr>
          <a:xfrm flipV="1">
            <a:off x="5095702" y="3807229"/>
            <a:ext cx="3532909" cy="1995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6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Ce qui donne comme résultat :</a:t>
            </a:r>
          </a:p>
          <a:p>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5" name="Espace réservé du texte 4">
            <a:extLst>
              <a:ext uri="{FF2B5EF4-FFF2-40B4-BE49-F238E27FC236}">
                <a16:creationId xmlns:a16="http://schemas.microsoft.com/office/drawing/2014/main" id="{BEB054EB-D916-4D28-A195-60A4127A664D}"/>
              </a:ext>
            </a:extLst>
          </p:cNvPr>
          <p:cNvSpPr>
            <a:spLocks noGrp="1"/>
          </p:cNvSpPr>
          <p:nvPr>
            <p:ph type="body" sz="quarter" idx="13"/>
          </p:nvPr>
        </p:nvSpPr>
        <p:spPr/>
        <p:txBody>
          <a:bodyPr/>
          <a:lstStyle/>
          <a:p>
            <a:r>
              <a:rPr lang="fr-FR" dirty="0"/>
              <a:t>Customisation de l’interface</a:t>
            </a:r>
          </a:p>
        </p:txBody>
      </p:sp>
      <p:pic>
        <p:nvPicPr>
          <p:cNvPr id="4" name="Image 3">
            <a:extLst>
              <a:ext uri="{FF2B5EF4-FFF2-40B4-BE49-F238E27FC236}">
                <a16:creationId xmlns:a16="http://schemas.microsoft.com/office/drawing/2014/main" id="{5AE38C58-0E09-4B80-9DF2-D281F0E50762}"/>
              </a:ext>
            </a:extLst>
          </p:cNvPr>
          <p:cNvPicPr>
            <a:picLocks noChangeAspect="1"/>
          </p:cNvPicPr>
          <p:nvPr/>
        </p:nvPicPr>
        <p:blipFill>
          <a:blip r:embed="rId2"/>
          <a:stretch>
            <a:fillRect/>
          </a:stretch>
        </p:blipFill>
        <p:spPr>
          <a:xfrm>
            <a:off x="1030451" y="2100726"/>
            <a:ext cx="5255159" cy="4277690"/>
          </a:xfrm>
          <a:prstGeom prst="rect">
            <a:avLst/>
          </a:prstGeom>
        </p:spPr>
      </p:pic>
    </p:spTree>
    <p:extLst>
      <p:ext uri="{BB962C8B-B14F-4D97-AF65-F5344CB8AC3E}">
        <p14:creationId xmlns:p14="http://schemas.microsoft.com/office/powerpoint/2010/main" val="156509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Cycle de vie :</a:t>
            </a:r>
          </a:p>
          <a:p>
            <a:pPr lvl="1"/>
            <a:r>
              <a:rPr lang="fr-FR" dirty="0"/>
              <a:t>4 mises à jour par an pour Report Server, contre des mises à jour </a:t>
            </a:r>
            <a:r>
              <a:rPr lang="fr-FR" b="1" dirty="0"/>
              <a:t>mensuelles</a:t>
            </a:r>
            <a:r>
              <a:rPr lang="fr-FR" dirty="0"/>
              <a:t> pour la version cloud</a:t>
            </a:r>
          </a:p>
          <a:p>
            <a:pPr lvl="1"/>
            <a:r>
              <a:rPr lang="fr-FR" dirty="0"/>
              <a:t>Pour bénéficier des dernières fonctionnalités (qui ne sont pas forcément identiques à la version Cloud), il faut procéder à une réinstallation du serveur tous les 3 mois </a:t>
            </a:r>
          </a:p>
          <a:p>
            <a:pPr lvl="1"/>
            <a:r>
              <a:rPr lang="fr-FR" dirty="0"/>
              <a:t>Le support de chaque version (mises à jour critiques, mises à jour de sécurité) ne s’étend que sur un an, c’est-à-dire que passée cette période, il faut passer à une version plus récente, sous peine de rendre la solution vulnérable </a:t>
            </a:r>
          </a:p>
          <a:p>
            <a:pPr lvl="2"/>
            <a:endParaRPr lang="fr-FR" dirty="0"/>
          </a:p>
          <a:p>
            <a:pPr lvl="2"/>
            <a:endParaRPr lang="fr-FR" dirty="0"/>
          </a:p>
          <a:p>
            <a:pPr lvl="1"/>
            <a:endParaRPr lang="fr-FR" dirty="0"/>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5" name="Espace réservé du texte 4">
            <a:extLst>
              <a:ext uri="{FF2B5EF4-FFF2-40B4-BE49-F238E27FC236}">
                <a16:creationId xmlns:a16="http://schemas.microsoft.com/office/drawing/2014/main" id="{7B27EA8D-5406-419D-A069-727236FD7669}"/>
              </a:ext>
            </a:extLst>
          </p:cNvPr>
          <p:cNvSpPr>
            <a:spLocks noGrp="1"/>
          </p:cNvSpPr>
          <p:nvPr>
            <p:ph type="body" sz="quarter" idx="13"/>
          </p:nvPr>
        </p:nvSpPr>
        <p:spPr/>
        <p:txBody>
          <a:bodyPr/>
          <a:lstStyle/>
          <a:p>
            <a:r>
              <a:rPr lang="fr-FR" dirty="0"/>
              <a:t>Les limites de Power BI Report Server</a:t>
            </a:r>
          </a:p>
        </p:txBody>
      </p:sp>
      <p:pic>
        <p:nvPicPr>
          <p:cNvPr id="4" name="Image 3" descr="Graphique illustrant la plage de temps de prise en charge">
            <a:extLst>
              <a:ext uri="{FF2B5EF4-FFF2-40B4-BE49-F238E27FC236}">
                <a16:creationId xmlns:a16="http://schemas.microsoft.com/office/drawing/2014/main" id="{3A6BD702-9671-4901-BF3F-1E7E0033C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4086" y="4757527"/>
            <a:ext cx="3587750" cy="1589405"/>
          </a:xfrm>
          <a:prstGeom prst="rect">
            <a:avLst/>
          </a:prstGeom>
          <a:noFill/>
          <a:ln>
            <a:noFill/>
          </a:ln>
        </p:spPr>
      </p:pic>
      <p:sp>
        <p:nvSpPr>
          <p:cNvPr id="6" name="ZoneTexte 5">
            <a:extLst>
              <a:ext uri="{FF2B5EF4-FFF2-40B4-BE49-F238E27FC236}">
                <a16:creationId xmlns:a16="http://schemas.microsoft.com/office/drawing/2014/main" id="{70E91EDE-8644-4942-A8DD-E4ADC7C1635E}"/>
              </a:ext>
            </a:extLst>
          </p:cNvPr>
          <p:cNvSpPr txBox="1"/>
          <p:nvPr/>
        </p:nvSpPr>
        <p:spPr>
          <a:xfrm>
            <a:off x="4776001" y="6069933"/>
            <a:ext cx="3104055" cy="276999"/>
          </a:xfrm>
          <a:prstGeom prst="rect">
            <a:avLst/>
          </a:prstGeom>
          <a:noFill/>
        </p:spPr>
        <p:txBody>
          <a:bodyPr wrap="none" rtlCol="0">
            <a:spAutoFit/>
          </a:bodyPr>
          <a:lstStyle/>
          <a:p>
            <a:r>
              <a:rPr lang="fr-FR" sz="1200" dirty="0"/>
              <a:t>Source de l’image : </a:t>
            </a:r>
            <a:r>
              <a:rPr lang="fr-FR" sz="1200" dirty="0">
                <a:hlinkClick r:id="rId3"/>
              </a:rPr>
              <a:t>http://docs.microsoft.com</a:t>
            </a:r>
            <a:endParaRPr lang="fr-FR" sz="1200" dirty="0"/>
          </a:p>
        </p:txBody>
      </p:sp>
    </p:spTree>
    <p:extLst>
      <p:ext uri="{BB962C8B-B14F-4D97-AF65-F5344CB8AC3E}">
        <p14:creationId xmlns:p14="http://schemas.microsoft.com/office/powerpoint/2010/main" val="3175305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a:xfrm>
            <a:off x="263611" y="1607570"/>
            <a:ext cx="11557686" cy="4680414"/>
          </a:xfrm>
        </p:spPr>
        <p:txBody>
          <a:bodyPr>
            <a:normAutofit lnSpcReduction="10000"/>
          </a:bodyPr>
          <a:lstStyle/>
          <a:p>
            <a:r>
              <a:rPr lang="fr-FR" dirty="0"/>
              <a:t>Sécurité :</a:t>
            </a:r>
          </a:p>
          <a:p>
            <a:pPr lvl="1"/>
            <a:r>
              <a:rPr lang="fr-FR" dirty="0"/>
              <a:t>Les groupes de sécurité n’ont pas d’effet dans Report Server</a:t>
            </a:r>
          </a:p>
          <a:p>
            <a:pPr lvl="1"/>
            <a:r>
              <a:rPr lang="fr-FR" dirty="0"/>
              <a:t>Il faut sécuriser l’accès aux données au niveau de la source</a:t>
            </a:r>
          </a:p>
          <a:p>
            <a:pPr lvl="1"/>
            <a:endParaRPr lang="fr-FR" dirty="0"/>
          </a:p>
          <a:p>
            <a:r>
              <a:rPr lang="fr-FR" dirty="0"/>
              <a:t>Dashboards :</a:t>
            </a:r>
          </a:p>
          <a:p>
            <a:pPr lvl="1"/>
            <a:r>
              <a:rPr lang="fr-FR" dirty="0"/>
              <a:t>Impossible de créer des dashboard sur la version Report Server</a:t>
            </a:r>
          </a:p>
          <a:p>
            <a:endParaRPr lang="fr-FR" dirty="0"/>
          </a:p>
          <a:p>
            <a:r>
              <a:rPr lang="fr-FR" dirty="0"/>
              <a:t>Power BI Report Server ne supporte pas non plus : </a:t>
            </a:r>
          </a:p>
          <a:p>
            <a:pPr lvl="1"/>
            <a:r>
              <a:rPr lang="fr-FR" dirty="0"/>
              <a:t>La fonctionnalité Q&amp;A</a:t>
            </a:r>
          </a:p>
          <a:p>
            <a:pPr lvl="1"/>
            <a:r>
              <a:rPr lang="fr-FR" dirty="0"/>
              <a:t>Les Workspaces</a:t>
            </a:r>
          </a:p>
          <a:p>
            <a:pPr lvl="1"/>
            <a:r>
              <a:rPr lang="fr-FR" dirty="0"/>
              <a:t>Les datasets </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Power BI Report Server</a:t>
            </a:r>
          </a:p>
        </p:txBody>
      </p:sp>
      <p:sp>
        <p:nvSpPr>
          <p:cNvPr id="4" name="Espace réservé du texte 3">
            <a:extLst>
              <a:ext uri="{FF2B5EF4-FFF2-40B4-BE49-F238E27FC236}">
                <a16:creationId xmlns:a16="http://schemas.microsoft.com/office/drawing/2014/main" id="{CE2774A8-A438-430A-BA67-E1F699643026}"/>
              </a:ext>
            </a:extLst>
          </p:cNvPr>
          <p:cNvSpPr>
            <a:spLocks noGrp="1"/>
          </p:cNvSpPr>
          <p:nvPr>
            <p:ph type="body" sz="quarter" idx="13"/>
          </p:nvPr>
        </p:nvSpPr>
        <p:spPr/>
        <p:txBody>
          <a:bodyPr/>
          <a:lstStyle/>
          <a:p>
            <a:r>
              <a:rPr lang="fr-FR" dirty="0"/>
              <a:t>Les limites de Power BI Report Server</a:t>
            </a:r>
          </a:p>
        </p:txBody>
      </p:sp>
    </p:spTree>
    <p:extLst>
      <p:ext uri="{BB962C8B-B14F-4D97-AF65-F5344CB8AC3E}">
        <p14:creationId xmlns:p14="http://schemas.microsoft.com/office/powerpoint/2010/main" val="34287926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2A982-016B-421A-BEE6-71A1F28BB555}"/>
              </a:ext>
            </a:extLst>
          </p:cNvPr>
          <p:cNvSpPr>
            <a:spLocks noGrp="1"/>
          </p:cNvSpPr>
          <p:nvPr>
            <p:ph type="ctrTitle"/>
          </p:nvPr>
        </p:nvSpPr>
        <p:spPr/>
        <p:txBody>
          <a:bodyPr/>
          <a:lstStyle/>
          <a:p>
            <a:r>
              <a:rPr lang="fr-FR" dirty="0"/>
              <a:t>BI traditionnelle ou Self-BI ?</a:t>
            </a:r>
          </a:p>
        </p:txBody>
      </p:sp>
    </p:spTree>
    <p:extLst>
      <p:ext uri="{BB962C8B-B14F-4D97-AF65-F5344CB8AC3E}">
        <p14:creationId xmlns:p14="http://schemas.microsoft.com/office/powerpoint/2010/main" val="26389463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5218CB-E981-4CD2-9DFD-8DB363A195B1}"/>
              </a:ext>
            </a:extLst>
          </p:cNvPr>
          <p:cNvSpPr>
            <a:spLocks noGrp="1"/>
          </p:cNvSpPr>
          <p:nvPr>
            <p:ph idx="1"/>
          </p:nvPr>
        </p:nvSpPr>
        <p:spPr/>
        <p:txBody>
          <a:bodyPr>
            <a:normAutofit/>
          </a:bodyPr>
          <a:lstStyle/>
          <a:p>
            <a:r>
              <a:rPr lang="fr-FR" dirty="0"/>
              <a:t>Il est important de comprendre que Power BI peut être utilisé principalement de deux façons : comme outil de BI complet, ou comme un outil de dataviz</a:t>
            </a:r>
          </a:p>
          <a:p>
            <a:endParaRPr lang="fr-FR" dirty="0"/>
          </a:p>
          <a:p>
            <a:r>
              <a:rPr lang="fr-FR" dirty="0"/>
              <a:t>Dans le premier cas, on utilise toute la puissance de Power BI pour s’occuper de tout : intégration et transformation des données, création d’un modèle, conception de rapports... On fait tout de A à Z dans Power BI</a:t>
            </a:r>
          </a:p>
          <a:p>
            <a:endParaRPr lang="fr-FR" dirty="0"/>
          </a:p>
          <a:p>
            <a:r>
              <a:rPr lang="fr-FR" dirty="0"/>
              <a:t>Dans le second cas, Power BI peut s’appuyer sur une solution décisionnelle classique disposant d’un datawarehouse (voire d’un cube) et se connecter à ce dernier pour restituer les données au travers de rapports dynamiques</a:t>
            </a:r>
          </a:p>
          <a:p>
            <a:pPr marL="457200" lvl="1" indent="0">
              <a:buNone/>
            </a:pPr>
            <a:endParaRPr lang="fr-FR" dirty="0"/>
          </a:p>
        </p:txBody>
      </p:sp>
      <p:sp>
        <p:nvSpPr>
          <p:cNvPr id="2" name="Titre 1">
            <a:extLst>
              <a:ext uri="{FF2B5EF4-FFF2-40B4-BE49-F238E27FC236}">
                <a16:creationId xmlns:a16="http://schemas.microsoft.com/office/drawing/2014/main" id="{7EDA529A-950C-4651-9197-CECFD0B02571}"/>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B056FB99-2F20-4DD6-8976-0295244B86DA}"/>
              </a:ext>
            </a:extLst>
          </p:cNvPr>
          <p:cNvSpPr>
            <a:spLocks noGrp="1"/>
          </p:cNvSpPr>
          <p:nvPr>
            <p:ph type="body" sz="quarter" idx="13"/>
          </p:nvPr>
        </p:nvSpPr>
        <p:spPr/>
        <p:txBody>
          <a:bodyPr/>
          <a:lstStyle/>
          <a:p>
            <a:r>
              <a:rPr lang="fr-FR" dirty="0"/>
              <a:t>Utilisation de Power BI</a:t>
            </a:r>
          </a:p>
        </p:txBody>
      </p:sp>
    </p:spTree>
    <p:extLst>
      <p:ext uri="{BB962C8B-B14F-4D97-AF65-F5344CB8AC3E}">
        <p14:creationId xmlns:p14="http://schemas.microsoft.com/office/powerpoint/2010/main" val="9101506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5218CB-E981-4CD2-9DFD-8DB363A195B1}"/>
              </a:ext>
            </a:extLst>
          </p:cNvPr>
          <p:cNvSpPr>
            <a:spLocks noGrp="1"/>
          </p:cNvSpPr>
          <p:nvPr>
            <p:ph idx="1"/>
          </p:nvPr>
        </p:nvSpPr>
        <p:spPr/>
        <p:txBody>
          <a:bodyPr/>
          <a:lstStyle/>
          <a:p>
            <a:r>
              <a:rPr lang="fr-FR" dirty="0"/>
              <a:t>La Self-BI étant encore assez jeune, certaines questions sont fréquemment posées, comme par exemple : </a:t>
            </a:r>
          </a:p>
          <a:p>
            <a:pPr lvl="1"/>
            <a:r>
              <a:rPr lang="fr-FR" dirty="0"/>
              <a:t>« Dois-je investir dans une solution décisionnelle traditionnelle, ou plutôt dans un outil de BI Self-Service » ?</a:t>
            </a:r>
          </a:p>
          <a:p>
            <a:pPr lvl="1"/>
            <a:endParaRPr lang="fr-FR" dirty="0"/>
          </a:p>
          <a:p>
            <a:r>
              <a:rPr lang="fr-FR" dirty="0"/>
              <a:t>Il n’y a pas de règle absolue !</a:t>
            </a:r>
          </a:p>
          <a:p>
            <a:pPr lvl="1"/>
            <a:r>
              <a:rPr lang="fr-FR" dirty="0"/>
              <a:t>Tout va dépendre des besoins, du contexte, des contraintes, etc.</a:t>
            </a:r>
          </a:p>
          <a:p>
            <a:pPr lvl="1"/>
            <a:endParaRPr lang="fr-FR" dirty="0"/>
          </a:p>
          <a:p>
            <a:r>
              <a:rPr lang="fr-FR" dirty="0"/>
              <a:t>De plus, il existe aujourd’hui de nombreux projets hybrides mélangeant outils BI traditionnels, et outil de Self-BI </a:t>
            </a:r>
          </a:p>
        </p:txBody>
      </p:sp>
      <p:sp>
        <p:nvSpPr>
          <p:cNvPr id="2" name="Titre 1">
            <a:extLst>
              <a:ext uri="{FF2B5EF4-FFF2-40B4-BE49-F238E27FC236}">
                <a16:creationId xmlns:a16="http://schemas.microsoft.com/office/drawing/2014/main" id="{7EDA529A-950C-4651-9197-CECFD0B02571}"/>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267A58DF-8DF2-40A2-AA5A-21A1B4E6E831}"/>
              </a:ext>
            </a:extLst>
          </p:cNvPr>
          <p:cNvSpPr>
            <a:spLocks noGrp="1"/>
          </p:cNvSpPr>
          <p:nvPr>
            <p:ph type="body" sz="quarter" idx="13"/>
          </p:nvPr>
        </p:nvSpPr>
        <p:spPr/>
        <p:txBody>
          <a:bodyPr/>
          <a:lstStyle/>
          <a:p>
            <a:r>
              <a:rPr lang="fr-FR" dirty="0"/>
              <a:t>Comment trancher ?</a:t>
            </a:r>
          </a:p>
        </p:txBody>
      </p:sp>
    </p:spTree>
    <p:extLst>
      <p:ext uri="{BB962C8B-B14F-4D97-AF65-F5344CB8AC3E}">
        <p14:creationId xmlns:p14="http://schemas.microsoft.com/office/powerpoint/2010/main" val="31914700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5218CB-E981-4CD2-9DFD-8DB363A195B1}"/>
              </a:ext>
            </a:extLst>
          </p:cNvPr>
          <p:cNvSpPr>
            <a:spLocks noGrp="1"/>
          </p:cNvSpPr>
          <p:nvPr>
            <p:ph idx="1"/>
          </p:nvPr>
        </p:nvSpPr>
        <p:spPr/>
        <p:txBody>
          <a:bodyPr>
            <a:normAutofit/>
          </a:bodyPr>
          <a:lstStyle/>
          <a:p>
            <a:r>
              <a:rPr lang="fr-FR" dirty="0"/>
              <a:t>Concernant l’intégration de données, Power Query est en quelque sorte un puissant « mini » ETL au sein de Power BI</a:t>
            </a:r>
          </a:p>
          <a:p>
            <a:endParaRPr lang="fr-FR" dirty="0"/>
          </a:p>
          <a:p>
            <a:r>
              <a:rPr lang="fr-FR" dirty="0"/>
              <a:t>Bien que Power Query soit assez complet, selon le projet, il sera parfois préférable d’opter pour une intégration de données « traditionnelle » mêlant un véritable ETL et un datawarehouse</a:t>
            </a:r>
          </a:p>
          <a:p>
            <a:endParaRPr lang="fr-FR" dirty="0"/>
          </a:p>
          <a:p>
            <a:r>
              <a:rPr lang="fr-FR" dirty="0"/>
              <a:t>En effet, un ETL offre souvent davantage de flexibilité dans le traitement des données, mais nécessite des compétences techniques supplémentaires par rapport à Power Query</a:t>
            </a:r>
          </a:p>
          <a:p>
            <a:endParaRPr lang="fr-FR" dirty="0"/>
          </a:p>
        </p:txBody>
      </p:sp>
      <p:sp>
        <p:nvSpPr>
          <p:cNvPr id="2" name="Titre 1">
            <a:extLst>
              <a:ext uri="{FF2B5EF4-FFF2-40B4-BE49-F238E27FC236}">
                <a16:creationId xmlns:a16="http://schemas.microsoft.com/office/drawing/2014/main" id="{7EDA529A-950C-4651-9197-CECFD0B02571}"/>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B056FB99-2F20-4DD6-8976-0295244B86DA}"/>
              </a:ext>
            </a:extLst>
          </p:cNvPr>
          <p:cNvSpPr>
            <a:spLocks noGrp="1"/>
          </p:cNvSpPr>
          <p:nvPr>
            <p:ph type="body" sz="quarter" idx="13"/>
          </p:nvPr>
        </p:nvSpPr>
        <p:spPr/>
        <p:txBody>
          <a:bodyPr/>
          <a:lstStyle/>
          <a:p>
            <a:r>
              <a:rPr lang="fr-FR" dirty="0"/>
              <a:t>L’intégration de données</a:t>
            </a:r>
          </a:p>
        </p:txBody>
      </p:sp>
    </p:spTree>
    <p:extLst>
      <p:ext uri="{BB962C8B-B14F-4D97-AF65-F5344CB8AC3E}">
        <p14:creationId xmlns:p14="http://schemas.microsoft.com/office/powerpoint/2010/main" val="163057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5B0C42-6980-46A1-9450-F920CFFE9F20}"/>
              </a:ext>
            </a:extLst>
          </p:cNvPr>
          <p:cNvSpPr>
            <a:spLocks noGrp="1"/>
          </p:cNvSpPr>
          <p:nvPr>
            <p:ph idx="1"/>
          </p:nvPr>
        </p:nvSpPr>
        <p:spPr/>
        <p:txBody>
          <a:bodyPr/>
          <a:lstStyle/>
          <a:p>
            <a:r>
              <a:rPr lang="fr-FR" dirty="0"/>
              <a:t>C’est dans cette optique que dans les années 2000 de nouvelles plateformes apparaissent, offrant davantage de fonctionnalités dans un seul et même outils, et cela pour un moindre coût</a:t>
            </a:r>
          </a:p>
          <a:p>
            <a:pPr lvl="1"/>
            <a:r>
              <a:rPr lang="fr-FR" dirty="0"/>
              <a:t>SAP</a:t>
            </a:r>
          </a:p>
          <a:p>
            <a:pPr lvl="1"/>
            <a:r>
              <a:rPr lang="fr-FR" dirty="0"/>
              <a:t>Oracle</a:t>
            </a:r>
          </a:p>
          <a:p>
            <a:pPr lvl="1"/>
            <a:r>
              <a:rPr lang="fr-FR" dirty="0"/>
              <a:t>Microsoft</a:t>
            </a:r>
          </a:p>
          <a:p>
            <a:pPr lvl="1"/>
            <a:r>
              <a:rPr lang="fr-FR" dirty="0"/>
              <a:t>IBM</a:t>
            </a:r>
          </a:p>
          <a:p>
            <a:pPr lvl="1"/>
            <a:r>
              <a:rPr lang="fr-FR" dirty="0"/>
              <a:t>SAS</a:t>
            </a:r>
          </a:p>
          <a:p>
            <a:pPr lvl="1"/>
            <a:endParaRPr lang="fr-FR" dirty="0"/>
          </a:p>
          <a:p>
            <a:r>
              <a:rPr lang="fr-FR" dirty="0"/>
              <a:t>On parle alors de BI d’entreprise : la BI </a:t>
            </a:r>
            <a:r>
              <a:rPr lang="fr-FR" b="1" dirty="0"/>
              <a:t>2.0</a:t>
            </a:r>
          </a:p>
        </p:txBody>
      </p:sp>
      <p:sp>
        <p:nvSpPr>
          <p:cNvPr id="2" name="Titre 1">
            <a:extLst>
              <a:ext uri="{FF2B5EF4-FFF2-40B4-BE49-F238E27FC236}">
                <a16:creationId xmlns:a16="http://schemas.microsoft.com/office/drawing/2014/main" id="{D49D2186-ACB8-4398-8412-619D70708722}"/>
              </a:ext>
            </a:extLst>
          </p:cNvPr>
          <p:cNvSpPr>
            <a:spLocks noGrp="1"/>
          </p:cNvSpPr>
          <p:nvPr>
            <p:ph type="title"/>
          </p:nvPr>
        </p:nvSpPr>
        <p:spPr/>
        <p:txBody>
          <a:bodyPr>
            <a:normAutofit fontScale="90000"/>
          </a:bodyPr>
          <a:lstStyle/>
          <a:p>
            <a:r>
              <a:rPr lang="fr-FR" dirty="0"/>
              <a:t>Qu’est-ce que la Business Intelligence ?</a:t>
            </a:r>
          </a:p>
        </p:txBody>
      </p:sp>
      <p:sp>
        <p:nvSpPr>
          <p:cNvPr id="4" name="Espace réservé du texte 3">
            <a:extLst>
              <a:ext uri="{FF2B5EF4-FFF2-40B4-BE49-F238E27FC236}">
                <a16:creationId xmlns:a16="http://schemas.microsoft.com/office/drawing/2014/main" id="{A7108980-C0C4-4A78-A9DE-147A7781A61E}"/>
              </a:ext>
            </a:extLst>
          </p:cNvPr>
          <p:cNvSpPr>
            <a:spLocks noGrp="1"/>
          </p:cNvSpPr>
          <p:nvPr>
            <p:ph type="body" sz="quarter" idx="13"/>
          </p:nvPr>
        </p:nvSpPr>
        <p:spPr/>
        <p:txBody>
          <a:bodyPr/>
          <a:lstStyle/>
          <a:p>
            <a:r>
              <a:rPr lang="fr-FR" dirty="0"/>
              <a:t>Les débuts de la BI</a:t>
            </a:r>
          </a:p>
        </p:txBody>
      </p:sp>
    </p:spTree>
    <p:extLst>
      <p:ext uri="{BB962C8B-B14F-4D97-AF65-F5344CB8AC3E}">
        <p14:creationId xmlns:p14="http://schemas.microsoft.com/office/powerpoint/2010/main" val="36905312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4F67FE-80CD-42B5-AA16-19ECC4C3813D}"/>
              </a:ext>
            </a:extLst>
          </p:cNvPr>
          <p:cNvSpPr>
            <a:spLocks noGrp="1"/>
          </p:cNvSpPr>
          <p:nvPr>
            <p:ph idx="1"/>
          </p:nvPr>
        </p:nvSpPr>
        <p:spPr/>
        <p:txBody>
          <a:bodyPr/>
          <a:lstStyle/>
          <a:p>
            <a:r>
              <a:rPr lang="fr-FR" dirty="0"/>
              <a:t>Comme évoqué précédemment, Power BI repose sur le moteur « Vertipaq », qui s’appuie sur une puissante technologie « in-memory »</a:t>
            </a:r>
          </a:p>
          <a:p>
            <a:endParaRPr lang="fr-FR" dirty="0"/>
          </a:p>
          <a:p>
            <a:r>
              <a:rPr lang="fr-FR" dirty="0"/>
              <a:t>Il s’agit de la même technologie qui est utilisée par les cubes SSAS tabulaires</a:t>
            </a:r>
          </a:p>
          <a:p>
            <a:endParaRPr lang="fr-FR" dirty="0"/>
          </a:p>
          <a:p>
            <a:r>
              <a:rPr lang="fr-FR" dirty="0"/>
              <a:t>Ainsi, on peut connecter Excel à un jeu de données Power BI, comme s’il s’agissait d’un cube, pour réaliser des tableaux croisés dynamiques !</a:t>
            </a:r>
          </a:p>
          <a:p>
            <a:endParaRPr lang="fr-FR" dirty="0"/>
          </a:p>
        </p:txBody>
      </p:sp>
      <p:sp>
        <p:nvSpPr>
          <p:cNvPr id="3" name="Titre 2">
            <a:extLst>
              <a:ext uri="{FF2B5EF4-FFF2-40B4-BE49-F238E27FC236}">
                <a16:creationId xmlns:a16="http://schemas.microsoft.com/office/drawing/2014/main" id="{6CAAB23D-64D2-44A4-B9CC-F1E9D0110602}"/>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EB0AA13C-362A-441A-9515-167B4C06EBCF}"/>
              </a:ext>
            </a:extLst>
          </p:cNvPr>
          <p:cNvSpPr>
            <a:spLocks noGrp="1"/>
          </p:cNvSpPr>
          <p:nvPr>
            <p:ph type="body" sz="quarter" idx="13"/>
          </p:nvPr>
        </p:nvSpPr>
        <p:spPr/>
        <p:txBody>
          <a:bodyPr/>
          <a:lstStyle/>
          <a:p>
            <a:r>
              <a:rPr lang="fr-FR" dirty="0"/>
              <a:t>Cube ou Power BI ?</a:t>
            </a:r>
          </a:p>
        </p:txBody>
      </p:sp>
    </p:spTree>
    <p:extLst>
      <p:ext uri="{BB962C8B-B14F-4D97-AF65-F5344CB8AC3E}">
        <p14:creationId xmlns:p14="http://schemas.microsoft.com/office/powerpoint/2010/main" val="24965937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4F67FE-80CD-42B5-AA16-19ECC4C3813D}"/>
              </a:ext>
            </a:extLst>
          </p:cNvPr>
          <p:cNvSpPr>
            <a:spLocks noGrp="1"/>
          </p:cNvSpPr>
          <p:nvPr>
            <p:ph idx="1"/>
          </p:nvPr>
        </p:nvSpPr>
        <p:spPr/>
        <p:txBody>
          <a:bodyPr/>
          <a:lstStyle/>
          <a:p>
            <a:r>
              <a:rPr lang="fr-FR" dirty="0"/>
              <a:t>Cette similarité amène beaucoup d’entreprises à se poser la question : </a:t>
            </a:r>
          </a:p>
          <a:p>
            <a:pPr lvl="1"/>
            <a:r>
              <a:rPr lang="fr-FR" dirty="0"/>
              <a:t>« Devrions-nous abandonner nos cubes, et migrer nos données directement dans Power BI à la place ? »</a:t>
            </a:r>
          </a:p>
          <a:p>
            <a:pPr lvl="1"/>
            <a:endParaRPr lang="fr-FR" dirty="0"/>
          </a:p>
          <a:p>
            <a:r>
              <a:rPr lang="fr-FR" dirty="0"/>
              <a:t>C’est un vrai sujet d’actualité, et les récentes évolutions de Power BI, pousse dans ce sens : utiliser Power BI pour couvrir l’aspect « analyse » à la place des cubes « traditionnels » </a:t>
            </a:r>
          </a:p>
          <a:p>
            <a:endParaRPr lang="fr-FR" dirty="0"/>
          </a:p>
        </p:txBody>
      </p:sp>
      <p:sp>
        <p:nvSpPr>
          <p:cNvPr id="3" name="Titre 2">
            <a:extLst>
              <a:ext uri="{FF2B5EF4-FFF2-40B4-BE49-F238E27FC236}">
                <a16:creationId xmlns:a16="http://schemas.microsoft.com/office/drawing/2014/main" id="{6CAAB23D-64D2-44A4-B9CC-F1E9D0110602}"/>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EB0AA13C-362A-441A-9515-167B4C06EBCF}"/>
              </a:ext>
            </a:extLst>
          </p:cNvPr>
          <p:cNvSpPr>
            <a:spLocks noGrp="1"/>
          </p:cNvSpPr>
          <p:nvPr>
            <p:ph type="body" sz="quarter" idx="13"/>
          </p:nvPr>
        </p:nvSpPr>
        <p:spPr/>
        <p:txBody>
          <a:bodyPr/>
          <a:lstStyle/>
          <a:p>
            <a:r>
              <a:rPr lang="fr-FR" dirty="0"/>
              <a:t>Cube ou Power BI ?</a:t>
            </a:r>
          </a:p>
        </p:txBody>
      </p:sp>
    </p:spTree>
    <p:extLst>
      <p:ext uri="{BB962C8B-B14F-4D97-AF65-F5344CB8AC3E}">
        <p14:creationId xmlns:p14="http://schemas.microsoft.com/office/powerpoint/2010/main" val="3315595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4F67FE-80CD-42B5-AA16-19ECC4C3813D}"/>
              </a:ext>
            </a:extLst>
          </p:cNvPr>
          <p:cNvSpPr>
            <a:spLocks noGrp="1"/>
          </p:cNvSpPr>
          <p:nvPr>
            <p:ph idx="1"/>
          </p:nvPr>
        </p:nvSpPr>
        <p:spPr>
          <a:xfrm>
            <a:off x="263611" y="1607570"/>
            <a:ext cx="11557686" cy="4793230"/>
          </a:xfrm>
        </p:spPr>
        <p:txBody>
          <a:bodyPr>
            <a:normAutofit/>
          </a:bodyPr>
          <a:lstStyle/>
          <a:p>
            <a:r>
              <a:rPr lang="fr-FR" dirty="0"/>
              <a:t>Pour ce qui est de la partie « reporting », il faut savoir que Power BI gère deux types de rapports</a:t>
            </a:r>
          </a:p>
          <a:p>
            <a:pPr lvl="1"/>
            <a:r>
              <a:rPr lang="fr-FR" dirty="0"/>
              <a:t>Les rapports classiques « interactifs »</a:t>
            </a:r>
          </a:p>
          <a:p>
            <a:pPr lvl="1"/>
            <a:r>
              <a:rPr lang="fr-FR" dirty="0"/>
              <a:t>Les rapports paginés</a:t>
            </a:r>
          </a:p>
          <a:p>
            <a:endParaRPr lang="fr-FR" dirty="0"/>
          </a:p>
          <a:p>
            <a:r>
              <a:rPr lang="fr-FR" dirty="0"/>
              <a:t>Les rapports paginés sont des rapports spécifiques pensés pour tenir sur une page (imprimée, PDF, etc.), généralement à des fins de diffusion « massive » </a:t>
            </a:r>
          </a:p>
          <a:p>
            <a:pPr lvl="1"/>
            <a:r>
              <a:rPr lang="fr-FR" dirty="0"/>
              <a:t>On peut vraiment les régler au pixel près (pixel perfect)</a:t>
            </a:r>
          </a:p>
          <a:p>
            <a:pPr lvl="1"/>
            <a:r>
              <a:rPr lang="fr-FR" dirty="0"/>
              <a:t>Ils répondent à certains besoins qui ne peuvent pas être gérés par les rapport Power BI classiques </a:t>
            </a:r>
          </a:p>
          <a:p>
            <a:pPr lvl="1"/>
            <a:endParaRPr lang="fr-FR" dirty="0"/>
          </a:p>
          <a:p>
            <a:endParaRPr lang="fr-FR" dirty="0"/>
          </a:p>
        </p:txBody>
      </p:sp>
      <p:sp>
        <p:nvSpPr>
          <p:cNvPr id="3" name="Titre 2">
            <a:extLst>
              <a:ext uri="{FF2B5EF4-FFF2-40B4-BE49-F238E27FC236}">
                <a16:creationId xmlns:a16="http://schemas.microsoft.com/office/drawing/2014/main" id="{6CAAB23D-64D2-44A4-B9CC-F1E9D0110602}"/>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EB0AA13C-362A-441A-9515-167B4C06EBCF}"/>
              </a:ext>
            </a:extLst>
          </p:cNvPr>
          <p:cNvSpPr>
            <a:spLocks noGrp="1"/>
          </p:cNvSpPr>
          <p:nvPr>
            <p:ph type="body" sz="quarter" idx="13"/>
          </p:nvPr>
        </p:nvSpPr>
        <p:spPr/>
        <p:txBody>
          <a:bodyPr/>
          <a:lstStyle/>
          <a:p>
            <a:r>
              <a:rPr lang="fr-FR" dirty="0"/>
              <a:t>Rapports paginés VS Rapports interactifs</a:t>
            </a:r>
          </a:p>
        </p:txBody>
      </p:sp>
    </p:spTree>
    <p:extLst>
      <p:ext uri="{BB962C8B-B14F-4D97-AF65-F5344CB8AC3E}">
        <p14:creationId xmlns:p14="http://schemas.microsoft.com/office/powerpoint/2010/main" val="1825814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A4F67FE-80CD-42B5-AA16-19ECC4C3813D}"/>
              </a:ext>
            </a:extLst>
          </p:cNvPr>
          <p:cNvSpPr>
            <a:spLocks noGrp="1"/>
          </p:cNvSpPr>
          <p:nvPr>
            <p:ph idx="1"/>
          </p:nvPr>
        </p:nvSpPr>
        <p:spPr>
          <a:xfrm>
            <a:off x="263611" y="1607570"/>
            <a:ext cx="11557686" cy="4692290"/>
          </a:xfrm>
        </p:spPr>
        <p:txBody>
          <a:bodyPr/>
          <a:lstStyle/>
          <a:p>
            <a:r>
              <a:rPr lang="fr-FR" dirty="0"/>
              <a:t>Bien qu’associés à la « BI traditionnelle », les rapports paginés sont encore très présents et demandés en entreprise</a:t>
            </a:r>
          </a:p>
          <a:p>
            <a:endParaRPr lang="fr-FR" dirty="0"/>
          </a:p>
          <a:p>
            <a:r>
              <a:rPr lang="fr-FR" dirty="0"/>
              <a:t>Du côté de Microsoft, historiquement c’était SQL Server Reporting Services (SSRS) qui assurait ce besoin </a:t>
            </a:r>
          </a:p>
          <a:p>
            <a:pPr lvl="1"/>
            <a:r>
              <a:rPr lang="fr-FR" dirty="0"/>
              <a:t>C’est d’ailleurs encore le cas !</a:t>
            </a:r>
          </a:p>
          <a:p>
            <a:endParaRPr lang="fr-FR" dirty="0"/>
          </a:p>
          <a:p>
            <a:r>
              <a:rPr lang="fr-FR" dirty="0"/>
              <a:t>Mais depuis 2019, ces rapports sont désormais gérés aussi par Power BI </a:t>
            </a:r>
          </a:p>
          <a:p>
            <a:pPr lvl="1"/>
            <a:r>
              <a:rPr lang="fr-FR" dirty="0"/>
              <a:t>Encore une raison de migrer vers Power BI pour certaines entreprises !</a:t>
            </a:r>
          </a:p>
        </p:txBody>
      </p:sp>
      <p:sp>
        <p:nvSpPr>
          <p:cNvPr id="3" name="Titre 2">
            <a:extLst>
              <a:ext uri="{FF2B5EF4-FFF2-40B4-BE49-F238E27FC236}">
                <a16:creationId xmlns:a16="http://schemas.microsoft.com/office/drawing/2014/main" id="{6CAAB23D-64D2-44A4-B9CC-F1E9D0110602}"/>
              </a:ext>
            </a:extLst>
          </p:cNvPr>
          <p:cNvSpPr>
            <a:spLocks noGrp="1"/>
          </p:cNvSpPr>
          <p:nvPr>
            <p:ph type="title"/>
          </p:nvPr>
        </p:nvSpPr>
        <p:spPr/>
        <p:txBody>
          <a:bodyPr>
            <a:normAutofit fontScale="90000"/>
          </a:bodyPr>
          <a:lstStyle/>
          <a:p>
            <a:r>
              <a:rPr lang="fr-FR" dirty="0"/>
              <a:t>BI traditionnelle ou Self-BI ?</a:t>
            </a:r>
          </a:p>
        </p:txBody>
      </p:sp>
      <p:sp>
        <p:nvSpPr>
          <p:cNvPr id="4" name="Espace réservé du texte 3">
            <a:extLst>
              <a:ext uri="{FF2B5EF4-FFF2-40B4-BE49-F238E27FC236}">
                <a16:creationId xmlns:a16="http://schemas.microsoft.com/office/drawing/2014/main" id="{EB0AA13C-362A-441A-9515-167B4C06EBCF}"/>
              </a:ext>
            </a:extLst>
          </p:cNvPr>
          <p:cNvSpPr>
            <a:spLocks noGrp="1"/>
          </p:cNvSpPr>
          <p:nvPr>
            <p:ph type="body" sz="quarter" idx="13"/>
          </p:nvPr>
        </p:nvSpPr>
        <p:spPr/>
        <p:txBody>
          <a:bodyPr/>
          <a:lstStyle/>
          <a:p>
            <a:r>
              <a:rPr lang="fr-FR" dirty="0"/>
              <a:t>Rapports paginés VS Rapports interactifs</a:t>
            </a:r>
          </a:p>
          <a:p>
            <a:endParaRPr lang="fr-FR" dirty="0"/>
          </a:p>
        </p:txBody>
      </p:sp>
    </p:spTree>
    <p:extLst>
      <p:ext uri="{BB962C8B-B14F-4D97-AF65-F5344CB8AC3E}">
        <p14:creationId xmlns:p14="http://schemas.microsoft.com/office/powerpoint/2010/main" val="472809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D5218CB-E981-4CD2-9DFD-8DB363A195B1}"/>
              </a:ext>
            </a:extLst>
          </p:cNvPr>
          <p:cNvSpPr>
            <a:spLocks noGrp="1"/>
          </p:cNvSpPr>
          <p:nvPr>
            <p:ph idx="1"/>
          </p:nvPr>
        </p:nvSpPr>
        <p:spPr/>
        <p:txBody>
          <a:bodyPr>
            <a:normAutofit/>
          </a:bodyPr>
          <a:lstStyle/>
          <a:p>
            <a:r>
              <a:rPr lang="fr-FR" dirty="0"/>
              <a:t>Globalement, les rapports paginés sont intéressant quand :</a:t>
            </a:r>
          </a:p>
          <a:p>
            <a:pPr lvl="1"/>
            <a:r>
              <a:rPr lang="fr-FR" dirty="0"/>
              <a:t>Le rapport doit être exporté ou imprimé</a:t>
            </a:r>
          </a:p>
          <a:p>
            <a:pPr lvl="1"/>
            <a:r>
              <a:rPr lang="fr-FR" dirty="0"/>
              <a:t>Les données sont affichées dans un tableau et que cela peut s’étaler sur plusieurs pages consécutives</a:t>
            </a:r>
          </a:p>
          <a:p>
            <a:endParaRPr lang="fr-FR" dirty="0"/>
          </a:p>
          <a:p>
            <a:r>
              <a:rPr lang="fr-FR" dirty="0"/>
              <a:t>Un outil dédié permet de les développer : « Power BI Report Builder »</a:t>
            </a:r>
          </a:p>
          <a:p>
            <a:endParaRPr lang="fr-FR" dirty="0"/>
          </a:p>
          <a:p>
            <a:r>
              <a:rPr lang="fr-FR" dirty="0"/>
              <a:t>Voici un lien permettant de résumer les situations dans lesquelles les rapports paginés peuvent être utiles :</a:t>
            </a:r>
          </a:p>
          <a:p>
            <a:pPr lvl="1"/>
            <a:r>
              <a:rPr lang="fr-FR" dirty="0">
                <a:hlinkClick r:id="rId2"/>
              </a:rPr>
              <a:t>https://docs.microsoft.com/en-us/power-bi/guidance/report-paginated-or-power-bi</a:t>
            </a:r>
            <a:endParaRPr lang="fr-FR" dirty="0"/>
          </a:p>
          <a:p>
            <a:pPr lvl="1"/>
            <a:endParaRPr lang="fr-FR" dirty="0"/>
          </a:p>
        </p:txBody>
      </p:sp>
      <p:sp>
        <p:nvSpPr>
          <p:cNvPr id="2" name="Titre 1">
            <a:extLst>
              <a:ext uri="{FF2B5EF4-FFF2-40B4-BE49-F238E27FC236}">
                <a16:creationId xmlns:a16="http://schemas.microsoft.com/office/drawing/2014/main" id="{7EDA529A-950C-4651-9197-CECFD0B02571}"/>
              </a:ext>
            </a:extLst>
          </p:cNvPr>
          <p:cNvSpPr>
            <a:spLocks noGrp="1"/>
          </p:cNvSpPr>
          <p:nvPr>
            <p:ph type="title"/>
          </p:nvPr>
        </p:nvSpPr>
        <p:spPr/>
        <p:txBody>
          <a:bodyPr>
            <a:normAutofit fontScale="90000"/>
          </a:bodyPr>
          <a:lstStyle/>
          <a:p>
            <a:r>
              <a:rPr lang="fr-FR" dirty="0"/>
              <a:t>BI traditionnelle ou Self-BI ?</a:t>
            </a:r>
          </a:p>
        </p:txBody>
      </p:sp>
      <p:sp>
        <p:nvSpPr>
          <p:cNvPr id="5" name="Espace réservé du texte 4">
            <a:extLst>
              <a:ext uri="{FF2B5EF4-FFF2-40B4-BE49-F238E27FC236}">
                <a16:creationId xmlns:a16="http://schemas.microsoft.com/office/drawing/2014/main" id="{B58AB8F2-AD6D-44F2-A6C6-692558033EED}"/>
              </a:ext>
            </a:extLst>
          </p:cNvPr>
          <p:cNvSpPr>
            <a:spLocks noGrp="1"/>
          </p:cNvSpPr>
          <p:nvPr>
            <p:ph type="body" sz="quarter" idx="13"/>
          </p:nvPr>
        </p:nvSpPr>
        <p:spPr/>
        <p:txBody>
          <a:bodyPr/>
          <a:lstStyle/>
          <a:p>
            <a:r>
              <a:rPr lang="fr-FR" dirty="0"/>
              <a:t>Rapports paginés VS Rapports interactifs</a:t>
            </a:r>
          </a:p>
        </p:txBody>
      </p:sp>
    </p:spTree>
    <p:extLst>
      <p:ext uri="{BB962C8B-B14F-4D97-AF65-F5344CB8AC3E}">
        <p14:creationId xmlns:p14="http://schemas.microsoft.com/office/powerpoint/2010/main" val="39165753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DC79F-9988-4B1E-B192-6858A259A478}"/>
              </a:ext>
            </a:extLst>
          </p:cNvPr>
          <p:cNvSpPr>
            <a:spLocks noGrp="1"/>
          </p:cNvSpPr>
          <p:nvPr>
            <p:ph type="ctrTitle"/>
          </p:nvPr>
        </p:nvSpPr>
        <p:spPr/>
        <p:txBody>
          <a:bodyPr/>
          <a:lstStyle/>
          <a:p>
            <a:r>
              <a:rPr lang="fr-FR" dirty="0"/>
              <a:t>La place de Microsoft sur le marché de la BI </a:t>
            </a:r>
          </a:p>
        </p:txBody>
      </p:sp>
    </p:spTree>
    <p:extLst>
      <p:ext uri="{BB962C8B-B14F-4D97-AF65-F5344CB8AC3E}">
        <p14:creationId xmlns:p14="http://schemas.microsoft.com/office/powerpoint/2010/main" val="1969787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7A228C-EF4E-4D4F-A26A-F96D017D11E2}"/>
              </a:ext>
            </a:extLst>
          </p:cNvPr>
          <p:cNvSpPr>
            <a:spLocks noGrp="1"/>
          </p:cNvSpPr>
          <p:nvPr>
            <p:ph idx="1"/>
          </p:nvPr>
        </p:nvSpPr>
        <p:spPr/>
        <p:txBody>
          <a:bodyPr>
            <a:normAutofit fontScale="92500" lnSpcReduction="10000"/>
          </a:bodyPr>
          <a:lstStyle/>
          <a:p>
            <a:r>
              <a:rPr lang="fr-FR" dirty="0"/>
              <a:t>Pour visualiser le positionnement de Microsoft dans le paysage de la Business Intelligence, et plus précisément sur les aspects « analytics », on peut se référer au « Magic Quadrant » de Gartner</a:t>
            </a:r>
          </a:p>
          <a:p>
            <a:endParaRPr lang="fr-FR" dirty="0"/>
          </a:p>
          <a:p>
            <a:r>
              <a:rPr lang="fr-FR" dirty="0"/>
              <a:t>Il s’agit d’une analyse réalisée annuelle permettant de représenter le positionnement et la performance des différents acteurs du marché, sous forme de nuage de points</a:t>
            </a:r>
          </a:p>
          <a:p>
            <a:endParaRPr lang="fr-FR" dirty="0"/>
          </a:p>
          <a:p>
            <a:r>
              <a:rPr lang="fr-FR" dirty="0"/>
              <a:t>Le « Magic Quadrant » permet de juger les acteurs du marché selon deux critères principaux :</a:t>
            </a:r>
          </a:p>
          <a:p>
            <a:pPr lvl="1"/>
            <a:r>
              <a:rPr lang="fr-FR" dirty="0"/>
              <a:t>Completeness of Vision</a:t>
            </a:r>
          </a:p>
          <a:p>
            <a:pPr lvl="1"/>
            <a:r>
              <a:rPr lang="fr-FR" dirty="0"/>
              <a:t>Ability to Execute</a:t>
            </a:r>
          </a:p>
          <a:p>
            <a:endParaRPr lang="fr-FR" dirty="0"/>
          </a:p>
          <a:p>
            <a:endParaRPr lang="fr-FR" dirty="0"/>
          </a:p>
          <a:p>
            <a:endParaRPr lang="fr-FR" dirty="0"/>
          </a:p>
        </p:txBody>
      </p:sp>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4" name="Espace réservé du texte 3">
            <a:extLst>
              <a:ext uri="{FF2B5EF4-FFF2-40B4-BE49-F238E27FC236}">
                <a16:creationId xmlns:a16="http://schemas.microsoft.com/office/drawing/2014/main" id="{A1D52BB0-0390-47D5-ADC0-1C8AE941CFEA}"/>
              </a:ext>
            </a:extLst>
          </p:cNvPr>
          <p:cNvSpPr>
            <a:spLocks noGrp="1"/>
          </p:cNvSpPr>
          <p:nvPr>
            <p:ph type="body" sz="quarter" idx="13"/>
          </p:nvPr>
        </p:nvSpPr>
        <p:spPr/>
        <p:txBody>
          <a:bodyPr/>
          <a:lstStyle/>
          <a:p>
            <a:r>
              <a:rPr lang="fr-FR" dirty="0"/>
              <a:t>Le Magic Quadrant</a:t>
            </a:r>
          </a:p>
        </p:txBody>
      </p:sp>
    </p:spTree>
    <p:extLst>
      <p:ext uri="{BB962C8B-B14F-4D97-AF65-F5344CB8AC3E}">
        <p14:creationId xmlns:p14="http://schemas.microsoft.com/office/powerpoint/2010/main" val="510234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7A228C-EF4E-4D4F-A26A-F96D017D11E2}"/>
              </a:ext>
            </a:extLst>
          </p:cNvPr>
          <p:cNvSpPr>
            <a:spLocks noGrp="1"/>
          </p:cNvSpPr>
          <p:nvPr>
            <p:ph idx="1"/>
          </p:nvPr>
        </p:nvSpPr>
        <p:spPr/>
        <p:txBody>
          <a:bodyPr>
            <a:normAutofit lnSpcReduction="10000"/>
          </a:bodyPr>
          <a:lstStyle/>
          <a:p>
            <a:r>
              <a:rPr lang="fr-FR" b="1" u="sng" dirty="0"/>
              <a:t>Completeness of vision</a:t>
            </a:r>
            <a:r>
              <a:rPr lang="fr-FR" dirty="0"/>
              <a:t> :</a:t>
            </a:r>
          </a:p>
          <a:p>
            <a:pPr lvl="1"/>
            <a:r>
              <a:rPr lang="fr-FR" dirty="0"/>
              <a:t>Reflète l’innovation du fournisseur, qu’il soit le moteur ou qu’il suive le marché, et si l’opinion du fournisseur sur le développement du marché correspond à la perspective de Gartner</a:t>
            </a:r>
          </a:p>
          <a:p>
            <a:pPr lvl="1"/>
            <a:endParaRPr lang="fr-FR" dirty="0"/>
          </a:p>
          <a:p>
            <a:r>
              <a:rPr lang="fr-FR" b="1" u="sng" dirty="0">
                <a:latin typeface="Calibri (Corps)"/>
              </a:rPr>
              <a:t>Ability to execute</a:t>
            </a:r>
            <a:r>
              <a:rPr lang="fr-FR" dirty="0">
                <a:latin typeface="Calibri (Corps)"/>
              </a:rPr>
              <a:t> :</a:t>
            </a:r>
          </a:p>
          <a:p>
            <a:pPr lvl="1"/>
            <a:r>
              <a:rPr lang="fr-FR" b="0" i="0" dirty="0">
                <a:solidFill>
                  <a:srgbClr val="222222"/>
                </a:solidFill>
                <a:effectLst/>
                <a:latin typeface="Calibri (Corps)"/>
              </a:rPr>
              <a:t>Résume les facteurs tels que :</a:t>
            </a:r>
          </a:p>
          <a:p>
            <a:pPr lvl="2"/>
            <a:r>
              <a:rPr lang="fr-FR" dirty="0">
                <a:solidFill>
                  <a:srgbClr val="222222"/>
                </a:solidFill>
                <a:latin typeface="Calibri (Corps)"/>
              </a:rPr>
              <a:t>L</a:t>
            </a:r>
            <a:r>
              <a:rPr lang="fr-FR" b="0" i="0" dirty="0">
                <a:solidFill>
                  <a:srgbClr val="222222"/>
                </a:solidFill>
                <a:effectLst/>
                <a:latin typeface="Calibri (Corps)"/>
              </a:rPr>
              <a:t>a viabilité financière du fournisseur</a:t>
            </a:r>
          </a:p>
          <a:p>
            <a:pPr lvl="2"/>
            <a:r>
              <a:rPr lang="fr-FR" dirty="0">
                <a:solidFill>
                  <a:srgbClr val="222222"/>
                </a:solidFill>
                <a:latin typeface="Calibri (Corps)"/>
              </a:rPr>
              <a:t>L</a:t>
            </a:r>
            <a:r>
              <a:rPr lang="fr-FR" b="0" i="0" dirty="0">
                <a:solidFill>
                  <a:srgbClr val="222222"/>
                </a:solidFill>
                <a:effectLst/>
                <a:latin typeface="Calibri (Corps)"/>
              </a:rPr>
              <a:t>a réactivité du marché</a:t>
            </a:r>
          </a:p>
          <a:p>
            <a:pPr lvl="2"/>
            <a:r>
              <a:rPr lang="fr-FR" dirty="0">
                <a:solidFill>
                  <a:srgbClr val="222222"/>
                </a:solidFill>
                <a:latin typeface="Calibri (Corps)"/>
              </a:rPr>
              <a:t>L</a:t>
            </a:r>
            <a:r>
              <a:rPr lang="fr-FR" b="0" i="0" dirty="0">
                <a:solidFill>
                  <a:srgbClr val="222222"/>
                </a:solidFill>
                <a:effectLst/>
                <a:latin typeface="Calibri (Corps)"/>
              </a:rPr>
              <a:t>e développement de produits</a:t>
            </a:r>
          </a:p>
          <a:p>
            <a:pPr lvl="2"/>
            <a:r>
              <a:rPr lang="fr-FR" dirty="0">
                <a:solidFill>
                  <a:srgbClr val="222222"/>
                </a:solidFill>
                <a:latin typeface="Calibri (Corps)"/>
              </a:rPr>
              <a:t>L</a:t>
            </a:r>
            <a:r>
              <a:rPr lang="fr-FR" b="0" i="0" dirty="0">
                <a:solidFill>
                  <a:srgbClr val="222222"/>
                </a:solidFill>
                <a:effectLst/>
                <a:latin typeface="Calibri (Corps)"/>
              </a:rPr>
              <a:t>es canaux de vente</a:t>
            </a:r>
          </a:p>
          <a:p>
            <a:pPr lvl="2"/>
            <a:r>
              <a:rPr lang="fr-FR" b="0" i="0" dirty="0">
                <a:solidFill>
                  <a:srgbClr val="222222"/>
                </a:solidFill>
                <a:effectLst/>
                <a:latin typeface="Calibri (Corps)"/>
              </a:rPr>
              <a:t>La clientèle</a:t>
            </a:r>
            <a:endParaRPr lang="fr-FR" dirty="0">
              <a:latin typeface="Calibri (Corps)"/>
            </a:endParaRPr>
          </a:p>
          <a:p>
            <a:endParaRPr lang="fr-FR" dirty="0"/>
          </a:p>
          <a:p>
            <a:endParaRPr lang="fr-FR" dirty="0"/>
          </a:p>
        </p:txBody>
      </p:sp>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4" name="Espace réservé du texte 3">
            <a:extLst>
              <a:ext uri="{FF2B5EF4-FFF2-40B4-BE49-F238E27FC236}">
                <a16:creationId xmlns:a16="http://schemas.microsoft.com/office/drawing/2014/main" id="{9859263C-5523-4C4B-979D-2D2AE9A93766}"/>
              </a:ext>
            </a:extLst>
          </p:cNvPr>
          <p:cNvSpPr>
            <a:spLocks noGrp="1"/>
          </p:cNvSpPr>
          <p:nvPr>
            <p:ph type="body" sz="quarter" idx="13"/>
          </p:nvPr>
        </p:nvSpPr>
        <p:spPr/>
        <p:txBody>
          <a:bodyPr/>
          <a:lstStyle/>
          <a:p>
            <a:r>
              <a:rPr lang="fr-FR" dirty="0"/>
              <a:t>Le Magic Quadrant</a:t>
            </a:r>
          </a:p>
          <a:p>
            <a:endParaRPr lang="fr-FR" dirty="0"/>
          </a:p>
        </p:txBody>
      </p:sp>
    </p:spTree>
    <p:extLst>
      <p:ext uri="{BB962C8B-B14F-4D97-AF65-F5344CB8AC3E}">
        <p14:creationId xmlns:p14="http://schemas.microsoft.com/office/powerpoint/2010/main" val="29229016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7A228C-EF4E-4D4F-A26A-F96D017D11E2}"/>
              </a:ext>
            </a:extLst>
          </p:cNvPr>
          <p:cNvSpPr>
            <a:spLocks noGrp="1"/>
          </p:cNvSpPr>
          <p:nvPr>
            <p:ph idx="1"/>
          </p:nvPr>
        </p:nvSpPr>
        <p:spPr/>
        <p:txBody>
          <a:bodyPr>
            <a:normAutofit/>
          </a:bodyPr>
          <a:lstStyle/>
          <a:p>
            <a:r>
              <a:rPr lang="fr-FR" dirty="0"/>
              <a:t>Les différents acteurs sont séparés en 4 grands groupes :</a:t>
            </a:r>
          </a:p>
          <a:p>
            <a:pPr lvl="1"/>
            <a:r>
              <a:rPr lang="fr-FR" b="1" dirty="0"/>
              <a:t>Leaders</a:t>
            </a:r>
            <a:r>
              <a:rPr lang="fr-FR" dirty="0"/>
              <a:t> : Suivent leur vision actuelle et sont bien positionnés pour l’avenir</a:t>
            </a:r>
          </a:p>
          <a:p>
            <a:pPr lvl="1"/>
            <a:r>
              <a:rPr lang="fr-FR" b="1" dirty="0"/>
              <a:t>Visionaries</a:t>
            </a:r>
            <a:r>
              <a:rPr lang="fr-FR" dirty="0"/>
              <a:t> : Savent où se situe l’avenir du marché et comment les règles vont changer mais sans être encore capables de concrétiser</a:t>
            </a:r>
          </a:p>
          <a:p>
            <a:pPr lvl="1"/>
            <a:r>
              <a:rPr lang="fr-FR" b="1" dirty="0"/>
              <a:t>Challengers</a:t>
            </a:r>
            <a:r>
              <a:rPr lang="fr-FR" dirty="0"/>
              <a:t> : Bons dans l’exécution, même sur un grand segment, mais n’ont que peu de vision sur l’orientation que va prendre le marché</a:t>
            </a:r>
          </a:p>
          <a:p>
            <a:pPr lvl="1"/>
            <a:r>
              <a:rPr lang="fr-FR" b="1" dirty="0"/>
              <a:t>Niche Players </a:t>
            </a:r>
            <a:r>
              <a:rPr lang="fr-FR" dirty="0"/>
              <a:t>: Se concentrent sur un petit segment mais avec réussite</a:t>
            </a:r>
          </a:p>
          <a:p>
            <a:pPr marL="0" indent="0">
              <a:buNone/>
            </a:pPr>
            <a:endParaRPr lang="fr-FR" dirty="0"/>
          </a:p>
          <a:p>
            <a:r>
              <a:rPr lang="fr-FR" dirty="0"/>
              <a:t>Il existe plusieurs « Magic Quadrant », et nous allons nous intéresser à celui nommé « Analytics and Business Intelligence platforms »</a:t>
            </a:r>
          </a:p>
          <a:p>
            <a:endParaRPr lang="fr-FR" dirty="0"/>
          </a:p>
          <a:p>
            <a:endParaRPr lang="fr-FR" dirty="0"/>
          </a:p>
        </p:txBody>
      </p:sp>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4" name="Espace réservé du texte 3">
            <a:extLst>
              <a:ext uri="{FF2B5EF4-FFF2-40B4-BE49-F238E27FC236}">
                <a16:creationId xmlns:a16="http://schemas.microsoft.com/office/drawing/2014/main" id="{DD313F79-B2E3-48E0-8123-BAE8B95AC212}"/>
              </a:ext>
            </a:extLst>
          </p:cNvPr>
          <p:cNvSpPr>
            <a:spLocks noGrp="1"/>
          </p:cNvSpPr>
          <p:nvPr>
            <p:ph type="body" sz="quarter" idx="13"/>
          </p:nvPr>
        </p:nvSpPr>
        <p:spPr/>
        <p:txBody>
          <a:bodyPr/>
          <a:lstStyle/>
          <a:p>
            <a:r>
              <a:rPr lang="fr-FR" dirty="0"/>
              <a:t>Le Magic Quadrant</a:t>
            </a:r>
          </a:p>
        </p:txBody>
      </p:sp>
    </p:spTree>
    <p:extLst>
      <p:ext uri="{BB962C8B-B14F-4D97-AF65-F5344CB8AC3E}">
        <p14:creationId xmlns:p14="http://schemas.microsoft.com/office/powerpoint/2010/main" val="2167965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descr="Une image contenant capture d’écran&#10;&#10;Description générée automatiquement">
            <a:extLst>
              <a:ext uri="{FF2B5EF4-FFF2-40B4-BE49-F238E27FC236}">
                <a16:creationId xmlns:a16="http://schemas.microsoft.com/office/drawing/2014/main" id="{E04A42BB-823B-40FB-9857-9E7BA09A9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3129" y="2045352"/>
            <a:ext cx="4034589" cy="4207008"/>
          </a:xfrm>
        </p:spPr>
      </p:pic>
      <p:sp>
        <p:nvSpPr>
          <p:cNvPr id="2" name="Titre 1">
            <a:extLst>
              <a:ext uri="{FF2B5EF4-FFF2-40B4-BE49-F238E27FC236}">
                <a16:creationId xmlns:a16="http://schemas.microsoft.com/office/drawing/2014/main" id="{6E4C0ED4-F711-4F47-87BF-6D37A9F60E9C}"/>
              </a:ext>
            </a:extLst>
          </p:cNvPr>
          <p:cNvSpPr>
            <a:spLocks noGrp="1"/>
          </p:cNvSpPr>
          <p:nvPr>
            <p:ph type="title"/>
          </p:nvPr>
        </p:nvSpPr>
        <p:spPr/>
        <p:txBody>
          <a:bodyPr>
            <a:normAutofit fontScale="90000"/>
          </a:bodyPr>
          <a:lstStyle/>
          <a:p>
            <a:r>
              <a:rPr lang="fr-FR" dirty="0"/>
              <a:t>La place de Microsoft sur le marché de la BI </a:t>
            </a:r>
          </a:p>
        </p:txBody>
      </p:sp>
      <p:sp>
        <p:nvSpPr>
          <p:cNvPr id="3" name="Espace réservé du texte 2">
            <a:extLst>
              <a:ext uri="{FF2B5EF4-FFF2-40B4-BE49-F238E27FC236}">
                <a16:creationId xmlns:a16="http://schemas.microsoft.com/office/drawing/2014/main" id="{7D51546B-B8D7-4662-AE6B-727335B84FAB}"/>
              </a:ext>
            </a:extLst>
          </p:cNvPr>
          <p:cNvSpPr>
            <a:spLocks noGrp="1"/>
          </p:cNvSpPr>
          <p:nvPr>
            <p:ph type="body" sz="quarter" idx="13"/>
          </p:nvPr>
        </p:nvSpPr>
        <p:spPr/>
        <p:txBody>
          <a:bodyPr/>
          <a:lstStyle/>
          <a:p>
            <a:r>
              <a:rPr lang="fr-FR" dirty="0"/>
              <a:t>Le Magic Quadrant</a:t>
            </a:r>
          </a:p>
        </p:txBody>
      </p:sp>
      <p:sp>
        <p:nvSpPr>
          <p:cNvPr id="10" name="Rectangle 9">
            <a:extLst>
              <a:ext uri="{FF2B5EF4-FFF2-40B4-BE49-F238E27FC236}">
                <a16:creationId xmlns:a16="http://schemas.microsoft.com/office/drawing/2014/main" id="{C9743706-A481-43D3-8BC0-4295BD9CFA74}"/>
              </a:ext>
            </a:extLst>
          </p:cNvPr>
          <p:cNvSpPr/>
          <p:nvPr/>
        </p:nvSpPr>
        <p:spPr>
          <a:xfrm>
            <a:off x="2423754" y="1601983"/>
            <a:ext cx="1213658" cy="28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2014</a:t>
            </a:r>
          </a:p>
        </p:txBody>
      </p:sp>
      <p:sp>
        <p:nvSpPr>
          <p:cNvPr id="11" name="Rectangle 10">
            <a:extLst>
              <a:ext uri="{FF2B5EF4-FFF2-40B4-BE49-F238E27FC236}">
                <a16:creationId xmlns:a16="http://schemas.microsoft.com/office/drawing/2014/main" id="{EB6F4F65-FD12-473A-B04A-74BF09D0D6B5}"/>
              </a:ext>
            </a:extLst>
          </p:cNvPr>
          <p:cNvSpPr/>
          <p:nvPr/>
        </p:nvSpPr>
        <p:spPr>
          <a:xfrm>
            <a:off x="7894742" y="1601983"/>
            <a:ext cx="1213658" cy="282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2015</a:t>
            </a:r>
          </a:p>
        </p:txBody>
      </p:sp>
      <p:pic>
        <p:nvPicPr>
          <p:cNvPr id="12" name="Image 11" descr="Une image contenant capture d’écran&#10;&#10;Description générée automatiquement">
            <a:extLst>
              <a:ext uri="{FF2B5EF4-FFF2-40B4-BE49-F238E27FC236}">
                <a16:creationId xmlns:a16="http://schemas.microsoft.com/office/drawing/2014/main" id="{19D646C8-19FA-4472-ADBE-91CB38F4A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276" y="2088688"/>
            <a:ext cx="4034589" cy="4034589"/>
          </a:xfrm>
          <a:prstGeom prst="rect">
            <a:avLst/>
          </a:prstGeom>
        </p:spPr>
      </p:pic>
    </p:spTree>
    <p:extLst>
      <p:ext uri="{BB962C8B-B14F-4D97-AF65-F5344CB8AC3E}">
        <p14:creationId xmlns:p14="http://schemas.microsoft.com/office/powerpoint/2010/main" val="19052252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10251</TotalTime>
  <Words>6550</Words>
  <Application>Microsoft Office PowerPoint</Application>
  <PresentationFormat>Grand écran</PresentationFormat>
  <Paragraphs>883</Paragraphs>
  <Slides>101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101</vt:i4>
      </vt:variant>
    </vt:vector>
  </HeadingPairs>
  <TitlesOfParts>
    <vt:vector size="109" baseType="lpstr">
      <vt:lpstr>Arial</vt:lpstr>
      <vt:lpstr>Calibri</vt:lpstr>
      <vt:lpstr>Calibri (Corps)</vt:lpstr>
      <vt:lpstr>Calibri Light</vt:lpstr>
      <vt:lpstr>Segoe UI</vt:lpstr>
      <vt:lpstr>Segoe UI Light</vt:lpstr>
      <vt:lpstr>Segoe UI Semibold</vt:lpstr>
      <vt:lpstr>Thème Office</vt:lpstr>
      <vt:lpstr>Présentation de Power BI</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Qu’est-ce que la Business Intelligence ?</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Comment Power BI est né</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Qu’est-ce que Power BI ?</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La déclinaison de l’offre Power BI</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Power BI Report Server</vt:lpstr>
      <vt:lpstr>BI traditionnelle ou Self-BI ?</vt:lpstr>
      <vt:lpstr>BI traditionnelle ou Self-BI ?</vt:lpstr>
      <vt:lpstr>BI traditionnelle ou Self-BI ?</vt:lpstr>
      <vt:lpstr>BI traditionnelle ou Self-BI ?</vt:lpstr>
      <vt:lpstr>BI traditionnelle ou Self-BI ?</vt:lpstr>
      <vt:lpstr>BI traditionnelle ou Self-BI ?</vt:lpstr>
      <vt:lpstr>BI traditionnelle ou Self-BI ?</vt:lpstr>
      <vt:lpstr>BI traditionnelle ou Self-BI ?</vt:lpstr>
      <vt:lpstr>BI traditionnelle ou Self-BI ?</vt:lpstr>
      <vt:lpstr>La place de Microsoft sur le marché de la BI </vt:lpstr>
      <vt:lpstr>La place de Microsoft sur le marché de la BI </vt:lpstr>
      <vt:lpstr>La place de Microsoft sur le marché de la BI </vt:lpstr>
      <vt:lpstr>La place de Microsoft sur le marché de la BI </vt:lpstr>
      <vt:lpstr>La place de Microsoft sur le marché de la BI </vt:lpstr>
      <vt:lpstr>La place de Microsoft sur le marché de la BI </vt:lpstr>
      <vt:lpstr>La place de Microsoft sur le marché de la BI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Emerick Duval</dc:creator>
  <cp:lastModifiedBy>Emerick Duval</cp:lastModifiedBy>
  <cp:revision>326</cp:revision>
  <dcterms:created xsi:type="dcterms:W3CDTF">2019-04-10T07:20:54Z</dcterms:created>
  <dcterms:modified xsi:type="dcterms:W3CDTF">2022-02-10T14:47:55Z</dcterms:modified>
</cp:coreProperties>
</file>