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51"/>
  </p:notesMasterIdLst>
  <p:sldIdLst>
    <p:sldId id="256" r:id="rId4"/>
    <p:sldId id="334" r:id="rId5"/>
    <p:sldId id="287" r:id="rId6"/>
    <p:sldId id="335" r:id="rId7"/>
    <p:sldId id="336" r:id="rId8"/>
    <p:sldId id="337" r:id="rId9"/>
    <p:sldId id="338" r:id="rId10"/>
    <p:sldId id="340" r:id="rId11"/>
    <p:sldId id="346" r:id="rId12"/>
    <p:sldId id="341" r:id="rId13"/>
    <p:sldId id="343" r:id="rId14"/>
    <p:sldId id="344" r:id="rId15"/>
    <p:sldId id="347" r:id="rId16"/>
    <p:sldId id="345" r:id="rId17"/>
    <p:sldId id="348" r:id="rId18"/>
    <p:sldId id="349" r:id="rId19"/>
    <p:sldId id="350" r:id="rId20"/>
    <p:sldId id="351" r:id="rId21"/>
    <p:sldId id="353" r:id="rId22"/>
    <p:sldId id="354" r:id="rId23"/>
    <p:sldId id="355" r:id="rId24"/>
    <p:sldId id="352" r:id="rId25"/>
    <p:sldId id="342" r:id="rId26"/>
    <p:sldId id="360" r:id="rId27"/>
    <p:sldId id="363" r:id="rId28"/>
    <p:sldId id="339" r:id="rId29"/>
    <p:sldId id="356" r:id="rId30"/>
    <p:sldId id="361" r:id="rId31"/>
    <p:sldId id="357" r:id="rId32"/>
    <p:sldId id="364" r:id="rId33"/>
    <p:sldId id="365" r:id="rId34"/>
    <p:sldId id="366" r:id="rId35"/>
    <p:sldId id="367" r:id="rId36"/>
    <p:sldId id="368" r:id="rId37"/>
    <p:sldId id="369" r:id="rId38"/>
    <p:sldId id="370" r:id="rId39"/>
    <p:sldId id="371" r:id="rId40"/>
    <p:sldId id="358" r:id="rId41"/>
    <p:sldId id="372" r:id="rId42"/>
    <p:sldId id="374" r:id="rId43"/>
    <p:sldId id="373" r:id="rId44"/>
    <p:sldId id="382" r:id="rId45"/>
    <p:sldId id="375" r:id="rId46"/>
    <p:sldId id="383" r:id="rId47"/>
    <p:sldId id="376" r:id="rId48"/>
    <p:sldId id="377" r:id="rId49"/>
    <p:sldId id="384" r:id="rId5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C80E"/>
    <a:srgbClr val="A955FD"/>
    <a:srgbClr val="FF5757"/>
    <a:srgbClr val="F40000"/>
    <a:srgbClr val="3746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Style moyen 3 - Accentuation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91" autoAdjust="0"/>
    <p:restoredTop sz="94657" autoAdjust="0"/>
  </p:normalViewPr>
  <p:slideViewPr>
    <p:cSldViewPr snapToGrid="0">
      <p:cViewPr varScale="1">
        <p:scale>
          <a:sx n="162" d="100"/>
          <a:sy n="162" d="100"/>
        </p:scale>
        <p:origin x="384" y="144"/>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notesMaster" Target="notesMasters/notesMaster1.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6822A0-3EF1-470B-9CC7-C38EC2AD1B07}" type="datetimeFigureOut">
              <a:rPr lang="fr-FR" smtClean="0"/>
              <a:t>01/09/2021</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F1379-CDC8-4440-B1D6-AF1BC5505059}" type="slidenum">
              <a:rPr lang="fr-FR" smtClean="0"/>
              <a:t>‹N°›</a:t>
            </a:fld>
            <a:endParaRPr lang="fr-FR" dirty="0"/>
          </a:p>
        </p:txBody>
      </p:sp>
    </p:spTree>
    <p:extLst>
      <p:ext uri="{BB962C8B-B14F-4D97-AF65-F5344CB8AC3E}">
        <p14:creationId xmlns:p14="http://schemas.microsoft.com/office/powerpoint/2010/main" val="2438921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90E488C-CA40-4357-9261-A464F9DD089B}"/>
              </a:ext>
            </a:extLst>
          </p:cNvPr>
          <p:cNvSpPr/>
          <p:nvPr userDrawn="1"/>
        </p:nvSpPr>
        <p:spPr>
          <a:xfrm>
            <a:off x="0" y="5257800"/>
            <a:ext cx="12192000" cy="16001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p>
        </p:txBody>
      </p:sp>
      <p:sp>
        <p:nvSpPr>
          <p:cNvPr id="8" name="Rectangle 7">
            <a:extLst>
              <a:ext uri="{FF2B5EF4-FFF2-40B4-BE49-F238E27FC236}">
                <a16:creationId xmlns:a16="http://schemas.microsoft.com/office/drawing/2014/main" id="{BF366FEE-1658-43D6-B101-6704B59050EE}"/>
              </a:ext>
            </a:extLst>
          </p:cNvPr>
          <p:cNvSpPr/>
          <p:nvPr userDrawn="1"/>
        </p:nvSpPr>
        <p:spPr>
          <a:xfrm>
            <a:off x="0" y="1"/>
            <a:ext cx="12192000" cy="5257800"/>
          </a:xfrm>
          <a:prstGeom prst="rect">
            <a:avLst/>
          </a:prstGeom>
          <a:solidFill>
            <a:srgbClr val="F2C80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a:extLst>
              <a:ext uri="{FF2B5EF4-FFF2-40B4-BE49-F238E27FC236}">
                <a16:creationId xmlns:a16="http://schemas.microsoft.com/office/drawing/2014/main" id="{23E84C45-1B07-4181-9696-0697DF6EA23E}"/>
              </a:ext>
            </a:extLst>
          </p:cNvPr>
          <p:cNvSpPr>
            <a:spLocks noGrp="1"/>
          </p:cNvSpPr>
          <p:nvPr>
            <p:ph type="ctrTitle"/>
          </p:nvPr>
        </p:nvSpPr>
        <p:spPr>
          <a:xfrm>
            <a:off x="0" y="1122363"/>
            <a:ext cx="12126351" cy="2387600"/>
          </a:xfrm>
        </p:spPr>
        <p:txBody>
          <a:bodyPr anchor="b"/>
          <a:lstStyle>
            <a:lvl1pPr algn="ctr">
              <a:defRPr sz="6000" b="1"/>
            </a:lvl1pPr>
          </a:lstStyle>
          <a:p>
            <a:r>
              <a:rPr lang="fr-FR" dirty="0"/>
              <a:t>Modifiez le style du titre</a:t>
            </a:r>
          </a:p>
        </p:txBody>
      </p:sp>
      <p:sp>
        <p:nvSpPr>
          <p:cNvPr id="3" name="Sous-titre 2">
            <a:extLst>
              <a:ext uri="{FF2B5EF4-FFF2-40B4-BE49-F238E27FC236}">
                <a16:creationId xmlns:a16="http://schemas.microsoft.com/office/drawing/2014/main" id="{805DBA53-A298-466E-8A79-9C7DADF53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sp>
        <p:nvSpPr>
          <p:cNvPr id="4" name="Espace réservé de la date 3">
            <a:extLst>
              <a:ext uri="{FF2B5EF4-FFF2-40B4-BE49-F238E27FC236}">
                <a16:creationId xmlns:a16="http://schemas.microsoft.com/office/drawing/2014/main" id="{6B6FFAF1-CBF3-4CBF-8347-1C7962CBE2DF}"/>
              </a:ext>
            </a:extLst>
          </p:cNvPr>
          <p:cNvSpPr>
            <a:spLocks noGrp="1"/>
          </p:cNvSpPr>
          <p:nvPr>
            <p:ph type="dt" sz="half" idx="10"/>
          </p:nvPr>
        </p:nvSpPr>
        <p:spPr/>
        <p:txBody>
          <a:bodyPr/>
          <a:lstStyle/>
          <a:p>
            <a:fld id="{172C5845-5A5A-4117-9AA5-3534D4ACC51A}" type="datetimeFigureOut">
              <a:rPr lang="fr-FR" smtClean="0"/>
              <a:t>01/09/2021</a:t>
            </a:fld>
            <a:endParaRPr lang="fr-FR" dirty="0"/>
          </a:p>
        </p:txBody>
      </p:sp>
      <p:sp>
        <p:nvSpPr>
          <p:cNvPr id="5" name="Espace réservé du pied de page 4">
            <a:extLst>
              <a:ext uri="{FF2B5EF4-FFF2-40B4-BE49-F238E27FC236}">
                <a16:creationId xmlns:a16="http://schemas.microsoft.com/office/drawing/2014/main" id="{F329B001-E2DD-453A-9742-61615188751F}"/>
              </a:ext>
            </a:extLst>
          </p:cNvPr>
          <p:cNvSpPr>
            <a:spLocks noGrp="1"/>
          </p:cNvSpPr>
          <p:nvPr>
            <p:ph type="ftr" sz="quarter" idx="11"/>
          </p:nvPr>
        </p:nvSpPr>
        <p:spPr/>
        <p:txBody>
          <a:bodyPr/>
          <a:lstStyle>
            <a:lvl1pPr>
              <a:defRPr>
                <a:solidFill>
                  <a:srgbClr val="F2C80E"/>
                </a:solidFill>
              </a:defRPr>
            </a:lvl1pPr>
          </a:lstStyle>
          <a:p>
            <a:r>
              <a:rPr lang="fr-FR" dirty="0"/>
              <a:t>Emerick DUVAL</a:t>
            </a:r>
          </a:p>
        </p:txBody>
      </p:sp>
      <p:sp>
        <p:nvSpPr>
          <p:cNvPr id="6" name="Espace réservé du numéro de diapositive 5">
            <a:extLst>
              <a:ext uri="{FF2B5EF4-FFF2-40B4-BE49-F238E27FC236}">
                <a16:creationId xmlns:a16="http://schemas.microsoft.com/office/drawing/2014/main" id="{614D17F4-CD71-44C4-BF92-9FA65DE4BD92}"/>
              </a:ext>
            </a:extLst>
          </p:cNvPr>
          <p:cNvSpPr>
            <a:spLocks noGrp="1"/>
          </p:cNvSpPr>
          <p:nvPr>
            <p:ph type="sldNum" sz="quarter" idx="12"/>
          </p:nvPr>
        </p:nvSpPr>
        <p:spPr/>
        <p:txBody>
          <a:bodyPr/>
          <a:lstStyle/>
          <a:p>
            <a:fld id="{0E2A1BDE-8915-4C02-8BCC-92145762987A}" type="slidenum">
              <a:rPr lang="fr-FR" smtClean="0"/>
              <a:t>‹N°›</a:t>
            </a:fld>
            <a:endParaRPr lang="fr-FR" dirty="0"/>
          </a:p>
        </p:txBody>
      </p:sp>
    </p:spTree>
    <p:extLst>
      <p:ext uri="{BB962C8B-B14F-4D97-AF65-F5344CB8AC3E}">
        <p14:creationId xmlns:p14="http://schemas.microsoft.com/office/powerpoint/2010/main" val="3451524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BB150B-1646-4865-8F79-6690ECF6A3E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49CAB8B3-CFA3-413C-8D24-3670270BEB6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9EA9E8D-0048-471C-8C05-17C298A77264}"/>
              </a:ext>
            </a:extLst>
          </p:cNvPr>
          <p:cNvSpPr>
            <a:spLocks noGrp="1"/>
          </p:cNvSpPr>
          <p:nvPr>
            <p:ph type="dt" sz="half" idx="10"/>
          </p:nvPr>
        </p:nvSpPr>
        <p:spPr/>
        <p:txBody>
          <a:bodyPr/>
          <a:lstStyle/>
          <a:p>
            <a:fld id="{172C5845-5A5A-4117-9AA5-3534D4ACC51A}" type="datetimeFigureOut">
              <a:rPr lang="fr-FR" smtClean="0"/>
              <a:t>01/09/2021</a:t>
            </a:fld>
            <a:endParaRPr lang="fr-FR" dirty="0"/>
          </a:p>
        </p:txBody>
      </p:sp>
      <p:sp>
        <p:nvSpPr>
          <p:cNvPr id="5" name="Espace réservé du pied de page 4">
            <a:extLst>
              <a:ext uri="{FF2B5EF4-FFF2-40B4-BE49-F238E27FC236}">
                <a16:creationId xmlns:a16="http://schemas.microsoft.com/office/drawing/2014/main" id="{742C83F6-635A-4B84-A319-08DC705AA3D9}"/>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64B9F65F-9F3B-409B-9ECE-3EC1ED7E304C}"/>
              </a:ext>
            </a:extLst>
          </p:cNvPr>
          <p:cNvSpPr>
            <a:spLocks noGrp="1"/>
          </p:cNvSpPr>
          <p:nvPr>
            <p:ph type="sldNum" sz="quarter" idx="12"/>
          </p:nvPr>
        </p:nvSpPr>
        <p:spPr/>
        <p:txBody>
          <a:bodyPr/>
          <a:lstStyle/>
          <a:p>
            <a:fld id="{0E2A1BDE-8915-4C02-8BCC-92145762987A}" type="slidenum">
              <a:rPr lang="fr-FR" smtClean="0"/>
              <a:t>‹N°›</a:t>
            </a:fld>
            <a:endParaRPr lang="fr-FR" dirty="0"/>
          </a:p>
        </p:txBody>
      </p:sp>
    </p:spTree>
    <p:extLst>
      <p:ext uri="{BB962C8B-B14F-4D97-AF65-F5344CB8AC3E}">
        <p14:creationId xmlns:p14="http://schemas.microsoft.com/office/powerpoint/2010/main" val="3517765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B81143B-D1AF-49DD-B0A8-6037B3204C7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88ED317-5BB5-4CAC-AA71-8CEA6643917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A41EF85-AD45-446C-9E83-45E872655422}"/>
              </a:ext>
            </a:extLst>
          </p:cNvPr>
          <p:cNvSpPr>
            <a:spLocks noGrp="1"/>
          </p:cNvSpPr>
          <p:nvPr>
            <p:ph type="dt" sz="half" idx="10"/>
          </p:nvPr>
        </p:nvSpPr>
        <p:spPr/>
        <p:txBody>
          <a:bodyPr/>
          <a:lstStyle/>
          <a:p>
            <a:fld id="{172C5845-5A5A-4117-9AA5-3534D4ACC51A}" type="datetimeFigureOut">
              <a:rPr lang="fr-FR" smtClean="0"/>
              <a:t>01/09/2021</a:t>
            </a:fld>
            <a:endParaRPr lang="fr-FR" dirty="0"/>
          </a:p>
        </p:txBody>
      </p:sp>
      <p:sp>
        <p:nvSpPr>
          <p:cNvPr id="5" name="Espace réservé du pied de page 4">
            <a:extLst>
              <a:ext uri="{FF2B5EF4-FFF2-40B4-BE49-F238E27FC236}">
                <a16:creationId xmlns:a16="http://schemas.microsoft.com/office/drawing/2014/main" id="{D82CE768-0B11-42AC-B4D6-D6232D6E039F}"/>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2D3BC4B6-F2E2-4128-A3B2-D0F1ADB04FA2}"/>
              </a:ext>
            </a:extLst>
          </p:cNvPr>
          <p:cNvSpPr>
            <a:spLocks noGrp="1"/>
          </p:cNvSpPr>
          <p:nvPr>
            <p:ph type="sldNum" sz="quarter" idx="12"/>
          </p:nvPr>
        </p:nvSpPr>
        <p:spPr/>
        <p:txBody>
          <a:bodyPr/>
          <a:lstStyle/>
          <a:p>
            <a:fld id="{0E2A1BDE-8915-4C02-8BCC-92145762987A}" type="slidenum">
              <a:rPr lang="fr-FR" smtClean="0"/>
              <a:t>‹N°›</a:t>
            </a:fld>
            <a:endParaRPr lang="fr-FR" dirty="0"/>
          </a:p>
        </p:txBody>
      </p:sp>
    </p:spTree>
    <p:extLst>
      <p:ext uri="{BB962C8B-B14F-4D97-AF65-F5344CB8AC3E}">
        <p14:creationId xmlns:p14="http://schemas.microsoft.com/office/powerpoint/2010/main" val="1910175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D349301-A0F6-48D7-A2C8-5D7B213FBA20}"/>
              </a:ext>
            </a:extLst>
          </p:cNvPr>
          <p:cNvSpPr/>
          <p:nvPr userDrawn="1"/>
        </p:nvSpPr>
        <p:spPr>
          <a:xfrm flipV="1">
            <a:off x="0" y="-16622"/>
            <a:ext cx="12192000" cy="1392702"/>
          </a:xfrm>
          <a:prstGeom prst="rect">
            <a:avLst/>
          </a:prstGeom>
          <a:solidFill>
            <a:srgbClr val="F2C80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p>
        </p:txBody>
      </p:sp>
      <p:sp>
        <p:nvSpPr>
          <p:cNvPr id="9" name="Rectangle 8">
            <a:extLst>
              <a:ext uri="{FF2B5EF4-FFF2-40B4-BE49-F238E27FC236}">
                <a16:creationId xmlns:a16="http://schemas.microsoft.com/office/drawing/2014/main" id="{D843AE3D-9966-4AAA-BF32-28079643B9FE}"/>
              </a:ext>
            </a:extLst>
          </p:cNvPr>
          <p:cNvSpPr/>
          <p:nvPr userDrawn="1"/>
        </p:nvSpPr>
        <p:spPr>
          <a:xfrm flipV="1">
            <a:off x="0" y="1392702"/>
            <a:ext cx="12192000" cy="546529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a:extLst>
              <a:ext uri="{FF2B5EF4-FFF2-40B4-BE49-F238E27FC236}">
                <a16:creationId xmlns:a16="http://schemas.microsoft.com/office/drawing/2014/main" id="{86D300B2-EC25-48F4-BF99-BEBF998C5641}"/>
              </a:ext>
            </a:extLst>
          </p:cNvPr>
          <p:cNvSpPr>
            <a:spLocks noGrp="1"/>
          </p:cNvSpPr>
          <p:nvPr>
            <p:ph type="title" hasCustomPrompt="1"/>
          </p:nvPr>
        </p:nvSpPr>
        <p:spPr>
          <a:xfrm>
            <a:off x="263611" y="98331"/>
            <a:ext cx="11557686" cy="581398"/>
          </a:xfrm>
        </p:spPr>
        <p:txBody>
          <a:bodyPr>
            <a:normAutofit/>
          </a:bodyPr>
          <a:lstStyle>
            <a:lvl1pPr>
              <a:defRPr sz="3600" b="1">
                <a:solidFill>
                  <a:schemeClr val="tx1"/>
                </a:solidFill>
                <a:latin typeface="+mn-lt"/>
              </a:defRPr>
            </a:lvl1pPr>
          </a:lstStyle>
          <a:p>
            <a:r>
              <a:rPr lang="fr-FR" dirty="0"/>
              <a:t>Titre</a:t>
            </a:r>
          </a:p>
        </p:txBody>
      </p:sp>
      <p:sp>
        <p:nvSpPr>
          <p:cNvPr id="3" name="Espace réservé du contenu 2">
            <a:extLst>
              <a:ext uri="{FF2B5EF4-FFF2-40B4-BE49-F238E27FC236}">
                <a16:creationId xmlns:a16="http://schemas.microsoft.com/office/drawing/2014/main" id="{1A295FF2-2D43-4CD3-865E-4F5AE6BFE0FB}"/>
              </a:ext>
            </a:extLst>
          </p:cNvPr>
          <p:cNvSpPr>
            <a:spLocks noGrp="1"/>
          </p:cNvSpPr>
          <p:nvPr>
            <p:ph idx="1"/>
          </p:nvPr>
        </p:nvSpPr>
        <p:spPr>
          <a:xfrm>
            <a:off x="263611" y="1607570"/>
            <a:ext cx="11557686" cy="4500667"/>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6" name="Espace réservé de la date 15">
            <a:extLst>
              <a:ext uri="{FF2B5EF4-FFF2-40B4-BE49-F238E27FC236}">
                <a16:creationId xmlns:a16="http://schemas.microsoft.com/office/drawing/2014/main" id="{3B40F300-41A0-4486-8F5A-1A8A0D328D52}"/>
              </a:ext>
            </a:extLst>
          </p:cNvPr>
          <p:cNvSpPr>
            <a:spLocks noGrp="1"/>
          </p:cNvSpPr>
          <p:nvPr>
            <p:ph type="dt" sz="half" idx="10"/>
          </p:nvPr>
        </p:nvSpPr>
        <p:spPr/>
        <p:txBody>
          <a:bodyPr/>
          <a:lstStyle/>
          <a:p>
            <a:fld id="{172C5845-5A5A-4117-9AA5-3534D4ACC51A}" type="datetimeFigureOut">
              <a:rPr lang="fr-FR" smtClean="0"/>
              <a:t>01/09/2021</a:t>
            </a:fld>
            <a:endParaRPr lang="fr-FR" dirty="0"/>
          </a:p>
        </p:txBody>
      </p:sp>
      <p:sp>
        <p:nvSpPr>
          <p:cNvPr id="17" name="Espace réservé du pied de page 16">
            <a:extLst>
              <a:ext uri="{FF2B5EF4-FFF2-40B4-BE49-F238E27FC236}">
                <a16:creationId xmlns:a16="http://schemas.microsoft.com/office/drawing/2014/main" id="{9D0CD98C-9BC6-43DE-831C-1C19BC551BEF}"/>
              </a:ext>
            </a:extLst>
          </p:cNvPr>
          <p:cNvSpPr>
            <a:spLocks noGrp="1"/>
          </p:cNvSpPr>
          <p:nvPr>
            <p:ph type="ftr" sz="quarter" idx="11"/>
          </p:nvPr>
        </p:nvSpPr>
        <p:spPr/>
        <p:txBody>
          <a:bodyPr/>
          <a:lstStyle/>
          <a:p>
            <a:endParaRPr lang="fr-FR" dirty="0"/>
          </a:p>
        </p:txBody>
      </p:sp>
      <p:sp>
        <p:nvSpPr>
          <p:cNvPr id="18" name="Espace réservé du numéro de diapositive 17">
            <a:extLst>
              <a:ext uri="{FF2B5EF4-FFF2-40B4-BE49-F238E27FC236}">
                <a16:creationId xmlns:a16="http://schemas.microsoft.com/office/drawing/2014/main" id="{41C6660B-D48A-4C07-A4CC-C6055FB9B085}"/>
              </a:ext>
            </a:extLst>
          </p:cNvPr>
          <p:cNvSpPr>
            <a:spLocks noGrp="1"/>
          </p:cNvSpPr>
          <p:nvPr>
            <p:ph type="sldNum" sz="quarter" idx="12"/>
          </p:nvPr>
        </p:nvSpPr>
        <p:spPr/>
        <p:txBody>
          <a:bodyPr/>
          <a:lstStyle/>
          <a:p>
            <a:fld id="{0E2A1BDE-8915-4C02-8BCC-92145762987A}" type="slidenum">
              <a:rPr lang="fr-FR" smtClean="0"/>
              <a:t>‹N°›</a:t>
            </a:fld>
            <a:endParaRPr lang="fr-FR" dirty="0"/>
          </a:p>
        </p:txBody>
      </p:sp>
      <p:sp>
        <p:nvSpPr>
          <p:cNvPr id="5" name="Espace réservé du texte 4">
            <a:extLst>
              <a:ext uri="{FF2B5EF4-FFF2-40B4-BE49-F238E27FC236}">
                <a16:creationId xmlns:a16="http://schemas.microsoft.com/office/drawing/2014/main" id="{17B6319B-89E5-4E35-99A0-4E2790E80A69}"/>
              </a:ext>
            </a:extLst>
          </p:cNvPr>
          <p:cNvSpPr>
            <a:spLocks noGrp="1"/>
          </p:cNvSpPr>
          <p:nvPr>
            <p:ph type="body" sz="quarter" idx="13" hasCustomPrompt="1"/>
          </p:nvPr>
        </p:nvSpPr>
        <p:spPr>
          <a:xfrm>
            <a:off x="263611" y="696351"/>
            <a:ext cx="9976150" cy="476534"/>
          </a:xfrm>
        </p:spPr>
        <p:txBody>
          <a:bodyPr>
            <a:normAutofit/>
          </a:bodyPr>
          <a:lstStyle>
            <a:lvl1pPr marL="0" indent="0">
              <a:buNone/>
              <a:defRPr sz="2800" i="1"/>
            </a:lvl1pPr>
          </a:lstStyle>
          <a:p>
            <a:pPr lvl="0"/>
            <a:r>
              <a:rPr lang="fr-FR" dirty="0"/>
              <a:t>Sous-titre</a:t>
            </a:r>
          </a:p>
        </p:txBody>
      </p:sp>
    </p:spTree>
    <p:extLst>
      <p:ext uri="{BB962C8B-B14F-4D97-AF65-F5344CB8AC3E}">
        <p14:creationId xmlns:p14="http://schemas.microsoft.com/office/powerpoint/2010/main" val="4059118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43F691-D48C-42C2-A144-6764BF59DEF7}"/>
              </a:ext>
            </a:extLst>
          </p:cNvPr>
          <p:cNvSpPr/>
          <p:nvPr userDrawn="1"/>
        </p:nvSpPr>
        <p:spPr>
          <a:xfrm flipV="1">
            <a:off x="0" y="0"/>
            <a:ext cx="12192000" cy="139270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p>
        </p:txBody>
      </p:sp>
      <p:sp>
        <p:nvSpPr>
          <p:cNvPr id="9" name="Rectangle 8">
            <a:extLst>
              <a:ext uri="{FF2B5EF4-FFF2-40B4-BE49-F238E27FC236}">
                <a16:creationId xmlns:a16="http://schemas.microsoft.com/office/drawing/2014/main" id="{0341511E-A3C5-4D99-9DBB-F53FD5DF83F4}"/>
              </a:ext>
            </a:extLst>
          </p:cNvPr>
          <p:cNvSpPr/>
          <p:nvPr userDrawn="1"/>
        </p:nvSpPr>
        <p:spPr>
          <a:xfrm flipV="1">
            <a:off x="0" y="1392702"/>
            <a:ext cx="12192000" cy="546529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a:extLst>
              <a:ext uri="{FF2B5EF4-FFF2-40B4-BE49-F238E27FC236}">
                <a16:creationId xmlns:a16="http://schemas.microsoft.com/office/drawing/2014/main" id="{7C20BDE9-C04B-4683-B67F-41FC7FBFC41F}"/>
              </a:ext>
            </a:extLst>
          </p:cNvPr>
          <p:cNvSpPr>
            <a:spLocks noGrp="1"/>
          </p:cNvSpPr>
          <p:nvPr>
            <p:ph type="title"/>
          </p:nvPr>
        </p:nvSpPr>
        <p:spPr>
          <a:xfrm>
            <a:off x="838200" y="365126"/>
            <a:ext cx="10515600" cy="779463"/>
          </a:xfrm>
        </p:spPr>
        <p:txBody>
          <a:bodyPr/>
          <a:lstStyle>
            <a:lvl1pPr>
              <a:defRPr>
                <a:solidFill>
                  <a:srgbClr val="F2C80E"/>
                </a:solidFill>
              </a:defRPr>
            </a:lvl1pPr>
          </a:lstStyle>
          <a:p>
            <a:r>
              <a:rPr lang="fr-FR" dirty="0"/>
              <a:t>Modifiez le style du titre</a:t>
            </a:r>
          </a:p>
        </p:txBody>
      </p:sp>
      <p:sp>
        <p:nvSpPr>
          <p:cNvPr id="3" name="Espace réservé du contenu 2">
            <a:extLst>
              <a:ext uri="{FF2B5EF4-FFF2-40B4-BE49-F238E27FC236}">
                <a16:creationId xmlns:a16="http://schemas.microsoft.com/office/drawing/2014/main" id="{CBD40416-DF8B-4A04-86C2-457175A95247}"/>
              </a:ext>
            </a:extLst>
          </p:cNvPr>
          <p:cNvSpPr>
            <a:spLocks noGrp="1"/>
          </p:cNvSpPr>
          <p:nvPr>
            <p:ph sz="half" idx="1"/>
          </p:nvPr>
        </p:nvSpPr>
        <p:spPr>
          <a:xfrm>
            <a:off x="838200" y="164081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4291F10-6D6C-46AD-845B-A3C1F17BE1ED}"/>
              </a:ext>
            </a:extLst>
          </p:cNvPr>
          <p:cNvSpPr>
            <a:spLocks noGrp="1"/>
          </p:cNvSpPr>
          <p:nvPr>
            <p:ph sz="half" idx="2"/>
          </p:nvPr>
        </p:nvSpPr>
        <p:spPr>
          <a:xfrm>
            <a:off x="6172202" y="1640815"/>
            <a:ext cx="5181600" cy="4351338"/>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a:extLst>
              <a:ext uri="{FF2B5EF4-FFF2-40B4-BE49-F238E27FC236}">
                <a16:creationId xmlns:a16="http://schemas.microsoft.com/office/drawing/2014/main" id="{7829C020-0B02-4991-A570-C1F9991C852F}"/>
              </a:ext>
            </a:extLst>
          </p:cNvPr>
          <p:cNvSpPr>
            <a:spLocks noGrp="1"/>
          </p:cNvSpPr>
          <p:nvPr>
            <p:ph type="ftr" sz="quarter" idx="11"/>
          </p:nvPr>
        </p:nvSpPr>
        <p:spPr/>
        <p:txBody>
          <a:bodyPr/>
          <a:lstStyle/>
          <a:p>
            <a:r>
              <a:rPr lang="fr-FR" dirty="0"/>
              <a:t>Emerick DUVAL</a:t>
            </a:r>
          </a:p>
        </p:txBody>
      </p:sp>
    </p:spTree>
    <p:extLst>
      <p:ext uri="{BB962C8B-B14F-4D97-AF65-F5344CB8AC3E}">
        <p14:creationId xmlns:p14="http://schemas.microsoft.com/office/powerpoint/2010/main" val="30772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de section">
    <p:bg>
      <p:bgPr>
        <a:solidFill>
          <a:srgbClr val="F2C80E"/>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626CA8-5A3E-4371-A5E1-9F90F34577F9}"/>
              </a:ext>
            </a:extLst>
          </p:cNvPr>
          <p:cNvSpPr>
            <a:spLocks noGrp="1"/>
          </p:cNvSpPr>
          <p:nvPr>
            <p:ph type="title"/>
          </p:nvPr>
        </p:nvSpPr>
        <p:spPr>
          <a:xfrm>
            <a:off x="831850" y="1709738"/>
            <a:ext cx="10515600" cy="2852737"/>
          </a:xfrm>
        </p:spPr>
        <p:txBody>
          <a:bodyPr anchor="b"/>
          <a:lstStyle>
            <a:lvl1pPr>
              <a:defRPr sz="6000"/>
            </a:lvl1pPr>
          </a:lstStyle>
          <a:p>
            <a:r>
              <a:rPr lang="fr-FR" dirty="0"/>
              <a:t>Modifiez le style du titre</a:t>
            </a:r>
          </a:p>
        </p:txBody>
      </p:sp>
      <p:sp>
        <p:nvSpPr>
          <p:cNvPr id="4" name="Espace réservé de la date 3">
            <a:extLst>
              <a:ext uri="{FF2B5EF4-FFF2-40B4-BE49-F238E27FC236}">
                <a16:creationId xmlns:a16="http://schemas.microsoft.com/office/drawing/2014/main" id="{7BA60475-6C30-4B92-B11A-358EDE70BEEB}"/>
              </a:ext>
            </a:extLst>
          </p:cNvPr>
          <p:cNvSpPr>
            <a:spLocks noGrp="1"/>
          </p:cNvSpPr>
          <p:nvPr>
            <p:ph type="dt" sz="half" idx="10"/>
          </p:nvPr>
        </p:nvSpPr>
        <p:spPr/>
        <p:txBody>
          <a:bodyPr/>
          <a:lstStyle/>
          <a:p>
            <a:fld id="{172C5845-5A5A-4117-9AA5-3534D4ACC51A}" type="datetimeFigureOut">
              <a:rPr lang="fr-FR" smtClean="0"/>
              <a:t>01/09/2021</a:t>
            </a:fld>
            <a:endParaRPr lang="fr-FR" dirty="0"/>
          </a:p>
        </p:txBody>
      </p:sp>
      <p:sp>
        <p:nvSpPr>
          <p:cNvPr id="5" name="Espace réservé du pied de page 4">
            <a:extLst>
              <a:ext uri="{FF2B5EF4-FFF2-40B4-BE49-F238E27FC236}">
                <a16:creationId xmlns:a16="http://schemas.microsoft.com/office/drawing/2014/main" id="{4B2F9D57-B999-4063-B653-A8C95EC33D53}"/>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4BC73859-2BB8-4B18-A9F2-8904B543C6B4}"/>
              </a:ext>
            </a:extLst>
          </p:cNvPr>
          <p:cNvSpPr>
            <a:spLocks noGrp="1"/>
          </p:cNvSpPr>
          <p:nvPr>
            <p:ph type="sldNum" sz="quarter" idx="12"/>
          </p:nvPr>
        </p:nvSpPr>
        <p:spPr/>
        <p:txBody>
          <a:bodyPr/>
          <a:lstStyle/>
          <a:p>
            <a:fld id="{0E2A1BDE-8915-4C02-8BCC-92145762987A}" type="slidenum">
              <a:rPr lang="fr-FR" smtClean="0"/>
              <a:t>‹N°›</a:t>
            </a:fld>
            <a:endParaRPr lang="fr-FR" dirty="0"/>
          </a:p>
        </p:txBody>
      </p:sp>
      <p:sp>
        <p:nvSpPr>
          <p:cNvPr id="7" name="Rectangle 6">
            <a:extLst>
              <a:ext uri="{FF2B5EF4-FFF2-40B4-BE49-F238E27FC236}">
                <a16:creationId xmlns:a16="http://schemas.microsoft.com/office/drawing/2014/main" id="{C208B688-23ED-4829-9110-6A1DC92DDD5A}"/>
              </a:ext>
            </a:extLst>
          </p:cNvPr>
          <p:cNvSpPr/>
          <p:nvPr userDrawn="1"/>
        </p:nvSpPr>
        <p:spPr>
          <a:xfrm>
            <a:off x="0" y="0"/>
            <a:ext cx="12191999" cy="685800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2652781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D8CC04-75AD-4E56-9AEB-45A0D0D473E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75E6712C-45C5-46B4-BC8F-99FB65F71C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8556BBD-A1C6-448C-A2B6-67CA1E66ADD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CDA1729-B8B3-46B0-8148-194D1D4520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2DC171B-C1E5-4BA7-AE0B-C0BC6F4301C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4EBB2FE-B2FA-46E7-A5C3-17585959D5E7}"/>
              </a:ext>
            </a:extLst>
          </p:cNvPr>
          <p:cNvSpPr>
            <a:spLocks noGrp="1"/>
          </p:cNvSpPr>
          <p:nvPr>
            <p:ph type="dt" sz="half" idx="10"/>
          </p:nvPr>
        </p:nvSpPr>
        <p:spPr/>
        <p:txBody>
          <a:bodyPr/>
          <a:lstStyle/>
          <a:p>
            <a:fld id="{172C5845-5A5A-4117-9AA5-3534D4ACC51A}" type="datetimeFigureOut">
              <a:rPr lang="fr-FR" smtClean="0"/>
              <a:t>01/09/2021</a:t>
            </a:fld>
            <a:endParaRPr lang="fr-FR" dirty="0"/>
          </a:p>
        </p:txBody>
      </p:sp>
      <p:sp>
        <p:nvSpPr>
          <p:cNvPr id="8" name="Espace réservé du pied de page 7">
            <a:extLst>
              <a:ext uri="{FF2B5EF4-FFF2-40B4-BE49-F238E27FC236}">
                <a16:creationId xmlns:a16="http://schemas.microsoft.com/office/drawing/2014/main" id="{77D71A5A-3C45-4B42-827B-4A2A792BC7B1}"/>
              </a:ext>
            </a:extLst>
          </p:cNvPr>
          <p:cNvSpPr>
            <a:spLocks noGrp="1"/>
          </p:cNvSpPr>
          <p:nvPr>
            <p:ph type="ftr" sz="quarter" idx="11"/>
          </p:nvPr>
        </p:nvSpPr>
        <p:spPr/>
        <p:txBody>
          <a:bodyPr/>
          <a:lstStyle/>
          <a:p>
            <a:endParaRPr lang="fr-FR" dirty="0"/>
          </a:p>
        </p:txBody>
      </p:sp>
      <p:sp>
        <p:nvSpPr>
          <p:cNvPr id="9" name="Espace réservé du numéro de diapositive 8">
            <a:extLst>
              <a:ext uri="{FF2B5EF4-FFF2-40B4-BE49-F238E27FC236}">
                <a16:creationId xmlns:a16="http://schemas.microsoft.com/office/drawing/2014/main" id="{B7B360D7-352B-48F0-BD66-D914A90E301B}"/>
              </a:ext>
            </a:extLst>
          </p:cNvPr>
          <p:cNvSpPr>
            <a:spLocks noGrp="1"/>
          </p:cNvSpPr>
          <p:nvPr>
            <p:ph type="sldNum" sz="quarter" idx="12"/>
          </p:nvPr>
        </p:nvSpPr>
        <p:spPr/>
        <p:txBody>
          <a:bodyPr/>
          <a:lstStyle/>
          <a:p>
            <a:fld id="{0E2A1BDE-8915-4C02-8BCC-92145762987A}" type="slidenum">
              <a:rPr lang="fr-FR" smtClean="0"/>
              <a:t>‹N°›</a:t>
            </a:fld>
            <a:endParaRPr lang="fr-FR" dirty="0"/>
          </a:p>
        </p:txBody>
      </p:sp>
    </p:spTree>
    <p:extLst>
      <p:ext uri="{BB962C8B-B14F-4D97-AF65-F5344CB8AC3E}">
        <p14:creationId xmlns:p14="http://schemas.microsoft.com/office/powerpoint/2010/main" val="3081801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3A48FE-F27E-4991-9B48-86DE8D4523A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8FE51AD-E81C-4069-8FB7-86592A4EDFD2}"/>
              </a:ext>
            </a:extLst>
          </p:cNvPr>
          <p:cNvSpPr>
            <a:spLocks noGrp="1"/>
          </p:cNvSpPr>
          <p:nvPr>
            <p:ph type="dt" sz="half" idx="10"/>
          </p:nvPr>
        </p:nvSpPr>
        <p:spPr/>
        <p:txBody>
          <a:bodyPr/>
          <a:lstStyle/>
          <a:p>
            <a:fld id="{172C5845-5A5A-4117-9AA5-3534D4ACC51A}" type="datetimeFigureOut">
              <a:rPr lang="fr-FR" smtClean="0"/>
              <a:t>01/09/2021</a:t>
            </a:fld>
            <a:endParaRPr lang="fr-FR" dirty="0"/>
          </a:p>
        </p:txBody>
      </p:sp>
      <p:sp>
        <p:nvSpPr>
          <p:cNvPr id="4" name="Espace réservé du pied de page 3">
            <a:extLst>
              <a:ext uri="{FF2B5EF4-FFF2-40B4-BE49-F238E27FC236}">
                <a16:creationId xmlns:a16="http://schemas.microsoft.com/office/drawing/2014/main" id="{FC9368F2-EC23-48AB-8442-07F298214F93}"/>
              </a:ext>
            </a:extLst>
          </p:cNvPr>
          <p:cNvSpPr>
            <a:spLocks noGrp="1"/>
          </p:cNvSpPr>
          <p:nvPr>
            <p:ph type="ftr" sz="quarter" idx="11"/>
          </p:nvPr>
        </p:nvSpPr>
        <p:spPr/>
        <p:txBody>
          <a:bodyPr/>
          <a:lstStyle/>
          <a:p>
            <a:endParaRPr lang="fr-FR" dirty="0"/>
          </a:p>
        </p:txBody>
      </p:sp>
      <p:sp>
        <p:nvSpPr>
          <p:cNvPr id="5" name="Espace réservé du numéro de diapositive 4">
            <a:extLst>
              <a:ext uri="{FF2B5EF4-FFF2-40B4-BE49-F238E27FC236}">
                <a16:creationId xmlns:a16="http://schemas.microsoft.com/office/drawing/2014/main" id="{4BDFEEF8-186F-4BC8-91DF-F347B6E257D2}"/>
              </a:ext>
            </a:extLst>
          </p:cNvPr>
          <p:cNvSpPr>
            <a:spLocks noGrp="1"/>
          </p:cNvSpPr>
          <p:nvPr>
            <p:ph type="sldNum" sz="quarter" idx="12"/>
          </p:nvPr>
        </p:nvSpPr>
        <p:spPr/>
        <p:txBody>
          <a:bodyPr/>
          <a:lstStyle/>
          <a:p>
            <a:fld id="{0E2A1BDE-8915-4C02-8BCC-92145762987A}" type="slidenum">
              <a:rPr lang="fr-FR" smtClean="0"/>
              <a:t>‹N°›</a:t>
            </a:fld>
            <a:endParaRPr lang="fr-FR" dirty="0"/>
          </a:p>
        </p:txBody>
      </p:sp>
    </p:spTree>
    <p:extLst>
      <p:ext uri="{BB962C8B-B14F-4D97-AF65-F5344CB8AC3E}">
        <p14:creationId xmlns:p14="http://schemas.microsoft.com/office/powerpoint/2010/main" val="3741890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C43E60E-3981-4908-A47A-E8A4FC41B722}"/>
              </a:ext>
            </a:extLst>
          </p:cNvPr>
          <p:cNvSpPr>
            <a:spLocks noGrp="1"/>
          </p:cNvSpPr>
          <p:nvPr>
            <p:ph type="dt" sz="half" idx="10"/>
          </p:nvPr>
        </p:nvSpPr>
        <p:spPr/>
        <p:txBody>
          <a:bodyPr/>
          <a:lstStyle/>
          <a:p>
            <a:fld id="{172C5845-5A5A-4117-9AA5-3534D4ACC51A}" type="datetimeFigureOut">
              <a:rPr lang="fr-FR" smtClean="0"/>
              <a:t>01/09/2021</a:t>
            </a:fld>
            <a:endParaRPr lang="fr-FR" dirty="0"/>
          </a:p>
        </p:txBody>
      </p:sp>
      <p:sp>
        <p:nvSpPr>
          <p:cNvPr id="3" name="Espace réservé du pied de page 2">
            <a:extLst>
              <a:ext uri="{FF2B5EF4-FFF2-40B4-BE49-F238E27FC236}">
                <a16:creationId xmlns:a16="http://schemas.microsoft.com/office/drawing/2014/main" id="{7600BC10-F5BA-42D3-B7CD-D4A44AC42441}"/>
              </a:ext>
            </a:extLst>
          </p:cNvPr>
          <p:cNvSpPr>
            <a:spLocks noGrp="1"/>
          </p:cNvSpPr>
          <p:nvPr>
            <p:ph type="ftr" sz="quarter" idx="1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ED522531-9C01-4548-A0A6-A4040120F792}"/>
              </a:ext>
            </a:extLst>
          </p:cNvPr>
          <p:cNvSpPr>
            <a:spLocks noGrp="1"/>
          </p:cNvSpPr>
          <p:nvPr>
            <p:ph type="sldNum" sz="quarter" idx="12"/>
          </p:nvPr>
        </p:nvSpPr>
        <p:spPr/>
        <p:txBody>
          <a:bodyPr/>
          <a:lstStyle/>
          <a:p>
            <a:fld id="{0E2A1BDE-8915-4C02-8BCC-92145762987A}" type="slidenum">
              <a:rPr lang="fr-FR" smtClean="0"/>
              <a:t>‹N°›</a:t>
            </a:fld>
            <a:endParaRPr lang="fr-FR" dirty="0"/>
          </a:p>
        </p:txBody>
      </p:sp>
    </p:spTree>
    <p:extLst>
      <p:ext uri="{BB962C8B-B14F-4D97-AF65-F5344CB8AC3E}">
        <p14:creationId xmlns:p14="http://schemas.microsoft.com/office/powerpoint/2010/main" val="2890470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AAE844-1575-4A22-9645-34F40E4B29F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8ECE9B4-06EC-4BE4-ABFA-F846521989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9CC7D80-B734-48F8-84B4-1CC69C9BE3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2D3DC3E-023B-4CF3-B45E-C9405F78A3D1}"/>
              </a:ext>
            </a:extLst>
          </p:cNvPr>
          <p:cNvSpPr>
            <a:spLocks noGrp="1"/>
          </p:cNvSpPr>
          <p:nvPr>
            <p:ph type="dt" sz="half" idx="10"/>
          </p:nvPr>
        </p:nvSpPr>
        <p:spPr/>
        <p:txBody>
          <a:bodyPr/>
          <a:lstStyle/>
          <a:p>
            <a:fld id="{172C5845-5A5A-4117-9AA5-3534D4ACC51A}" type="datetimeFigureOut">
              <a:rPr lang="fr-FR" smtClean="0"/>
              <a:t>01/09/2021</a:t>
            </a:fld>
            <a:endParaRPr lang="fr-FR" dirty="0"/>
          </a:p>
        </p:txBody>
      </p:sp>
      <p:sp>
        <p:nvSpPr>
          <p:cNvPr id="6" name="Espace réservé du pied de page 5">
            <a:extLst>
              <a:ext uri="{FF2B5EF4-FFF2-40B4-BE49-F238E27FC236}">
                <a16:creationId xmlns:a16="http://schemas.microsoft.com/office/drawing/2014/main" id="{0A32BC87-9292-4C0F-B4FC-06EC31E005B8}"/>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396E2255-3F6C-4EB9-BCC0-346117CD0EDE}"/>
              </a:ext>
            </a:extLst>
          </p:cNvPr>
          <p:cNvSpPr>
            <a:spLocks noGrp="1"/>
          </p:cNvSpPr>
          <p:nvPr>
            <p:ph type="sldNum" sz="quarter" idx="12"/>
          </p:nvPr>
        </p:nvSpPr>
        <p:spPr/>
        <p:txBody>
          <a:bodyPr/>
          <a:lstStyle/>
          <a:p>
            <a:fld id="{0E2A1BDE-8915-4C02-8BCC-92145762987A}" type="slidenum">
              <a:rPr lang="fr-FR" smtClean="0"/>
              <a:t>‹N°›</a:t>
            </a:fld>
            <a:endParaRPr lang="fr-FR" dirty="0"/>
          </a:p>
        </p:txBody>
      </p:sp>
    </p:spTree>
    <p:extLst>
      <p:ext uri="{BB962C8B-B14F-4D97-AF65-F5344CB8AC3E}">
        <p14:creationId xmlns:p14="http://schemas.microsoft.com/office/powerpoint/2010/main" val="3929844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FCE85D-BB96-41B0-A945-E642C1548B7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C1460A9-E01E-4FF8-90E7-18D82C584C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a:extLst>
              <a:ext uri="{FF2B5EF4-FFF2-40B4-BE49-F238E27FC236}">
                <a16:creationId xmlns:a16="http://schemas.microsoft.com/office/drawing/2014/main" id="{6C9EC836-5F76-48F5-8B51-445F5D5669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89735AF-1E60-4A4F-96F0-FA10708806C9}"/>
              </a:ext>
            </a:extLst>
          </p:cNvPr>
          <p:cNvSpPr>
            <a:spLocks noGrp="1"/>
          </p:cNvSpPr>
          <p:nvPr>
            <p:ph type="dt" sz="half" idx="10"/>
          </p:nvPr>
        </p:nvSpPr>
        <p:spPr/>
        <p:txBody>
          <a:bodyPr/>
          <a:lstStyle/>
          <a:p>
            <a:fld id="{172C5845-5A5A-4117-9AA5-3534D4ACC51A}" type="datetimeFigureOut">
              <a:rPr lang="fr-FR" smtClean="0"/>
              <a:t>01/09/2021</a:t>
            </a:fld>
            <a:endParaRPr lang="fr-FR" dirty="0"/>
          </a:p>
        </p:txBody>
      </p:sp>
      <p:sp>
        <p:nvSpPr>
          <p:cNvPr id="6" name="Espace réservé du pied de page 5">
            <a:extLst>
              <a:ext uri="{FF2B5EF4-FFF2-40B4-BE49-F238E27FC236}">
                <a16:creationId xmlns:a16="http://schemas.microsoft.com/office/drawing/2014/main" id="{6EFE2558-1F6A-4055-B284-8EC5EE4BB356}"/>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C5B1CC98-7990-4157-94E8-6B7E41C4C628}"/>
              </a:ext>
            </a:extLst>
          </p:cNvPr>
          <p:cNvSpPr>
            <a:spLocks noGrp="1"/>
          </p:cNvSpPr>
          <p:nvPr>
            <p:ph type="sldNum" sz="quarter" idx="12"/>
          </p:nvPr>
        </p:nvSpPr>
        <p:spPr/>
        <p:txBody>
          <a:bodyPr/>
          <a:lstStyle/>
          <a:p>
            <a:fld id="{0E2A1BDE-8915-4C02-8BCC-92145762987A}" type="slidenum">
              <a:rPr lang="fr-FR" smtClean="0"/>
              <a:t>‹N°›</a:t>
            </a:fld>
            <a:endParaRPr lang="fr-FR" dirty="0"/>
          </a:p>
        </p:txBody>
      </p:sp>
    </p:spTree>
    <p:extLst>
      <p:ext uri="{BB962C8B-B14F-4D97-AF65-F5344CB8AC3E}">
        <p14:creationId xmlns:p14="http://schemas.microsoft.com/office/powerpoint/2010/main" val="1589796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37CD7FC-5FEB-4905-97C0-F86FB986A0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EC505F5-4FA8-4F1F-B860-3084C263C1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9641B3A-AD76-476B-BFD6-0933140105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2C5845-5A5A-4117-9AA5-3534D4ACC51A}" type="datetimeFigureOut">
              <a:rPr lang="fr-FR" smtClean="0"/>
              <a:t>01/09/2021</a:t>
            </a:fld>
            <a:endParaRPr lang="fr-FR" dirty="0"/>
          </a:p>
        </p:txBody>
      </p:sp>
      <p:sp>
        <p:nvSpPr>
          <p:cNvPr id="5" name="Espace réservé du pied de page 4">
            <a:extLst>
              <a:ext uri="{FF2B5EF4-FFF2-40B4-BE49-F238E27FC236}">
                <a16:creationId xmlns:a16="http://schemas.microsoft.com/office/drawing/2014/main" id="{D020E9A4-1DDE-46A5-AB9A-5A5D52C9CB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a:extLst>
              <a:ext uri="{FF2B5EF4-FFF2-40B4-BE49-F238E27FC236}">
                <a16:creationId xmlns:a16="http://schemas.microsoft.com/office/drawing/2014/main" id="{7FAA8D0A-F521-4EAD-A48B-486E4FDCED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2A1BDE-8915-4C02-8BCC-92145762987A}" type="slidenum">
              <a:rPr lang="fr-FR" smtClean="0"/>
              <a:t>‹N°›</a:t>
            </a:fld>
            <a:endParaRPr lang="fr-FR" dirty="0"/>
          </a:p>
        </p:txBody>
      </p:sp>
    </p:spTree>
    <p:extLst>
      <p:ext uri="{BB962C8B-B14F-4D97-AF65-F5344CB8AC3E}">
        <p14:creationId xmlns:p14="http://schemas.microsoft.com/office/powerpoint/2010/main" val="23202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7BA2A9-2AB7-4561-99CC-B31C14367780}"/>
              </a:ext>
            </a:extLst>
          </p:cNvPr>
          <p:cNvSpPr>
            <a:spLocks noGrp="1"/>
          </p:cNvSpPr>
          <p:nvPr>
            <p:ph type="ctrTitle"/>
          </p:nvPr>
        </p:nvSpPr>
        <p:spPr/>
        <p:txBody>
          <a:bodyPr/>
          <a:lstStyle/>
          <a:p>
            <a:r>
              <a:rPr lang="fr-FR" dirty="0"/>
              <a:t>Mettre en place la RLS</a:t>
            </a:r>
          </a:p>
        </p:txBody>
      </p:sp>
      <p:sp>
        <p:nvSpPr>
          <p:cNvPr id="3" name="Sous-titre 2">
            <a:extLst>
              <a:ext uri="{FF2B5EF4-FFF2-40B4-BE49-F238E27FC236}">
                <a16:creationId xmlns:a16="http://schemas.microsoft.com/office/drawing/2014/main" id="{C07B5C1A-686A-4EAB-8195-BC2443480DBF}"/>
              </a:ext>
            </a:extLst>
          </p:cNvPr>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451825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La méthode statique</a:t>
            </a:r>
          </a:p>
        </p:txBody>
      </p:sp>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normAutofit/>
          </a:bodyPr>
          <a:lstStyle/>
          <a:p>
            <a:r>
              <a:rPr lang="fr-FR" dirty="0"/>
              <a:t>On crée simplement un rapport pour réaliser nos tests</a:t>
            </a:r>
          </a:p>
          <a:p>
            <a:pPr lvl="1"/>
            <a:endParaRPr lang="fr-FR" dirty="0"/>
          </a:p>
          <a:p>
            <a:pPr lvl="1"/>
            <a:endParaRPr lang="fr-FR" dirty="0"/>
          </a:p>
          <a:p>
            <a:endParaRPr lang="fr-FR" dirty="0"/>
          </a:p>
          <a:p>
            <a:endParaRPr lang="fr-FR" dirty="0"/>
          </a:p>
        </p:txBody>
      </p:sp>
      <p:sp>
        <p:nvSpPr>
          <p:cNvPr id="4" name="Espace réservé du contenu 3">
            <a:extLst>
              <a:ext uri="{FF2B5EF4-FFF2-40B4-BE49-F238E27FC236}">
                <a16:creationId xmlns:a16="http://schemas.microsoft.com/office/drawing/2014/main" id="{2D68FD4D-5CEB-46AD-BF41-70F72551857A}"/>
              </a:ext>
            </a:extLst>
          </p:cNvPr>
          <p:cNvSpPr>
            <a:spLocks noGrp="1"/>
          </p:cNvSpPr>
          <p:nvPr>
            <p:ph type="body" sz="quarter" idx="13"/>
          </p:nvPr>
        </p:nvSpPr>
        <p:spPr/>
        <p:txBody>
          <a:bodyPr/>
          <a:lstStyle/>
          <a:p>
            <a:r>
              <a:rPr lang="fr-FR" dirty="0"/>
              <a:t>1) Créer un rapport</a:t>
            </a:r>
          </a:p>
        </p:txBody>
      </p:sp>
      <p:sp>
        <p:nvSpPr>
          <p:cNvPr id="7" name="AutoShape 6">
            <a:extLst>
              <a:ext uri="{FF2B5EF4-FFF2-40B4-BE49-F238E27FC236}">
                <a16:creationId xmlns:a16="http://schemas.microsoft.com/office/drawing/2014/main" id="{85D8CC13-64D6-4AB8-9E92-8B73D6F3FD3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6" name="Image 5">
            <a:extLst>
              <a:ext uri="{FF2B5EF4-FFF2-40B4-BE49-F238E27FC236}">
                <a16:creationId xmlns:a16="http://schemas.microsoft.com/office/drawing/2014/main" id="{F0814BB7-4B4E-4E90-8F1B-12EE5254E1E7}"/>
              </a:ext>
            </a:extLst>
          </p:cNvPr>
          <p:cNvPicPr>
            <a:picLocks noChangeAspect="1"/>
          </p:cNvPicPr>
          <p:nvPr/>
        </p:nvPicPr>
        <p:blipFill>
          <a:blip r:embed="rId2"/>
          <a:stretch>
            <a:fillRect/>
          </a:stretch>
        </p:blipFill>
        <p:spPr>
          <a:xfrm>
            <a:off x="578011" y="2276012"/>
            <a:ext cx="6552632" cy="3832225"/>
          </a:xfrm>
          <a:prstGeom prst="rect">
            <a:avLst/>
          </a:prstGeom>
        </p:spPr>
      </p:pic>
    </p:spTree>
    <p:extLst>
      <p:ext uri="{BB962C8B-B14F-4D97-AF65-F5344CB8AC3E}">
        <p14:creationId xmlns:p14="http://schemas.microsoft.com/office/powerpoint/2010/main" val="2401535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La méthode statique</a:t>
            </a:r>
          </a:p>
        </p:txBody>
      </p:sp>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normAutofit/>
          </a:bodyPr>
          <a:lstStyle/>
          <a:p>
            <a:r>
              <a:rPr lang="fr-FR" dirty="0"/>
              <a:t>Les rôles RLS se gèrent dans « Modélisation » -&gt; « Gérer les rôles »</a:t>
            </a:r>
          </a:p>
          <a:p>
            <a:pPr lvl="1"/>
            <a:endParaRPr lang="fr-FR" dirty="0"/>
          </a:p>
          <a:p>
            <a:pPr lvl="1"/>
            <a:endParaRPr lang="fr-FR" dirty="0"/>
          </a:p>
          <a:p>
            <a:endParaRPr lang="fr-FR" dirty="0"/>
          </a:p>
          <a:p>
            <a:endParaRPr lang="fr-FR" dirty="0"/>
          </a:p>
          <a:p>
            <a:r>
              <a:rPr lang="fr-FR" dirty="0"/>
              <a:t>On peut en créer un nouveau </a:t>
            </a:r>
          </a:p>
          <a:p>
            <a:endParaRPr lang="fr-FR" dirty="0"/>
          </a:p>
        </p:txBody>
      </p:sp>
      <p:sp>
        <p:nvSpPr>
          <p:cNvPr id="4" name="Espace réservé du contenu 3">
            <a:extLst>
              <a:ext uri="{FF2B5EF4-FFF2-40B4-BE49-F238E27FC236}">
                <a16:creationId xmlns:a16="http://schemas.microsoft.com/office/drawing/2014/main" id="{2D68FD4D-5CEB-46AD-BF41-70F72551857A}"/>
              </a:ext>
            </a:extLst>
          </p:cNvPr>
          <p:cNvSpPr>
            <a:spLocks noGrp="1"/>
          </p:cNvSpPr>
          <p:nvPr>
            <p:ph type="body" sz="quarter" idx="13"/>
          </p:nvPr>
        </p:nvSpPr>
        <p:spPr/>
        <p:txBody>
          <a:bodyPr/>
          <a:lstStyle/>
          <a:p>
            <a:r>
              <a:rPr lang="fr-FR" dirty="0"/>
              <a:t>2) Créer des rôles RLS</a:t>
            </a:r>
          </a:p>
        </p:txBody>
      </p:sp>
      <p:pic>
        <p:nvPicPr>
          <p:cNvPr id="10" name="Image 9">
            <a:extLst>
              <a:ext uri="{FF2B5EF4-FFF2-40B4-BE49-F238E27FC236}">
                <a16:creationId xmlns:a16="http://schemas.microsoft.com/office/drawing/2014/main" id="{17FB0F57-2B1F-49C2-A1F2-288EA835EECC}"/>
              </a:ext>
            </a:extLst>
          </p:cNvPr>
          <p:cNvPicPr>
            <a:picLocks noChangeAspect="1"/>
          </p:cNvPicPr>
          <p:nvPr/>
        </p:nvPicPr>
        <p:blipFill>
          <a:blip r:embed="rId2"/>
          <a:stretch>
            <a:fillRect/>
          </a:stretch>
        </p:blipFill>
        <p:spPr>
          <a:xfrm>
            <a:off x="636208" y="2217544"/>
            <a:ext cx="8486775" cy="1209675"/>
          </a:xfrm>
          <a:prstGeom prst="rect">
            <a:avLst/>
          </a:prstGeom>
        </p:spPr>
      </p:pic>
      <p:pic>
        <p:nvPicPr>
          <p:cNvPr id="12" name="Image 11">
            <a:extLst>
              <a:ext uri="{FF2B5EF4-FFF2-40B4-BE49-F238E27FC236}">
                <a16:creationId xmlns:a16="http://schemas.microsoft.com/office/drawing/2014/main" id="{0BEBF0B2-AB46-4052-A100-0E3BBA82ADF9}"/>
              </a:ext>
            </a:extLst>
          </p:cNvPr>
          <p:cNvPicPr>
            <a:picLocks noChangeAspect="1"/>
          </p:cNvPicPr>
          <p:nvPr/>
        </p:nvPicPr>
        <p:blipFill>
          <a:blip r:embed="rId3"/>
          <a:stretch>
            <a:fillRect/>
          </a:stretch>
        </p:blipFill>
        <p:spPr>
          <a:xfrm>
            <a:off x="636208" y="4590089"/>
            <a:ext cx="2247900" cy="1771650"/>
          </a:xfrm>
          <a:prstGeom prst="rect">
            <a:avLst/>
          </a:prstGeom>
        </p:spPr>
      </p:pic>
      <p:sp>
        <p:nvSpPr>
          <p:cNvPr id="7" name="Rectangle 6">
            <a:extLst>
              <a:ext uri="{FF2B5EF4-FFF2-40B4-BE49-F238E27FC236}">
                <a16:creationId xmlns:a16="http://schemas.microsoft.com/office/drawing/2014/main" id="{1B336932-3B8C-42A8-B9E0-76352FBF906D}"/>
              </a:ext>
            </a:extLst>
          </p:cNvPr>
          <p:cNvSpPr/>
          <p:nvPr/>
        </p:nvSpPr>
        <p:spPr>
          <a:xfrm>
            <a:off x="891420" y="5679347"/>
            <a:ext cx="626987" cy="260059"/>
          </a:xfrm>
          <a:prstGeom prst="rect">
            <a:avLst/>
          </a:prstGeom>
          <a:noFill/>
          <a:ln w="127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6A3E4958-4CE2-4708-AAE2-D4EA522585AF}"/>
              </a:ext>
            </a:extLst>
          </p:cNvPr>
          <p:cNvSpPr/>
          <p:nvPr/>
        </p:nvSpPr>
        <p:spPr>
          <a:xfrm>
            <a:off x="5226341" y="2526848"/>
            <a:ext cx="494951" cy="694524"/>
          </a:xfrm>
          <a:prstGeom prst="rect">
            <a:avLst/>
          </a:prstGeom>
          <a:noFill/>
          <a:ln w="127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42193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La méthode statique</a:t>
            </a:r>
          </a:p>
        </p:txBody>
      </p:sp>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a:xfrm>
            <a:off x="263611" y="1607570"/>
            <a:ext cx="11557686" cy="4961010"/>
          </a:xfrm>
        </p:spPr>
        <p:txBody>
          <a:bodyPr>
            <a:normAutofit/>
          </a:bodyPr>
          <a:lstStyle/>
          <a:p>
            <a:r>
              <a:rPr lang="fr-FR" dirty="0"/>
              <a:t>On décide de créer un rôle pour chaque pays</a:t>
            </a:r>
          </a:p>
          <a:p>
            <a:endParaRPr lang="fr-FR" dirty="0"/>
          </a:p>
          <a:p>
            <a:endParaRPr lang="fr-FR" dirty="0"/>
          </a:p>
          <a:p>
            <a:endParaRPr lang="fr-FR" dirty="0"/>
          </a:p>
          <a:p>
            <a:endParaRPr lang="fr-FR" dirty="0"/>
          </a:p>
          <a:p>
            <a:endParaRPr lang="fr-FR" dirty="0"/>
          </a:p>
          <a:p>
            <a:endParaRPr lang="fr-FR" dirty="0"/>
          </a:p>
          <a:p>
            <a:endParaRPr lang="fr-FR" dirty="0"/>
          </a:p>
          <a:p>
            <a:r>
              <a:rPr lang="fr-FR" dirty="0"/>
              <a:t>On note que le filtre se fait sur le champ « Country », et sur une valeur </a:t>
            </a:r>
            <a:r>
              <a:rPr lang="fr-FR" b="1" dirty="0"/>
              <a:t>fixe</a:t>
            </a:r>
          </a:p>
          <a:p>
            <a:endParaRPr lang="fr-FR" dirty="0"/>
          </a:p>
          <a:p>
            <a:endParaRPr lang="fr-FR" dirty="0"/>
          </a:p>
          <a:p>
            <a:endParaRPr lang="fr-FR" dirty="0"/>
          </a:p>
        </p:txBody>
      </p:sp>
      <p:sp>
        <p:nvSpPr>
          <p:cNvPr id="4" name="Espace réservé du contenu 3">
            <a:extLst>
              <a:ext uri="{FF2B5EF4-FFF2-40B4-BE49-F238E27FC236}">
                <a16:creationId xmlns:a16="http://schemas.microsoft.com/office/drawing/2014/main" id="{2D68FD4D-5CEB-46AD-BF41-70F72551857A}"/>
              </a:ext>
            </a:extLst>
          </p:cNvPr>
          <p:cNvSpPr>
            <a:spLocks noGrp="1"/>
          </p:cNvSpPr>
          <p:nvPr>
            <p:ph type="body" sz="quarter" idx="13"/>
          </p:nvPr>
        </p:nvSpPr>
        <p:spPr/>
        <p:txBody>
          <a:bodyPr/>
          <a:lstStyle/>
          <a:p>
            <a:r>
              <a:rPr lang="fr-FR" dirty="0"/>
              <a:t>2) Créer des rôles RLS</a:t>
            </a:r>
          </a:p>
        </p:txBody>
      </p:sp>
      <p:pic>
        <p:nvPicPr>
          <p:cNvPr id="8" name="Image 7">
            <a:extLst>
              <a:ext uri="{FF2B5EF4-FFF2-40B4-BE49-F238E27FC236}">
                <a16:creationId xmlns:a16="http://schemas.microsoft.com/office/drawing/2014/main" id="{D9CD99C2-928B-4653-98D9-2F82853040D1}"/>
              </a:ext>
            </a:extLst>
          </p:cNvPr>
          <p:cNvPicPr>
            <a:picLocks noChangeAspect="1"/>
          </p:cNvPicPr>
          <p:nvPr/>
        </p:nvPicPr>
        <p:blipFill>
          <a:blip r:embed="rId2"/>
          <a:stretch>
            <a:fillRect/>
          </a:stretch>
        </p:blipFill>
        <p:spPr>
          <a:xfrm>
            <a:off x="478348" y="2164403"/>
            <a:ext cx="8953500" cy="2847975"/>
          </a:xfrm>
          <a:prstGeom prst="rect">
            <a:avLst/>
          </a:prstGeom>
        </p:spPr>
      </p:pic>
      <p:sp>
        <p:nvSpPr>
          <p:cNvPr id="6" name="Rectangle 5">
            <a:extLst>
              <a:ext uri="{FF2B5EF4-FFF2-40B4-BE49-F238E27FC236}">
                <a16:creationId xmlns:a16="http://schemas.microsoft.com/office/drawing/2014/main" id="{2BCDDF33-9157-43FD-8F5A-F611DC77CDC9}"/>
              </a:ext>
            </a:extLst>
          </p:cNvPr>
          <p:cNvSpPr/>
          <p:nvPr/>
        </p:nvSpPr>
        <p:spPr>
          <a:xfrm>
            <a:off x="5413087" y="3112316"/>
            <a:ext cx="1423942" cy="243280"/>
          </a:xfrm>
          <a:prstGeom prst="rect">
            <a:avLst/>
          </a:prstGeom>
          <a:noFill/>
          <a:ln w="127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93092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La méthode statique</a:t>
            </a:r>
          </a:p>
        </p:txBody>
      </p:sp>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normAutofit/>
          </a:bodyPr>
          <a:lstStyle/>
          <a:p>
            <a:r>
              <a:rPr lang="fr-FR" dirty="0"/>
              <a:t>Grâce à ce filtre, un membre du rôle « France » ne pourra voir que les ventes réalisées en France</a:t>
            </a:r>
          </a:p>
          <a:p>
            <a:endParaRPr lang="fr-FR" dirty="0"/>
          </a:p>
          <a:p>
            <a:r>
              <a:rPr lang="fr-FR" dirty="0"/>
              <a:t>Cela est dû au fait que Power BI va </a:t>
            </a:r>
            <a:r>
              <a:rPr lang="fr-FR" b="1" dirty="0"/>
              <a:t>forcer</a:t>
            </a:r>
            <a:r>
              <a:rPr lang="fr-FR" dirty="0"/>
              <a:t> ce filtre partout sur le rapport pour tous les membres du rôle</a:t>
            </a:r>
          </a:p>
          <a:p>
            <a:pPr lvl="1"/>
            <a:r>
              <a:rPr lang="fr-FR" dirty="0"/>
              <a:t>Quelque soit la page ou la visualisation</a:t>
            </a:r>
          </a:p>
          <a:p>
            <a:endParaRPr lang="fr-FR" dirty="0"/>
          </a:p>
          <a:p>
            <a:endParaRPr lang="fr-FR" dirty="0"/>
          </a:p>
          <a:p>
            <a:endParaRPr lang="fr-FR" dirty="0"/>
          </a:p>
        </p:txBody>
      </p:sp>
      <p:sp>
        <p:nvSpPr>
          <p:cNvPr id="4" name="Espace réservé du contenu 3">
            <a:extLst>
              <a:ext uri="{FF2B5EF4-FFF2-40B4-BE49-F238E27FC236}">
                <a16:creationId xmlns:a16="http://schemas.microsoft.com/office/drawing/2014/main" id="{2D68FD4D-5CEB-46AD-BF41-70F72551857A}"/>
              </a:ext>
            </a:extLst>
          </p:cNvPr>
          <p:cNvSpPr>
            <a:spLocks noGrp="1"/>
          </p:cNvSpPr>
          <p:nvPr>
            <p:ph type="body" sz="quarter" idx="13"/>
          </p:nvPr>
        </p:nvSpPr>
        <p:spPr/>
        <p:txBody>
          <a:bodyPr/>
          <a:lstStyle/>
          <a:p>
            <a:r>
              <a:rPr lang="fr-FR" dirty="0"/>
              <a:t>2) Créer des rôles RLS</a:t>
            </a:r>
          </a:p>
        </p:txBody>
      </p:sp>
    </p:spTree>
    <p:extLst>
      <p:ext uri="{BB962C8B-B14F-4D97-AF65-F5344CB8AC3E}">
        <p14:creationId xmlns:p14="http://schemas.microsoft.com/office/powerpoint/2010/main" val="1311470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La méthode statique</a:t>
            </a:r>
          </a:p>
        </p:txBody>
      </p:sp>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normAutofit/>
          </a:bodyPr>
          <a:lstStyle/>
          <a:p>
            <a:r>
              <a:rPr lang="fr-FR" dirty="0"/>
              <a:t>Pour s’assurer que les rôles ont l’effet escompté, il est important de les </a:t>
            </a:r>
            <a:r>
              <a:rPr lang="fr-FR" b="1" dirty="0"/>
              <a:t>tester</a:t>
            </a:r>
          </a:p>
          <a:p>
            <a:pPr lvl="1"/>
            <a:r>
              <a:rPr lang="fr-FR" dirty="0"/>
              <a:t>Des rôles mal configurés pourraient avoir des conséquences néfastes sur l’analyse de données</a:t>
            </a:r>
          </a:p>
          <a:p>
            <a:pPr marL="0" indent="0">
              <a:buNone/>
            </a:pPr>
            <a:endParaRPr lang="fr-FR" dirty="0"/>
          </a:p>
          <a:p>
            <a:r>
              <a:rPr lang="fr-FR" dirty="0"/>
              <a:t>Power BI Desktop permet de le faire directement, sans passer par la publication préalable du rapport </a:t>
            </a:r>
          </a:p>
          <a:p>
            <a:pPr lvl="1"/>
            <a:endParaRPr lang="fr-FR" dirty="0"/>
          </a:p>
          <a:p>
            <a:pPr lvl="1"/>
            <a:endParaRPr lang="fr-FR" dirty="0"/>
          </a:p>
          <a:p>
            <a:endParaRPr lang="fr-FR" dirty="0"/>
          </a:p>
          <a:p>
            <a:endParaRPr lang="fr-FR" dirty="0"/>
          </a:p>
        </p:txBody>
      </p:sp>
      <p:sp>
        <p:nvSpPr>
          <p:cNvPr id="4" name="Espace réservé du contenu 3">
            <a:extLst>
              <a:ext uri="{FF2B5EF4-FFF2-40B4-BE49-F238E27FC236}">
                <a16:creationId xmlns:a16="http://schemas.microsoft.com/office/drawing/2014/main" id="{2D68FD4D-5CEB-46AD-BF41-70F72551857A}"/>
              </a:ext>
            </a:extLst>
          </p:cNvPr>
          <p:cNvSpPr>
            <a:spLocks noGrp="1"/>
          </p:cNvSpPr>
          <p:nvPr>
            <p:ph type="body" sz="quarter" idx="13"/>
          </p:nvPr>
        </p:nvSpPr>
        <p:spPr/>
        <p:txBody>
          <a:bodyPr/>
          <a:lstStyle/>
          <a:p>
            <a:r>
              <a:rPr lang="fr-FR" dirty="0"/>
              <a:t>3) Tester les rôles</a:t>
            </a:r>
          </a:p>
        </p:txBody>
      </p:sp>
    </p:spTree>
    <p:extLst>
      <p:ext uri="{BB962C8B-B14F-4D97-AF65-F5344CB8AC3E}">
        <p14:creationId xmlns:p14="http://schemas.microsoft.com/office/powerpoint/2010/main" val="1624846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La méthode statique</a:t>
            </a:r>
          </a:p>
        </p:txBody>
      </p:sp>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normAutofit/>
          </a:bodyPr>
          <a:lstStyle/>
          <a:p>
            <a:r>
              <a:rPr lang="fr-FR" dirty="0"/>
              <a:t>Pour ce faire, dans « Modélisation » -&gt; « Voir comme »</a:t>
            </a:r>
          </a:p>
          <a:p>
            <a:endParaRPr lang="fr-FR" dirty="0"/>
          </a:p>
          <a:p>
            <a:endParaRPr lang="fr-FR" dirty="0"/>
          </a:p>
          <a:p>
            <a:endParaRPr lang="fr-FR" dirty="0"/>
          </a:p>
          <a:p>
            <a:r>
              <a:rPr lang="fr-FR" dirty="0"/>
              <a:t>Et on peut choisir le rôle que l’on souhaite tester</a:t>
            </a:r>
          </a:p>
          <a:p>
            <a:endParaRPr lang="fr-FR" dirty="0"/>
          </a:p>
          <a:p>
            <a:endParaRPr lang="fr-FR" dirty="0"/>
          </a:p>
          <a:p>
            <a:endParaRPr lang="fr-FR" dirty="0"/>
          </a:p>
          <a:p>
            <a:pPr lvl="1"/>
            <a:endParaRPr lang="fr-FR" dirty="0"/>
          </a:p>
          <a:p>
            <a:pPr lvl="1"/>
            <a:endParaRPr lang="fr-FR" dirty="0"/>
          </a:p>
          <a:p>
            <a:pPr lvl="1"/>
            <a:endParaRPr lang="fr-FR" dirty="0"/>
          </a:p>
          <a:p>
            <a:pPr lvl="1"/>
            <a:endParaRPr lang="fr-FR" dirty="0"/>
          </a:p>
          <a:p>
            <a:pPr lvl="1"/>
            <a:endParaRPr lang="fr-FR" dirty="0"/>
          </a:p>
          <a:p>
            <a:pPr lvl="1"/>
            <a:endParaRPr lang="fr-FR" dirty="0"/>
          </a:p>
          <a:p>
            <a:pPr lvl="1"/>
            <a:endParaRPr lang="fr-FR" dirty="0"/>
          </a:p>
          <a:p>
            <a:endParaRPr lang="fr-FR" dirty="0"/>
          </a:p>
          <a:p>
            <a:endParaRPr lang="fr-FR" dirty="0"/>
          </a:p>
        </p:txBody>
      </p:sp>
      <p:sp>
        <p:nvSpPr>
          <p:cNvPr id="4" name="Espace réservé du contenu 3">
            <a:extLst>
              <a:ext uri="{FF2B5EF4-FFF2-40B4-BE49-F238E27FC236}">
                <a16:creationId xmlns:a16="http://schemas.microsoft.com/office/drawing/2014/main" id="{2D68FD4D-5CEB-46AD-BF41-70F72551857A}"/>
              </a:ext>
            </a:extLst>
          </p:cNvPr>
          <p:cNvSpPr>
            <a:spLocks noGrp="1"/>
          </p:cNvSpPr>
          <p:nvPr>
            <p:ph type="body" sz="quarter" idx="13"/>
          </p:nvPr>
        </p:nvSpPr>
        <p:spPr/>
        <p:txBody>
          <a:bodyPr/>
          <a:lstStyle/>
          <a:p>
            <a:r>
              <a:rPr lang="fr-FR" dirty="0"/>
              <a:t>3) Tester les rôles</a:t>
            </a:r>
          </a:p>
        </p:txBody>
      </p:sp>
      <p:pic>
        <p:nvPicPr>
          <p:cNvPr id="9" name="Image 8">
            <a:extLst>
              <a:ext uri="{FF2B5EF4-FFF2-40B4-BE49-F238E27FC236}">
                <a16:creationId xmlns:a16="http://schemas.microsoft.com/office/drawing/2014/main" id="{6CE9B0C6-AC10-4E15-81E0-FF79325CA09C}"/>
              </a:ext>
            </a:extLst>
          </p:cNvPr>
          <p:cNvPicPr>
            <a:picLocks noChangeAspect="1"/>
          </p:cNvPicPr>
          <p:nvPr/>
        </p:nvPicPr>
        <p:blipFill>
          <a:blip r:embed="rId2"/>
          <a:stretch>
            <a:fillRect/>
          </a:stretch>
        </p:blipFill>
        <p:spPr>
          <a:xfrm>
            <a:off x="687374" y="4154791"/>
            <a:ext cx="2314344" cy="2241259"/>
          </a:xfrm>
          <a:prstGeom prst="rect">
            <a:avLst/>
          </a:prstGeom>
        </p:spPr>
      </p:pic>
      <p:pic>
        <p:nvPicPr>
          <p:cNvPr id="10" name="Image 9">
            <a:extLst>
              <a:ext uri="{FF2B5EF4-FFF2-40B4-BE49-F238E27FC236}">
                <a16:creationId xmlns:a16="http://schemas.microsoft.com/office/drawing/2014/main" id="{BFC9F568-2080-4493-A8C2-933C7037FE15}"/>
              </a:ext>
            </a:extLst>
          </p:cNvPr>
          <p:cNvPicPr>
            <a:picLocks noChangeAspect="1"/>
          </p:cNvPicPr>
          <p:nvPr/>
        </p:nvPicPr>
        <p:blipFill>
          <a:blip r:embed="rId3"/>
          <a:stretch>
            <a:fillRect/>
          </a:stretch>
        </p:blipFill>
        <p:spPr>
          <a:xfrm>
            <a:off x="583165" y="2170243"/>
            <a:ext cx="8391525" cy="1190625"/>
          </a:xfrm>
          <a:prstGeom prst="rect">
            <a:avLst/>
          </a:prstGeom>
        </p:spPr>
      </p:pic>
      <p:sp>
        <p:nvSpPr>
          <p:cNvPr id="7" name="Rectangle 6">
            <a:extLst>
              <a:ext uri="{FF2B5EF4-FFF2-40B4-BE49-F238E27FC236}">
                <a16:creationId xmlns:a16="http://schemas.microsoft.com/office/drawing/2014/main" id="{EFC8828A-2A44-4113-B501-BC737F43EBD8}"/>
              </a:ext>
            </a:extLst>
          </p:cNvPr>
          <p:cNvSpPr/>
          <p:nvPr/>
        </p:nvSpPr>
        <p:spPr>
          <a:xfrm>
            <a:off x="5654180" y="2375648"/>
            <a:ext cx="452590" cy="779813"/>
          </a:xfrm>
          <a:prstGeom prst="rect">
            <a:avLst/>
          </a:prstGeom>
          <a:noFill/>
          <a:ln w="127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2177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La méthode statique</a:t>
            </a:r>
          </a:p>
        </p:txBody>
      </p:sp>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normAutofit/>
          </a:bodyPr>
          <a:lstStyle/>
          <a:p>
            <a:r>
              <a:rPr lang="fr-FR" dirty="0"/>
              <a:t>Vue sans aucun rôle :</a:t>
            </a:r>
          </a:p>
          <a:p>
            <a:endParaRPr lang="fr-FR" dirty="0"/>
          </a:p>
          <a:p>
            <a:endParaRPr lang="fr-FR" dirty="0"/>
          </a:p>
          <a:p>
            <a:endParaRPr lang="fr-FR" dirty="0"/>
          </a:p>
          <a:p>
            <a:endParaRPr lang="fr-FR" dirty="0"/>
          </a:p>
          <a:p>
            <a:pPr lvl="1"/>
            <a:endParaRPr lang="fr-FR" dirty="0"/>
          </a:p>
          <a:p>
            <a:pPr lvl="1"/>
            <a:endParaRPr lang="fr-FR" dirty="0"/>
          </a:p>
          <a:p>
            <a:pPr lvl="1"/>
            <a:endParaRPr lang="fr-FR" dirty="0"/>
          </a:p>
          <a:p>
            <a:pPr lvl="1"/>
            <a:endParaRPr lang="fr-FR" dirty="0"/>
          </a:p>
          <a:p>
            <a:pPr lvl="1"/>
            <a:endParaRPr lang="fr-FR" dirty="0"/>
          </a:p>
          <a:p>
            <a:pPr lvl="1"/>
            <a:endParaRPr lang="fr-FR" dirty="0"/>
          </a:p>
          <a:p>
            <a:pPr lvl="1"/>
            <a:endParaRPr lang="fr-FR" dirty="0"/>
          </a:p>
          <a:p>
            <a:endParaRPr lang="fr-FR" dirty="0"/>
          </a:p>
          <a:p>
            <a:endParaRPr lang="fr-FR" dirty="0"/>
          </a:p>
        </p:txBody>
      </p:sp>
      <p:sp>
        <p:nvSpPr>
          <p:cNvPr id="4" name="Espace réservé du contenu 3">
            <a:extLst>
              <a:ext uri="{FF2B5EF4-FFF2-40B4-BE49-F238E27FC236}">
                <a16:creationId xmlns:a16="http://schemas.microsoft.com/office/drawing/2014/main" id="{2D68FD4D-5CEB-46AD-BF41-70F72551857A}"/>
              </a:ext>
            </a:extLst>
          </p:cNvPr>
          <p:cNvSpPr>
            <a:spLocks noGrp="1"/>
          </p:cNvSpPr>
          <p:nvPr>
            <p:ph type="body" sz="quarter" idx="13"/>
          </p:nvPr>
        </p:nvSpPr>
        <p:spPr/>
        <p:txBody>
          <a:bodyPr/>
          <a:lstStyle/>
          <a:p>
            <a:r>
              <a:rPr lang="fr-FR" dirty="0"/>
              <a:t>3) Tester les rôles</a:t>
            </a:r>
          </a:p>
        </p:txBody>
      </p:sp>
      <p:pic>
        <p:nvPicPr>
          <p:cNvPr id="6" name="Image 5">
            <a:extLst>
              <a:ext uri="{FF2B5EF4-FFF2-40B4-BE49-F238E27FC236}">
                <a16:creationId xmlns:a16="http://schemas.microsoft.com/office/drawing/2014/main" id="{56E49E0C-24D3-4D65-803D-6476A85371F6}"/>
              </a:ext>
            </a:extLst>
          </p:cNvPr>
          <p:cNvPicPr>
            <a:picLocks noChangeAspect="1"/>
          </p:cNvPicPr>
          <p:nvPr/>
        </p:nvPicPr>
        <p:blipFill>
          <a:blip r:embed="rId2"/>
          <a:stretch>
            <a:fillRect/>
          </a:stretch>
        </p:blipFill>
        <p:spPr>
          <a:xfrm>
            <a:off x="685101" y="2465445"/>
            <a:ext cx="7315200" cy="3286125"/>
          </a:xfrm>
          <a:prstGeom prst="rect">
            <a:avLst/>
          </a:prstGeom>
        </p:spPr>
      </p:pic>
    </p:spTree>
    <p:extLst>
      <p:ext uri="{BB962C8B-B14F-4D97-AF65-F5344CB8AC3E}">
        <p14:creationId xmlns:p14="http://schemas.microsoft.com/office/powerpoint/2010/main" val="2920281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La méthode statique</a:t>
            </a:r>
          </a:p>
        </p:txBody>
      </p:sp>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normAutofit/>
          </a:bodyPr>
          <a:lstStyle/>
          <a:p>
            <a:r>
              <a:rPr lang="fr-FR" dirty="0"/>
              <a:t>Vue avec le rôle « France » :</a:t>
            </a:r>
          </a:p>
          <a:p>
            <a:endParaRPr lang="fr-FR" dirty="0"/>
          </a:p>
          <a:p>
            <a:endParaRPr lang="fr-FR" dirty="0"/>
          </a:p>
          <a:p>
            <a:endParaRPr lang="fr-FR" dirty="0"/>
          </a:p>
          <a:p>
            <a:endParaRPr lang="fr-FR" dirty="0"/>
          </a:p>
          <a:p>
            <a:pPr lvl="1"/>
            <a:endParaRPr lang="fr-FR" dirty="0"/>
          </a:p>
          <a:p>
            <a:pPr lvl="1"/>
            <a:endParaRPr lang="fr-FR" dirty="0"/>
          </a:p>
          <a:p>
            <a:pPr lvl="1"/>
            <a:endParaRPr lang="fr-FR" dirty="0"/>
          </a:p>
          <a:p>
            <a:pPr lvl="1"/>
            <a:endParaRPr lang="fr-FR" dirty="0"/>
          </a:p>
          <a:p>
            <a:pPr lvl="1"/>
            <a:endParaRPr lang="fr-FR" dirty="0"/>
          </a:p>
          <a:p>
            <a:pPr lvl="1"/>
            <a:endParaRPr lang="fr-FR" dirty="0"/>
          </a:p>
          <a:p>
            <a:pPr lvl="1"/>
            <a:endParaRPr lang="fr-FR" dirty="0"/>
          </a:p>
          <a:p>
            <a:endParaRPr lang="fr-FR" dirty="0"/>
          </a:p>
          <a:p>
            <a:endParaRPr lang="fr-FR" dirty="0"/>
          </a:p>
        </p:txBody>
      </p:sp>
      <p:sp>
        <p:nvSpPr>
          <p:cNvPr id="4" name="Espace réservé du contenu 3">
            <a:extLst>
              <a:ext uri="{FF2B5EF4-FFF2-40B4-BE49-F238E27FC236}">
                <a16:creationId xmlns:a16="http://schemas.microsoft.com/office/drawing/2014/main" id="{2D68FD4D-5CEB-46AD-BF41-70F72551857A}"/>
              </a:ext>
            </a:extLst>
          </p:cNvPr>
          <p:cNvSpPr>
            <a:spLocks noGrp="1"/>
          </p:cNvSpPr>
          <p:nvPr>
            <p:ph type="body" sz="quarter" idx="13"/>
          </p:nvPr>
        </p:nvSpPr>
        <p:spPr/>
        <p:txBody>
          <a:bodyPr/>
          <a:lstStyle/>
          <a:p>
            <a:r>
              <a:rPr lang="fr-FR" dirty="0"/>
              <a:t>3) Tester les rôles</a:t>
            </a:r>
          </a:p>
        </p:txBody>
      </p:sp>
      <p:pic>
        <p:nvPicPr>
          <p:cNvPr id="7" name="Image 6">
            <a:extLst>
              <a:ext uri="{FF2B5EF4-FFF2-40B4-BE49-F238E27FC236}">
                <a16:creationId xmlns:a16="http://schemas.microsoft.com/office/drawing/2014/main" id="{74370BE1-E247-4AD7-B7C9-010FC191775C}"/>
              </a:ext>
            </a:extLst>
          </p:cNvPr>
          <p:cNvPicPr>
            <a:picLocks noChangeAspect="1"/>
          </p:cNvPicPr>
          <p:nvPr/>
        </p:nvPicPr>
        <p:blipFill>
          <a:blip r:embed="rId2"/>
          <a:stretch>
            <a:fillRect/>
          </a:stretch>
        </p:blipFill>
        <p:spPr>
          <a:xfrm>
            <a:off x="635597" y="2369758"/>
            <a:ext cx="7934325" cy="3343275"/>
          </a:xfrm>
          <a:prstGeom prst="rect">
            <a:avLst/>
          </a:prstGeom>
        </p:spPr>
      </p:pic>
    </p:spTree>
    <p:extLst>
      <p:ext uri="{BB962C8B-B14F-4D97-AF65-F5344CB8AC3E}">
        <p14:creationId xmlns:p14="http://schemas.microsoft.com/office/powerpoint/2010/main" val="3852833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La méthode statique</a:t>
            </a:r>
          </a:p>
        </p:txBody>
      </p:sp>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normAutofit/>
          </a:bodyPr>
          <a:lstStyle/>
          <a:p>
            <a:r>
              <a:rPr lang="fr-FR" dirty="0"/>
              <a:t>On publie simplement le rapport (ainsi que son dataset) sur le service </a:t>
            </a:r>
          </a:p>
          <a:p>
            <a:pPr lvl="1"/>
            <a:endParaRPr lang="fr-FR" dirty="0"/>
          </a:p>
          <a:p>
            <a:pPr lvl="1"/>
            <a:endParaRPr lang="fr-FR" dirty="0"/>
          </a:p>
          <a:p>
            <a:endParaRPr lang="fr-FR" dirty="0"/>
          </a:p>
          <a:p>
            <a:endParaRPr lang="fr-FR" dirty="0"/>
          </a:p>
        </p:txBody>
      </p:sp>
      <p:sp>
        <p:nvSpPr>
          <p:cNvPr id="4" name="Espace réservé du contenu 3">
            <a:extLst>
              <a:ext uri="{FF2B5EF4-FFF2-40B4-BE49-F238E27FC236}">
                <a16:creationId xmlns:a16="http://schemas.microsoft.com/office/drawing/2014/main" id="{2D68FD4D-5CEB-46AD-BF41-70F72551857A}"/>
              </a:ext>
            </a:extLst>
          </p:cNvPr>
          <p:cNvSpPr>
            <a:spLocks noGrp="1"/>
          </p:cNvSpPr>
          <p:nvPr>
            <p:ph type="body" sz="quarter" idx="13"/>
          </p:nvPr>
        </p:nvSpPr>
        <p:spPr/>
        <p:txBody>
          <a:bodyPr/>
          <a:lstStyle/>
          <a:p>
            <a:r>
              <a:rPr lang="fr-FR" dirty="0"/>
              <a:t>4) Déployer le rapport</a:t>
            </a:r>
          </a:p>
        </p:txBody>
      </p:sp>
      <p:pic>
        <p:nvPicPr>
          <p:cNvPr id="6" name="Image 5">
            <a:extLst>
              <a:ext uri="{FF2B5EF4-FFF2-40B4-BE49-F238E27FC236}">
                <a16:creationId xmlns:a16="http://schemas.microsoft.com/office/drawing/2014/main" id="{7D3A1FE3-C9DF-4251-8235-F441C2762B9C}"/>
              </a:ext>
            </a:extLst>
          </p:cNvPr>
          <p:cNvPicPr>
            <a:picLocks noChangeAspect="1"/>
          </p:cNvPicPr>
          <p:nvPr/>
        </p:nvPicPr>
        <p:blipFill>
          <a:blip r:embed="rId2"/>
          <a:stretch>
            <a:fillRect/>
          </a:stretch>
        </p:blipFill>
        <p:spPr>
          <a:xfrm>
            <a:off x="370703" y="2352943"/>
            <a:ext cx="10251741" cy="1076057"/>
          </a:xfrm>
          <a:prstGeom prst="rect">
            <a:avLst/>
          </a:prstGeom>
        </p:spPr>
      </p:pic>
      <p:sp>
        <p:nvSpPr>
          <p:cNvPr id="7" name="Rectangle 6">
            <a:extLst>
              <a:ext uri="{FF2B5EF4-FFF2-40B4-BE49-F238E27FC236}">
                <a16:creationId xmlns:a16="http://schemas.microsoft.com/office/drawing/2014/main" id="{BBF53F66-320A-4C5E-AB10-2604E96A3117}"/>
              </a:ext>
            </a:extLst>
          </p:cNvPr>
          <p:cNvSpPr/>
          <p:nvPr/>
        </p:nvSpPr>
        <p:spPr>
          <a:xfrm>
            <a:off x="10152865" y="2605745"/>
            <a:ext cx="392096" cy="556904"/>
          </a:xfrm>
          <a:prstGeom prst="rect">
            <a:avLst/>
          </a:prstGeom>
          <a:noFill/>
          <a:ln w="127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44152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La méthode statique</a:t>
            </a:r>
          </a:p>
        </p:txBody>
      </p:sp>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normAutofit/>
          </a:bodyPr>
          <a:lstStyle/>
          <a:p>
            <a:r>
              <a:rPr lang="fr-FR" dirty="0"/>
              <a:t>Une fois le rapport publié dans le service, il faut désormais ajouter les membres aux différents rôles créés</a:t>
            </a:r>
          </a:p>
          <a:p>
            <a:endParaRPr lang="fr-FR" dirty="0"/>
          </a:p>
          <a:p>
            <a:r>
              <a:rPr lang="fr-FR" dirty="0"/>
              <a:t>Cela se fait au niveau du jeu de données du rapport</a:t>
            </a:r>
          </a:p>
          <a:p>
            <a:pPr lvl="1"/>
            <a:r>
              <a:rPr lang="fr-FR" dirty="0"/>
              <a:t>Quand le rapport est publié, le jeu de données portant le même nom l’est aussi</a:t>
            </a:r>
          </a:p>
          <a:p>
            <a:pPr lvl="1"/>
            <a:endParaRPr lang="fr-FR" dirty="0"/>
          </a:p>
          <a:p>
            <a:endParaRPr lang="fr-FR" dirty="0"/>
          </a:p>
          <a:p>
            <a:pPr lvl="1"/>
            <a:endParaRPr lang="fr-FR" dirty="0"/>
          </a:p>
          <a:p>
            <a:pPr lvl="2"/>
            <a:endParaRPr lang="fr-FR" dirty="0"/>
          </a:p>
          <a:p>
            <a:endParaRPr lang="fr-FR" dirty="0"/>
          </a:p>
        </p:txBody>
      </p:sp>
      <p:sp>
        <p:nvSpPr>
          <p:cNvPr id="4" name="Espace réservé du contenu 3">
            <a:extLst>
              <a:ext uri="{FF2B5EF4-FFF2-40B4-BE49-F238E27FC236}">
                <a16:creationId xmlns:a16="http://schemas.microsoft.com/office/drawing/2014/main" id="{2D68FD4D-5CEB-46AD-BF41-70F72551857A}"/>
              </a:ext>
            </a:extLst>
          </p:cNvPr>
          <p:cNvSpPr>
            <a:spLocks noGrp="1"/>
          </p:cNvSpPr>
          <p:nvPr>
            <p:ph type="body" sz="quarter" idx="13"/>
          </p:nvPr>
        </p:nvSpPr>
        <p:spPr/>
        <p:txBody>
          <a:bodyPr/>
          <a:lstStyle/>
          <a:p>
            <a:r>
              <a:rPr lang="fr-FR" dirty="0"/>
              <a:t>5) Ajouter des membres aux rôles</a:t>
            </a:r>
          </a:p>
        </p:txBody>
      </p:sp>
    </p:spTree>
    <p:extLst>
      <p:ext uri="{BB962C8B-B14F-4D97-AF65-F5344CB8AC3E}">
        <p14:creationId xmlns:p14="http://schemas.microsoft.com/office/powerpoint/2010/main" val="3342046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F7E0AC-AB44-4D51-BDE3-D863E1F43C90}"/>
              </a:ext>
            </a:extLst>
          </p:cNvPr>
          <p:cNvSpPr>
            <a:spLocks noGrp="1"/>
          </p:cNvSpPr>
          <p:nvPr>
            <p:ph type="title"/>
          </p:nvPr>
        </p:nvSpPr>
        <p:spPr>
          <a:xfrm>
            <a:off x="838200" y="1682844"/>
            <a:ext cx="10515600" cy="2216803"/>
          </a:xfrm>
        </p:spPr>
        <p:txBody>
          <a:bodyPr/>
          <a:lstStyle/>
          <a:p>
            <a:pPr algn="ctr"/>
            <a:r>
              <a:rPr lang="fr-FR" dirty="0"/>
              <a:t>La RLS</a:t>
            </a:r>
          </a:p>
        </p:txBody>
      </p:sp>
    </p:spTree>
    <p:extLst>
      <p:ext uri="{BB962C8B-B14F-4D97-AF65-F5344CB8AC3E}">
        <p14:creationId xmlns:p14="http://schemas.microsoft.com/office/powerpoint/2010/main" val="4125770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La méthode statique</a:t>
            </a:r>
          </a:p>
        </p:txBody>
      </p:sp>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normAutofit/>
          </a:bodyPr>
          <a:lstStyle/>
          <a:p>
            <a:r>
              <a:rPr lang="fr-FR" dirty="0"/>
              <a:t>Dans l’espace de travail où a été publié le rapport, il faut identifier le jeu de données associé et aller dans « Sécurité »</a:t>
            </a:r>
          </a:p>
          <a:p>
            <a:endParaRPr lang="fr-FR" dirty="0"/>
          </a:p>
          <a:p>
            <a:endParaRPr lang="fr-FR" dirty="0"/>
          </a:p>
          <a:p>
            <a:pPr lvl="1"/>
            <a:endParaRPr lang="fr-FR" dirty="0"/>
          </a:p>
          <a:p>
            <a:endParaRPr lang="fr-FR" dirty="0"/>
          </a:p>
          <a:p>
            <a:endParaRPr lang="fr-FR" dirty="0"/>
          </a:p>
        </p:txBody>
      </p:sp>
      <p:sp>
        <p:nvSpPr>
          <p:cNvPr id="4" name="Espace réservé du contenu 3">
            <a:extLst>
              <a:ext uri="{FF2B5EF4-FFF2-40B4-BE49-F238E27FC236}">
                <a16:creationId xmlns:a16="http://schemas.microsoft.com/office/drawing/2014/main" id="{2D68FD4D-5CEB-46AD-BF41-70F72551857A}"/>
              </a:ext>
            </a:extLst>
          </p:cNvPr>
          <p:cNvSpPr>
            <a:spLocks noGrp="1"/>
          </p:cNvSpPr>
          <p:nvPr>
            <p:ph type="body" sz="quarter" idx="13"/>
          </p:nvPr>
        </p:nvSpPr>
        <p:spPr/>
        <p:txBody>
          <a:bodyPr/>
          <a:lstStyle/>
          <a:p>
            <a:r>
              <a:rPr lang="fr-FR" dirty="0"/>
              <a:t>5) Ajouter des membres aux rôles</a:t>
            </a:r>
          </a:p>
        </p:txBody>
      </p:sp>
      <p:pic>
        <p:nvPicPr>
          <p:cNvPr id="6" name="Image 5">
            <a:extLst>
              <a:ext uri="{FF2B5EF4-FFF2-40B4-BE49-F238E27FC236}">
                <a16:creationId xmlns:a16="http://schemas.microsoft.com/office/drawing/2014/main" id="{B809156A-2848-4555-9092-40907E005497}"/>
              </a:ext>
            </a:extLst>
          </p:cNvPr>
          <p:cNvPicPr>
            <a:picLocks noChangeAspect="1"/>
          </p:cNvPicPr>
          <p:nvPr/>
        </p:nvPicPr>
        <p:blipFill>
          <a:blip r:embed="rId2"/>
          <a:stretch>
            <a:fillRect/>
          </a:stretch>
        </p:blipFill>
        <p:spPr>
          <a:xfrm>
            <a:off x="619999" y="2613593"/>
            <a:ext cx="2076450" cy="809625"/>
          </a:xfrm>
          <a:prstGeom prst="rect">
            <a:avLst/>
          </a:prstGeom>
        </p:spPr>
      </p:pic>
      <p:pic>
        <p:nvPicPr>
          <p:cNvPr id="10" name="Image 9">
            <a:extLst>
              <a:ext uri="{FF2B5EF4-FFF2-40B4-BE49-F238E27FC236}">
                <a16:creationId xmlns:a16="http://schemas.microsoft.com/office/drawing/2014/main" id="{9FFC053A-21DD-45A2-B729-513FB95BAA4E}"/>
              </a:ext>
            </a:extLst>
          </p:cNvPr>
          <p:cNvPicPr>
            <a:picLocks noChangeAspect="1"/>
          </p:cNvPicPr>
          <p:nvPr/>
        </p:nvPicPr>
        <p:blipFill>
          <a:blip r:embed="rId3"/>
          <a:stretch>
            <a:fillRect/>
          </a:stretch>
        </p:blipFill>
        <p:spPr>
          <a:xfrm>
            <a:off x="469699" y="3571278"/>
            <a:ext cx="9429750" cy="609600"/>
          </a:xfrm>
          <a:prstGeom prst="rect">
            <a:avLst/>
          </a:prstGeom>
        </p:spPr>
      </p:pic>
      <p:sp>
        <p:nvSpPr>
          <p:cNvPr id="12" name="Rectangle 11">
            <a:extLst>
              <a:ext uri="{FF2B5EF4-FFF2-40B4-BE49-F238E27FC236}">
                <a16:creationId xmlns:a16="http://schemas.microsoft.com/office/drawing/2014/main" id="{1F32708C-7274-4260-AB23-4A3CD69E5206}"/>
              </a:ext>
            </a:extLst>
          </p:cNvPr>
          <p:cNvSpPr/>
          <p:nvPr/>
        </p:nvSpPr>
        <p:spPr>
          <a:xfrm>
            <a:off x="619999" y="2988388"/>
            <a:ext cx="2076450" cy="453005"/>
          </a:xfrm>
          <a:prstGeom prst="rect">
            <a:avLst/>
          </a:prstGeom>
          <a:noFill/>
          <a:ln w="127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pic>
        <p:nvPicPr>
          <p:cNvPr id="14" name="Image 13">
            <a:extLst>
              <a:ext uri="{FF2B5EF4-FFF2-40B4-BE49-F238E27FC236}">
                <a16:creationId xmlns:a16="http://schemas.microsoft.com/office/drawing/2014/main" id="{46F5C549-A8B3-4CDE-878A-01B4BF87F434}"/>
              </a:ext>
            </a:extLst>
          </p:cNvPr>
          <p:cNvPicPr>
            <a:picLocks noChangeAspect="1"/>
          </p:cNvPicPr>
          <p:nvPr/>
        </p:nvPicPr>
        <p:blipFill>
          <a:blip r:embed="rId4"/>
          <a:stretch>
            <a:fillRect/>
          </a:stretch>
        </p:blipFill>
        <p:spPr>
          <a:xfrm>
            <a:off x="3986957" y="3634389"/>
            <a:ext cx="1724025" cy="2933700"/>
          </a:xfrm>
          <a:prstGeom prst="rect">
            <a:avLst/>
          </a:prstGeom>
        </p:spPr>
      </p:pic>
      <p:sp>
        <p:nvSpPr>
          <p:cNvPr id="11" name="Rectangle 10">
            <a:extLst>
              <a:ext uri="{FF2B5EF4-FFF2-40B4-BE49-F238E27FC236}">
                <a16:creationId xmlns:a16="http://schemas.microsoft.com/office/drawing/2014/main" id="{A97CEF78-28B8-4B7B-9292-5C92EF1B8BF7}"/>
              </a:ext>
            </a:extLst>
          </p:cNvPr>
          <p:cNvSpPr/>
          <p:nvPr/>
        </p:nvSpPr>
        <p:spPr>
          <a:xfrm>
            <a:off x="3986957" y="3649575"/>
            <a:ext cx="335559" cy="453005"/>
          </a:xfrm>
          <a:prstGeom prst="rect">
            <a:avLst/>
          </a:prstGeom>
          <a:noFill/>
          <a:ln w="127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8DA314A1-E056-4DE2-9C01-A7DD7848B8B2}"/>
              </a:ext>
            </a:extLst>
          </p:cNvPr>
          <p:cNvSpPr/>
          <p:nvPr/>
        </p:nvSpPr>
        <p:spPr>
          <a:xfrm>
            <a:off x="3986956" y="5465447"/>
            <a:ext cx="626989" cy="390069"/>
          </a:xfrm>
          <a:prstGeom prst="rect">
            <a:avLst/>
          </a:prstGeom>
          <a:noFill/>
          <a:ln w="127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44115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La méthode statique</a:t>
            </a:r>
          </a:p>
        </p:txBody>
      </p:sp>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normAutofit/>
          </a:bodyPr>
          <a:lstStyle/>
          <a:p>
            <a:r>
              <a:rPr lang="fr-FR" dirty="0"/>
              <a:t>Une fois dans « Sécurité », on se retrouve avec tous les rôles créés précédemment, et on peut librement y ajouter des membres</a:t>
            </a:r>
          </a:p>
          <a:p>
            <a:pPr lvl="1"/>
            <a:endParaRPr lang="fr-FR" dirty="0"/>
          </a:p>
          <a:p>
            <a:endParaRPr lang="fr-FR" dirty="0"/>
          </a:p>
          <a:p>
            <a:endParaRPr lang="fr-FR" dirty="0"/>
          </a:p>
        </p:txBody>
      </p:sp>
      <p:sp>
        <p:nvSpPr>
          <p:cNvPr id="4" name="Espace réservé du contenu 3">
            <a:extLst>
              <a:ext uri="{FF2B5EF4-FFF2-40B4-BE49-F238E27FC236}">
                <a16:creationId xmlns:a16="http://schemas.microsoft.com/office/drawing/2014/main" id="{2D68FD4D-5CEB-46AD-BF41-70F72551857A}"/>
              </a:ext>
            </a:extLst>
          </p:cNvPr>
          <p:cNvSpPr>
            <a:spLocks noGrp="1"/>
          </p:cNvSpPr>
          <p:nvPr>
            <p:ph type="body" sz="quarter" idx="13"/>
          </p:nvPr>
        </p:nvSpPr>
        <p:spPr/>
        <p:txBody>
          <a:bodyPr/>
          <a:lstStyle/>
          <a:p>
            <a:r>
              <a:rPr lang="fr-FR" dirty="0"/>
              <a:t>5) Ajouter des membres aux rôles</a:t>
            </a:r>
          </a:p>
        </p:txBody>
      </p:sp>
      <p:pic>
        <p:nvPicPr>
          <p:cNvPr id="6" name="Image 5">
            <a:extLst>
              <a:ext uri="{FF2B5EF4-FFF2-40B4-BE49-F238E27FC236}">
                <a16:creationId xmlns:a16="http://schemas.microsoft.com/office/drawing/2014/main" id="{2C74C435-EA82-4704-B3D1-D9A8A2EE3F0A}"/>
              </a:ext>
            </a:extLst>
          </p:cNvPr>
          <p:cNvPicPr>
            <a:picLocks noChangeAspect="1"/>
          </p:cNvPicPr>
          <p:nvPr/>
        </p:nvPicPr>
        <p:blipFill>
          <a:blip r:embed="rId2"/>
          <a:stretch>
            <a:fillRect/>
          </a:stretch>
        </p:blipFill>
        <p:spPr>
          <a:xfrm>
            <a:off x="687504" y="2745355"/>
            <a:ext cx="6219825" cy="2505075"/>
          </a:xfrm>
          <a:prstGeom prst="rect">
            <a:avLst/>
          </a:prstGeom>
        </p:spPr>
      </p:pic>
    </p:spTree>
    <p:extLst>
      <p:ext uri="{BB962C8B-B14F-4D97-AF65-F5344CB8AC3E}">
        <p14:creationId xmlns:p14="http://schemas.microsoft.com/office/powerpoint/2010/main" val="1550338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La méthode statique</a:t>
            </a:r>
          </a:p>
        </p:txBody>
      </p:sp>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normAutofit/>
          </a:bodyPr>
          <a:lstStyle/>
          <a:p>
            <a:r>
              <a:rPr lang="fr-FR" dirty="0"/>
              <a:t>Enfin, pour bien s’assurer que tout fonctionne comme attendu, on de nouveau tester les rôles, directement dans le service cette fois-ci</a:t>
            </a:r>
          </a:p>
          <a:p>
            <a:pPr lvl="1"/>
            <a:endParaRPr lang="fr-FR" dirty="0"/>
          </a:p>
          <a:p>
            <a:pPr lvl="1"/>
            <a:endParaRPr lang="fr-FR" dirty="0"/>
          </a:p>
          <a:p>
            <a:endParaRPr lang="fr-FR" dirty="0"/>
          </a:p>
          <a:p>
            <a:endParaRPr lang="fr-FR" dirty="0"/>
          </a:p>
        </p:txBody>
      </p:sp>
      <p:sp>
        <p:nvSpPr>
          <p:cNvPr id="4" name="Espace réservé du contenu 3">
            <a:extLst>
              <a:ext uri="{FF2B5EF4-FFF2-40B4-BE49-F238E27FC236}">
                <a16:creationId xmlns:a16="http://schemas.microsoft.com/office/drawing/2014/main" id="{2D68FD4D-5CEB-46AD-BF41-70F72551857A}"/>
              </a:ext>
            </a:extLst>
          </p:cNvPr>
          <p:cNvSpPr>
            <a:spLocks noGrp="1"/>
          </p:cNvSpPr>
          <p:nvPr>
            <p:ph type="body" sz="quarter" idx="13"/>
          </p:nvPr>
        </p:nvSpPr>
        <p:spPr/>
        <p:txBody>
          <a:bodyPr/>
          <a:lstStyle/>
          <a:p>
            <a:r>
              <a:rPr lang="fr-FR" dirty="0"/>
              <a:t>6) Tester (de nouveau) les rôles</a:t>
            </a:r>
          </a:p>
        </p:txBody>
      </p:sp>
      <p:pic>
        <p:nvPicPr>
          <p:cNvPr id="6" name="Image 5">
            <a:extLst>
              <a:ext uri="{FF2B5EF4-FFF2-40B4-BE49-F238E27FC236}">
                <a16:creationId xmlns:a16="http://schemas.microsoft.com/office/drawing/2014/main" id="{8BC8285A-8FAE-45DD-A5F6-98A91F2675AA}"/>
              </a:ext>
            </a:extLst>
          </p:cNvPr>
          <p:cNvPicPr>
            <a:picLocks noChangeAspect="1"/>
          </p:cNvPicPr>
          <p:nvPr/>
        </p:nvPicPr>
        <p:blipFill>
          <a:blip r:embed="rId2"/>
          <a:stretch>
            <a:fillRect/>
          </a:stretch>
        </p:blipFill>
        <p:spPr>
          <a:xfrm>
            <a:off x="841611" y="2743943"/>
            <a:ext cx="4410075" cy="2695575"/>
          </a:xfrm>
          <a:prstGeom prst="rect">
            <a:avLst/>
          </a:prstGeom>
        </p:spPr>
      </p:pic>
      <p:sp>
        <p:nvSpPr>
          <p:cNvPr id="7" name="Rectangle 6">
            <a:extLst>
              <a:ext uri="{FF2B5EF4-FFF2-40B4-BE49-F238E27FC236}">
                <a16:creationId xmlns:a16="http://schemas.microsoft.com/office/drawing/2014/main" id="{D702D7B0-5D9E-4125-AEC6-65A4186FA4AE}"/>
              </a:ext>
            </a:extLst>
          </p:cNvPr>
          <p:cNvSpPr/>
          <p:nvPr/>
        </p:nvSpPr>
        <p:spPr>
          <a:xfrm>
            <a:off x="3212983" y="4027080"/>
            <a:ext cx="1895911" cy="326807"/>
          </a:xfrm>
          <a:prstGeom prst="rect">
            <a:avLst/>
          </a:prstGeom>
          <a:noFill/>
          <a:ln w="127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78E91713-6EA1-457F-A247-0F8C3A94D3BF}"/>
              </a:ext>
            </a:extLst>
          </p:cNvPr>
          <p:cNvSpPr/>
          <p:nvPr/>
        </p:nvSpPr>
        <p:spPr>
          <a:xfrm>
            <a:off x="3212983" y="3745667"/>
            <a:ext cx="234892" cy="277237"/>
          </a:xfrm>
          <a:prstGeom prst="rect">
            <a:avLst/>
          </a:prstGeom>
          <a:noFill/>
          <a:ln w="127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84300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La méthode statique</a:t>
            </a:r>
          </a:p>
        </p:txBody>
      </p:sp>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normAutofit/>
          </a:bodyPr>
          <a:lstStyle/>
          <a:p>
            <a:r>
              <a:rPr lang="fr-FR" dirty="0"/>
              <a:t>Ce qui donne le résultat suivant :</a:t>
            </a:r>
          </a:p>
          <a:p>
            <a:pPr lvl="1"/>
            <a:endParaRPr lang="fr-FR" dirty="0"/>
          </a:p>
          <a:p>
            <a:pPr lvl="1"/>
            <a:endParaRPr lang="fr-FR" dirty="0"/>
          </a:p>
          <a:p>
            <a:endParaRPr lang="fr-FR" dirty="0"/>
          </a:p>
          <a:p>
            <a:endParaRPr lang="fr-FR" dirty="0"/>
          </a:p>
        </p:txBody>
      </p:sp>
      <p:sp>
        <p:nvSpPr>
          <p:cNvPr id="4" name="Espace réservé du contenu 3">
            <a:extLst>
              <a:ext uri="{FF2B5EF4-FFF2-40B4-BE49-F238E27FC236}">
                <a16:creationId xmlns:a16="http://schemas.microsoft.com/office/drawing/2014/main" id="{2D68FD4D-5CEB-46AD-BF41-70F72551857A}"/>
              </a:ext>
            </a:extLst>
          </p:cNvPr>
          <p:cNvSpPr>
            <a:spLocks noGrp="1"/>
          </p:cNvSpPr>
          <p:nvPr>
            <p:ph type="body" sz="quarter" idx="13"/>
          </p:nvPr>
        </p:nvSpPr>
        <p:spPr/>
        <p:txBody>
          <a:bodyPr/>
          <a:lstStyle/>
          <a:p>
            <a:r>
              <a:rPr lang="fr-FR" dirty="0"/>
              <a:t>6) Tester (de nouveau) les rôles</a:t>
            </a:r>
          </a:p>
        </p:txBody>
      </p:sp>
      <p:pic>
        <p:nvPicPr>
          <p:cNvPr id="6" name="Image 5">
            <a:extLst>
              <a:ext uri="{FF2B5EF4-FFF2-40B4-BE49-F238E27FC236}">
                <a16:creationId xmlns:a16="http://schemas.microsoft.com/office/drawing/2014/main" id="{AC2D5CF6-2939-4838-85B1-6C0DA87624AB}"/>
              </a:ext>
            </a:extLst>
          </p:cNvPr>
          <p:cNvPicPr>
            <a:picLocks noChangeAspect="1"/>
          </p:cNvPicPr>
          <p:nvPr/>
        </p:nvPicPr>
        <p:blipFill>
          <a:blip r:embed="rId2"/>
          <a:stretch>
            <a:fillRect/>
          </a:stretch>
        </p:blipFill>
        <p:spPr>
          <a:xfrm>
            <a:off x="704675" y="2384350"/>
            <a:ext cx="7576700" cy="4053240"/>
          </a:xfrm>
          <a:prstGeom prst="rect">
            <a:avLst/>
          </a:prstGeom>
        </p:spPr>
      </p:pic>
    </p:spTree>
    <p:extLst>
      <p:ext uri="{BB962C8B-B14F-4D97-AF65-F5344CB8AC3E}">
        <p14:creationId xmlns:p14="http://schemas.microsoft.com/office/powerpoint/2010/main" val="3563301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8497-D7AE-43B1-87B4-085E48A117FA}"/>
              </a:ext>
            </a:extLst>
          </p:cNvPr>
          <p:cNvSpPr>
            <a:spLocks noGrp="1"/>
          </p:cNvSpPr>
          <p:nvPr>
            <p:ph type="title"/>
          </p:nvPr>
        </p:nvSpPr>
        <p:spPr/>
        <p:txBody>
          <a:bodyPr>
            <a:normAutofit fontScale="90000"/>
          </a:bodyPr>
          <a:lstStyle/>
          <a:p>
            <a:r>
              <a:rPr lang="fr-FR" dirty="0"/>
              <a:t>La méthode statique</a:t>
            </a:r>
          </a:p>
        </p:txBody>
      </p:sp>
      <p:sp>
        <p:nvSpPr>
          <p:cNvPr id="3" name="Espace réservé du contenu 2">
            <a:extLst>
              <a:ext uri="{FF2B5EF4-FFF2-40B4-BE49-F238E27FC236}">
                <a16:creationId xmlns:a16="http://schemas.microsoft.com/office/drawing/2014/main" id="{D83C5B29-F38E-4829-922A-D25F2E4ED2AF}"/>
              </a:ext>
            </a:extLst>
          </p:cNvPr>
          <p:cNvSpPr>
            <a:spLocks noGrp="1"/>
          </p:cNvSpPr>
          <p:nvPr>
            <p:ph idx="1"/>
          </p:nvPr>
        </p:nvSpPr>
        <p:spPr>
          <a:xfrm>
            <a:off x="263611" y="1607570"/>
            <a:ext cx="11557686" cy="5011344"/>
          </a:xfrm>
        </p:spPr>
        <p:txBody>
          <a:bodyPr>
            <a:normAutofit lnSpcReduction="10000"/>
          </a:bodyPr>
          <a:lstStyle/>
          <a:p>
            <a:r>
              <a:rPr lang="fr-FR" dirty="0"/>
              <a:t>Remarque :</a:t>
            </a:r>
          </a:p>
          <a:p>
            <a:pPr lvl="1"/>
            <a:r>
              <a:rPr lang="fr-FR" dirty="0"/>
              <a:t>Si l’auteur du rapport souhaite tester lui-même la RLS avec son propre compte, par exemple en s’ajoutant au rôle « Canada » ...</a:t>
            </a:r>
          </a:p>
          <a:p>
            <a:pPr lvl="1"/>
            <a:r>
              <a:rPr lang="fr-FR" dirty="0"/>
              <a:t>... et qu’il accède ensuite à ce rapport dans le service Power BI avec ce même compte, il s’attend à ne voir que les données pour le Canada ...</a:t>
            </a:r>
          </a:p>
          <a:p>
            <a:pPr lvl="1"/>
            <a:r>
              <a:rPr lang="fr-FR" dirty="0"/>
              <a:t>... et pourtant, il aura étrangement accès à toutes les données du rapport </a:t>
            </a:r>
            <a:r>
              <a:rPr lang="fr-FR" dirty="0">
                <a:sym typeface="Wingdings" panose="05000000000000000000" pitchFamily="2" charset="2"/>
              </a:rPr>
              <a:t>🤔</a:t>
            </a:r>
          </a:p>
          <a:p>
            <a:pPr marL="457200" lvl="1" indent="0">
              <a:buNone/>
            </a:pPr>
            <a:endParaRPr lang="fr-FR" dirty="0"/>
          </a:p>
          <a:p>
            <a:r>
              <a:rPr lang="fr-FR" dirty="0"/>
              <a:t>La raison est simple : </a:t>
            </a:r>
          </a:p>
          <a:p>
            <a:pPr lvl="1"/>
            <a:r>
              <a:rPr lang="fr-FR" dirty="0"/>
              <a:t>Ici, l’utilisateur a un droit d’écriture sur le dataset associé au rapport, ce qui signifie qu’il pourrait parfaitement </a:t>
            </a:r>
            <a:r>
              <a:rPr lang="fr-FR" b="1" dirty="0"/>
              <a:t>changer les règles de la RLS</a:t>
            </a:r>
            <a:r>
              <a:rPr lang="fr-FR" dirty="0"/>
              <a:t> s’il le souhaitait</a:t>
            </a:r>
          </a:p>
          <a:p>
            <a:pPr lvl="1"/>
            <a:r>
              <a:rPr lang="fr-FR" dirty="0"/>
              <a:t>De ce fait, la RLS ne s’applique </a:t>
            </a:r>
            <a:r>
              <a:rPr lang="fr-FR" b="1" dirty="0"/>
              <a:t>jamais</a:t>
            </a:r>
            <a:r>
              <a:rPr lang="fr-FR" dirty="0"/>
              <a:t> à des utilisateurs ayant des </a:t>
            </a:r>
            <a:r>
              <a:rPr lang="fr-FR" b="1" dirty="0"/>
              <a:t>droits d’écriture sur le dataset </a:t>
            </a:r>
            <a:r>
              <a:rPr lang="fr-FR" dirty="0"/>
              <a:t>concerné</a:t>
            </a:r>
          </a:p>
          <a:p>
            <a:pPr lvl="1"/>
            <a:r>
              <a:rPr lang="fr-FR" dirty="0"/>
              <a:t>La RLS n’a de sens que pour les utilisateurs qui ne peuvent que </a:t>
            </a:r>
            <a:r>
              <a:rPr lang="fr-FR" b="1" dirty="0"/>
              <a:t>consommer</a:t>
            </a:r>
            <a:r>
              <a:rPr lang="fr-FR" dirty="0"/>
              <a:t> la donnée</a:t>
            </a:r>
          </a:p>
          <a:p>
            <a:pPr lvl="1"/>
            <a:endParaRPr lang="fr-FR" dirty="0"/>
          </a:p>
        </p:txBody>
      </p:sp>
      <p:sp>
        <p:nvSpPr>
          <p:cNvPr id="4" name="Espace réservé du texte 3">
            <a:extLst>
              <a:ext uri="{FF2B5EF4-FFF2-40B4-BE49-F238E27FC236}">
                <a16:creationId xmlns:a16="http://schemas.microsoft.com/office/drawing/2014/main" id="{C19B6555-0E38-4233-9D04-BA2C6FEEA197}"/>
              </a:ext>
            </a:extLst>
          </p:cNvPr>
          <p:cNvSpPr>
            <a:spLocks noGrp="1"/>
          </p:cNvSpPr>
          <p:nvPr>
            <p:ph type="body" sz="quarter" idx="13"/>
          </p:nvPr>
        </p:nvSpPr>
        <p:spPr/>
        <p:txBody>
          <a:bodyPr/>
          <a:lstStyle/>
          <a:p>
            <a:r>
              <a:rPr lang="fr-FR" dirty="0"/>
              <a:t>Remarque en cas de test</a:t>
            </a:r>
          </a:p>
        </p:txBody>
      </p:sp>
    </p:spTree>
    <p:extLst>
      <p:ext uri="{BB962C8B-B14F-4D97-AF65-F5344CB8AC3E}">
        <p14:creationId xmlns:p14="http://schemas.microsoft.com/office/powerpoint/2010/main" val="2365163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48497-D7AE-43B1-87B4-085E48A117FA}"/>
              </a:ext>
            </a:extLst>
          </p:cNvPr>
          <p:cNvSpPr>
            <a:spLocks noGrp="1"/>
          </p:cNvSpPr>
          <p:nvPr>
            <p:ph type="title"/>
          </p:nvPr>
        </p:nvSpPr>
        <p:spPr/>
        <p:txBody>
          <a:bodyPr>
            <a:normAutofit fontScale="90000"/>
          </a:bodyPr>
          <a:lstStyle/>
          <a:p>
            <a:r>
              <a:rPr lang="fr-FR" dirty="0"/>
              <a:t>La méthode statique</a:t>
            </a:r>
          </a:p>
        </p:txBody>
      </p:sp>
      <p:sp>
        <p:nvSpPr>
          <p:cNvPr id="3" name="Espace réservé du contenu 2">
            <a:extLst>
              <a:ext uri="{FF2B5EF4-FFF2-40B4-BE49-F238E27FC236}">
                <a16:creationId xmlns:a16="http://schemas.microsoft.com/office/drawing/2014/main" id="{D83C5B29-F38E-4829-922A-D25F2E4ED2AF}"/>
              </a:ext>
            </a:extLst>
          </p:cNvPr>
          <p:cNvSpPr>
            <a:spLocks noGrp="1"/>
          </p:cNvSpPr>
          <p:nvPr>
            <p:ph idx="1"/>
          </p:nvPr>
        </p:nvSpPr>
        <p:spPr>
          <a:xfrm>
            <a:off x="263611" y="1607569"/>
            <a:ext cx="11557686" cy="5152099"/>
          </a:xfrm>
        </p:spPr>
        <p:txBody>
          <a:bodyPr>
            <a:normAutofit/>
          </a:bodyPr>
          <a:lstStyle/>
          <a:p>
            <a:r>
              <a:rPr lang="fr-FR" dirty="0"/>
              <a:t>Pour résumer simplement, la RLS ne s’applique qu’aux utilisateurs qui n’ont qu’un accès de </a:t>
            </a:r>
            <a:r>
              <a:rPr lang="fr-FR" b="1" dirty="0"/>
              <a:t>lecture</a:t>
            </a:r>
            <a:r>
              <a:rPr lang="fr-FR" dirty="0"/>
              <a:t> sur le dataset</a:t>
            </a:r>
          </a:p>
          <a:p>
            <a:endParaRPr lang="fr-FR" dirty="0"/>
          </a:p>
          <a:p>
            <a:r>
              <a:rPr lang="fr-FR" dirty="0"/>
              <a:t>Dans un cas « classique » où les rapports et le dataset sont tous publiés dans le même workspace, la RLS ne s’applique que sur les utilisateurs avec un rôle de </a:t>
            </a:r>
            <a:r>
              <a:rPr lang="fr-FR" b="1" dirty="0"/>
              <a:t>lecteur (viewer)</a:t>
            </a:r>
            <a:r>
              <a:rPr lang="fr-FR" dirty="0"/>
              <a:t> sur le workspace </a:t>
            </a:r>
          </a:p>
          <a:p>
            <a:endParaRPr lang="fr-FR" dirty="0"/>
          </a:p>
          <a:p>
            <a:r>
              <a:rPr lang="fr-FR" dirty="0"/>
              <a:t>NB : La RLS fonctionne également pour les utilisateurs qui accèdent à ces rapports via une application</a:t>
            </a:r>
          </a:p>
          <a:p>
            <a:endParaRPr lang="fr-FR" dirty="0"/>
          </a:p>
          <a:p>
            <a:r>
              <a:rPr lang="fr-FR" dirty="0"/>
              <a:t>Toutes ces remarques sont également vraies pour la méthode dynamique</a:t>
            </a:r>
          </a:p>
        </p:txBody>
      </p:sp>
      <p:sp>
        <p:nvSpPr>
          <p:cNvPr id="4" name="Espace réservé du texte 3">
            <a:extLst>
              <a:ext uri="{FF2B5EF4-FFF2-40B4-BE49-F238E27FC236}">
                <a16:creationId xmlns:a16="http://schemas.microsoft.com/office/drawing/2014/main" id="{C19B6555-0E38-4233-9D04-BA2C6FEEA197}"/>
              </a:ext>
            </a:extLst>
          </p:cNvPr>
          <p:cNvSpPr>
            <a:spLocks noGrp="1"/>
          </p:cNvSpPr>
          <p:nvPr>
            <p:ph type="body" sz="quarter" idx="13"/>
          </p:nvPr>
        </p:nvSpPr>
        <p:spPr/>
        <p:txBody>
          <a:bodyPr/>
          <a:lstStyle/>
          <a:p>
            <a:r>
              <a:rPr lang="fr-FR" dirty="0"/>
              <a:t>Remarque en cas de test</a:t>
            </a:r>
          </a:p>
        </p:txBody>
      </p:sp>
    </p:spTree>
    <p:extLst>
      <p:ext uri="{BB962C8B-B14F-4D97-AF65-F5344CB8AC3E}">
        <p14:creationId xmlns:p14="http://schemas.microsoft.com/office/powerpoint/2010/main" val="1887395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F7E0AC-AB44-4D51-BDE3-D863E1F43C90}"/>
              </a:ext>
            </a:extLst>
          </p:cNvPr>
          <p:cNvSpPr>
            <a:spLocks noGrp="1"/>
          </p:cNvSpPr>
          <p:nvPr>
            <p:ph type="title"/>
          </p:nvPr>
        </p:nvSpPr>
        <p:spPr>
          <a:xfrm>
            <a:off x="838200" y="1682844"/>
            <a:ext cx="10515600" cy="2216803"/>
          </a:xfrm>
        </p:spPr>
        <p:txBody>
          <a:bodyPr/>
          <a:lstStyle/>
          <a:p>
            <a:pPr algn="ctr"/>
            <a:r>
              <a:rPr lang="fr-FR" dirty="0"/>
              <a:t>La méthode dynamique</a:t>
            </a:r>
          </a:p>
        </p:txBody>
      </p:sp>
    </p:spTree>
    <p:extLst>
      <p:ext uri="{BB962C8B-B14F-4D97-AF65-F5344CB8AC3E}">
        <p14:creationId xmlns:p14="http://schemas.microsoft.com/office/powerpoint/2010/main" val="2841070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La méthode dynamique</a:t>
            </a:r>
          </a:p>
        </p:txBody>
      </p:sp>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normAutofit/>
          </a:bodyPr>
          <a:lstStyle/>
          <a:p>
            <a:r>
              <a:rPr lang="fr-FR" dirty="0"/>
              <a:t>La méthode précédente est « statique » en plusieurs sens :</a:t>
            </a:r>
          </a:p>
          <a:p>
            <a:pPr lvl="1"/>
            <a:r>
              <a:rPr lang="fr-FR" dirty="0"/>
              <a:t>Un rôle est cantonné à des règles définies « en dur » dans le dataset</a:t>
            </a:r>
          </a:p>
          <a:p>
            <a:pPr lvl="1"/>
            <a:r>
              <a:rPr lang="fr-FR" dirty="0"/>
              <a:t>Il faut créer manuellement des rôles spécifiques dans le modèle pour chaque profil d’utilisateur</a:t>
            </a:r>
          </a:p>
          <a:p>
            <a:pPr lvl="1"/>
            <a:r>
              <a:rPr lang="fr-FR" dirty="0"/>
              <a:t>Il faut assigner manuellement les utilisateurs à leurs rôles respectifs</a:t>
            </a:r>
          </a:p>
          <a:p>
            <a:pPr lvl="1"/>
            <a:endParaRPr lang="fr-FR" dirty="0"/>
          </a:p>
          <a:p>
            <a:r>
              <a:rPr lang="fr-FR" dirty="0"/>
              <a:t>Lorsque le nombre de rôles à créer est conséquent (des dizaines, centaines...), ou quand ces derniers peuvent être amenés à évoluer fréquemment, la méthode statique ne suffit plus</a:t>
            </a:r>
          </a:p>
          <a:p>
            <a:pPr lvl="1"/>
            <a:r>
              <a:rPr lang="fr-FR" dirty="0"/>
              <a:t>Il faut mettre en place la méthode « dynamique » !</a:t>
            </a:r>
          </a:p>
          <a:p>
            <a:endParaRPr lang="fr-FR" dirty="0"/>
          </a:p>
          <a:p>
            <a:pPr marL="457200" lvl="1" indent="0">
              <a:buNone/>
            </a:pPr>
            <a:endParaRPr lang="fr-FR" dirty="0"/>
          </a:p>
          <a:p>
            <a:pPr lvl="1"/>
            <a:endParaRPr lang="fr-FR" dirty="0"/>
          </a:p>
          <a:p>
            <a:endParaRPr lang="fr-FR" dirty="0"/>
          </a:p>
          <a:p>
            <a:endParaRPr lang="fr-FR" dirty="0"/>
          </a:p>
        </p:txBody>
      </p:sp>
      <p:sp>
        <p:nvSpPr>
          <p:cNvPr id="4" name="Espace réservé du contenu 3">
            <a:extLst>
              <a:ext uri="{FF2B5EF4-FFF2-40B4-BE49-F238E27FC236}">
                <a16:creationId xmlns:a16="http://schemas.microsoft.com/office/drawing/2014/main" id="{2D68FD4D-5CEB-46AD-BF41-70F72551857A}"/>
              </a:ext>
            </a:extLst>
          </p:cNvPr>
          <p:cNvSpPr>
            <a:spLocks noGrp="1"/>
          </p:cNvSpPr>
          <p:nvPr>
            <p:ph type="body" sz="quarter" idx="13"/>
          </p:nvPr>
        </p:nvSpPr>
        <p:spPr/>
        <p:txBody>
          <a:bodyPr/>
          <a:lstStyle/>
          <a:p>
            <a:r>
              <a:rPr lang="fr-FR" dirty="0"/>
              <a:t>Présentation</a:t>
            </a:r>
          </a:p>
        </p:txBody>
      </p:sp>
    </p:spTree>
    <p:extLst>
      <p:ext uri="{BB962C8B-B14F-4D97-AF65-F5344CB8AC3E}">
        <p14:creationId xmlns:p14="http://schemas.microsoft.com/office/powerpoint/2010/main" val="2847225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La méthode dynamique</a:t>
            </a:r>
          </a:p>
        </p:txBody>
      </p:sp>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normAutofit/>
          </a:bodyPr>
          <a:lstStyle/>
          <a:p>
            <a:r>
              <a:rPr lang="fr-FR" dirty="0"/>
              <a:t>Avec la méthode dynamique, on va pouvoir utiliser une table de « mapping »  dans notre modèle pour spécifier les droits des utilisateurs</a:t>
            </a:r>
          </a:p>
          <a:p>
            <a:endParaRPr lang="fr-FR" dirty="0"/>
          </a:p>
          <a:p>
            <a:r>
              <a:rPr lang="fr-FR" dirty="0"/>
              <a:t>Il existe plusieurs façons d’appliquer de la RLS dynamique, dans cette démonstration nous allons prendre un exemple simple avec une seule table de mapping</a:t>
            </a:r>
          </a:p>
          <a:p>
            <a:endParaRPr lang="fr-FR" dirty="0"/>
          </a:p>
          <a:p>
            <a:r>
              <a:rPr lang="fr-FR" dirty="0"/>
              <a:t>Dans cette table de mapping, sur chaque ligne, on va renseigner :</a:t>
            </a:r>
          </a:p>
          <a:p>
            <a:pPr lvl="1"/>
            <a:r>
              <a:rPr lang="fr-FR" dirty="0"/>
              <a:t>Le mail de chaque utilisateur (qui fait office d’identifiant unique)</a:t>
            </a:r>
          </a:p>
          <a:p>
            <a:pPr lvl="1"/>
            <a:r>
              <a:rPr lang="fr-FR" dirty="0"/>
              <a:t>Le droit qui lui est attribué (ici : la catégorie de produit qu’il peut voir)</a:t>
            </a:r>
          </a:p>
          <a:p>
            <a:endParaRPr lang="fr-FR" dirty="0"/>
          </a:p>
          <a:p>
            <a:pPr marL="457200" lvl="1" indent="0">
              <a:buNone/>
            </a:pPr>
            <a:endParaRPr lang="fr-FR" dirty="0"/>
          </a:p>
          <a:p>
            <a:pPr lvl="1"/>
            <a:endParaRPr lang="fr-FR" dirty="0"/>
          </a:p>
          <a:p>
            <a:endParaRPr lang="fr-FR" dirty="0"/>
          </a:p>
          <a:p>
            <a:endParaRPr lang="fr-FR" dirty="0"/>
          </a:p>
        </p:txBody>
      </p:sp>
      <p:sp>
        <p:nvSpPr>
          <p:cNvPr id="4" name="Espace réservé du contenu 3">
            <a:extLst>
              <a:ext uri="{FF2B5EF4-FFF2-40B4-BE49-F238E27FC236}">
                <a16:creationId xmlns:a16="http://schemas.microsoft.com/office/drawing/2014/main" id="{2D68FD4D-5CEB-46AD-BF41-70F72551857A}"/>
              </a:ext>
            </a:extLst>
          </p:cNvPr>
          <p:cNvSpPr>
            <a:spLocks noGrp="1"/>
          </p:cNvSpPr>
          <p:nvPr>
            <p:ph type="body" sz="quarter" idx="13"/>
          </p:nvPr>
        </p:nvSpPr>
        <p:spPr/>
        <p:txBody>
          <a:bodyPr/>
          <a:lstStyle/>
          <a:p>
            <a:r>
              <a:rPr lang="fr-FR" dirty="0"/>
              <a:t>Présentation</a:t>
            </a:r>
          </a:p>
        </p:txBody>
      </p:sp>
    </p:spTree>
    <p:extLst>
      <p:ext uri="{BB962C8B-B14F-4D97-AF65-F5344CB8AC3E}">
        <p14:creationId xmlns:p14="http://schemas.microsoft.com/office/powerpoint/2010/main" val="894815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464BF5-F421-4C6D-8D3E-384A9F76E1AC}"/>
              </a:ext>
            </a:extLst>
          </p:cNvPr>
          <p:cNvSpPr>
            <a:spLocks noGrp="1"/>
          </p:cNvSpPr>
          <p:nvPr>
            <p:ph type="title"/>
          </p:nvPr>
        </p:nvSpPr>
        <p:spPr/>
        <p:txBody>
          <a:bodyPr>
            <a:normAutofit fontScale="90000"/>
          </a:bodyPr>
          <a:lstStyle/>
          <a:p>
            <a:r>
              <a:rPr lang="fr-FR" dirty="0"/>
              <a:t>La méthode dynamique</a:t>
            </a:r>
          </a:p>
        </p:txBody>
      </p:sp>
      <p:sp>
        <p:nvSpPr>
          <p:cNvPr id="3" name="Espace réservé du contenu 2">
            <a:extLst>
              <a:ext uri="{FF2B5EF4-FFF2-40B4-BE49-F238E27FC236}">
                <a16:creationId xmlns:a16="http://schemas.microsoft.com/office/drawing/2014/main" id="{AAAA054B-F9BA-4B5C-BF52-3B2FE148DF2D}"/>
              </a:ext>
            </a:extLst>
          </p:cNvPr>
          <p:cNvSpPr>
            <a:spLocks noGrp="1"/>
          </p:cNvSpPr>
          <p:nvPr>
            <p:ph idx="1"/>
          </p:nvPr>
        </p:nvSpPr>
        <p:spPr>
          <a:xfrm>
            <a:off x="263611" y="1607570"/>
            <a:ext cx="11557686" cy="4864022"/>
          </a:xfrm>
        </p:spPr>
        <p:txBody>
          <a:bodyPr>
            <a:normAutofit lnSpcReduction="10000"/>
          </a:bodyPr>
          <a:lstStyle/>
          <a:p>
            <a:r>
              <a:rPr lang="fr-FR" dirty="0"/>
              <a:t>Dans la démonstration suivante, nous allons travailler sur ce modèle simple : </a:t>
            </a:r>
          </a:p>
          <a:p>
            <a:endParaRPr lang="fr-FR" dirty="0"/>
          </a:p>
          <a:p>
            <a:endParaRPr lang="fr-FR" dirty="0"/>
          </a:p>
          <a:p>
            <a:endParaRPr lang="fr-FR" dirty="0"/>
          </a:p>
          <a:p>
            <a:endParaRPr lang="fr-FR" dirty="0"/>
          </a:p>
          <a:p>
            <a:endParaRPr lang="fr-FR" dirty="0"/>
          </a:p>
          <a:p>
            <a:endParaRPr lang="fr-FR" dirty="0"/>
          </a:p>
          <a:p>
            <a:endParaRPr lang="fr-FR" dirty="0"/>
          </a:p>
          <a:p>
            <a:r>
              <a:rPr lang="fr-FR" dirty="0"/>
              <a:t>La RLS devra permettre aux utilisateurs de ne voir que </a:t>
            </a:r>
            <a:r>
              <a:rPr lang="fr-FR" b="1" dirty="0"/>
              <a:t>certaines</a:t>
            </a:r>
            <a:r>
              <a:rPr lang="fr-FR" dirty="0"/>
              <a:t> catégories de produits </a:t>
            </a:r>
          </a:p>
        </p:txBody>
      </p:sp>
      <p:sp>
        <p:nvSpPr>
          <p:cNvPr id="4" name="Espace réservé du texte 3">
            <a:extLst>
              <a:ext uri="{FF2B5EF4-FFF2-40B4-BE49-F238E27FC236}">
                <a16:creationId xmlns:a16="http://schemas.microsoft.com/office/drawing/2014/main" id="{D9DD1ECB-A342-4FD8-AFA4-7B7B99CB3FF5}"/>
              </a:ext>
            </a:extLst>
          </p:cNvPr>
          <p:cNvSpPr>
            <a:spLocks noGrp="1"/>
          </p:cNvSpPr>
          <p:nvPr>
            <p:ph type="body" sz="quarter" idx="13"/>
          </p:nvPr>
        </p:nvSpPr>
        <p:spPr/>
        <p:txBody>
          <a:bodyPr/>
          <a:lstStyle/>
          <a:p>
            <a:r>
              <a:rPr lang="fr-FR" dirty="0"/>
              <a:t>Démonstration</a:t>
            </a:r>
          </a:p>
        </p:txBody>
      </p:sp>
      <p:pic>
        <p:nvPicPr>
          <p:cNvPr id="8" name="Image 7">
            <a:extLst>
              <a:ext uri="{FF2B5EF4-FFF2-40B4-BE49-F238E27FC236}">
                <a16:creationId xmlns:a16="http://schemas.microsoft.com/office/drawing/2014/main" id="{C8B17786-0BD0-4145-8D19-688BCDEFC1E4}"/>
              </a:ext>
            </a:extLst>
          </p:cNvPr>
          <p:cNvPicPr>
            <a:picLocks noChangeAspect="1"/>
          </p:cNvPicPr>
          <p:nvPr/>
        </p:nvPicPr>
        <p:blipFill>
          <a:blip r:embed="rId2"/>
          <a:stretch>
            <a:fillRect/>
          </a:stretch>
        </p:blipFill>
        <p:spPr>
          <a:xfrm>
            <a:off x="3412220" y="2244514"/>
            <a:ext cx="5367559" cy="2695582"/>
          </a:xfrm>
          <a:prstGeom prst="rect">
            <a:avLst/>
          </a:prstGeom>
        </p:spPr>
      </p:pic>
      <p:sp>
        <p:nvSpPr>
          <p:cNvPr id="9" name="Rectangle 8">
            <a:extLst>
              <a:ext uri="{FF2B5EF4-FFF2-40B4-BE49-F238E27FC236}">
                <a16:creationId xmlns:a16="http://schemas.microsoft.com/office/drawing/2014/main" id="{A8C58E53-9A1B-44D7-A578-AA380BE14CBD}"/>
              </a:ext>
            </a:extLst>
          </p:cNvPr>
          <p:cNvSpPr/>
          <p:nvPr/>
        </p:nvSpPr>
        <p:spPr>
          <a:xfrm>
            <a:off x="6790157" y="2825791"/>
            <a:ext cx="672527" cy="171081"/>
          </a:xfrm>
          <a:prstGeom prst="rect">
            <a:avLst/>
          </a:prstGeom>
          <a:noFill/>
          <a:ln w="9525">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38843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La RLS</a:t>
            </a:r>
          </a:p>
        </p:txBody>
      </p:sp>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normAutofit/>
          </a:bodyPr>
          <a:lstStyle/>
          <a:p>
            <a:r>
              <a:rPr lang="fr-FR" dirty="0"/>
              <a:t>Un rapport Power BI permet d’afficher les données issues d’un jeu de données</a:t>
            </a:r>
          </a:p>
          <a:p>
            <a:endParaRPr lang="fr-FR" dirty="0"/>
          </a:p>
          <a:p>
            <a:r>
              <a:rPr lang="fr-FR" dirty="0"/>
              <a:t>Tous les utilisateurs ayant accès à ce rapport peuvent voir les mêmes données</a:t>
            </a:r>
          </a:p>
          <a:p>
            <a:endParaRPr lang="fr-FR" dirty="0"/>
          </a:p>
          <a:p>
            <a:r>
              <a:rPr lang="fr-FR" dirty="0"/>
              <a:t>Cependant, il est parfois nécessaire de faire en sorte que </a:t>
            </a:r>
            <a:r>
              <a:rPr lang="fr-FR" b="1" dirty="0"/>
              <a:t>certaines</a:t>
            </a:r>
            <a:r>
              <a:rPr lang="fr-FR" dirty="0"/>
              <a:t> données ne soient visibles que par </a:t>
            </a:r>
            <a:r>
              <a:rPr lang="fr-FR" b="1" dirty="0"/>
              <a:t>certains</a:t>
            </a:r>
            <a:r>
              <a:rPr lang="fr-FR" dirty="0"/>
              <a:t> utilisateurs...</a:t>
            </a:r>
          </a:p>
          <a:p>
            <a:pPr lvl="1"/>
            <a:endParaRPr lang="fr-FR" dirty="0"/>
          </a:p>
          <a:p>
            <a:pPr lvl="1"/>
            <a:endParaRPr lang="fr-FR" dirty="0"/>
          </a:p>
          <a:p>
            <a:endParaRPr lang="fr-FR" dirty="0"/>
          </a:p>
          <a:p>
            <a:endParaRPr lang="fr-FR" dirty="0"/>
          </a:p>
        </p:txBody>
      </p:sp>
      <p:sp>
        <p:nvSpPr>
          <p:cNvPr id="4" name="Espace réservé du contenu 3">
            <a:extLst>
              <a:ext uri="{FF2B5EF4-FFF2-40B4-BE49-F238E27FC236}">
                <a16:creationId xmlns:a16="http://schemas.microsoft.com/office/drawing/2014/main" id="{2D68FD4D-5CEB-46AD-BF41-70F72551857A}"/>
              </a:ext>
            </a:extLst>
          </p:cNvPr>
          <p:cNvSpPr>
            <a:spLocks noGrp="1"/>
          </p:cNvSpPr>
          <p:nvPr>
            <p:ph type="body" sz="quarter" idx="13"/>
          </p:nvPr>
        </p:nvSpPr>
        <p:spPr/>
        <p:txBody>
          <a:bodyPr/>
          <a:lstStyle/>
          <a:p>
            <a:r>
              <a:rPr lang="fr-FR" dirty="0"/>
              <a:t>Définition</a:t>
            </a:r>
          </a:p>
        </p:txBody>
      </p:sp>
    </p:spTree>
    <p:extLst>
      <p:ext uri="{BB962C8B-B14F-4D97-AF65-F5344CB8AC3E}">
        <p14:creationId xmlns:p14="http://schemas.microsoft.com/office/powerpoint/2010/main" val="3486385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464BF5-F421-4C6D-8D3E-384A9F76E1AC}"/>
              </a:ext>
            </a:extLst>
          </p:cNvPr>
          <p:cNvSpPr>
            <a:spLocks noGrp="1"/>
          </p:cNvSpPr>
          <p:nvPr>
            <p:ph type="title"/>
          </p:nvPr>
        </p:nvSpPr>
        <p:spPr/>
        <p:txBody>
          <a:bodyPr>
            <a:normAutofit fontScale="90000"/>
          </a:bodyPr>
          <a:lstStyle/>
          <a:p>
            <a:r>
              <a:rPr lang="fr-FR" dirty="0"/>
              <a:t>La méthode dynamique</a:t>
            </a:r>
          </a:p>
        </p:txBody>
      </p:sp>
      <p:sp>
        <p:nvSpPr>
          <p:cNvPr id="3" name="Espace réservé du contenu 2">
            <a:extLst>
              <a:ext uri="{FF2B5EF4-FFF2-40B4-BE49-F238E27FC236}">
                <a16:creationId xmlns:a16="http://schemas.microsoft.com/office/drawing/2014/main" id="{AAAA054B-F9BA-4B5C-BF52-3B2FE148DF2D}"/>
              </a:ext>
            </a:extLst>
          </p:cNvPr>
          <p:cNvSpPr>
            <a:spLocks noGrp="1"/>
          </p:cNvSpPr>
          <p:nvPr>
            <p:ph idx="1"/>
          </p:nvPr>
        </p:nvSpPr>
        <p:spPr/>
        <p:txBody>
          <a:bodyPr/>
          <a:lstStyle/>
          <a:p>
            <a:r>
              <a:rPr lang="fr-FR" dirty="0"/>
              <a:t>La table de mapping est essentielle car elle va permettre de savoir quel utilisateur peut voir quoi</a:t>
            </a:r>
          </a:p>
          <a:p>
            <a:endParaRPr lang="fr-FR" dirty="0"/>
          </a:p>
          <a:p>
            <a:r>
              <a:rPr lang="fr-FR" dirty="0"/>
              <a:t>L’idée étant de permettre aux droits d’évoluer facilement, il peut être intéressant de créer un fichier Excel qui contient ces informations et de l’intégrer dans le modèle</a:t>
            </a:r>
          </a:p>
          <a:p>
            <a:endParaRPr lang="fr-FR" dirty="0"/>
          </a:p>
          <a:p>
            <a:r>
              <a:rPr lang="fr-FR" dirty="0"/>
              <a:t>Ainsi, les règles pourront être changées directement depuis le fichier et appliquées au modèle après chaque chargement</a:t>
            </a:r>
          </a:p>
        </p:txBody>
      </p:sp>
      <p:sp>
        <p:nvSpPr>
          <p:cNvPr id="4" name="Espace réservé du texte 3">
            <a:extLst>
              <a:ext uri="{FF2B5EF4-FFF2-40B4-BE49-F238E27FC236}">
                <a16:creationId xmlns:a16="http://schemas.microsoft.com/office/drawing/2014/main" id="{D9DD1ECB-A342-4FD8-AFA4-7B7B99CB3FF5}"/>
              </a:ext>
            </a:extLst>
          </p:cNvPr>
          <p:cNvSpPr>
            <a:spLocks noGrp="1"/>
          </p:cNvSpPr>
          <p:nvPr>
            <p:ph type="body" sz="quarter" idx="13"/>
          </p:nvPr>
        </p:nvSpPr>
        <p:spPr/>
        <p:txBody>
          <a:bodyPr/>
          <a:lstStyle/>
          <a:p>
            <a:r>
              <a:rPr lang="fr-FR" dirty="0"/>
              <a:t>Etape 1 : Créer une table de mapping</a:t>
            </a:r>
          </a:p>
        </p:txBody>
      </p:sp>
    </p:spTree>
    <p:extLst>
      <p:ext uri="{BB962C8B-B14F-4D97-AF65-F5344CB8AC3E}">
        <p14:creationId xmlns:p14="http://schemas.microsoft.com/office/powerpoint/2010/main" val="8557688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464BF5-F421-4C6D-8D3E-384A9F76E1AC}"/>
              </a:ext>
            </a:extLst>
          </p:cNvPr>
          <p:cNvSpPr>
            <a:spLocks noGrp="1"/>
          </p:cNvSpPr>
          <p:nvPr>
            <p:ph type="title"/>
          </p:nvPr>
        </p:nvSpPr>
        <p:spPr/>
        <p:txBody>
          <a:bodyPr>
            <a:normAutofit fontScale="90000"/>
          </a:bodyPr>
          <a:lstStyle/>
          <a:p>
            <a:r>
              <a:rPr lang="fr-FR" dirty="0"/>
              <a:t>La méthode dynamique</a:t>
            </a:r>
          </a:p>
        </p:txBody>
      </p:sp>
      <p:sp>
        <p:nvSpPr>
          <p:cNvPr id="3" name="Espace réservé du contenu 2">
            <a:extLst>
              <a:ext uri="{FF2B5EF4-FFF2-40B4-BE49-F238E27FC236}">
                <a16:creationId xmlns:a16="http://schemas.microsoft.com/office/drawing/2014/main" id="{AAAA054B-F9BA-4B5C-BF52-3B2FE148DF2D}"/>
              </a:ext>
            </a:extLst>
          </p:cNvPr>
          <p:cNvSpPr>
            <a:spLocks noGrp="1"/>
          </p:cNvSpPr>
          <p:nvPr>
            <p:ph idx="1"/>
          </p:nvPr>
        </p:nvSpPr>
        <p:spPr/>
        <p:txBody>
          <a:bodyPr/>
          <a:lstStyle/>
          <a:p>
            <a:r>
              <a:rPr lang="fr-FR" dirty="0"/>
              <a:t>Nous créons donc le fichier Excel suivant :</a:t>
            </a:r>
          </a:p>
          <a:p>
            <a:endParaRPr lang="fr-FR" dirty="0"/>
          </a:p>
        </p:txBody>
      </p:sp>
      <p:sp>
        <p:nvSpPr>
          <p:cNvPr id="4" name="Espace réservé du texte 3">
            <a:extLst>
              <a:ext uri="{FF2B5EF4-FFF2-40B4-BE49-F238E27FC236}">
                <a16:creationId xmlns:a16="http://schemas.microsoft.com/office/drawing/2014/main" id="{D9DD1ECB-A342-4FD8-AFA4-7B7B99CB3FF5}"/>
              </a:ext>
            </a:extLst>
          </p:cNvPr>
          <p:cNvSpPr>
            <a:spLocks noGrp="1"/>
          </p:cNvSpPr>
          <p:nvPr>
            <p:ph type="body" sz="quarter" idx="13"/>
          </p:nvPr>
        </p:nvSpPr>
        <p:spPr/>
        <p:txBody>
          <a:bodyPr/>
          <a:lstStyle/>
          <a:p>
            <a:r>
              <a:rPr lang="fr-FR" dirty="0"/>
              <a:t>Etape 1 : Créer une table de mapping</a:t>
            </a:r>
          </a:p>
        </p:txBody>
      </p:sp>
      <p:pic>
        <p:nvPicPr>
          <p:cNvPr id="6" name="Image 5">
            <a:extLst>
              <a:ext uri="{FF2B5EF4-FFF2-40B4-BE49-F238E27FC236}">
                <a16:creationId xmlns:a16="http://schemas.microsoft.com/office/drawing/2014/main" id="{7AC8C4BE-C13A-4544-8140-3E9751A506C0}"/>
              </a:ext>
            </a:extLst>
          </p:cNvPr>
          <p:cNvPicPr>
            <a:picLocks noChangeAspect="1"/>
          </p:cNvPicPr>
          <p:nvPr/>
        </p:nvPicPr>
        <p:blipFill>
          <a:blip r:embed="rId2"/>
          <a:stretch>
            <a:fillRect/>
          </a:stretch>
        </p:blipFill>
        <p:spPr>
          <a:xfrm>
            <a:off x="967494" y="2450431"/>
            <a:ext cx="9731969" cy="2335000"/>
          </a:xfrm>
          <a:prstGeom prst="rect">
            <a:avLst/>
          </a:prstGeom>
        </p:spPr>
      </p:pic>
    </p:spTree>
    <p:extLst>
      <p:ext uri="{BB962C8B-B14F-4D97-AF65-F5344CB8AC3E}">
        <p14:creationId xmlns:p14="http://schemas.microsoft.com/office/powerpoint/2010/main" val="329334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464BF5-F421-4C6D-8D3E-384A9F76E1AC}"/>
              </a:ext>
            </a:extLst>
          </p:cNvPr>
          <p:cNvSpPr>
            <a:spLocks noGrp="1"/>
          </p:cNvSpPr>
          <p:nvPr>
            <p:ph type="title"/>
          </p:nvPr>
        </p:nvSpPr>
        <p:spPr/>
        <p:txBody>
          <a:bodyPr>
            <a:normAutofit fontScale="90000"/>
          </a:bodyPr>
          <a:lstStyle/>
          <a:p>
            <a:r>
              <a:rPr lang="fr-FR" dirty="0"/>
              <a:t>La méthode dynamique</a:t>
            </a:r>
          </a:p>
        </p:txBody>
      </p:sp>
      <p:sp>
        <p:nvSpPr>
          <p:cNvPr id="3" name="Espace réservé du contenu 2">
            <a:extLst>
              <a:ext uri="{FF2B5EF4-FFF2-40B4-BE49-F238E27FC236}">
                <a16:creationId xmlns:a16="http://schemas.microsoft.com/office/drawing/2014/main" id="{AAAA054B-F9BA-4B5C-BF52-3B2FE148DF2D}"/>
              </a:ext>
            </a:extLst>
          </p:cNvPr>
          <p:cNvSpPr>
            <a:spLocks noGrp="1"/>
          </p:cNvSpPr>
          <p:nvPr>
            <p:ph idx="1"/>
          </p:nvPr>
        </p:nvSpPr>
        <p:spPr/>
        <p:txBody>
          <a:bodyPr/>
          <a:lstStyle/>
          <a:p>
            <a:r>
              <a:rPr lang="fr-FR" dirty="0"/>
              <a:t>On intègre ce fichier Excel dans notre modèle</a:t>
            </a:r>
          </a:p>
          <a:p>
            <a:endParaRPr lang="fr-FR" dirty="0"/>
          </a:p>
          <a:p>
            <a:endParaRPr lang="fr-FR" dirty="0"/>
          </a:p>
          <a:p>
            <a:endParaRPr lang="fr-FR" dirty="0"/>
          </a:p>
          <a:p>
            <a:endParaRPr lang="fr-FR" dirty="0"/>
          </a:p>
          <a:p>
            <a:endParaRPr lang="fr-FR" dirty="0"/>
          </a:p>
        </p:txBody>
      </p:sp>
      <p:sp>
        <p:nvSpPr>
          <p:cNvPr id="4" name="Espace réservé du texte 3">
            <a:extLst>
              <a:ext uri="{FF2B5EF4-FFF2-40B4-BE49-F238E27FC236}">
                <a16:creationId xmlns:a16="http://schemas.microsoft.com/office/drawing/2014/main" id="{D9DD1ECB-A342-4FD8-AFA4-7B7B99CB3FF5}"/>
              </a:ext>
            </a:extLst>
          </p:cNvPr>
          <p:cNvSpPr>
            <a:spLocks noGrp="1"/>
          </p:cNvSpPr>
          <p:nvPr>
            <p:ph type="body" sz="quarter" idx="13"/>
          </p:nvPr>
        </p:nvSpPr>
        <p:spPr/>
        <p:txBody>
          <a:bodyPr/>
          <a:lstStyle/>
          <a:p>
            <a:r>
              <a:rPr lang="fr-FR" dirty="0"/>
              <a:t>Etape 2 : Intégrer la table dans le modèle</a:t>
            </a:r>
          </a:p>
        </p:txBody>
      </p:sp>
      <p:pic>
        <p:nvPicPr>
          <p:cNvPr id="6" name="Image 5">
            <a:extLst>
              <a:ext uri="{FF2B5EF4-FFF2-40B4-BE49-F238E27FC236}">
                <a16:creationId xmlns:a16="http://schemas.microsoft.com/office/drawing/2014/main" id="{66552C63-CED2-4BFB-8427-FCCFB0547820}"/>
              </a:ext>
            </a:extLst>
          </p:cNvPr>
          <p:cNvPicPr>
            <a:picLocks noChangeAspect="1"/>
          </p:cNvPicPr>
          <p:nvPr/>
        </p:nvPicPr>
        <p:blipFill>
          <a:blip r:embed="rId2"/>
          <a:stretch>
            <a:fillRect/>
          </a:stretch>
        </p:blipFill>
        <p:spPr>
          <a:xfrm>
            <a:off x="1364441" y="2454130"/>
            <a:ext cx="9356026" cy="3424235"/>
          </a:xfrm>
          <a:prstGeom prst="rect">
            <a:avLst/>
          </a:prstGeom>
        </p:spPr>
      </p:pic>
    </p:spTree>
    <p:extLst>
      <p:ext uri="{BB962C8B-B14F-4D97-AF65-F5344CB8AC3E}">
        <p14:creationId xmlns:p14="http://schemas.microsoft.com/office/powerpoint/2010/main" val="1713009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464BF5-F421-4C6D-8D3E-384A9F76E1AC}"/>
              </a:ext>
            </a:extLst>
          </p:cNvPr>
          <p:cNvSpPr>
            <a:spLocks noGrp="1"/>
          </p:cNvSpPr>
          <p:nvPr>
            <p:ph type="title"/>
          </p:nvPr>
        </p:nvSpPr>
        <p:spPr/>
        <p:txBody>
          <a:bodyPr>
            <a:normAutofit fontScale="90000"/>
          </a:bodyPr>
          <a:lstStyle/>
          <a:p>
            <a:r>
              <a:rPr lang="fr-FR" dirty="0"/>
              <a:t>La méthode dynamique</a:t>
            </a:r>
          </a:p>
        </p:txBody>
      </p:sp>
      <p:sp>
        <p:nvSpPr>
          <p:cNvPr id="3" name="Espace réservé du contenu 2">
            <a:extLst>
              <a:ext uri="{FF2B5EF4-FFF2-40B4-BE49-F238E27FC236}">
                <a16:creationId xmlns:a16="http://schemas.microsoft.com/office/drawing/2014/main" id="{AAAA054B-F9BA-4B5C-BF52-3B2FE148DF2D}"/>
              </a:ext>
            </a:extLst>
          </p:cNvPr>
          <p:cNvSpPr>
            <a:spLocks noGrp="1"/>
          </p:cNvSpPr>
          <p:nvPr>
            <p:ph idx="1"/>
          </p:nvPr>
        </p:nvSpPr>
        <p:spPr/>
        <p:txBody>
          <a:bodyPr/>
          <a:lstStyle/>
          <a:p>
            <a:r>
              <a:rPr lang="fr-FR" dirty="0"/>
              <a:t>On relie maintenant cette nouvelle table avec la table de dimension « Product », en se basant sur la notion de « catégorie »</a:t>
            </a:r>
          </a:p>
          <a:p>
            <a:endParaRPr lang="fr-FR" dirty="0"/>
          </a:p>
          <a:p>
            <a:r>
              <a:rPr lang="fr-FR" dirty="0"/>
              <a:t>Lors de cette association, on nous indique qu’il s’agit d’une relation « plusieurs à plusieurs », et c’est logique :</a:t>
            </a:r>
          </a:p>
          <a:p>
            <a:pPr lvl="1"/>
            <a:r>
              <a:rPr lang="fr-FR" dirty="0"/>
              <a:t>Un utilisateur peut être associé à plusieurs catégories</a:t>
            </a:r>
          </a:p>
          <a:p>
            <a:pPr lvl="1"/>
            <a:r>
              <a:rPr lang="fr-FR" dirty="0"/>
              <a:t>Une catégorie peut être associée à plusieurs utilisateurs</a:t>
            </a:r>
          </a:p>
        </p:txBody>
      </p:sp>
      <p:sp>
        <p:nvSpPr>
          <p:cNvPr id="4" name="Espace réservé du texte 3">
            <a:extLst>
              <a:ext uri="{FF2B5EF4-FFF2-40B4-BE49-F238E27FC236}">
                <a16:creationId xmlns:a16="http://schemas.microsoft.com/office/drawing/2014/main" id="{D9DD1ECB-A342-4FD8-AFA4-7B7B99CB3FF5}"/>
              </a:ext>
            </a:extLst>
          </p:cNvPr>
          <p:cNvSpPr>
            <a:spLocks noGrp="1"/>
          </p:cNvSpPr>
          <p:nvPr>
            <p:ph type="body" sz="quarter" idx="13"/>
          </p:nvPr>
        </p:nvSpPr>
        <p:spPr/>
        <p:txBody>
          <a:bodyPr/>
          <a:lstStyle/>
          <a:p>
            <a:r>
              <a:rPr lang="fr-FR" dirty="0"/>
              <a:t>Etape 2 : Intégrer la table dans le modèle</a:t>
            </a:r>
          </a:p>
        </p:txBody>
      </p:sp>
    </p:spTree>
    <p:extLst>
      <p:ext uri="{BB962C8B-B14F-4D97-AF65-F5344CB8AC3E}">
        <p14:creationId xmlns:p14="http://schemas.microsoft.com/office/powerpoint/2010/main" val="37843166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464BF5-F421-4C6D-8D3E-384A9F76E1AC}"/>
              </a:ext>
            </a:extLst>
          </p:cNvPr>
          <p:cNvSpPr>
            <a:spLocks noGrp="1"/>
          </p:cNvSpPr>
          <p:nvPr>
            <p:ph type="title"/>
          </p:nvPr>
        </p:nvSpPr>
        <p:spPr/>
        <p:txBody>
          <a:bodyPr>
            <a:normAutofit fontScale="90000"/>
          </a:bodyPr>
          <a:lstStyle/>
          <a:p>
            <a:r>
              <a:rPr lang="fr-FR" dirty="0"/>
              <a:t>La méthode dynamique</a:t>
            </a:r>
          </a:p>
        </p:txBody>
      </p:sp>
      <p:sp>
        <p:nvSpPr>
          <p:cNvPr id="3" name="Espace réservé du contenu 2">
            <a:extLst>
              <a:ext uri="{FF2B5EF4-FFF2-40B4-BE49-F238E27FC236}">
                <a16:creationId xmlns:a16="http://schemas.microsoft.com/office/drawing/2014/main" id="{AAAA054B-F9BA-4B5C-BF52-3B2FE148DF2D}"/>
              </a:ext>
            </a:extLst>
          </p:cNvPr>
          <p:cNvSpPr>
            <a:spLocks noGrp="1"/>
          </p:cNvSpPr>
          <p:nvPr>
            <p:ph idx="1"/>
          </p:nvPr>
        </p:nvSpPr>
        <p:spPr/>
        <p:txBody>
          <a:bodyPr/>
          <a:lstStyle/>
          <a:p>
            <a:r>
              <a:rPr lang="fr-FR" dirty="0"/>
              <a:t>Ce qui donne le modèle suivant :</a:t>
            </a:r>
          </a:p>
          <a:p>
            <a:endParaRPr lang="fr-FR" dirty="0"/>
          </a:p>
          <a:p>
            <a:endParaRPr lang="fr-FR" dirty="0"/>
          </a:p>
        </p:txBody>
      </p:sp>
      <p:sp>
        <p:nvSpPr>
          <p:cNvPr id="4" name="Espace réservé du texte 3">
            <a:extLst>
              <a:ext uri="{FF2B5EF4-FFF2-40B4-BE49-F238E27FC236}">
                <a16:creationId xmlns:a16="http://schemas.microsoft.com/office/drawing/2014/main" id="{D9DD1ECB-A342-4FD8-AFA4-7B7B99CB3FF5}"/>
              </a:ext>
            </a:extLst>
          </p:cNvPr>
          <p:cNvSpPr>
            <a:spLocks noGrp="1"/>
          </p:cNvSpPr>
          <p:nvPr>
            <p:ph type="body" sz="quarter" idx="13"/>
          </p:nvPr>
        </p:nvSpPr>
        <p:spPr/>
        <p:txBody>
          <a:bodyPr/>
          <a:lstStyle/>
          <a:p>
            <a:r>
              <a:rPr lang="fr-FR" dirty="0"/>
              <a:t>Etape 2 : Intégrer la table dans le modèle</a:t>
            </a:r>
          </a:p>
        </p:txBody>
      </p:sp>
      <p:pic>
        <p:nvPicPr>
          <p:cNvPr id="6" name="Image 5">
            <a:extLst>
              <a:ext uri="{FF2B5EF4-FFF2-40B4-BE49-F238E27FC236}">
                <a16:creationId xmlns:a16="http://schemas.microsoft.com/office/drawing/2014/main" id="{1C0CA78C-5B70-4936-B58A-A36A692C1F3B}"/>
              </a:ext>
            </a:extLst>
          </p:cNvPr>
          <p:cNvPicPr>
            <a:picLocks noChangeAspect="1"/>
          </p:cNvPicPr>
          <p:nvPr/>
        </p:nvPicPr>
        <p:blipFill>
          <a:blip r:embed="rId2"/>
          <a:stretch>
            <a:fillRect/>
          </a:stretch>
        </p:blipFill>
        <p:spPr>
          <a:xfrm>
            <a:off x="665445" y="2434765"/>
            <a:ext cx="9953394" cy="3189584"/>
          </a:xfrm>
          <a:prstGeom prst="rect">
            <a:avLst/>
          </a:prstGeom>
        </p:spPr>
      </p:pic>
      <p:cxnSp>
        <p:nvCxnSpPr>
          <p:cNvPr id="8" name="Connecteur droit avec flèche 7">
            <a:extLst>
              <a:ext uri="{FF2B5EF4-FFF2-40B4-BE49-F238E27FC236}">
                <a16:creationId xmlns:a16="http://schemas.microsoft.com/office/drawing/2014/main" id="{3FDFBCFF-24F9-4750-A368-396FC5AA0180}"/>
              </a:ext>
            </a:extLst>
          </p:cNvPr>
          <p:cNvCxnSpPr/>
          <p:nvPr/>
        </p:nvCxnSpPr>
        <p:spPr>
          <a:xfrm flipH="1" flipV="1">
            <a:off x="6825554" y="4188542"/>
            <a:ext cx="165181" cy="259572"/>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9" name="Connecteur droit avec flèche 8">
            <a:extLst>
              <a:ext uri="{FF2B5EF4-FFF2-40B4-BE49-F238E27FC236}">
                <a16:creationId xmlns:a16="http://schemas.microsoft.com/office/drawing/2014/main" id="{B95E2073-DB08-4AA1-BD45-814F36B5332A}"/>
              </a:ext>
            </a:extLst>
          </p:cNvPr>
          <p:cNvCxnSpPr>
            <a:cxnSpLocks/>
          </p:cNvCxnSpPr>
          <p:nvPr/>
        </p:nvCxnSpPr>
        <p:spPr>
          <a:xfrm flipV="1">
            <a:off x="8152909" y="3890784"/>
            <a:ext cx="258589" cy="277545"/>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60931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464BF5-F421-4C6D-8D3E-384A9F76E1AC}"/>
              </a:ext>
            </a:extLst>
          </p:cNvPr>
          <p:cNvSpPr>
            <a:spLocks noGrp="1"/>
          </p:cNvSpPr>
          <p:nvPr>
            <p:ph type="title"/>
          </p:nvPr>
        </p:nvSpPr>
        <p:spPr/>
        <p:txBody>
          <a:bodyPr>
            <a:normAutofit fontScale="90000"/>
          </a:bodyPr>
          <a:lstStyle/>
          <a:p>
            <a:r>
              <a:rPr lang="fr-FR" dirty="0"/>
              <a:t>La méthode dynamique</a:t>
            </a:r>
          </a:p>
        </p:txBody>
      </p:sp>
      <p:sp>
        <p:nvSpPr>
          <p:cNvPr id="3" name="Espace réservé du contenu 2">
            <a:extLst>
              <a:ext uri="{FF2B5EF4-FFF2-40B4-BE49-F238E27FC236}">
                <a16:creationId xmlns:a16="http://schemas.microsoft.com/office/drawing/2014/main" id="{AAAA054B-F9BA-4B5C-BF52-3B2FE148DF2D}"/>
              </a:ext>
            </a:extLst>
          </p:cNvPr>
          <p:cNvSpPr>
            <a:spLocks noGrp="1"/>
          </p:cNvSpPr>
          <p:nvPr>
            <p:ph idx="1"/>
          </p:nvPr>
        </p:nvSpPr>
        <p:spPr/>
        <p:txBody>
          <a:bodyPr/>
          <a:lstStyle/>
          <a:p>
            <a:r>
              <a:rPr lang="fr-FR" dirty="0"/>
              <a:t>Attention : </a:t>
            </a:r>
          </a:p>
          <a:p>
            <a:pPr lvl="1"/>
            <a:r>
              <a:rPr lang="fr-FR" dirty="0"/>
              <a:t>Par défaut, dans le cas d’une relation « plusieurs à plusieurs », le filtrage est configuré en mode « bidirectionnel »</a:t>
            </a:r>
          </a:p>
          <a:p>
            <a:pPr lvl="1"/>
            <a:r>
              <a:rPr lang="fr-FR" dirty="0"/>
              <a:t>Or, nous souhaitons que la table de mapping filtre la table de produits, et pas l’inverse</a:t>
            </a:r>
          </a:p>
          <a:p>
            <a:pPr lvl="1"/>
            <a:r>
              <a:rPr lang="fr-FR" dirty="0"/>
              <a:t>On doit donc changer la direction du filtrage de la relation </a:t>
            </a:r>
          </a:p>
          <a:p>
            <a:pPr lvl="1"/>
            <a:endParaRPr lang="fr-FR" dirty="0"/>
          </a:p>
          <a:p>
            <a:pPr lvl="1"/>
            <a:endParaRPr lang="fr-FR" dirty="0"/>
          </a:p>
          <a:p>
            <a:endParaRPr lang="fr-FR" dirty="0"/>
          </a:p>
          <a:p>
            <a:endParaRPr lang="fr-FR" dirty="0"/>
          </a:p>
        </p:txBody>
      </p:sp>
      <p:sp>
        <p:nvSpPr>
          <p:cNvPr id="4" name="Espace réservé du texte 3">
            <a:extLst>
              <a:ext uri="{FF2B5EF4-FFF2-40B4-BE49-F238E27FC236}">
                <a16:creationId xmlns:a16="http://schemas.microsoft.com/office/drawing/2014/main" id="{D9DD1ECB-A342-4FD8-AFA4-7B7B99CB3FF5}"/>
              </a:ext>
            </a:extLst>
          </p:cNvPr>
          <p:cNvSpPr>
            <a:spLocks noGrp="1"/>
          </p:cNvSpPr>
          <p:nvPr>
            <p:ph type="body" sz="quarter" idx="13"/>
          </p:nvPr>
        </p:nvSpPr>
        <p:spPr/>
        <p:txBody>
          <a:bodyPr/>
          <a:lstStyle/>
          <a:p>
            <a:r>
              <a:rPr lang="fr-FR" dirty="0"/>
              <a:t>Etape 2 : Intégrer la table dans le modèle</a:t>
            </a:r>
          </a:p>
        </p:txBody>
      </p:sp>
      <p:pic>
        <p:nvPicPr>
          <p:cNvPr id="6" name="Image 5">
            <a:extLst>
              <a:ext uri="{FF2B5EF4-FFF2-40B4-BE49-F238E27FC236}">
                <a16:creationId xmlns:a16="http://schemas.microsoft.com/office/drawing/2014/main" id="{373F543C-5055-4A6E-8C2A-048BBEBD00C4}"/>
              </a:ext>
            </a:extLst>
          </p:cNvPr>
          <p:cNvPicPr>
            <a:picLocks noChangeAspect="1"/>
          </p:cNvPicPr>
          <p:nvPr/>
        </p:nvPicPr>
        <p:blipFill>
          <a:blip r:embed="rId2"/>
          <a:stretch>
            <a:fillRect/>
          </a:stretch>
        </p:blipFill>
        <p:spPr>
          <a:xfrm>
            <a:off x="1267808" y="3733984"/>
            <a:ext cx="6305550" cy="1962150"/>
          </a:xfrm>
          <a:prstGeom prst="rect">
            <a:avLst/>
          </a:prstGeom>
        </p:spPr>
      </p:pic>
      <p:sp>
        <p:nvSpPr>
          <p:cNvPr id="7" name="Rectangle 6">
            <a:extLst>
              <a:ext uri="{FF2B5EF4-FFF2-40B4-BE49-F238E27FC236}">
                <a16:creationId xmlns:a16="http://schemas.microsoft.com/office/drawing/2014/main" id="{39BC3DC6-FF13-4A14-AB91-F0818516327B}"/>
              </a:ext>
            </a:extLst>
          </p:cNvPr>
          <p:cNvSpPr/>
          <p:nvPr/>
        </p:nvSpPr>
        <p:spPr>
          <a:xfrm>
            <a:off x="4389120" y="3810983"/>
            <a:ext cx="3108960" cy="761017"/>
          </a:xfrm>
          <a:prstGeom prst="rect">
            <a:avLst/>
          </a:prstGeom>
          <a:noFill/>
          <a:ln w="9525">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508210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464BF5-F421-4C6D-8D3E-384A9F76E1AC}"/>
              </a:ext>
            </a:extLst>
          </p:cNvPr>
          <p:cNvSpPr>
            <a:spLocks noGrp="1"/>
          </p:cNvSpPr>
          <p:nvPr>
            <p:ph type="title"/>
          </p:nvPr>
        </p:nvSpPr>
        <p:spPr/>
        <p:txBody>
          <a:bodyPr>
            <a:normAutofit fontScale="90000"/>
          </a:bodyPr>
          <a:lstStyle/>
          <a:p>
            <a:r>
              <a:rPr lang="fr-FR" dirty="0"/>
              <a:t>La méthode dynamique</a:t>
            </a:r>
          </a:p>
        </p:txBody>
      </p:sp>
      <p:sp>
        <p:nvSpPr>
          <p:cNvPr id="3" name="Espace réservé du contenu 2">
            <a:extLst>
              <a:ext uri="{FF2B5EF4-FFF2-40B4-BE49-F238E27FC236}">
                <a16:creationId xmlns:a16="http://schemas.microsoft.com/office/drawing/2014/main" id="{AAAA054B-F9BA-4B5C-BF52-3B2FE148DF2D}"/>
              </a:ext>
            </a:extLst>
          </p:cNvPr>
          <p:cNvSpPr>
            <a:spLocks noGrp="1"/>
          </p:cNvSpPr>
          <p:nvPr>
            <p:ph idx="1"/>
          </p:nvPr>
        </p:nvSpPr>
        <p:spPr/>
        <p:txBody>
          <a:bodyPr/>
          <a:lstStyle/>
          <a:p>
            <a:r>
              <a:rPr lang="fr-FR" dirty="0"/>
              <a:t>Voici le modèle final :</a:t>
            </a:r>
          </a:p>
          <a:p>
            <a:endParaRPr lang="fr-FR" dirty="0"/>
          </a:p>
          <a:p>
            <a:endParaRPr lang="fr-FR" dirty="0"/>
          </a:p>
        </p:txBody>
      </p:sp>
      <p:sp>
        <p:nvSpPr>
          <p:cNvPr id="4" name="Espace réservé du texte 3">
            <a:extLst>
              <a:ext uri="{FF2B5EF4-FFF2-40B4-BE49-F238E27FC236}">
                <a16:creationId xmlns:a16="http://schemas.microsoft.com/office/drawing/2014/main" id="{D9DD1ECB-A342-4FD8-AFA4-7B7B99CB3FF5}"/>
              </a:ext>
            </a:extLst>
          </p:cNvPr>
          <p:cNvSpPr>
            <a:spLocks noGrp="1"/>
          </p:cNvSpPr>
          <p:nvPr>
            <p:ph type="body" sz="quarter" idx="13"/>
          </p:nvPr>
        </p:nvSpPr>
        <p:spPr/>
        <p:txBody>
          <a:bodyPr/>
          <a:lstStyle/>
          <a:p>
            <a:r>
              <a:rPr lang="fr-FR" dirty="0"/>
              <a:t>Etape 2 : Intégrer la table dans le modèle</a:t>
            </a:r>
          </a:p>
        </p:txBody>
      </p:sp>
      <p:pic>
        <p:nvPicPr>
          <p:cNvPr id="6" name="Image 5">
            <a:extLst>
              <a:ext uri="{FF2B5EF4-FFF2-40B4-BE49-F238E27FC236}">
                <a16:creationId xmlns:a16="http://schemas.microsoft.com/office/drawing/2014/main" id="{F4120649-E226-4BBC-8554-C361C75C24DD}"/>
              </a:ext>
            </a:extLst>
          </p:cNvPr>
          <p:cNvPicPr>
            <a:picLocks noChangeAspect="1"/>
          </p:cNvPicPr>
          <p:nvPr/>
        </p:nvPicPr>
        <p:blipFill>
          <a:blip r:embed="rId2"/>
          <a:stretch>
            <a:fillRect/>
          </a:stretch>
        </p:blipFill>
        <p:spPr>
          <a:xfrm>
            <a:off x="837708" y="2620605"/>
            <a:ext cx="10539185" cy="3443932"/>
          </a:xfrm>
          <a:prstGeom prst="rect">
            <a:avLst/>
          </a:prstGeom>
        </p:spPr>
      </p:pic>
      <p:sp>
        <p:nvSpPr>
          <p:cNvPr id="7" name="Rectangle 6">
            <a:extLst>
              <a:ext uri="{FF2B5EF4-FFF2-40B4-BE49-F238E27FC236}">
                <a16:creationId xmlns:a16="http://schemas.microsoft.com/office/drawing/2014/main" id="{D01AC4B4-0107-4E74-8542-BA395A576A51}"/>
              </a:ext>
            </a:extLst>
          </p:cNvPr>
          <p:cNvSpPr/>
          <p:nvPr/>
        </p:nvSpPr>
        <p:spPr>
          <a:xfrm>
            <a:off x="7244407" y="4359622"/>
            <a:ext cx="200579" cy="165183"/>
          </a:xfrm>
          <a:prstGeom prst="rect">
            <a:avLst/>
          </a:prstGeom>
          <a:noFill/>
          <a:ln w="9525">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AB290768-AE3B-4157-ABEA-132D92C9C6F2}"/>
              </a:ext>
            </a:extLst>
          </p:cNvPr>
          <p:cNvSpPr/>
          <p:nvPr/>
        </p:nvSpPr>
        <p:spPr>
          <a:xfrm>
            <a:off x="8088015" y="4194439"/>
            <a:ext cx="265472" cy="182880"/>
          </a:xfrm>
          <a:prstGeom prst="rect">
            <a:avLst/>
          </a:prstGeom>
          <a:noFill/>
          <a:ln w="9525">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CAD2F120-4896-46D4-9430-5469B89EDF8A}"/>
              </a:ext>
            </a:extLst>
          </p:cNvPr>
          <p:cNvSpPr/>
          <p:nvPr/>
        </p:nvSpPr>
        <p:spPr>
          <a:xfrm>
            <a:off x="9002414" y="4064655"/>
            <a:ext cx="188781" cy="182880"/>
          </a:xfrm>
          <a:prstGeom prst="rect">
            <a:avLst/>
          </a:prstGeom>
          <a:noFill/>
          <a:ln w="9525">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673941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464BF5-F421-4C6D-8D3E-384A9F76E1AC}"/>
              </a:ext>
            </a:extLst>
          </p:cNvPr>
          <p:cNvSpPr>
            <a:spLocks noGrp="1"/>
          </p:cNvSpPr>
          <p:nvPr>
            <p:ph type="title"/>
          </p:nvPr>
        </p:nvSpPr>
        <p:spPr/>
        <p:txBody>
          <a:bodyPr>
            <a:normAutofit fontScale="90000"/>
          </a:bodyPr>
          <a:lstStyle/>
          <a:p>
            <a:r>
              <a:rPr lang="fr-FR" dirty="0"/>
              <a:t>La méthode dynamique</a:t>
            </a:r>
          </a:p>
        </p:txBody>
      </p:sp>
      <p:sp>
        <p:nvSpPr>
          <p:cNvPr id="3" name="Espace réservé du contenu 2">
            <a:extLst>
              <a:ext uri="{FF2B5EF4-FFF2-40B4-BE49-F238E27FC236}">
                <a16:creationId xmlns:a16="http://schemas.microsoft.com/office/drawing/2014/main" id="{AAAA054B-F9BA-4B5C-BF52-3B2FE148DF2D}"/>
              </a:ext>
            </a:extLst>
          </p:cNvPr>
          <p:cNvSpPr>
            <a:spLocks noGrp="1"/>
          </p:cNvSpPr>
          <p:nvPr>
            <p:ph idx="1"/>
          </p:nvPr>
        </p:nvSpPr>
        <p:spPr/>
        <p:txBody>
          <a:bodyPr/>
          <a:lstStyle/>
          <a:p>
            <a:r>
              <a:rPr lang="fr-FR" dirty="0"/>
              <a:t>Même si la RLS se veut dynamique, un rôle est quand même nécessaire pour l’appliquer</a:t>
            </a:r>
          </a:p>
          <a:p>
            <a:endParaRPr lang="fr-FR" dirty="0"/>
          </a:p>
          <a:p>
            <a:r>
              <a:rPr lang="fr-FR" dirty="0"/>
              <a:t>Ce rôle permettra d’appliquer la règle définissant quel utilisateur peut voir quel catégorie</a:t>
            </a:r>
          </a:p>
          <a:p>
            <a:endParaRPr lang="fr-FR" dirty="0"/>
          </a:p>
          <a:p>
            <a:r>
              <a:rPr lang="fr-FR" dirty="0"/>
              <a:t>Il faut bien comprendre que l’on pourrait créer différentes RLS dynamique dans un même modèle : une pour la catégorie de produit, une autre pour le pays, etc.</a:t>
            </a:r>
          </a:p>
        </p:txBody>
      </p:sp>
      <p:sp>
        <p:nvSpPr>
          <p:cNvPr id="4" name="Espace réservé du texte 3">
            <a:extLst>
              <a:ext uri="{FF2B5EF4-FFF2-40B4-BE49-F238E27FC236}">
                <a16:creationId xmlns:a16="http://schemas.microsoft.com/office/drawing/2014/main" id="{D9DD1ECB-A342-4FD8-AFA4-7B7B99CB3FF5}"/>
              </a:ext>
            </a:extLst>
          </p:cNvPr>
          <p:cNvSpPr>
            <a:spLocks noGrp="1"/>
          </p:cNvSpPr>
          <p:nvPr>
            <p:ph type="body" sz="quarter" idx="13"/>
          </p:nvPr>
        </p:nvSpPr>
        <p:spPr/>
        <p:txBody>
          <a:bodyPr/>
          <a:lstStyle/>
          <a:p>
            <a:r>
              <a:rPr lang="fr-FR" dirty="0"/>
              <a:t>Etape 3 : Créer le rôle associé</a:t>
            </a:r>
          </a:p>
        </p:txBody>
      </p:sp>
    </p:spTree>
    <p:extLst>
      <p:ext uri="{BB962C8B-B14F-4D97-AF65-F5344CB8AC3E}">
        <p14:creationId xmlns:p14="http://schemas.microsoft.com/office/powerpoint/2010/main" val="26189899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A80F78-2900-4B84-BAA7-4822F7AEC50B}"/>
              </a:ext>
            </a:extLst>
          </p:cNvPr>
          <p:cNvSpPr>
            <a:spLocks noGrp="1"/>
          </p:cNvSpPr>
          <p:nvPr>
            <p:ph type="title"/>
          </p:nvPr>
        </p:nvSpPr>
        <p:spPr/>
        <p:txBody>
          <a:bodyPr>
            <a:normAutofit fontScale="90000"/>
          </a:bodyPr>
          <a:lstStyle/>
          <a:p>
            <a:r>
              <a:rPr lang="fr-FR" dirty="0"/>
              <a:t>La méthode dynamique</a:t>
            </a:r>
          </a:p>
        </p:txBody>
      </p:sp>
      <p:sp>
        <p:nvSpPr>
          <p:cNvPr id="3" name="Espace réservé du contenu 2">
            <a:extLst>
              <a:ext uri="{FF2B5EF4-FFF2-40B4-BE49-F238E27FC236}">
                <a16:creationId xmlns:a16="http://schemas.microsoft.com/office/drawing/2014/main" id="{59F3CC40-E503-443B-9ACD-210E6FC1E1DF}"/>
              </a:ext>
            </a:extLst>
          </p:cNvPr>
          <p:cNvSpPr>
            <a:spLocks noGrp="1"/>
          </p:cNvSpPr>
          <p:nvPr>
            <p:ph idx="1"/>
          </p:nvPr>
        </p:nvSpPr>
        <p:spPr>
          <a:xfrm>
            <a:off x="263611" y="1607570"/>
            <a:ext cx="11557686" cy="4928915"/>
          </a:xfrm>
        </p:spPr>
        <p:txBody>
          <a:bodyPr/>
          <a:lstStyle/>
          <a:p>
            <a:r>
              <a:rPr lang="fr-FR" dirty="0"/>
              <a:t>Comme pour la RLS statique, on se rend dans le menu « Gérer les rôles » </a:t>
            </a:r>
          </a:p>
          <a:p>
            <a:endParaRPr lang="fr-FR" dirty="0"/>
          </a:p>
          <a:p>
            <a:r>
              <a:rPr lang="fr-FR" dirty="0"/>
              <a:t>On crée un rôle « Category Managers », </a:t>
            </a:r>
          </a:p>
          <a:p>
            <a:endParaRPr lang="fr-FR" dirty="0"/>
          </a:p>
          <a:p>
            <a:r>
              <a:rPr lang="fr-FR" dirty="0"/>
              <a:t>Au niveau de l’expression DAX qui permet de filtrer, on va faire en sorte que Power BI vérifie l’adresse de l’utilisateur actuellement connecté, et de la faire matcher avec celle présente dans la table de mapping</a:t>
            </a:r>
          </a:p>
          <a:p>
            <a:pPr lvl="1"/>
            <a:r>
              <a:rPr lang="fr-FR" dirty="0"/>
              <a:t>La fonction USERPRINCIPALNAME() permet justement de retourner l’adresse de l’utilisateur connecté</a:t>
            </a:r>
          </a:p>
        </p:txBody>
      </p:sp>
      <p:sp>
        <p:nvSpPr>
          <p:cNvPr id="4" name="Espace réservé du texte 3">
            <a:extLst>
              <a:ext uri="{FF2B5EF4-FFF2-40B4-BE49-F238E27FC236}">
                <a16:creationId xmlns:a16="http://schemas.microsoft.com/office/drawing/2014/main" id="{32EFF3C5-8966-4471-B520-3A7EE599D633}"/>
              </a:ext>
            </a:extLst>
          </p:cNvPr>
          <p:cNvSpPr>
            <a:spLocks noGrp="1"/>
          </p:cNvSpPr>
          <p:nvPr>
            <p:ph type="body" sz="quarter" idx="13"/>
          </p:nvPr>
        </p:nvSpPr>
        <p:spPr/>
        <p:txBody>
          <a:bodyPr/>
          <a:lstStyle/>
          <a:p>
            <a:r>
              <a:rPr lang="fr-FR" dirty="0"/>
              <a:t>Etape 3 : Créer le rôle associé</a:t>
            </a:r>
          </a:p>
          <a:p>
            <a:endParaRPr lang="fr-FR" dirty="0"/>
          </a:p>
        </p:txBody>
      </p:sp>
    </p:spTree>
    <p:extLst>
      <p:ext uri="{BB962C8B-B14F-4D97-AF65-F5344CB8AC3E}">
        <p14:creationId xmlns:p14="http://schemas.microsoft.com/office/powerpoint/2010/main" val="28622175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A80F78-2900-4B84-BAA7-4822F7AEC50B}"/>
              </a:ext>
            </a:extLst>
          </p:cNvPr>
          <p:cNvSpPr>
            <a:spLocks noGrp="1"/>
          </p:cNvSpPr>
          <p:nvPr>
            <p:ph type="title"/>
          </p:nvPr>
        </p:nvSpPr>
        <p:spPr/>
        <p:txBody>
          <a:bodyPr>
            <a:normAutofit fontScale="90000"/>
          </a:bodyPr>
          <a:lstStyle/>
          <a:p>
            <a:r>
              <a:rPr lang="fr-FR" dirty="0"/>
              <a:t>La méthode dynamique</a:t>
            </a:r>
          </a:p>
        </p:txBody>
      </p:sp>
      <p:sp>
        <p:nvSpPr>
          <p:cNvPr id="3" name="Espace réservé du contenu 2">
            <a:extLst>
              <a:ext uri="{FF2B5EF4-FFF2-40B4-BE49-F238E27FC236}">
                <a16:creationId xmlns:a16="http://schemas.microsoft.com/office/drawing/2014/main" id="{59F3CC40-E503-443B-9ACD-210E6FC1E1DF}"/>
              </a:ext>
            </a:extLst>
          </p:cNvPr>
          <p:cNvSpPr>
            <a:spLocks noGrp="1"/>
          </p:cNvSpPr>
          <p:nvPr>
            <p:ph idx="1"/>
          </p:nvPr>
        </p:nvSpPr>
        <p:spPr/>
        <p:txBody>
          <a:bodyPr/>
          <a:lstStyle/>
          <a:p>
            <a:r>
              <a:rPr lang="fr-FR" dirty="0"/>
              <a:t>Ainsi, voici à quoi ressemble notre rôle :</a:t>
            </a:r>
          </a:p>
          <a:p>
            <a:endParaRPr lang="fr-FR" dirty="0"/>
          </a:p>
          <a:p>
            <a:endParaRPr lang="fr-FR" dirty="0"/>
          </a:p>
          <a:p>
            <a:endParaRPr lang="fr-FR" dirty="0"/>
          </a:p>
          <a:p>
            <a:endParaRPr lang="fr-FR" dirty="0"/>
          </a:p>
          <a:p>
            <a:endParaRPr lang="fr-FR" dirty="0"/>
          </a:p>
          <a:p>
            <a:r>
              <a:rPr lang="fr-FR" dirty="0"/>
              <a:t>Grâce à ce rôle, Power BI va chercher à comparer l’adresse de l’utilisateur avec celles présentes dans la table mapping, et filtrer les catégories de produits visibles en fonction des correspondances existantes</a:t>
            </a:r>
          </a:p>
        </p:txBody>
      </p:sp>
      <p:sp>
        <p:nvSpPr>
          <p:cNvPr id="4" name="Espace réservé du texte 3">
            <a:extLst>
              <a:ext uri="{FF2B5EF4-FFF2-40B4-BE49-F238E27FC236}">
                <a16:creationId xmlns:a16="http://schemas.microsoft.com/office/drawing/2014/main" id="{32EFF3C5-8966-4471-B520-3A7EE599D633}"/>
              </a:ext>
            </a:extLst>
          </p:cNvPr>
          <p:cNvSpPr>
            <a:spLocks noGrp="1"/>
          </p:cNvSpPr>
          <p:nvPr>
            <p:ph type="body" sz="quarter" idx="13"/>
          </p:nvPr>
        </p:nvSpPr>
        <p:spPr/>
        <p:txBody>
          <a:bodyPr/>
          <a:lstStyle/>
          <a:p>
            <a:r>
              <a:rPr lang="fr-FR" dirty="0"/>
              <a:t>Etape 3 : Créer le rôle associé</a:t>
            </a:r>
          </a:p>
          <a:p>
            <a:endParaRPr lang="fr-FR" dirty="0"/>
          </a:p>
        </p:txBody>
      </p:sp>
      <p:pic>
        <p:nvPicPr>
          <p:cNvPr id="6" name="Image 5">
            <a:extLst>
              <a:ext uri="{FF2B5EF4-FFF2-40B4-BE49-F238E27FC236}">
                <a16:creationId xmlns:a16="http://schemas.microsoft.com/office/drawing/2014/main" id="{BE01D424-2BA8-48FB-8248-1C967729557E}"/>
              </a:ext>
            </a:extLst>
          </p:cNvPr>
          <p:cNvPicPr>
            <a:picLocks noChangeAspect="1"/>
          </p:cNvPicPr>
          <p:nvPr/>
        </p:nvPicPr>
        <p:blipFill>
          <a:blip r:embed="rId2"/>
          <a:stretch>
            <a:fillRect/>
          </a:stretch>
        </p:blipFill>
        <p:spPr>
          <a:xfrm>
            <a:off x="474775" y="2100726"/>
            <a:ext cx="8953500" cy="1933575"/>
          </a:xfrm>
          <a:prstGeom prst="rect">
            <a:avLst/>
          </a:prstGeom>
        </p:spPr>
      </p:pic>
      <p:sp>
        <p:nvSpPr>
          <p:cNvPr id="9" name="Rectangle 8">
            <a:extLst>
              <a:ext uri="{FF2B5EF4-FFF2-40B4-BE49-F238E27FC236}">
                <a16:creationId xmlns:a16="http://schemas.microsoft.com/office/drawing/2014/main" id="{5AE6F8D5-24E7-4134-9FA9-E955A142CCB4}"/>
              </a:ext>
            </a:extLst>
          </p:cNvPr>
          <p:cNvSpPr/>
          <p:nvPr/>
        </p:nvSpPr>
        <p:spPr>
          <a:xfrm>
            <a:off x="3020470" y="2931979"/>
            <a:ext cx="2170961" cy="306767"/>
          </a:xfrm>
          <a:prstGeom prst="rect">
            <a:avLst/>
          </a:prstGeom>
          <a:noFill/>
          <a:ln w="9525">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cxnSp>
        <p:nvCxnSpPr>
          <p:cNvPr id="11" name="Connecteur droit avec flèche 10">
            <a:extLst>
              <a:ext uri="{FF2B5EF4-FFF2-40B4-BE49-F238E27FC236}">
                <a16:creationId xmlns:a16="http://schemas.microsoft.com/office/drawing/2014/main" id="{C11CF80E-C2E9-4BA8-BA5D-605E027F3149}"/>
              </a:ext>
            </a:extLst>
          </p:cNvPr>
          <p:cNvCxnSpPr>
            <a:cxnSpLocks/>
          </p:cNvCxnSpPr>
          <p:nvPr/>
        </p:nvCxnSpPr>
        <p:spPr>
          <a:xfrm flipV="1">
            <a:off x="5789234" y="3299952"/>
            <a:ext cx="0" cy="2691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AA9EED57-0A0A-4676-A0AD-04368C24FDC5}"/>
              </a:ext>
            </a:extLst>
          </p:cNvPr>
          <p:cNvSpPr txBox="1"/>
          <p:nvPr/>
        </p:nvSpPr>
        <p:spPr>
          <a:xfrm>
            <a:off x="5498198" y="3570873"/>
            <a:ext cx="1337226" cy="230832"/>
          </a:xfrm>
          <a:prstGeom prst="rect">
            <a:avLst/>
          </a:prstGeom>
          <a:noFill/>
        </p:spPr>
        <p:txBody>
          <a:bodyPr wrap="none" rtlCol="0">
            <a:spAutoFit/>
          </a:bodyPr>
          <a:lstStyle/>
          <a:p>
            <a:r>
              <a:rPr lang="fr-FR" sz="900" dirty="0">
                <a:solidFill>
                  <a:srgbClr val="FF0000"/>
                </a:solidFill>
              </a:rPr>
              <a:t>Mail dans le fichier Excel</a:t>
            </a:r>
          </a:p>
        </p:txBody>
      </p:sp>
      <p:sp>
        <p:nvSpPr>
          <p:cNvPr id="14" name="ZoneTexte 13">
            <a:extLst>
              <a:ext uri="{FF2B5EF4-FFF2-40B4-BE49-F238E27FC236}">
                <a16:creationId xmlns:a16="http://schemas.microsoft.com/office/drawing/2014/main" id="{E9A303DD-AEFE-44DC-A73F-2F5035CD4C5F}"/>
              </a:ext>
            </a:extLst>
          </p:cNvPr>
          <p:cNvSpPr txBox="1"/>
          <p:nvPr/>
        </p:nvSpPr>
        <p:spPr>
          <a:xfrm>
            <a:off x="7492465" y="3340634"/>
            <a:ext cx="1555234" cy="230832"/>
          </a:xfrm>
          <a:prstGeom prst="rect">
            <a:avLst/>
          </a:prstGeom>
          <a:noFill/>
        </p:spPr>
        <p:txBody>
          <a:bodyPr wrap="none" rtlCol="0">
            <a:spAutoFit/>
          </a:bodyPr>
          <a:lstStyle/>
          <a:p>
            <a:r>
              <a:rPr lang="fr-FR" sz="900" dirty="0">
                <a:solidFill>
                  <a:srgbClr val="FF0000"/>
                </a:solidFill>
              </a:rPr>
              <a:t>Mail de l’utilisateur connecté</a:t>
            </a:r>
          </a:p>
        </p:txBody>
      </p:sp>
      <p:cxnSp>
        <p:nvCxnSpPr>
          <p:cNvPr id="16" name="Connecteur : en angle 15">
            <a:extLst>
              <a:ext uri="{FF2B5EF4-FFF2-40B4-BE49-F238E27FC236}">
                <a16:creationId xmlns:a16="http://schemas.microsoft.com/office/drawing/2014/main" id="{65EDB984-34AC-4178-9DE9-0DB536FB8BAD}"/>
              </a:ext>
            </a:extLst>
          </p:cNvPr>
          <p:cNvCxnSpPr>
            <a:cxnSpLocks/>
          </p:cNvCxnSpPr>
          <p:nvPr/>
        </p:nvCxnSpPr>
        <p:spPr>
          <a:xfrm rot="10800000">
            <a:off x="6835424" y="3299953"/>
            <a:ext cx="665728" cy="156097"/>
          </a:xfrm>
          <a:prstGeom prst="bentConnector3">
            <a:avLst>
              <a:gd name="adj1" fmla="val 10051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2987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La RLS</a:t>
            </a:r>
          </a:p>
        </p:txBody>
      </p:sp>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normAutofit/>
          </a:bodyPr>
          <a:lstStyle/>
          <a:p>
            <a:r>
              <a:rPr lang="fr-FR" dirty="0"/>
              <a:t>La RLS permet justement de filtrer les données pour certains utilisateurs</a:t>
            </a:r>
          </a:p>
          <a:p>
            <a:pPr lvl="1"/>
            <a:r>
              <a:rPr lang="fr-FR" dirty="0"/>
              <a:t>Row-</a:t>
            </a:r>
            <a:r>
              <a:rPr lang="fr-FR" dirty="0" err="1"/>
              <a:t>Level</a:t>
            </a:r>
            <a:r>
              <a:rPr lang="fr-FR" dirty="0"/>
              <a:t> Security (RLS) = Sécurité au niveau des lignes</a:t>
            </a:r>
          </a:p>
          <a:p>
            <a:pPr lvl="1"/>
            <a:r>
              <a:rPr lang="fr-FR" dirty="0"/>
              <a:t>On rend certaines </a:t>
            </a:r>
            <a:r>
              <a:rPr lang="fr-FR" b="1" dirty="0"/>
              <a:t>lignes</a:t>
            </a:r>
            <a:r>
              <a:rPr lang="fr-FR" dirty="0"/>
              <a:t> accessibles à certains utilisateurs</a:t>
            </a:r>
          </a:p>
          <a:p>
            <a:pPr marL="0" indent="0">
              <a:buNone/>
            </a:pPr>
            <a:endParaRPr lang="fr-FR" dirty="0"/>
          </a:p>
          <a:p>
            <a:r>
              <a:rPr lang="fr-FR" dirty="0"/>
              <a:t>Mise en place correctement, la RLS peut permettre de faire en sorte que deux utilisateurs ayant accès à un même rapport n’aient pas accès aux mêmes informations</a:t>
            </a:r>
          </a:p>
          <a:p>
            <a:pPr marL="0" indent="0">
              <a:buNone/>
            </a:pPr>
            <a:endParaRPr lang="fr-FR" dirty="0"/>
          </a:p>
          <a:p>
            <a:pPr lvl="1"/>
            <a:endParaRPr lang="fr-FR" dirty="0"/>
          </a:p>
          <a:p>
            <a:pPr lvl="1"/>
            <a:endParaRPr lang="fr-FR" dirty="0"/>
          </a:p>
          <a:p>
            <a:endParaRPr lang="fr-FR" dirty="0"/>
          </a:p>
          <a:p>
            <a:endParaRPr lang="fr-FR" dirty="0"/>
          </a:p>
        </p:txBody>
      </p:sp>
      <p:sp>
        <p:nvSpPr>
          <p:cNvPr id="4" name="Espace réservé du contenu 3">
            <a:extLst>
              <a:ext uri="{FF2B5EF4-FFF2-40B4-BE49-F238E27FC236}">
                <a16:creationId xmlns:a16="http://schemas.microsoft.com/office/drawing/2014/main" id="{2D68FD4D-5CEB-46AD-BF41-70F72551857A}"/>
              </a:ext>
            </a:extLst>
          </p:cNvPr>
          <p:cNvSpPr>
            <a:spLocks noGrp="1"/>
          </p:cNvSpPr>
          <p:nvPr>
            <p:ph type="body" sz="quarter" idx="13"/>
          </p:nvPr>
        </p:nvSpPr>
        <p:spPr/>
        <p:txBody>
          <a:bodyPr/>
          <a:lstStyle/>
          <a:p>
            <a:r>
              <a:rPr lang="fr-FR" dirty="0"/>
              <a:t>Définition</a:t>
            </a:r>
          </a:p>
        </p:txBody>
      </p:sp>
    </p:spTree>
    <p:extLst>
      <p:ext uri="{BB962C8B-B14F-4D97-AF65-F5344CB8AC3E}">
        <p14:creationId xmlns:p14="http://schemas.microsoft.com/office/powerpoint/2010/main" val="16099948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A80F78-2900-4B84-BAA7-4822F7AEC50B}"/>
              </a:ext>
            </a:extLst>
          </p:cNvPr>
          <p:cNvSpPr>
            <a:spLocks noGrp="1"/>
          </p:cNvSpPr>
          <p:nvPr>
            <p:ph type="title"/>
          </p:nvPr>
        </p:nvSpPr>
        <p:spPr/>
        <p:txBody>
          <a:bodyPr>
            <a:normAutofit fontScale="90000"/>
          </a:bodyPr>
          <a:lstStyle/>
          <a:p>
            <a:r>
              <a:rPr lang="fr-FR" dirty="0"/>
              <a:t>La méthode dynamique</a:t>
            </a:r>
          </a:p>
        </p:txBody>
      </p:sp>
      <p:sp>
        <p:nvSpPr>
          <p:cNvPr id="3" name="Espace réservé du contenu 2">
            <a:extLst>
              <a:ext uri="{FF2B5EF4-FFF2-40B4-BE49-F238E27FC236}">
                <a16:creationId xmlns:a16="http://schemas.microsoft.com/office/drawing/2014/main" id="{59F3CC40-E503-443B-9ACD-210E6FC1E1DF}"/>
              </a:ext>
            </a:extLst>
          </p:cNvPr>
          <p:cNvSpPr>
            <a:spLocks noGrp="1"/>
          </p:cNvSpPr>
          <p:nvPr>
            <p:ph idx="1"/>
          </p:nvPr>
        </p:nvSpPr>
        <p:spPr/>
        <p:txBody>
          <a:bodyPr/>
          <a:lstStyle/>
          <a:p>
            <a:r>
              <a:rPr lang="fr-FR" dirty="0"/>
              <a:t>Une fois la configuration du rôle terminée, il faut publier vers le service</a:t>
            </a:r>
          </a:p>
          <a:p>
            <a:endParaRPr lang="fr-FR" dirty="0"/>
          </a:p>
          <a:p>
            <a:r>
              <a:rPr lang="fr-FR" dirty="0"/>
              <a:t>Au préalable, on en profite pour ajouter un visuel au rapport qui permettra de tester le fonctionnement de la RLS dynamique</a:t>
            </a:r>
          </a:p>
          <a:p>
            <a:endParaRPr lang="fr-FR" dirty="0"/>
          </a:p>
          <a:p>
            <a:endParaRPr lang="fr-FR" dirty="0"/>
          </a:p>
        </p:txBody>
      </p:sp>
      <p:sp>
        <p:nvSpPr>
          <p:cNvPr id="4" name="Espace réservé du texte 3">
            <a:extLst>
              <a:ext uri="{FF2B5EF4-FFF2-40B4-BE49-F238E27FC236}">
                <a16:creationId xmlns:a16="http://schemas.microsoft.com/office/drawing/2014/main" id="{32EFF3C5-8966-4471-B520-3A7EE599D633}"/>
              </a:ext>
            </a:extLst>
          </p:cNvPr>
          <p:cNvSpPr>
            <a:spLocks noGrp="1"/>
          </p:cNvSpPr>
          <p:nvPr>
            <p:ph type="body" sz="quarter" idx="13"/>
          </p:nvPr>
        </p:nvSpPr>
        <p:spPr/>
        <p:txBody>
          <a:bodyPr/>
          <a:lstStyle/>
          <a:p>
            <a:r>
              <a:rPr lang="fr-FR" dirty="0"/>
              <a:t>Etape 4 : Publier</a:t>
            </a:r>
          </a:p>
          <a:p>
            <a:endParaRPr lang="fr-FR" dirty="0"/>
          </a:p>
        </p:txBody>
      </p:sp>
      <p:pic>
        <p:nvPicPr>
          <p:cNvPr id="8" name="Image 7">
            <a:extLst>
              <a:ext uri="{FF2B5EF4-FFF2-40B4-BE49-F238E27FC236}">
                <a16:creationId xmlns:a16="http://schemas.microsoft.com/office/drawing/2014/main" id="{DE9042F2-58C0-4739-ADE7-96B50F5BAA89}"/>
              </a:ext>
            </a:extLst>
          </p:cNvPr>
          <p:cNvPicPr>
            <a:picLocks noChangeAspect="1"/>
          </p:cNvPicPr>
          <p:nvPr/>
        </p:nvPicPr>
        <p:blipFill>
          <a:blip r:embed="rId2"/>
          <a:stretch>
            <a:fillRect/>
          </a:stretch>
        </p:blipFill>
        <p:spPr>
          <a:xfrm>
            <a:off x="3415725" y="3764746"/>
            <a:ext cx="4276049" cy="2676580"/>
          </a:xfrm>
          <a:prstGeom prst="rect">
            <a:avLst/>
          </a:prstGeom>
        </p:spPr>
      </p:pic>
    </p:spTree>
    <p:extLst>
      <p:ext uri="{BB962C8B-B14F-4D97-AF65-F5344CB8AC3E}">
        <p14:creationId xmlns:p14="http://schemas.microsoft.com/office/powerpoint/2010/main" val="15869818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A80F78-2900-4B84-BAA7-4822F7AEC50B}"/>
              </a:ext>
            </a:extLst>
          </p:cNvPr>
          <p:cNvSpPr>
            <a:spLocks noGrp="1"/>
          </p:cNvSpPr>
          <p:nvPr>
            <p:ph type="title"/>
          </p:nvPr>
        </p:nvSpPr>
        <p:spPr/>
        <p:txBody>
          <a:bodyPr>
            <a:normAutofit fontScale="90000"/>
          </a:bodyPr>
          <a:lstStyle/>
          <a:p>
            <a:r>
              <a:rPr lang="fr-FR" dirty="0"/>
              <a:t>La méthode dynamique</a:t>
            </a:r>
          </a:p>
        </p:txBody>
      </p:sp>
      <p:sp>
        <p:nvSpPr>
          <p:cNvPr id="3" name="Espace réservé du contenu 2">
            <a:extLst>
              <a:ext uri="{FF2B5EF4-FFF2-40B4-BE49-F238E27FC236}">
                <a16:creationId xmlns:a16="http://schemas.microsoft.com/office/drawing/2014/main" id="{59F3CC40-E503-443B-9ACD-210E6FC1E1DF}"/>
              </a:ext>
            </a:extLst>
          </p:cNvPr>
          <p:cNvSpPr>
            <a:spLocks noGrp="1"/>
          </p:cNvSpPr>
          <p:nvPr>
            <p:ph idx="1"/>
          </p:nvPr>
        </p:nvSpPr>
        <p:spPr/>
        <p:txBody>
          <a:bodyPr>
            <a:normAutofit/>
          </a:bodyPr>
          <a:lstStyle/>
          <a:p>
            <a:r>
              <a:rPr lang="fr-FR" dirty="0"/>
              <a:t>Une fois le dataset publié, la dernière étape de la configuration consiste simplement à ajouter les utilisateurs aux rôles</a:t>
            </a:r>
          </a:p>
          <a:p>
            <a:pPr lvl="1"/>
            <a:r>
              <a:rPr lang="fr-FR" dirty="0"/>
              <a:t>Sans les ajouter au rôle, les utilisateurs ne verraient aucune donnée du dataset</a:t>
            </a:r>
          </a:p>
          <a:p>
            <a:pPr marL="457200" lvl="1" indent="0">
              <a:buNone/>
            </a:pPr>
            <a:endParaRPr lang="fr-FR" dirty="0"/>
          </a:p>
          <a:p>
            <a:r>
              <a:rPr lang="fr-FR" dirty="0"/>
              <a:t>Comme pour la RLS statique, on passe par l’onglet « Sécurité » du dataset</a:t>
            </a:r>
          </a:p>
          <a:p>
            <a:pPr lvl="1"/>
            <a:endParaRPr lang="fr-FR" dirty="0"/>
          </a:p>
          <a:p>
            <a:pPr lvl="1"/>
            <a:endParaRPr lang="fr-FR" dirty="0"/>
          </a:p>
        </p:txBody>
      </p:sp>
      <p:sp>
        <p:nvSpPr>
          <p:cNvPr id="4" name="Espace réservé du texte 3">
            <a:extLst>
              <a:ext uri="{FF2B5EF4-FFF2-40B4-BE49-F238E27FC236}">
                <a16:creationId xmlns:a16="http://schemas.microsoft.com/office/drawing/2014/main" id="{32EFF3C5-8966-4471-B520-3A7EE599D633}"/>
              </a:ext>
            </a:extLst>
          </p:cNvPr>
          <p:cNvSpPr>
            <a:spLocks noGrp="1"/>
          </p:cNvSpPr>
          <p:nvPr>
            <p:ph type="body" sz="quarter" idx="13"/>
          </p:nvPr>
        </p:nvSpPr>
        <p:spPr/>
        <p:txBody>
          <a:bodyPr/>
          <a:lstStyle/>
          <a:p>
            <a:r>
              <a:rPr lang="fr-FR" dirty="0"/>
              <a:t>Etape 5 : Associer les utilisateurs au rôle</a:t>
            </a:r>
          </a:p>
          <a:p>
            <a:endParaRPr lang="fr-FR" dirty="0"/>
          </a:p>
        </p:txBody>
      </p:sp>
      <p:pic>
        <p:nvPicPr>
          <p:cNvPr id="8" name="Image 7">
            <a:extLst>
              <a:ext uri="{FF2B5EF4-FFF2-40B4-BE49-F238E27FC236}">
                <a16:creationId xmlns:a16="http://schemas.microsoft.com/office/drawing/2014/main" id="{141402E1-B63D-47B7-80A3-2A19744EFF4F}"/>
              </a:ext>
            </a:extLst>
          </p:cNvPr>
          <p:cNvPicPr>
            <a:picLocks noChangeAspect="1"/>
          </p:cNvPicPr>
          <p:nvPr/>
        </p:nvPicPr>
        <p:blipFill>
          <a:blip r:embed="rId2"/>
          <a:stretch>
            <a:fillRect/>
          </a:stretch>
        </p:blipFill>
        <p:spPr>
          <a:xfrm>
            <a:off x="459564" y="3976115"/>
            <a:ext cx="4318913" cy="2132122"/>
          </a:xfrm>
          <a:prstGeom prst="rect">
            <a:avLst/>
          </a:prstGeom>
        </p:spPr>
      </p:pic>
      <p:pic>
        <p:nvPicPr>
          <p:cNvPr id="10" name="Image 9">
            <a:extLst>
              <a:ext uri="{FF2B5EF4-FFF2-40B4-BE49-F238E27FC236}">
                <a16:creationId xmlns:a16="http://schemas.microsoft.com/office/drawing/2014/main" id="{4B617A75-8739-43DF-BC36-0C39F2EE7E9C}"/>
              </a:ext>
            </a:extLst>
          </p:cNvPr>
          <p:cNvPicPr>
            <a:picLocks noChangeAspect="1"/>
          </p:cNvPicPr>
          <p:nvPr/>
        </p:nvPicPr>
        <p:blipFill>
          <a:blip r:embed="rId3"/>
          <a:stretch>
            <a:fillRect/>
          </a:stretch>
        </p:blipFill>
        <p:spPr>
          <a:xfrm>
            <a:off x="6042454" y="4123649"/>
            <a:ext cx="5330445" cy="1942515"/>
          </a:xfrm>
          <a:prstGeom prst="rect">
            <a:avLst/>
          </a:prstGeom>
        </p:spPr>
      </p:pic>
      <p:sp>
        <p:nvSpPr>
          <p:cNvPr id="11" name="Flèche : droite 10">
            <a:extLst>
              <a:ext uri="{FF2B5EF4-FFF2-40B4-BE49-F238E27FC236}">
                <a16:creationId xmlns:a16="http://schemas.microsoft.com/office/drawing/2014/main" id="{7511F51E-AA01-49EA-AFFF-23AFEA8D7876}"/>
              </a:ext>
            </a:extLst>
          </p:cNvPr>
          <p:cNvSpPr/>
          <p:nvPr/>
        </p:nvSpPr>
        <p:spPr>
          <a:xfrm>
            <a:off x="5091143" y="4852590"/>
            <a:ext cx="731520" cy="484632"/>
          </a:xfrm>
          <a:prstGeom prst="rightArrow">
            <a:avLst/>
          </a:prstGeom>
          <a:ln w="952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334362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A80F78-2900-4B84-BAA7-4822F7AEC50B}"/>
              </a:ext>
            </a:extLst>
          </p:cNvPr>
          <p:cNvSpPr>
            <a:spLocks noGrp="1"/>
          </p:cNvSpPr>
          <p:nvPr>
            <p:ph type="title"/>
          </p:nvPr>
        </p:nvSpPr>
        <p:spPr/>
        <p:txBody>
          <a:bodyPr>
            <a:normAutofit fontScale="90000"/>
          </a:bodyPr>
          <a:lstStyle/>
          <a:p>
            <a:r>
              <a:rPr lang="fr-FR" dirty="0"/>
              <a:t>La méthode dynamique</a:t>
            </a:r>
          </a:p>
        </p:txBody>
      </p:sp>
      <p:sp>
        <p:nvSpPr>
          <p:cNvPr id="3" name="Espace réservé du contenu 2">
            <a:extLst>
              <a:ext uri="{FF2B5EF4-FFF2-40B4-BE49-F238E27FC236}">
                <a16:creationId xmlns:a16="http://schemas.microsoft.com/office/drawing/2014/main" id="{59F3CC40-E503-443B-9ACD-210E6FC1E1DF}"/>
              </a:ext>
            </a:extLst>
          </p:cNvPr>
          <p:cNvSpPr>
            <a:spLocks noGrp="1"/>
          </p:cNvSpPr>
          <p:nvPr>
            <p:ph idx="1"/>
          </p:nvPr>
        </p:nvSpPr>
        <p:spPr/>
        <p:txBody>
          <a:bodyPr/>
          <a:lstStyle/>
          <a:p>
            <a:r>
              <a:rPr lang="fr-FR" dirty="0"/>
              <a:t>Précisons au passage que si un très grand nombre d’utilisateurs sont concernés par ce dataset, les ajouter un par un n’est pas la solution la plus idéale</a:t>
            </a:r>
          </a:p>
          <a:p>
            <a:endParaRPr lang="fr-FR" dirty="0"/>
          </a:p>
          <a:p>
            <a:r>
              <a:rPr lang="fr-FR" dirty="0"/>
              <a:t>Une bonne pratique serait de créer un groupe (Office 365 ou AD) regroupant tous les utilisateurs du workspace, et d’ajouter le groupe directement au rôle</a:t>
            </a:r>
          </a:p>
          <a:p>
            <a:endParaRPr lang="fr-FR" dirty="0"/>
          </a:p>
          <a:p>
            <a:r>
              <a:rPr lang="fr-FR" b="1" dirty="0"/>
              <a:t>Rappel</a:t>
            </a:r>
            <a:r>
              <a:rPr lang="fr-FR" dirty="0"/>
              <a:t> : les utilisateurs doivent être également ajoutés au workspace, et avoir un rôle de </a:t>
            </a:r>
            <a:r>
              <a:rPr lang="fr-FR" b="1" dirty="0"/>
              <a:t>lecteur</a:t>
            </a:r>
            <a:r>
              <a:rPr lang="fr-FR" dirty="0"/>
              <a:t> seulement !</a:t>
            </a:r>
          </a:p>
          <a:p>
            <a:pPr marL="457200" lvl="1" indent="0">
              <a:buNone/>
            </a:pPr>
            <a:endParaRPr lang="fr-FR" i="1" dirty="0"/>
          </a:p>
        </p:txBody>
      </p:sp>
      <p:sp>
        <p:nvSpPr>
          <p:cNvPr id="4" name="Espace réservé du texte 3">
            <a:extLst>
              <a:ext uri="{FF2B5EF4-FFF2-40B4-BE49-F238E27FC236}">
                <a16:creationId xmlns:a16="http://schemas.microsoft.com/office/drawing/2014/main" id="{32EFF3C5-8966-4471-B520-3A7EE599D633}"/>
              </a:ext>
            </a:extLst>
          </p:cNvPr>
          <p:cNvSpPr>
            <a:spLocks noGrp="1"/>
          </p:cNvSpPr>
          <p:nvPr>
            <p:ph type="body" sz="quarter" idx="13"/>
          </p:nvPr>
        </p:nvSpPr>
        <p:spPr/>
        <p:txBody>
          <a:bodyPr/>
          <a:lstStyle/>
          <a:p>
            <a:r>
              <a:rPr lang="fr-FR" dirty="0"/>
              <a:t>Etape 5 : Associer les utilisateurs au rôle</a:t>
            </a:r>
          </a:p>
          <a:p>
            <a:endParaRPr lang="fr-FR" dirty="0"/>
          </a:p>
        </p:txBody>
      </p:sp>
    </p:spTree>
    <p:extLst>
      <p:ext uri="{BB962C8B-B14F-4D97-AF65-F5344CB8AC3E}">
        <p14:creationId xmlns:p14="http://schemas.microsoft.com/office/powerpoint/2010/main" val="9600021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A80F78-2900-4B84-BAA7-4822F7AEC50B}"/>
              </a:ext>
            </a:extLst>
          </p:cNvPr>
          <p:cNvSpPr>
            <a:spLocks noGrp="1"/>
          </p:cNvSpPr>
          <p:nvPr>
            <p:ph type="title"/>
          </p:nvPr>
        </p:nvSpPr>
        <p:spPr/>
        <p:txBody>
          <a:bodyPr>
            <a:normAutofit fontScale="90000"/>
          </a:bodyPr>
          <a:lstStyle/>
          <a:p>
            <a:r>
              <a:rPr lang="fr-FR" dirty="0"/>
              <a:t>La méthode dynamique</a:t>
            </a:r>
          </a:p>
        </p:txBody>
      </p:sp>
      <p:sp>
        <p:nvSpPr>
          <p:cNvPr id="3" name="Espace réservé du contenu 2">
            <a:extLst>
              <a:ext uri="{FF2B5EF4-FFF2-40B4-BE49-F238E27FC236}">
                <a16:creationId xmlns:a16="http://schemas.microsoft.com/office/drawing/2014/main" id="{59F3CC40-E503-443B-9ACD-210E6FC1E1DF}"/>
              </a:ext>
            </a:extLst>
          </p:cNvPr>
          <p:cNvSpPr>
            <a:spLocks noGrp="1"/>
          </p:cNvSpPr>
          <p:nvPr>
            <p:ph idx="1"/>
          </p:nvPr>
        </p:nvSpPr>
        <p:spPr/>
        <p:txBody>
          <a:bodyPr/>
          <a:lstStyle/>
          <a:p>
            <a:r>
              <a:rPr lang="fr-FR" dirty="0"/>
              <a:t>Pour faire un test, on se connecte avec le compte d’Alex Wilber</a:t>
            </a:r>
          </a:p>
          <a:p>
            <a:endParaRPr lang="fr-FR" dirty="0"/>
          </a:p>
          <a:p>
            <a:endParaRPr lang="fr-FR" dirty="0"/>
          </a:p>
        </p:txBody>
      </p:sp>
      <p:sp>
        <p:nvSpPr>
          <p:cNvPr id="4" name="Espace réservé du texte 3">
            <a:extLst>
              <a:ext uri="{FF2B5EF4-FFF2-40B4-BE49-F238E27FC236}">
                <a16:creationId xmlns:a16="http://schemas.microsoft.com/office/drawing/2014/main" id="{32EFF3C5-8966-4471-B520-3A7EE599D633}"/>
              </a:ext>
            </a:extLst>
          </p:cNvPr>
          <p:cNvSpPr>
            <a:spLocks noGrp="1"/>
          </p:cNvSpPr>
          <p:nvPr>
            <p:ph type="body" sz="quarter" idx="13"/>
          </p:nvPr>
        </p:nvSpPr>
        <p:spPr/>
        <p:txBody>
          <a:bodyPr/>
          <a:lstStyle/>
          <a:p>
            <a:r>
              <a:rPr lang="fr-FR" dirty="0"/>
              <a:t>Etape 6 : Tester</a:t>
            </a:r>
          </a:p>
          <a:p>
            <a:endParaRPr lang="fr-FR" dirty="0"/>
          </a:p>
        </p:txBody>
      </p:sp>
      <p:pic>
        <p:nvPicPr>
          <p:cNvPr id="7" name="Image 6">
            <a:extLst>
              <a:ext uri="{FF2B5EF4-FFF2-40B4-BE49-F238E27FC236}">
                <a16:creationId xmlns:a16="http://schemas.microsoft.com/office/drawing/2014/main" id="{33F6C19D-B56C-4E09-8514-CC6A15FBCA50}"/>
              </a:ext>
            </a:extLst>
          </p:cNvPr>
          <p:cNvPicPr>
            <a:picLocks noChangeAspect="1"/>
          </p:cNvPicPr>
          <p:nvPr/>
        </p:nvPicPr>
        <p:blipFill>
          <a:blip r:embed="rId2"/>
          <a:stretch>
            <a:fillRect/>
          </a:stretch>
        </p:blipFill>
        <p:spPr>
          <a:xfrm>
            <a:off x="2880813" y="2357333"/>
            <a:ext cx="5393845" cy="3808034"/>
          </a:xfrm>
          <a:prstGeom prst="rect">
            <a:avLst/>
          </a:prstGeom>
        </p:spPr>
      </p:pic>
    </p:spTree>
    <p:extLst>
      <p:ext uri="{BB962C8B-B14F-4D97-AF65-F5344CB8AC3E}">
        <p14:creationId xmlns:p14="http://schemas.microsoft.com/office/powerpoint/2010/main" val="1884279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A80F78-2900-4B84-BAA7-4822F7AEC50B}"/>
              </a:ext>
            </a:extLst>
          </p:cNvPr>
          <p:cNvSpPr>
            <a:spLocks noGrp="1"/>
          </p:cNvSpPr>
          <p:nvPr>
            <p:ph type="title"/>
          </p:nvPr>
        </p:nvSpPr>
        <p:spPr/>
        <p:txBody>
          <a:bodyPr>
            <a:normAutofit fontScale="90000"/>
          </a:bodyPr>
          <a:lstStyle/>
          <a:p>
            <a:r>
              <a:rPr lang="fr-FR" dirty="0"/>
              <a:t>La méthode dynamique</a:t>
            </a:r>
          </a:p>
        </p:txBody>
      </p:sp>
      <p:sp>
        <p:nvSpPr>
          <p:cNvPr id="3" name="Espace réservé du contenu 2">
            <a:extLst>
              <a:ext uri="{FF2B5EF4-FFF2-40B4-BE49-F238E27FC236}">
                <a16:creationId xmlns:a16="http://schemas.microsoft.com/office/drawing/2014/main" id="{59F3CC40-E503-443B-9ACD-210E6FC1E1DF}"/>
              </a:ext>
            </a:extLst>
          </p:cNvPr>
          <p:cNvSpPr>
            <a:spLocks noGrp="1"/>
          </p:cNvSpPr>
          <p:nvPr>
            <p:ph idx="1"/>
          </p:nvPr>
        </p:nvSpPr>
        <p:spPr/>
        <p:txBody>
          <a:bodyPr/>
          <a:lstStyle/>
          <a:p>
            <a:r>
              <a:rPr lang="fr-FR" dirty="0"/>
              <a:t>Un autre test avec le compte d’Adèle Vance :</a:t>
            </a:r>
          </a:p>
          <a:p>
            <a:endParaRPr lang="fr-FR" dirty="0"/>
          </a:p>
          <a:p>
            <a:endParaRPr lang="fr-FR" dirty="0"/>
          </a:p>
        </p:txBody>
      </p:sp>
      <p:sp>
        <p:nvSpPr>
          <p:cNvPr id="4" name="Espace réservé du texte 3">
            <a:extLst>
              <a:ext uri="{FF2B5EF4-FFF2-40B4-BE49-F238E27FC236}">
                <a16:creationId xmlns:a16="http://schemas.microsoft.com/office/drawing/2014/main" id="{32EFF3C5-8966-4471-B520-3A7EE599D633}"/>
              </a:ext>
            </a:extLst>
          </p:cNvPr>
          <p:cNvSpPr>
            <a:spLocks noGrp="1"/>
          </p:cNvSpPr>
          <p:nvPr>
            <p:ph type="body" sz="quarter" idx="13"/>
          </p:nvPr>
        </p:nvSpPr>
        <p:spPr/>
        <p:txBody>
          <a:bodyPr/>
          <a:lstStyle/>
          <a:p>
            <a:r>
              <a:rPr lang="fr-FR" dirty="0"/>
              <a:t>Etape 6 : Tester</a:t>
            </a:r>
          </a:p>
          <a:p>
            <a:endParaRPr lang="fr-FR" dirty="0"/>
          </a:p>
        </p:txBody>
      </p:sp>
      <p:pic>
        <p:nvPicPr>
          <p:cNvPr id="6" name="Image 5">
            <a:extLst>
              <a:ext uri="{FF2B5EF4-FFF2-40B4-BE49-F238E27FC236}">
                <a16:creationId xmlns:a16="http://schemas.microsoft.com/office/drawing/2014/main" id="{50DF15B2-8221-4DBB-BDE1-72C73527D99B}"/>
              </a:ext>
            </a:extLst>
          </p:cNvPr>
          <p:cNvPicPr>
            <a:picLocks noChangeAspect="1"/>
          </p:cNvPicPr>
          <p:nvPr/>
        </p:nvPicPr>
        <p:blipFill>
          <a:blip r:embed="rId2"/>
          <a:stretch>
            <a:fillRect/>
          </a:stretch>
        </p:blipFill>
        <p:spPr>
          <a:xfrm>
            <a:off x="2660608" y="2407924"/>
            <a:ext cx="5819294" cy="3753725"/>
          </a:xfrm>
          <a:prstGeom prst="rect">
            <a:avLst/>
          </a:prstGeom>
        </p:spPr>
      </p:pic>
    </p:spTree>
    <p:extLst>
      <p:ext uri="{BB962C8B-B14F-4D97-AF65-F5344CB8AC3E}">
        <p14:creationId xmlns:p14="http://schemas.microsoft.com/office/powerpoint/2010/main" val="21911793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A80F78-2900-4B84-BAA7-4822F7AEC50B}"/>
              </a:ext>
            </a:extLst>
          </p:cNvPr>
          <p:cNvSpPr>
            <a:spLocks noGrp="1"/>
          </p:cNvSpPr>
          <p:nvPr>
            <p:ph type="title"/>
          </p:nvPr>
        </p:nvSpPr>
        <p:spPr/>
        <p:txBody>
          <a:bodyPr>
            <a:normAutofit fontScale="90000"/>
          </a:bodyPr>
          <a:lstStyle/>
          <a:p>
            <a:r>
              <a:rPr lang="fr-FR" dirty="0"/>
              <a:t>La méthode dynamique</a:t>
            </a:r>
          </a:p>
        </p:txBody>
      </p:sp>
      <p:sp>
        <p:nvSpPr>
          <p:cNvPr id="3" name="Espace réservé du contenu 2">
            <a:extLst>
              <a:ext uri="{FF2B5EF4-FFF2-40B4-BE49-F238E27FC236}">
                <a16:creationId xmlns:a16="http://schemas.microsoft.com/office/drawing/2014/main" id="{59F3CC40-E503-443B-9ACD-210E6FC1E1DF}"/>
              </a:ext>
            </a:extLst>
          </p:cNvPr>
          <p:cNvSpPr>
            <a:spLocks noGrp="1"/>
          </p:cNvSpPr>
          <p:nvPr>
            <p:ph idx="1"/>
          </p:nvPr>
        </p:nvSpPr>
        <p:spPr/>
        <p:txBody>
          <a:bodyPr/>
          <a:lstStyle/>
          <a:p>
            <a:r>
              <a:rPr lang="fr-FR" dirty="0"/>
              <a:t>Ou encore avec le compte de Johanna Lorenz :</a:t>
            </a:r>
          </a:p>
          <a:p>
            <a:endParaRPr lang="fr-FR" dirty="0"/>
          </a:p>
          <a:p>
            <a:endParaRPr lang="fr-FR" dirty="0"/>
          </a:p>
        </p:txBody>
      </p:sp>
      <p:sp>
        <p:nvSpPr>
          <p:cNvPr id="4" name="Espace réservé du texte 3">
            <a:extLst>
              <a:ext uri="{FF2B5EF4-FFF2-40B4-BE49-F238E27FC236}">
                <a16:creationId xmlns:a16="http://schemas.microsoft.com/office/drawing/2014/main" id="{32EFF3C5-8966-4471-B520-3A7EE599D633}"/>
              </a:ext>
            </a:extLst>
          </p:cNvPr>
          <p:cNvSpPr>
            <a:spLocks noGrp="1"/>
          </p:cNvSpPr>
          <p:nvPr>
            <p:ph type="body" sz="quarter" idx="13"/>
          </p:nvPr>
        </p:nvSpPr>
        <p:spPr/>
        <p:txBody>
          <a:bodyPr/>
          <a:lstStyle/>
          <a:p>
            <a:r>
              <a:rPr lang="fr-FR" dirty="0"/>
              <a:t>Etape 6 : Tester</a:t>
            </a:r>
          </a:p>
        </p:txBody>
      </p:sp>
      <p:pic>
        <p:nvPicPr>
          <p:cNvPr id="6" name="Image 5">
            <a:extLst>
              <a:ext uri="{FF2B5EF4-FFF2-40B4-BE49-F238E27FC236}">
                <a16:creationId xmlns:a16="http://schemas.microsoft.com/office/drawing/2014/main" id="{73AD72BB-1E1C-44B1-9342-EC006558FDC3}"/>
              </a:ext>
            </a:extLst>
          </p:cNvPr>
          <p:cNvPicPr>
            <a:picLocks noChangeAspect="1"/>
          </p:cNvPicPr>
          <p:nvPr/>
        </p:nvPicPr>
        <p:blipFill>
          <a:blip r:embed="rId2"/>
          <a:stretch>
            <a:fillRect/>
          </a:stretch>
        </p:blipFill>
        <p:spPr>
          <a:xfrm>
            <a:off x="3073564" y="2505571"/>
            <a:ext cx="5891858" cy="3711242"/>
          </a:xfrm>
          <a:prstGeom prst="rect">
            <a:avLst/>
          </a:prstGeom>
        </p:spPr>
      </p:pic>
    </p:spTree>
    <p:extLst>
      <p:ext uri="{BB962C8B-B14F-4D97-AF65-F5344CB8AC3E}">
        <p14:creationId xmlns:p14="http://schemas.microsoft.com/office/powerpoint/2010/main" val="33217000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A80F78-2900-4B84-BAA7-4822F7AEC50B}"/>
              </a:ext>
            </a:extLst>
          </p:cNvPr>
          <p:cNvSpPr>
            <a:spLocks noGrp="1"/>
          </p:cNvSpPr>
          <p:nvPr>
            <p:ph type="title"/>
          </p:nvPr>
        </p:nvSpPr>
        <p:spPr/>
        <p:txBody>
          <a:bodyPr>
            <a:normAutofit fontScale="90000"/>
          </a:bodyPr>
          <a:lstStyle/>
          <a:p>
            <a:r>
              <a:rPr lang="fr-FR" dirty="0"/>
              <a:t>La méthode dynamique</a:t>
            </a:r>
          </a:p>
        </p:txBody>
      </p:sp>
      <p:sp>
        <p:nvSpPr>
          <p:cNvPr id="3" name="Espace réservé du contenu 2">
            <a:extLst>
              <a:ext uri="{FF2B5EF4-FFF2-40B4-BE49-F238E27FC236}">
                <a16:creationId xmlns:a16="http://schemas.microsoft.com/office/drawing/2014/main" id="{59F3CC40-E503-443B-9ACD-210E6FC1E1DF}"/>
              </a:ext>
            </a:extLst>
          </p:cNvPr>
          <p:cNvSpPr>
            <a:spLocks noGrp="1"/>
          </p:cNvSpPr>
          <p:nvPr>
            <p:ph idx="1"/>
          </p:nvPr>
        </p:nvSpPr>
        <p:spPr/>
        <p:txBody>
          <a:bodyPr/>
          <a:lstStyle/>
          <a:p>
            <a:r>
              <a:rPr lang="fr-FR" dirty="0"/>
              <a:t>En passant par un fichier externe comme on vient de le faire pour définir les règles, les utilisateurs métiers pourront changer ces règles à leur guise directement dans le fichier, et les changements seront appliqués dès le prochain chargement de données</a:t>
            </a:r>
          </a:p>
          <a:p>
            <a:pPr lvl="1"/>
            <a:r>
              <a:rPr lang="fr-FR" dirty="0"/>
              <a:t>C’est donc très flexible !</a:t>
            </a:r>
          </a:p>
          <a:p>
            <a:pPr lvl="1"/>
            <a:endParaRPr lang="fr-FR" dirty="0"/>
          </a:p>
          <a:p>
            <a:r>
              <a:rPr lang="fr-FR" dirty="0"/>
              <a:t>Il faut toujours garder en tête que la RLS ne s’appliquera jamais à un utilisateur qui a des droits d’écriture sur le dataset dans lequel s’applique la RLS</a:t>
            </a:r>
          </a:p>
        </p:txBody>
      </p:sp>
      <p:sp>
        <p:nvSpPr>
          <p:cNvPr id="4" name="Espace réservé du texte 3">
            <a:extLst>
              <a:ext uri="{FF2B5EF4-FFF2-40B4-BE49-F238E27FC236}">
                <a16:creationId xmlns:a16="http://schemas.microsoft.com/office/drawing/2014/main" id="{32EFF3C5-8966-4471-B520-3A7EE599D633}"/>
              </a:ext>
            </a:extLst>
          </p:cNvPr>
          <p:cNvSpPr>
            <a:spLocks noGrp="1"/>
          </p:cNvSpPr>
          <p:nvPr>
            <p:ph type="body" sz="quarter" idx="13"/>
          </p:nvPr>
        </p:nvSpPr>
        <p:spPr/>
        <p:txBody>
          <a:bodyPr/>
          <a:lstStyle/>
          <a:p>
            <a:r>
              <a:rPr lang="fr-FR" dirty="0"/>
              <a:t>Quelques remarques</a:t>
            </a:r>
          </a:p>
          <a:p>
            <a:endParaRPr lang="fr-FR" dirty="0"/>
          </a:p>
        </p:txBody>
      </p:sp>
    </p:spTree>
    <p:extLst>
      <p:ext uri="{BB962C8B-B14F-4D97-AF65-F5344CB8AC3E}">
        <p14:creationId xmlns:p14="http://schemas.microsoft.com/office/powerpoint/2010/main" val="15429765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A80F78-2900-4B84-BAA7-4822F7AEC50B}"/>
              </a:ext>
            </a:extLst>
          </p:cNvPr>
          <p:cNvSpPr>
            <a:spLocks noGrp="1"/>
          </p:cNvSpPr>
          <p:nvPr>
            <p:ph type="title"/>
          </p:nvPr>
        </p:nvSpPr>
        <p:spPr/>
        <p:txBody>
          <a:bodyPr>
            <a:normAutofit fontScale="90000"/>
          </a:bodyPr>
          <a:lstStyle/>
          <a:p>
            <a:r>
              <a:rPr lang="fr-FR" dirty="0"/>
              <a:t>La méthode dynamique</a:t>
            </a:r>
          </a:p>
        </p:txBody>
      </p:sp>
      <p:sp>
        <p:nvSpPr>
          <p:cNvPr id="3" name="Espace réservé du contenu 2">
            <a:extLst>
              <a:ext uri="{FF2B5EF4-FFF2-40B4-BE49-F238E27FC236}">
                <a16:creationId xmlns:a16="http://schemas.microsoft.com/office/drawing/2014/main" id="{59F3CC40-E503-443B-9ACD-210E6FC1E1DF}"/>
              </a:ext>
            </a:extLst>
          </p:cNvPr>
          <p:cNvSpPr>
            <a:spLocks noGrp="1"/>
          </p:cNvSpPr>
          <p:nvPr>
            <p:ph idx="1"/>
          </p:nvPr>
        </p:nvSpPr>
        <p:spPr/>
        <p:txBody>
          <a:bodyPr/>
          <a:lstStyle/>
          <a:p>
            <a:r>
              <a:rPr lang="fr-FR" dirty="0"/>
              <a:t>La RLS dynamique peut être utilisée de différentes façons, par exemple en cumulant plusieurs règles à la fois </a:t>
            </a:r>
          </a:p>
          <a:p>
            <a:pPr lvl="1"/>
            <a:r>
              <a:rPr lang="fr-FR" dirty="0"/>
              <a:t>Un rôle pour restreindre les catégories visibles</a:t>
            </a:r>
          </a:p>
          <a:p>
            <a:pPr lvl="1"/>
            <a:r>
              <a:rPr lang="fr-FR" dirty="0"/>
              <a:t>Un autre rôle pour restreindre les pays visibles</a:t>
            </a:r>
          </a:p>
          <a:p>
            <a:pPr lvl="1"/>
            <a:endParaRPr lang="fr-FR" dirty="0"/>
          </a:p>
          <a:p>
            <a:r>
              <a:rPr lang="fr-FR" dirty="0"/>
              <a:t>Une autre application de la RLS consisterait à mapper les utilisateurs à la ligne qui leur correspond dans la table « Employé », en se basant sur l’email </a:t>
            </a:r>
          </a:p>
          <a:p>
            <a:pPr lvl="1"/>
            <a:r>
              <a:rPr lang="fr-FR" dirty="0"/>
              <a:t>Ainsi, dans le cas de l’analyse de ventes, les utilisateurs ne pourraient voir </a:t>
            </a:r>
            <a:r>
              <a:rPr lang="fr-FR" b="1" dirty="0"/>
              <a:t>que les ventes auxquelles ils sont associés</a:t>
            </a:r>
            <a:r>
              <a:rPr lang="fr-FR" dirty="0"/>
              <a:t> (relation Sales – Employees)</a:t>
            </a:r>
          </a:p>
        </p:txBody>
      </p:sp>
      <p:sp>
        <p:nvSpPr>
          <p:cNvPr id="4" name="Espace réservé du texte 3">
            <a:extLst>
              <a:ext uri="{FF2B5EF4-FFF2-40B4-BE49-F238E27FC236}">
                <a16:creationId xmlns:a16="http://schemas.microsoft.com/office/drawing/2014/main" id="{32EFF3C5-8966-4471-B520-3A7EE599D633}"/>
              </a:ext>
            </a:extLst>
          </p:cNvPr>
          <p:cNvSpPr>
            <a:spLocks noGrp="1"/>
          </p:cNvSpPr>
          <p:nvPr>
            <p:ph type="body" sz="quarter" idx="13"/>
          </p:nvPr>
        </p:nvSpPr>
        <p:spPr/>
        <p:txBody>
          <a:bodyPr/>
          <a:lstStyle/>
          <a:p>
            <a:r>
              <a:rPr lang="fr-FR" dirty="0"/>
              <a:t>Quelques remarques</a:t>
            </a:r>
          </a:p>
          <a:p>
            <a:endParaRPr lang="fr-FR" dirty="0"/>
          </a:p>
        </p:txBody>
      </p:sp>
    </p:spTree>
    <p:extLst>
      <p:ext uri="{BB962C8B-B14F-4D97-AF65-F5344CB8AC3E}">
        <p14:creationId xmlns:p14="http://schemas.microsoft.com/office/powerpoint/2010/main" val="1442833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La RLS</a:t>
            </a:r>
          </a:p>
        </p:txBody>
      </p:sp>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normAutofit/>
          </a:bodyPr>
          <a:lstStyle/>
          <a:p>
            <a:r>
              <a:rPr lang="fr-FR" dirty="0"/>
              <a:t>Par exemple, on peut imaginer un scénario avec les utilisateurs Emerick et David, qui ont tous les deux accès au rapport « Ventes »</a:t>
            </a:r>
          </a:p>
          <a:p>
            <a:pPr lvl="1"/>
            <a:r>
              <a:rPr lang="fr-FR" dirty="0"/>
              <a:t>Emerick étant le responsable de la zone Ile-de-France...</a:t>
            </a:r>
          </a:p>
          <a:p>
            <a:pPr lvl="1"/>
            <a:r>
              <a:rPr lang="fr-FR" dirty="0"/>
              <a:t>... et David le responsable de la région Bretagne</a:t>
            </a:r>
          </a:p>
          <a:p>
            <a:pPr lvl="1"/>
            <a:endParaRPr lang="fr-FR" dirty="0"/>
          </a:p>
          <a:p>
            <a:r>
              <a:rPr lang="fr-FR" dirty="0"/>
              <a:t>En utilisant la RLS, on peut faire en sorte que sur un même rapport :</a:t>
            </a:r>
          </a:p>
          <a:p>
            <a:pPr lvl="1"/>
            <a:r>
              <a:rPr lang="fr-FR" dirty="0"/>
              <a:t>Emerick ne puisse constater que les chiffres sur la région Ile-de-France</a:t>
            </a:r>
          </a:p>
          <a:p>
            <a:pPr lvl="1"/>
            <a:r>
              <a:rPr lang="fr-FR" dirty="0"/>
              <a:t>Tandis que David ne pourra voir que les ventes sur la région Bretagne</a:t>
            </a:r>
          </a:p>
          <a:p>
            <a:pPr marL="0" indent="0">
              <a:buNone/>
            </a:pPr>
            <a:endParaRPr lang="fr-FR" dirty="0"/>
          </a:p>
          <a:p>
            <a:pPr lvl="1"/>
            <a:endParaRPr lang="fr-FR" dirty="0"/>
          </a:p>
          <a:p>
            <a:pPr lvl="1"/>
            <a:endParaRPr lang="fr-FR" dirty="0"/>
          </a:p>
          <a:p>
            <a:endParaRPr lang="fr-FR" dirty="0"/>
          </a:p>
          <a:p>
            <a:endParaRPr lang="fr-FR" dirty="0"/>
          </a:p>
        </p:txBody>
      </p:sp>
      <p:sp>
        <p:nvSpPr>
          <p:cNvPr id="4" name="Espace réservé du contenu 3">
            <a:extLst>
              <a:ext uri="{FF2B5EF4-FFF2-40B4-BE49-F238E27FC236}">
                <a16:creationId xmlns:a16="http://schemas.microsoft.com/office/drawing/2014/main" id="{2D68FD4D-5CEB-46AD-BF41-70F72551857A}"/>
              </a:ext>
            </a:extLst>
          </p:cNvPr>
          <p:cNvSpPr>
            <a:spLocks noGrp="1"/>
          </p:cNvSpPr>
          <p:nvPr>
            <p:ph type="body" sz="quarter" idx="13"/>
          </p:nvPr>
        </p:nvSpPr>
        <p:spPr/>
        <p:txBody>
          <a:bodyPr/>
          <a:lstStyle/>
          <a:p>
            <a:r>
              <a:rPr lang="fr-FR" dirty="0"/>
              <a:t>Définition</a:t>
            </a:r>
          </a:p>
        </p:txBody>
      </p:sp>
    </p:spTree>
    <p:extLst>
      <p:ext uri="{BB962C8B-B14F-4D97-AF65-F5344CB8AC3E}">
        <p14:creationId xmlns:p14="http://schemas.microsoft.com/office/powerpoint/2010/main" val="69106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La RLS</a:t>
            </a:r>
          </a:p>
        </p:txBody>
      </p:sp>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normAutofit/>
          </a:bodyPr>
          <a:lstStyle/>
          <a:p>
            <a:r>
              <a:rPr lang="fr-FR" dirty="0"/>
              <a:t>La RLS peut s’implémenter de façons différentes dans Power BI :</a:t>
            </a:r>
          </a:p>
          <a:p>
            <a:pPr lvl="1"/>
            <a:r>
              <a:rPr lang="fr-FR" dirty="0"/>
              <a:t>Méthode statique</a:t>
            </a:r>
          </a:p>
          <a:p>
            <a:pPr lvl="1"/>
            <a:r>
              <a:rPr lang="fr-FR" dirty="0"/>
              <a:t>Méthode dynamique</a:t>
            </a:r>
          </a:p>
          <a:p>
            <a:pPr lvl="1"/>
            <a:endParaRPr lang="fr-FR" dirty="0"/>
          </a:p>
          <a:p>
            <a:r>
              <a:rPr lang="fr-FR" dirty="0"/>
              <a:t>Quelque soit la méthode, la RLS se met en place notamment grâce à un filtre DAX qui va préciser la règle appliquée pour chaque utilisateur</a:t>
            </a:r>
          </a:p>
          <a:p>
            <a:endParaRPr lang="fr-FR" dirty="0"/>
          </a:p>
          <a:p>
            <a:r>
              <a:rPr lang="fr-FR" dirty="0"/>
              <a:t>Nous allons étudier ces deux méthodes avec des exemples</a:t>
            </a:r>
          </a:p>
          <a:p>
            <a:pPr marL="0" indent="0">
              <a:buNone/>
            </a:pPr>
            <a:endParaRPr lang="fr-FR" dirty="0"/>
          </a:p>
          <a:p>
            <a:pPr lvl="1"/>
            <a:endParaRPr lang="fr-FR" dirty="0"/>
          </a:p>
          <a:p>
            <a:pPr lvl="1"/>
            <a:endParaRPr lang="fr-FR" dirty="0"/>
          </a:p>
          <a:p>
            <a:endParaRPr lang="fr-FR" dirty="0"/>
          </a:p>
          <a:p>
            <a:endParaRPr lang="fr-FR" dirty="0"/>
          </a:p>
        </p:txBody>
      </p:sp>
      <p:sp>
        <p:nvSpPr>
          <p:cNvPr id="4" name="Espace réservé du contenu 3">
            <a:extLst>
              <a:ext uri="{FF2B5EF4-FFF2-40B4-BE49-F238E27FC236}">
                <a16:creationId xmlns:a16="http://schemas.microsoft.com/office/drawing/2014/main" id="{2D68FD4D-5CEB-46AD-BF41-70F72551857A}"/>
              </a:ext>
            </a:extLst>
          </p:cNvPr>
          <p:cNvSpPr>
            <a:spLocks noGrp="1"/>
          </p:cNvSpPr>
          <p:nvPr>
            <p:ph type="body" sz="quarter" idx="13"/>
          </p:nvPr>
        </p:nvSpPr>
        <p:spPr/>
        <p:txBody>
          <a:bodyPr/>
          <a:lstStyle/>
          <a:p>
            <a:r>
              <a:rPr lang="fr-FR" dirty="0"/>
              <a:t>Deux méthodes d’implémentation</a:t>
            </a:r>
          </a:p>
        </p:txBody>
      </p:sp>
    </p:spTree>
    <p:extLst>
      <p:ext uri="{BB962C8B-B14F-4D97-AF65-F5344CB8AC3E}">
        <p14:creationId xmlns:p14="http://schemas.microsoft.com/office/powerpoint/2010/main" val="1288175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F7E0AC-AB44-4D51-BDE3-D863E1F43C90}"/>
              </a:ext>
            </a:extLst>
          </p:cNvPr>
          <p:cNvSpPr>
            <a:spLocks noGrp="1"/>
          </p:cNvSpPr>
          <p:nvPr>
            <p:ph type="title"/>
          </p:nvPr>
        </p:nvSpPr>
        <p:spPr>
          <a:xfrm>
            <a:off x="838200" y="1682844"/>
            <a:ext cx="10515600" cy="2216803"/>
          </a:xfrm>
        </p:spPr>
        <p:txBody>
          <a:bodyPr/>
          <a:lstStyle/>
          <a:p>
            <a:pPr algn="ctr"/>
            <a:r>
              <a:rPr lang="fr-FR" dirty="0"/>
              <a:t>La méthode statique</a:t>
            </a:r>
          </a:p>
        </p:txBody>
      </p:sp>
    </p:spTree>
    <p:extLst>
      <p:ext uri="{BB962C8B-B14F-4D97-AF65-F5344CB8AC3E}">
        <p14:creationId xmlns:p14="http://schemas.microsoft.com/office/powerpoint/2010/main" val="2517250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La méthode statique</a:t>
            </a:r>
          </a:p>
        </p:txBody>
      </p:sp>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normAutofit/>
          </a:bodyPr>
          <a:lstStyle/>
          <a:p>
            <a:r>
              <a:rPr lang="fr-FR" dirty="0"/>
              <a:t>La méthode statique requiert plusieurs étapes de configuration :</a:t>
            </a:r>
          </a:p>
          <a:p>
            <a:pPr marL="914400" lvl="1" indent="-457200">
              <a:buFont typeface="+mj-lt"/>
              <a:buAutoNum type="arabicPeriod"/>
            </a:pPr>
            <a:r>
              <a:rPr lang="fr-FR" dirty="0"/>
              <a:t>Créer un rapport</a:t>
            </a:r>
          </a:p>
          <a:p>
            <a:pPr marL="914400" lvl="1" indent="-457200">
              <a:buFont typeface="+mj-lt"/>
              <a:buAutoNum type="arabicPeriod"/>
            </a:pPr>
            <a:r>
              <a:rPr lang="fr-FR" dirty="0"/>
              <a:t>Créer des rôles  « RLS » en utilisant DAX</a:t>
            </a:r>
          </a:p>
          <a:p>
            <a:pPr marL="914400" lvl="1" indent="-457200">
              <a:buFont typeface="+mj-lt"/>
              <a:buAutoNum type="arabicPeriod"/>
            </a:pPr>
            <a:r>
              <a:rPr lang="fr-FR" dirty="0"/>
              <a:t>Tester les rôles</a:t>
            </a:r>
          </a:p>
          <a:p>
            <a:pPr marL="914400" lvl="1" indent="-457200">
              <a:buFont typeface="+mj-lt"/>
              <a:buAutoNum type="arabicPeriod"/>
            </a:pPr>
            <a:r>
              <a:rPr lang="fr-FR" dirty="0"/>
              <a:t>Déployer le rapport</a:t>
            </a:r>
          </a:p>
          <a:p>
            <a:pPr marL="914400" lvl="1" indent="-457200">
              <a:buFont typeface="+mj-lt"/>
              <a:buAutoNum type="arabicPeriod"/>
            </a:pPr>
            <a:r>
              <a:rPr lang="fr-FR" dirty="0"/>
              <a:t>Ajouter des membre aux rôles</a:t>
            </a:r>
          </a:p>
          <a:p>
            <a:pPr marL="914400" lvl="1" indent="-457200">
              <a:buFont typeface="+mj-lt"/>
              <a:buAutoNum type="arabicPeriod"/>
            </a:pPr>
            <a:r>
              <a:rPr lang="fr-FR" dirty="0"/>
              <a:t>Tester les rôles (dans le service)</a:t>
            </a:r>
          </a:p>
          <a:p>
            <a:pPr lvl="1"/>
            <a:endParaRPr lang="fr-FR" dirty="0"/>
          </a:p>
          <a:p>
            <a:pPr lvl="1"/>
            <a:endParaRPr lang="fr-FR" dirty="0"/>
          </a:p>
          <a:p>
            <a:endParaRPr lang="fr-FR" dirty="0"/>
          </a:p>
          <a:p>
            <a:endParaRPr lang="fr-FR" dirty="0"/>
          </a:p>
        </p:txBody>
      </p:sp>
      <p:sp>
        <p:nvSpPr>
          <p:cNvPr id="4" name="Espace réservé du contenu 3">
            <a:extLst>
              <a:ext uri="{FF2B5EF4-FFF2-40B4-BE49-F238E27FC236}">
                <a16:creationId xmlns:a16="http://schemas.microsoft.com/office/drawing/2014/main" id="{2D68FD4D-5CEB-46AD-BF41-70F72551857A}"/>
              </a:ext>
            </a:extLst>
          </p:cNvPr>
          <p:cNvSpPr>
            <a:spLocks noGrp="1"/>
          </p:cNvSpPr>
          <p:nvPr>
            <p:ph type="body" sz="quarter" idx="13"/>
          </p:nvPr>
        </p:nvSpPr>
        <p:spPr/>
        <p:txBody>
          <a:bodyPr/>
          <a:lstStyle/>
          <a:p>
            <a:r>
              <a:rPr lang="fr-FR" dirty="0"/>
              <a:t>Présentation</a:t>
            </a:r>
          </a:p>
        </p:txBody>
      </p:sp>
    </p:spTree>
    <p:extLst>
      <p:ext uri="{BB962C8B-B14F-4D97-AF65-F5344CB8AC3E}">
        <p14:creationId xmlns:p14="http://schemas.microsoft.com/office/powerpoint/2010/main" val="1576469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La méthode statique</a:t>
            </a:r>
          </a:p>
        </p:txBody>
      </p:sp>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normAutofit/>
          </a:bodyPr>
          <a:lstStyle/>
          <a:p>
            <a:r>
              <a:rPr lang="fr-FR" dirty="0"/>
              <a:t>Dans la démonstration suivante, nous allons travailler sur ce modèle : </a:t>
            </a:r>
          </a:p>
          <a:p>
            <a:pPr lvl="1"/>
            <a:endParaRPr lang="fr-FR" dirty="0"/>
          </a:p>
          <a:p>
            <a:pPr lvl="1"/>
            <a:endParaRPr lang="fr-FR" dirty="0"/>
          </a:p>
          <a:p>
            <a:endParaRPr lang="fr-FR" dirty="0"/>
          </a:p>
          <a:p>
            <a:endParaRPr lang="fr-FR" dirty="0"/>
          </a:p>
        </p:txBody>
      </p:sp>
      <p:sp>
        <p:nvSpPr>
          <p:cNvPr id="4" name="Espace réservé du contenu 3">
            <a:extLst>
              <a:ext uri="{FF2B5EF4-FFF2-40B4-BE49-F238E27FC236}">
                <a16:creationId xmlns:a16="http://schemas.microsoft.com/office/drawing/2014/main" id="{2D68FD4D-5CEB-46AD-BF41-70F72551857A}"/>
              </a:ext>
            </a:extLst>
          </p:cNvPr>
          <p:cNvSpPr>
            <a:spLocks noGrp="1"/>
          </p:cNvSpPr>
          <p:nvPr>
            <p:ph type="body" sz="quarter" idx="13"/>
          </p:nvPr>
        </p:nvSpPr>
        <p:spPr/>
        <p:txBody>
          <a:bodyPr/>
          <a:lstStyle/>
          <a:p>
            <a:r>
              <a:rPr lang="fr-FR" dirty="0"/>
              <a:t>Présentation</a:t>
            </a:r>
          </a:p>
        </p:txBody>
      </p:sp>
      <p:pic>
        <p:nvPicPr>
          <p:cNvPr id="8" name="Image 7">
            <a:extLst>
              <a:ext uri="{FF2B5EF4-FFF2-40B4-BE49-F238E27FC236}">
                <a16:creationId xmlns:a16="http://schemas.microsoft.com/office/drawing/2014/main" id="{E28E81AD-19F7-45B1-8A56-3B74CD813E22}"/>
              </a:ext>
            </a:extLst>
          </p:cNvPr>
          <p:cNvPicPr>
            <a:picLocks noChangeAspect="1"/>
          </p:cNvPicPr>
          <p:nvPr/>
        </p:nvPicPr>
        <p:blipFill>
          <a:blip r:embed="rId2"/>
          <a:stretch>
            <a:fillRect/>
          </a:stretch>
        </p:blipFill>
        <p:spPr>
          <a:xfrm>
            <a:off x="1117002" y="2389749"/>
            <a:ext cx="7458075" cy="3771900"/>
          </a:xfrm>
          <a:prstGeom prst="rect">
            <a:avLst/>
          </a:prstGeom>
        </p:spPr>
      </p:pic>
    </p:spTree>
    <p:extLst>
      <p:ext uri="{BB962C8B-B14F-4D97-AF65-F5344CB8AC3E}">
        <p14:creationId xmlns:p14="http://schemas.microsoft.com/office/powerpoint/2010/main" val="61107463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9525">
          <a:solidFill>
            <a:schemeClr val="tx1"/>
          </a:solidFill>
        </a:ln>
      </a:spPr>
      <a:bodyPr rtlCol="0" anchor="ctr"/>
      <a:lstStyle>
        <a:defPPr algn="ctr">
          <a:defRPr/>
        </a:defPPr>
      </a:lstStyle>
      <a:style>
        <a:lnRef idx="2">
          <a:schemeClr val="accent4">
            <a:shade val="50000"/>
          </a:schemeClr>
        </a:lnRef>
        <a:fillRef idx="1">
          <a:schemeClr val="accent4"/>
        </a:fillRef>
        <a:effectRef idx="0">
          <a:schemeClr val="accent4"/>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dc9e3e89-6142-4b40-8795-5d613f040871" Revision="1" Stencil="System.MyShapes" StencilVersion="1.0"/>
</Control>
</file>

<file path=customXml/item2.xml><?xml version="1.0" encoding="utf-8"?>
<Control xmlns="http://schemas.microsoft.com/VisualStudio/2011/storyboarding/control">
  <Id Name="6d29e2a5-252e-4bc4-bfba-10c355a1ae81" Revision="1" Stencil="System.MyShapes" StencilVersion="1.0"/>
</Control>
</file>

<file path=customXml/itemProps1.xml><?xml version="1.0" encoding="utf-8"?>
<ds:datastoreItem xmlns:ds="http://schemas.openxmlformats.org/officeDocument/2006/customXml" ds:itemID="{26A04A5B-C430-438C-BADB-9E6E874F5D12}">
  <ds:schemaRefs>
    <ds:schemaRef ds:uri="http://schemas.microsoft.com/VisualStudio/2011/storyboarding/control"/>
  </ds:schemaRefs>
</ds:datastoreItem>
</file>

<file path=customXml/itemProps2.xml><?xml version="1.0" encoding="utf-8"?>
<ds:datastoreItem xmlns:ds="http://schemas.openxmlformats.org/officeDocument/2006/customXml" ds:itemID="{0D68AC48-352C-4448-A86D-7B3E0C18A0F7}">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34860</TotalTime>
  <Words>2170</Words>
  <Application>Microsoft Office PowerPoint</Application>
  <PresentationFormat>Grand écran</PresentationFormat>
  <Paragraphs>341</Paragraphs>
  <Slides>47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47</vt:i4>
      </vt:variant>
    </vt:vector>
  </HeadingPairs>
  <TitlesOfParts>
    <vt:vector size="51" baseType="lpstr">
      <vt:lpstr>Arial</vt:lpstr>
      <vt:lpstr>Calibri</vt:lpstr>
      <vt:lpstr>Calibri Light</vt:lpstr>
      <vt:lpstr>Thème Office</vt:lpstr>
      <vt:lpstr>Mettre en place la RLS</vt:lpstr>
      <vt:lpstr>La RLS</vt:lpstr>
      <vt:lpstr>La RLS</vt:lpstr>
      <vt:lpstr>La RLS</vt:lpstr>
      <vt:lpstr>La RLS</vt:lpstr>
      <vt:lpstr>La RLS</vt:lpstr>
      <vt:lpstr>La méthode statique</vt:lpstr>
      <vt:lpstr>La méthode statique</vt:lpstr>
      <vt:lpstr>La méthode statique</vt:lpstr>
      <vt:lpstr>La méthode statique</vt:lpstr>
      <vt:lpstr>La méthode statique</vt:lpstr>
      <vt:lpstr>La méthode statique</vt:lpstr>
      <vt:lpstr>La méthode statique</vt:lpstr>
      <vt:lpstr>La méthode statique</vt:lpstr>
      <vt:lpstr>La méthode statique</vt:lpstr>
      <vt:lpstr>La méthode statique</vt:lpstr>
      <vt:lpstr>La méthode statique</vt:lpstr>
      <vt:lpstr>La méthode statique</vt:lpstr>
      <vt:lpstr>La méthode statique</vt:lpstr>
      <vt:lpstr>La méthode statique</vt:lpstr>
      <vt:lpstr>La méthode statique</vt:lpstr>
      <vt:lpstr>La méthode statique</vt:lpstr>
      <vt:lpstr>La méthode statique</vt:lpstr>
      <vt:lpstr>La méthode statique</vt:lpstr>
      <vt:lpstr>La méthode statique</vt:lpstr>
      <vt:lpstr>La méthode dynamique</vt:lpstr>
      <vt:lpstr>La méthode dynamique</vt:lpstr>
      <vt:lpstr>La méthode dynamique</vt:lpstr>
      <vt:lpstr>La méthode dynamique</vt:lpstr>
      <vt:lpstr>La méthode dynamique</vt:lpstr>
      <vt:lpstr>La méthode dynamique</vt:lpstr>
      <vt:lpstr>La méthode dynamique</vt:lpstr>
      <vt:lpstr>La méthode dynamique</vt:lpstr>
      <vt:lpstr>La méthode dynamique</vt:lpstr>
      <vt:lpstr>La méthode dynamique</vt:lpstr>
      <vt:lpstr>La méthode dynamique</vt:lpstr>
      <vt:lpstr>La méthode dynamique</vt:lpstr>
      <vt:lpstr>La méthode dynamique</vt:lpstr>
      <vt:lpstr>La méthode dynamique</vt:lpstr>
      <vt:lpstr>La méthode dynamique</vt:lpstr>
      <vt:lpstr>La méthode dynamique</vt:lpstr>
      <vt:lpstr>La méthode dynamique</vt:lpstr>
      <vt:lpstr>La méthode dynamique</vt:lpstr>
      <vt:lpstr>La méthode dynamique</vt:lpstr>
      <vt:lpstr>La méthode dynamique</vt:lpstr>
      <vt:lpstr>La méthode dynamique</vt:lpstr>
      <vt:lpstr>La méthode dynamique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Emerick Duval</dc:creator>
  <cp:lastModifiedBy>Emerick Duval</cp:lastModifiedBy>
  <cp:revision>884</cp:revision>
  <dcterms:created xsi:type="dcterms:W3CDTF">2019-04-10T07:20:54Z</dcterms:created>
  <dcterms:modified xsi:type="dcterms:W3CDTF">2021-09-04T12:20:09Z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