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E21712B-A42D-5C32-FA4B-698A4836A9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73C7B6-5408-587F-87E2-CD1E0D3181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A41C-ED59-4BCE-8CBF-379F9C311587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783DE9-DC3E-B806-7548-84E345BFA0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Menahem Setbon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2ABAC7-C8EE-2CD1-A11B-162E09C271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86F33-7E65-464F-AF05-B2774DB49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631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496BF-A760-442B-BCDD-F5B476182AC8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Menahem Setbon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95597-40FA-4CAA-A0C2-2323CD581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50377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Menahem Setbon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95597-40FA-4CAA-A0C2-2323CD58106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64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Menahem Setbon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95597-40FA-4CAA-A0C2-2323CD58106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83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1078-6D27-437B-9C05-2F447430F7DA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8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1EFE-6942-4FD1-98EC-7CC30155DD64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B9C4-D762-4F8B-B493-46659E2EB9B4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2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536C-1091-4F2D-B1C6-40678429F5C2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E4C-131B-46B1-AF0D-588754011214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5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19AD-564A-4BC2-8045-5DB7FE4745C5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4101-70C4-4D2F-B262-B8336E3F7CDD}" type="datetime1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7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0E57-DEF2-4556-BB59-AE7BC6D5FFE5}" type="datetime1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EB0-15D6-41E0-97A8-B35CD7EAC575}" type="datetime1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2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F692-EAB1-4D76-8A25-5F787CB593D7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72F7-0FE4-4B93-A716-EDE18653FF77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87CB246-E281-437E-B1DE-8C9C01F57BF6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D210342-C3F4-5EAC-3A4D-4770C07F3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oiseau, art, Graphique, dessin&#10;&#10;Description générée automatiquement">
            <a:extLst>
              <a:ext uri="{FF2B5EF4-FFF2-40B4-BE49-F238E27FC236}">
                <a16:creationId xmlns:a16="http://schemas.microsoft.com/office/drawing/2014/main" id="{63012004-59D0-64BE-4FE8-E979E3FDE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 b="2"/>
          <a:stretch/>
        </p:blipFill>
        <p:spPr>
          <a:xfrm>
            <a:off x="76200" y="412049"/>
            <a:ext cx="6019800" cy="603390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3A26648-CC89-764B-02C2-FE0A8D783427}"/>
              </a:ext>
            </a:extLst>
          </p:cNvPr>
          <p:cNvSpPr txBox="1"/>
          <p:nvPr/>
        </p:nvSpPr>
        <p:spPr>
          <a:xfrm>
            <a:off x="7961624" y="1946425"/>
            <a:ext cx="236475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500" dirty="0"/>
              <a:t>AQUILA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AEBFC50-3AF3-5E3B-30FE-F51E84FCB30D}"/>
              </a:ext>
            </a:extLst>
          </p:cNvPr>
          <p:cNvSpPr txBox="1"/>
          <p:nvPr/>
        </p:nvSpPr>
        <p:spPr>
          <a:xfrm>
            <a:off x="6679222" y="4126745"/>
            <a:ext cx="492955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500" dirty="0"/>
              <a:t>Menahem </a:t>
            </a:r>
            <a:r>
              <a:rPr lang="fr-FR" sz="4500" dirty="0" err="1"/>
              <a:t>Setbon</a:t>
            </a:r>
            <a:endParaRPr lang="fr-FR" sz="45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3C1270F-8E65-0559-7FAE-ADB0614D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8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583612-BC58-A31D-2578-C64E13D0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9A6E0D-5C9E-BDD2-E332-B1C81A64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92" y="2877150"/>
            <a:ext cx="1103700" cy="11037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B68A491-6F29-6F50-E2E3-6DEF433E8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37" y="4323171"/>
            <a:ext cx="933609" cy="836039"/>
          </a:xfrm>
          <a:prstGeom prst="rect">
            <a:avLst/>
          </a:prstGeom>
        </p:spPr>
      </p:pic>
      <p:pic>
        <p:nvPicPr>
          <p:cNvPr id="2050" name="Picture 2" descr="Conclusion - Icônes fichiers et dossiers gratuites">
            <a:extLst>
              <a:ext uri="{FF2B5EF4-FFF2-40B4-BE49-F238E27FC236}">
                <a16:creationId xmlns:a16="http://schemas.microsoft.com/office/drawing/2014/main" id="{C1B217CE-9C9E-99AC-4751-7FD96E34A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880" y="5501531"/>
            <a:ext cx="826851" cy="82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éterminer ses objectifs">
            <a:extLst>
              <a:ext uri="{FF2B5EF4-FFF2-40B4-BE49-F238E27FC236}">
                <a16:creationId xmlns:a16="http://schemas.microsoft.com/office/drawing/2014/main" id="{02AE4721-3DEA-0BCA-96B6-85E1881F5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87" y="1807610"/>
            <a:ext cx="1090829" cy="72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C0560D0-B190-E2CC-E918-F1C57F57B788}"/>
              </a:ext>
            </a:extLst>
          </p:cNvPr>
          <p:cNvSpPr txBox="1"/>
          <p:nvPr/>
        </p:nvSpPr>
        <p:spPr>
          <a:xfrm>
            <a:off x="3521413" y="2967335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Fonctionnalité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6D7CE2-B366-349C-951E-CE5A7FCA15B4}"/>
              </a:ext>
            </a:extLst>
          </p:cNvPr>
          <p:cNvSpPr txBox="1"/>
          <p:nvPr/>
        </p:nvSpPr>
        <p:spPr>
          <a:xfrm>
            <a:off x="3521412" y="1807610"/>
            <a:ext cx="410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Qu’est-ce que le test d’intrusion ?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Quel besoin la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comble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95DE237-1197-BF7F-8BEE-B71F37B2C7BA}"/>
              </a:ext>
            </a:extLst>
          </p:cNvPr>
          <p:cNvSpPr txBox="1"/>
          <p:nvPr/>
        </p:nvSpPr>
        <p:spPr>
          <a:xfrm>
            <a:off x="3521411" y="4418024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Choix technologiques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Impact de la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EADE65-32EB-9861-43C3-EDC277306F09}"/>
              </a:ext>
            </a:extLst>
          </p:cNvPr>
          <p:cNvSpPr txBox="1"/>
          <p:nvPr/>
        </p:nvSpPr>
        <p:spPr>
          <a:xfrm>
            <a:off x="3521411" y="573029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533F21-10D6-E6B9-AD82-42B0D9CBE528}"/>
              </a:ext>
            </a:extLst>
          </p:cNvPr>
          <p:cNvSpPr txBox="1"/>
          <p:nvPr/>
        </p:nvSpPr>
        <p:spPr>
          <a:xfrm>
            <a:off x="1735199" y="758952"/>
            <a:ext cx="20697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21784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A379AE-1E4C-E9D4-1C23-B4D30702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déterminer ses objectifs">
            <a:extLst>
              <a:ext uri="{FF2B5EF4-FFF2-40B4-BE49-F238E27FC236}">
                <a16:creationId xmlns:a16="http://schemas.microsoft.com/office/drawing/2014/main" id="{EF1A20D3-8763-6524-1F0A-2026E2A7D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" y="1473702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17F1953-F5CE-93A0-A37F-7CD8F59A7B7E}"/>
              </a:ext>
            </a:extLst>
          </p:cNvPr>
          <p:cNvSpPr txBox="1"/>
          <p:nvPr/>
        </p:nvSpPr>
        <p:spPr>
          <a:xfrm>
            <a:off x="891166" y="1670822"/>
            <a:ext cx="15921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i="1" dirty="0">
                <a:latin typeface="Arial" panose="020B0604020202020204" pitchFamily="34" charset="0"/>
                <a:cs typeface="Arial" panose="020B0604020202020204" pitchFamily="34" charset="0"/>
              </a:rPr>
              <a:t>Objectifs</a:t>
            </a:r>
            <a:r>
              <a:rPr lang="fr-FR" dirty="0"/>
              <a:t> </a:t>
            </a:r>
          </a:p>
        </p:txBody>
      </p:sp>
      <p:pic>
        <p:nvPicPr>
          <p:cNvPr id="1028" name="Picture 4" descr="Battery Icon Set Low To Full, Battery Set, Phone Battery, Battery Icon ...">
            <a:extLst>
              <a:ext uri="{FF2B5EF4-FFF2-40B4-BE49-F238E27FC236}">
                <a16:creationId xmlns:a16="http://schemas.microsoft.com/office/drawing/2014/main" id="{4E240958-9BA9-1730-F6FA-2FFF3961B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" t="3689" r="62705" b="47131"/>
          <a:stretch/>
        </p:blipFill>
        <p:spPr bwMode="auto">
          <a:xfrm>
            <a:off x="1899557" y="4078013"/>
            <a:ext cx="957943" cy="130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attery Icon Set Low To Full, Battery Set, Phone Battery, Battery Icon ...">
            <a:extLst>
              <a:ext uri="{FF2B5EF4-FFF2-40B4-BE49-F238E27FC236}">
                <a16:creationId xmlns:a16="http://schemas.microsoft.com/office/drawing/2014/main" id="{7C1C657D-B637-5B22-922A-95CB7BD58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1" t="3278" r="34941" b="47541"/>
          <a:stretch/>
        </p:blipFill>
        <p:spPr bwMode="auto">
          <a:xfrm>
            <a:off x="4494440" y="4078013"/>
            <a:ext cx="816428" cy="130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attery Icon Set Low To Full, Battery Set, Phone Battery, Battery Icon ...">
            <a:extLst>
              <a:ext uri="{FF2B5EF4-FFF2-40B4-BE49-F238E27FC236}">
                <a16:creationId xmlns:a16="http://schemas.microsoft.com/office/drawing/2014/main" id="{76C697D2-8F37-91B7-6AC5-605DD4907E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20" r="63934"/>
          <a:stretch/>
        </p:blipFill>
        <p:spPr bwMode="auto">
          <a:xfrm>
            <a:off x="6947808" y="4012700"/>
            <a:ext cx="957943" cy="130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9F16207-D0BD-C7AD-CE57-A6335D552E28}"/>
              </a:ext>
            </a:extLst>
          </p:cNvPr>
          <p:cNvSpPr txBox="1"/>
          <p:nvPr/>
        </p:nvSpPr>
        <p:spPr>
          <a:xfrm>
            <a:off x="1404256" y="5487187"/>
            <a:ext cx="2158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Automatiser </a:t>
            </a:r>
          </a:p>
          <a:p>
            <a:r>
              <a:rPr lang="fr-FR" dirty="0"/>
              <a:t>une partie </a:t>
            </a:r>
          </a:p>
          <a:p>
            <a:r>
              <a:rPr lang="fr-FR" dirty="0"/>
              <a:t>d’un </a:t>
            </a:r>
            <a:r>
              <a:rPr lang="fr-FR" dirty="0" err="1"/>
              <a:t>pentest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24ACB5-DCD7-6974-7ACB-660877E6CD70}"/>
              </a:ext>
            </a:extLst>
          </p:cNvPr>
          <p:cNvSpPr txBox="1"/>
          <p:nvPr/>
        </p:nvSpPr>
        <p:spPr>
          <a:xfrm>
            <a:off x="3823640" y="5529672"/>
            <a:ext cx="2158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Faire le moins d’</a:t>
            </a:r>
            <a:r>
              <a:rPr lang="fr-FR" dirty="0" err="1"/>
              <a:t>intéraction</a:t>
            </a:r>
            <a:r>
              <a:rPr lang="fr-FR" dirty="0"/>
              <a:t> user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933D30-E64D-A109-583C-32BAF168848D}"/>
              </a:ext>
            </a:extLst>
          </p:cNvPr>
          <p:cNvSpPr txBox="1"/>
          <p:nvPr/>
        </p:nvSpPr>
        <p:spPr>
          <a:xfrm>
            <a:off x="6387195" y="5529672"/>
            <a:ext cx="2158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Générer un rapport graphique des résultats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EA10BC2-33F5-689A-691C-01D8A3C083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254" t="50000" r="34843" b="2458"/>
          <a:stretch/>
        </p:blipFill>
        <p:spPr>
          <a:xfrm>
            <a:off x="9542691" y="4012700"/>
            <a:ext cx="794657" cy="126342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D849948-D244-0AD6-5EEC-A846FCC08B01}"/>
              </a:ext>
            </a:extLst>
          </p:cNvPr>
          <p:cNvSpPr txBox="1"/>
          <p:nvPr/>
        </p:nvSpPr>
        <p:spPr>
          <a:xfrm>
            <a:off x="8950750" y="5487187"/>
            <a:ext cx="2158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Prévoir une évolution de la </a:t>
            </a:r>
            <a:r>
              <a:rPr lang="fr-FR" dirty="0" err="1"/>
              <a:t>toolbox</a:t>
            </a:r>
            <a:endParaRPr lang="fr-FR" dirty="0"/>
          </a:p>
        </p:txBody>
      </p:sp>
      <p:pic>
        <p:nvPicPr>
          <p:cNvPr id="1030" name="Picture 6" descr="Service (test d'intrusion) | Tests de pénétration, PenTests, tests de ...">
            <a:extLst>
              <a:ext uri="{FF2B5EF4-FFF2-40B4-BE49-F238E27FC236}">
                <a16:creationId xmlns:a16="http://schemas.microsoft.com/office/drawing/2014/main" id="{E517CCA4-E985-7223-4907-387E2ED0B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867" y="11385"/>
            <a:ext cx="6844329" cy="361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457477-4A00-1BCA-8CE1-E75DC64BA85B}"/>
              </a:ext>
            </a:extLst>
          </p:cNvPr>
          <p:cNvSpPr txBox="1"/>
          <p:nvPr/>
        </p:nvSpPr>
        <p:spPr>
          <a:xfrm>
            <a:off x="1929813" y="362664"/>
            <a:ext cx="33810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i="1" dirty="0">
                <a:latin typeface="Arial" panose="020B0604020202020204" pitchFamily="34" charset="0"/>
                <a:cs typeface="Arial" panose="020B0604020202020204" pitchFamily="34" charset="0"/>
              </a:rPr>
              <a:t>Un test d’intrusion ?</a:t>
            </a:r>
            <a:r>
              <a:rPr lang="fr-FR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84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009490-780C-C799-E8B3-CA9D0833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3D50B9-CBA8-258C-AE6E-6BFA266F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752600" cy="17526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BB387ED-134C-4798-D0B3-B4292C7DA329}"/>
              </a:ext>
            </a:extLst>
          </p:cNvPr>
          <p:cNvSpPr txBox="1"/>
          <p:nvPr/>
        </p:nvSpPr>
        <p:spPr>
          <a:xfrm>
            <a:off x="1968500" y="597069"/>
            <a:ext cx="35125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i="1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2700" i="1" dirty="0" err="1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lang="fr-FR" sz="2700" i="1" dirty="0">
                <a:latin typeface="Arial" panose="020B0604020202020204" pitchFamily="34" charset="0"/>
                <a:cs typeface="Arial" panose="020B0604020202020204" pitchFamily="34" charset="0"/>
              </a:rPr>
              <a:t> : Structure</a:t>
            </a:r>
          </a:p>
        </p:txBody>
      </p:sp>
      <p:pic>
        <p:nvPicPr>
          <p:cNvPr id="2060" name="Picture 12" descr="shell - Rui Okazaki">
            <a:extLst>
              <a:ext uri="{FF2B5EF4-FFF2-40B4-BE49-F238E27FC236}">
                <a16:creationId xmlns:a16="http://schemas.microsoft.com/office/drawing/2014/main" id="{3DD129B2-2259-9B8D-558C-90D62A520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0" r="26000"/>
          <a:stretch/>
        </p:blipFill>
        <p:spPr bwMode="auto">
          <a:xfrm>
            <a:off x="290333" y="2925741"/>
            <a:ext cx="1279071" cy="13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ython Logo PNG Transparent – Brands Logos">
            <a:extLst>
              <a:ext uri="{FF2B5EF4-FFF2-40B4-BE49-F238E27FC236}">
                <a16:creationId xmlns:a16="http://schemas.microsoft.com/office/drawing/2014/main" id="{F57B0B16-1D79-BC71-DF14-A3BC0AC62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704" y="2944562"/>
            <a:ext cx="1279071" cy="127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D83C1E5-C277-382B-0FC2-C685959E73DE}"/>
              </a:ext>
            </a:extLst>
          </p:cNvPr>
          <p:cNvSpPr txBox="1"/>
          <p:nvPr/>
        </p:nvSpPr>
        <p:spPr>
          <a:xfrm>
            <a:off x="2630001" y="461414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979C7E-940E-6AE4-2241-F21ADB87EB02}"/>
              </a:ext>
            </a:extLst>
          </p:cNvPr>
          <p:cNvSpPr txBox="1"/>
          <p:nvPr/>
        </p:nvSpPr>
        <p:spPr>
          <a:xfrm>
            <a:off x="566627" y="463014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</a:p>
        </p:txBody>
      </p:sp>
      <p:pic>
        <p:nvPicPr>
          <p:cNvPr id="2064" name="Picture 16" descr="Folder Logos">
            <a:extLst>
              <a:ext uri="{FF2B5EF4-FFF2-40B4-BE49-F238E27FC236}">
                <a16:creationId xmlns:a16="http://schemas.microsoft.com/office/drawing/2014/main" id="{3A2169FD-C341-57AE-17FB-DA6E52546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57" y="945104"/>
            <a:ext cx="1322496" cy="10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Folder Logos">
            <a:extLst>
              <a:ext uri="{FF2B5EF4-FFF2-40B4-BE49-F238E27FC236}">
                <a16:creationId xmlns:a16="http://schemas.microsoft.com/office/drawing/2014/main" id="{26B7EBA7-F025-62D8-F4EA-65FA891BE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596" y="3119624"/>
            <a:ext cx="1322496" cy="10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62128C8-6629-A313-3454-E8DD1602DF5F}"/>
              </a:ext>
            </a:extLst>
          </p:cNvPr>
          <p:cNvSpPr txBox="1"/>
          <p:nvPr/>
        </p:nvSpPr>
        <p:spPr>
          <a:xfrm>
            <a:off x="9218132" y="2754665"/>
            <a:ext cx="284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Sous-dossier </a:t>
            </a:r>
            <a:r>
              <a:rPr lang="fr-FR" dirty="0" err="1"/>
              <a:t>Functions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6422049-9AAF-BF06-9DE9-28DEC1810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3644" y="2178013"/>
            <a:ext cx="733121" cy="93072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F11559-19CB-39F6-8C08-6F068249F6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6965" y="4520797"/>
            <a:ext cx="781975" cy="93072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F468376-7694-0886-04B8-627F16E9C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1283" y="4446901"/>
            <a:ext cx="733121" cy="930720"/>
          </a:xfrm>
          <a:prstGeom prst="rect">
            <a:avLst/>
          </a:prstGeom>
        </p:spPr>
      </p:pic>
      <p:pic>
        <p:nvPicPr>
          <p:cNvPr id="16" name="Picture 16" descr="Folder Logos">
            <a:extLst>
              <a:ext uri="{FF2B5EF4-FFF2-40B4-BE49-F238E27FC236}">
                <a16:creationId xmlns:a16="http://schemas.microsoft.com/office/drawing/2014/main" id="{4407F7B6-1B4B-D73B-5C09-09091F521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893" y="3108733"/>
            <a:ext cx="1322496" cy="10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2FCC58B-761C-1C08-4B6C-581506A0370F}"/>
              </a:ext>
            </a:extLst>
          </p:cNvPr>
          <p:cNvSpPr txBox="1"/>
          <p:nvPr/>
        </p:nvSpPr>
        <p:spPr>
          <a:xfrm>
            <a:off x="7483905" y="59706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Aquila Racine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C82B41-8B64-2B56-C66D-74198E397FFB}"/>
              </a:ext>
            </a:extLst>
          </p:cNvPr>
          <p:cNvSpPr txBox="1"/>
          <p:nvPr/>
        </p:nvSpPr>
        <p:spPr>
          <a:xfrm>
            <a:off x="5097941" y="2754666"/>
            <a:ext cx="276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Sous-dossier Report</a:t>
            </a:r>
          </a:p>
        </p:txBody>
      </p:sp>
    </p:spTree>
    <p:extLst>
      <p:ext uri="{BB962C8B-B14F-4D97-AF65-F5344CB8AC3E}">
        <p14:creationId xmlns:p14="http://schemas.microsoft.com/office/powerpoint/2010/main" val="89584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A813F7-E3AC-84DC-693B-740B6B31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7AF8E4-6B79-A3F0-323D-D86444A66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"/>
            <a:ext cx="1752600" cy="17526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6F44181-2424-ECB6-3F39-DE621CDF3C4F}"/>
              </a:ext>
            </a:extLst>
          </p:cNvPr>
          <p:cNvSpPr txBox="1"/>
          <p:nvPr/>
        </p:nvSpPr>
        <p:spPr>
          <a:xfrm>
            <a:off x="1968500" y="597069"/>
            <a:ext cx="4519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i="1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2700" i="1" dirty="0" err="1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lang="fr-FR" sz="2700" i="1" dirty="0">
                <a:latin typeface="Arial" panose="020B0604020202020204" pitchFamily="34" charset="0"/>
                <a:cs typeface="Arial" panose="020B0604020202020204" pitchFamily="34" charset="0"/>
              </a:rPr>
              <a:t> : Fonctionnalités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3EC6C1A-5F8C-45E7-FA76-9B7CDC087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632" y="2374901"/>
            <a:ext cx="613735" cy="1054099"/>
          </a:xfrm>
          <a:prstGeom prst="rect">
            <a:avLst/>
          </a:prstGeom>
        </p:spPr>
      </p:pic>
      <p:pic>
        <p:nvPicPr>
          <p:cNvPr id="3082" name="Picture 10" descr="Technology logo icon - Vectors 600275 Vector Art at Vecteezy">
            <a:extLst>
              <a:ext uri="{FF2B5EF4-FFF2-40B4-BE49-F238E27FC236}">
                <a16:creationId xmlns:a16="http://schemas.microsoft.com/office/drawing/2014/main" id="{FA5511FB-1820-DDE8-1705-85A1BFAEF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4" t="18539" r="14232" b="20600"/>
          <a:stretch/>
        </p:blipFill>
        <p:spPr bwMode="auto">
          <a:xfrm>
            <a:off x="2848616" y="2737900"/>
            <a:ext cx="1253672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0D0FB03-4F66-FECF-5A41-DE9D63BCD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6023" y="2798163"/>
            <a:ext cx="1190625" cy="666750"/>
          </a:xfrm>
          <a:prstGeom prst="rect">
            <a:avLst/>
          </a:prstGeom>
        </p:spPr>
      </p:pic>
      <p:pic>
        <p:nvPicPr>
          <p:cNvPr id="3088" name="Picture 16" descr="6 Best DAST Tools You Should Know in 2024">
            <a:extLst>
              <a:ext uri="{FF2B5EF4-FFF2-40B4-BE49-F238E27FC236}">
                <a16:creationId xmlns:a16="http://schemas.microsoft.com/office/drawing/2014/main" id="{F3374378-FAB5-224F-3BEE-9944752C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053" y="2834719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Llega la nueva versión de Nmap 7.80 y estos son sus cambios mas ...">
            <a:extLst>
              <a:ext uri="{FF2B5EF4-FFF2-40B4-BE49-F238E27FC236}">
                <a16:creationId xmlns:a16="http://schemas.microsoft.com/office/drawing/2014/main" id="{E49AC58C-A0D0-B96C-C361-FE084A55A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312" y="2880891"/>
            <a:ext cx="1978025" cy="108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Sub, domain icon - Download on Iconfinder on Iconfinder">
            <a:extLst>
              <a:ext uri="{FF2B5EF4-FFF2-40B4-BE49-F238E27FC236}">
                <a16:creationId xmlns:a16="http://schemas.microsoft.com/office/drawing/2014/main" id="{93F35105-C363-270B-0EA4-F6D2A69E5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888" y="4340391"/>
            <a:ext cx="934378" cy="93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C27975F-1657-6C01-0A44-37C365C628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7890" y="4074227"/>
            <a:ext cx="1319213" cy="1363041"/>
          </a:xfrm>
          <a:prstGeom prst="rect">
            <a:avLst/>
          </a:prstGeom>
        </p:spPr>
      </p:pic>
      <p:pic>
        <p:nvPicPr>
          <p:cNvPr id="3096" name="Picture 24" descr="Dns Icon of Line style - Available in SVG, PNG, EPS, AI &amp; Icon fonts">
            <a:extLst>
              <a:ext uri="{FF2B5EF4-FFF2-40B4-BE49-F238E27FC236}">
                <a16:creationId xmlns:a16="http://schemas.microsoft.com/office/drawing/2014/main" id="{074E2BB9-C625-A8BF-74A0-9AFCA47EE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43" y="4456526"/>
            <a:ext cx="818243" cy="81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2D3B937-39A6-4C88-37B6-D82143711F39}"/>
              </a:ext>
            </a:extLst>
          </p:cNvPr>
          <p:cNvSpPr txBox="1"/>
          <p:nvPr/>
        </p:nvSpPr>
        <p:spPr>
          <a:xfrm>
            <a:off x="1257035" y="346491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Robots.txt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B3A6B5-0332-8497-FF1A-CED25E5FA0FB}"/>
              </a:ext>
            </a:extLst>
          </p:cNvPr>
          <p:cNvSpPr txBox="1"/>
          <p:nvPr/>
        </p:nvSpPr>
        <p:spPr>
          <a:xfrm>
            <a:off x="2798726" y="3464913"/>
            <a:ext cx="147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Techno-Web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59258C-8721-CFCC-FF7E-74B7B0C13AF0}"/>
              </a:ext>
            </a:extLst>
          </p:cNvPr>
          <p:cNvSpPr txBox="1"/>
          <p:nvPr/>
        </p:nvSpPr>
        <p:spPr>
          <a:xfrm>
            <a:off x="4771600" y="346491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Whois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57BD701-9366-EBF7-8195-6D43EB444346}"/>
              </a:ext>
            </a:extLst>
          </p:cNvPr>
          <p:cNvSpPr txBox="1"/>
          <p:nvPr/>
        </p:nvSpPr>
        <p:spPr>
          <a:xfrm>
            <a:off x="1048644" y="543726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Subs-domains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A21E969-BD6A-1282-DA67-8009078E1ADE}"/>
              </a:ext>
            </a:extLst>
          </p:cNvPr>
          <p:cNvSpPr txBox="1"/>
          <p:nvPr/>
        </p:nvSpPr>
        <p:spPr>
          <a:xfrm>
            <a:off x="3248367" y="543726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14D14FA-9467-2AEE-8503-F59480507616}"/>
              </a:ext>
            </a:extLst>
          </p:cNvPr>
          <p:cNvSpPr txBox="1"/>
          <p:nvPr/>
        </p:nvSpPr>
        <p:spPr>
          <a:xfrm>
            <a:off x="4588351" y="545128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DNS-Server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2E90517-1DD7-A3E3-B356-08E7621214AE}"/>
              </a:ext>
            </a:extLst>
          </p:cNvPr>
          <p:cNvSpPr txBox="1"/>
          <p:nvPr/>
        </p:nvSpPr>
        <p:spPr>
          <a:xfrm>
            <a:off x="9814569" y="427186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Nikto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135E315-B8F8-1D35-A018-5716A69DDE95}"/>
              </a:ext>
            </a:extLst>
          </p:cNvPr>
          <p:cNvSpPr txBox="1"/>
          <p:nvPr/>
        </p:nvSpPr>
        <p:spPr>
          <a:xfrm>
            <a:off x="7886006" y="427186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Nmap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68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361700-BAA9-30BD-4300-25C7B8D0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0ADB7F-D9FA-02F8-5400-1939386E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752600" cy="17526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BDED9BD-4ECF-FFBB-3D2D-B5D273D0A2CB}"/>
              </a:ext>
            </a:extLst>
          </p:cNvPr>
          <p:cNvSpPr txBox="1"/>
          <p:nvPr/>
        </p:nvSpPr>
        <p:spPr>
          <a:xfrm>
            <a:off x="1968500" y="597069"/>
            <a:ext cx="32239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i="1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2700" i="1" dirty="0" err="1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lang="fr-FR" sz="2700" i="1" dirty="0">
                <a:latin typeface="Arial" panose="020B0604020202020204" pitchFamily="34" charset="0"/>
                <a:cs typeface="Arial" panose="020B0604020202020204" pitchFamily="34" charset="0"/>
              </a:rPr>
              <a:t> en vidéo</a:t>
            </a:r>
          </a:p>
        </p:txBody>
      </p:sp>
    </p:spTree>
    <p:extLst>
      <p:ext uri="{BB962C8B-B14F-4D97-AF65-F5344CB8AC3E}">
        <p14:creationId xmlns:p14="http://schemas.microsoft.com/office/powerpoint/2010/main" val="28991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BD7AEB-4806-B58F-94F2-BD47D9E7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7B79A9-8368-20FE-BDDA-B40D4CF9B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515718" cy="135731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73EAE77-6898-0959-4E67-FAF533337858}"/>
              </a:ext>
            </a:extLst>
          </p:cNvPr>
          <p:cNvSpPr txBox="1"/>
          <p:nvPr/>
        </p:nvSpPr>
        <p:spPr>
          <a:xfrm>
            <a:off x="1854200" y="620990"/>
            <a:ext cx="42819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i="1" dirty="0">
                <a:latin typeface="Arial" panose="020B0604020202020204" pitchFamily="34" charset="0"/>
                <a:cs typeface="Arial" panose="020B0604020202020204" pitchFamily="34" charset="0"/>
              </a:rPr>
              <a:t>Analyse des choix / impact</a:t>
            </a:r>
          </a:p>
        </p:txBody>
      </p:sp>
      <p:pic>
        <p:nvPicPr>
          <p:cNvPr id="5122" name="Picture 2" descr="Knowledge - Free education icons">
            <a:extLst>
              <a:ext uri="{FF2B5EF4-FFF2-40B4-BE49-F238E27FC236}">
                <a16:creationId xmlns:a16="http://schemas.microsoft.com/office/drawing/2014/main" id="{2DEA011F-0FB7-9F45-9966-4A0B8C0D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39553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erformance - Free business and finance icons">
            <a:extLst>
              <a:ext uri="{FF2B5EF4-FFF2-40B4-BE49-F238E27FC236}">
                <a16:creationId xmlns:a16="http://schemas.microsoft.com/office/drawing/2014/main" id="{9A8E2C9C-470E-3F8A-C65D-6E456416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136" y="2395537"/>
            <a:ext cx="2066926" cy="20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233DBB2-444B-CA70-A465-07C006FB24CA}"/>
              </a:ext>
            </a:extLst>
          </p:cNvPr>
          <p:cNvSpPr txBox="1"/>
          <p:nvPr/>
        </p:nvSpPr>
        <p:spPr>
          <a:xfrm>
            <a:off x="1191198" y="46355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EB877B-AD97-CC8D-7D00-00D41955792D}"/>
              </a:ext>
            </a:extLst>
          </p:cNvPr>
          <p:cNvSpPr txBox="1"/>
          <p:nvPr/>
        </p:nvSpPr>
        <p:spPr>
          <a:xfrm>
            <a:off x="4246030" y="4635500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Environnement professionnel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091CB92-73F1-A984-3CFC-7B363348E5B9}"/>
              </a:ext>
            </a:extLst>
          </p:cNvPr>
          <p:cNvSpPr txBox="1"/>
          <p:nvPr/>
        </p:nvSpPr>
        <p:spPr>
          <a:xfrm>
            <a:off x="8670211" y="4635500"/>
            <a:ext cx="2896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Gestion de l’information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Rapidité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uit logo">
            <a:extLst>
              <a:ext uri="{FF2B5EF4-FFF2-40B4-BE49-F238E27FC236}">
                <a16:creationId xmlns:a16="http://schemas.microsoft.com/office/drawing/2014/main" id="{AD9D9162-16CA-5EE5-FB43-A42F51ECD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8" t="24238" r="24885" b="23496"/>
          <a:stretch/>
        </p:blipFill>
        <p:spPr bwMode="auto">
          <a:xfrm>
            <a:off x="4744224" y="2532888"/>
            <a:ext cx="2176273" cy="179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8038A45-9D21-EBC5-E2FD-DFC60F8CC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9" r="27146" b="1"/>
          <a:stretch/>
        </p:blipFill>
        <p:spPr>
          <a:xfrm>
            <a:off x="3224614" y="1700622"/>
            <a:ext cx="1885054" cy="2659087"/>
          </a:xfrm>
          <a:prstGeom prst="rect">
            <a:avLst/>
          </a:prstGeom>
        </p:spPr>
      </p:pic>
      <p:pic>
        <p:nvPicPr>
          <p:cNvPr id="4098" name="Picture 2" descr="Gain de temps - Icônes affaires et finances gratuites">
            <a:extLst>
              <a:ext uri="{FF2B5EF4-FFF2-40B4-BE49-F238E27FC236}">
                <a16:creationId xmlns:a16="http://schemas.microsoft.com/office/drawing/2014/main" id="{5993497D-546B-2FAA-A4A1-153F828E7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5" r="284" b="1"/>
          <a:stretch/>
        </p:blipFill>
        <p:spPr bwMode="auto">
          <a:xfrm>
            <a:off x="5109668" y="1118692"/>
            <a:ext cx="1877075" cy="26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89D52BC-ACD6-586F-A10B-0B7DCCD67E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64" r="11068"/>
          <a:stretch/>
        </p:blipFill>
        <p:spPr>
          <a:xfrm>
            <a:off x="7112415" y="1700622"/>
            <a:ext cx="1869457" cy="265908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D3B23D-F8D6-8521-9E56-2B5CA31D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944" y="6356351"/>
            <a:ext cx="1010855" cy="170108"/>
          </a:xfr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3074" name="Picture 2" descr="Conclusion - Icônes fichiers et dossiers gratuites">
            <a:extLst>
              <a:ext uri="{FF2B5EF4-FFF2-40B4-BE49-F238E27FC236}">
                <a16:creationId xmlns:a16="http://schemas.microsoft.com/office/drawing/2014/main" id="{E6D4FDD7-834B-64E6-CE0E-A32F8044E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0" y="129766"/>
            <a:ext cx="907763" cy="90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B927ED-CA87-6550-F615-EDDCE8C4AD1F}"/>
              </a:ext>
            </a:extLst>
          </p:cNvPr>
          <p:cNvSpPr txBox="1"/>
          <p:nvPr/>
        </p:nvSpPr>
        <p:spPr>
          <a:xfrm>
            <a:off x="3472774" y="417504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Lisibilité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819ED0-74E2-4704-493F-D242649842BC}"/>
              </a:ext>
            </a:extLst>
          </p:cNvPr>
          <p:cNvSpPr txBox="1"/>
          <p:nvPr/>
        </p:nvSpPr>
        <p:spPr>
          <a:xfrm>
            <a:off x="5586380" y="389804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Temps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F73A6A8-277F-F159-6455-3A082D49C053}"/>
              </a:ext>
            </a:extLst>
          </p:cNvPr>
          <p:cNvSpPr txBox="1"/>
          <p:nvPr/>
        </p:nvSpPr>
        <p:spPr>
          <a:xfrm>
            <a:off x="7082334" y="4359709"/>
            <a:ext cx="250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Evolution en fonction des besoins</a:t>
            </a:r>
          </a:p>
        </p:txBody>
      </p:sp>
    </p:spTree>
    <p:extLst>
      <p:ext uri="{BB962C8B-B14F-4D97-AF65-F5344CB8AC3E}">
        <p14:creationId xmlns:p14="http://schemas.microsoft.com/office/powerpoint/2010/main" val="386471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4D64DA-2B05-FE0E-5D65-F49A3693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9</a:t>
            </a:fld>
            <a:endParaRPr lang="en-US"/>
          </a:p>
        </p:txBody>
      </p:sp>
      <p:pic>
        <p:nvPicPr>
          <p:cNvPr id="6146" name="Picture 2" descr="Three Customer Service Avatars Stock Vector (Royalty Free) 733954093">
            <a:extLst>
              <a:ext uri="{FF2B5EF4-FFF2-40B4-BE49-F238E27FC236}">
                <a16:creationId xmlns:a16="http://schemas.microsoft.com/office/drawing/2014/main" id="{118734D9-2137-60FD-024F-162AA0671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4DFAE6F-BCF1-096F-28DE-63E3762BDEE4}"/>
              </a:ext>
            </a:extLst>
          </p:cNvPr>
          <p:cNvSpPr txBox="1"/>
          <p:nvPr/>
        </p:nvSpPr>
        <p:spPr>
          <a:xfrm>
            <a:off x="4191000" y="4470400"/>
            <a:ext cx="385874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i="1" dirty="0">
                <a:latin typeface="Arial" panose="020B0604020202020204" pitchFamily="34" charset="0"/>
                <a:cs typeface="Arial" panose="020B0604020202020204" pitchFamily="34" charset="0"/>
              </a:rPr>
              <a:t>Merci de m’avoir écouté</a:t>
            </a:r>
          </a:p>
        </p:txBody>
      </p:sp>
    </p:spTree>
    <p:extLst>
      <p:ext uri="{BB962C8B-B14F-4D97-AF65-F5344CB8AC3E}">
        <p14:creationId xmlns:p14="http://schemas.microsoft.com/office/powerpoint/2010/main" val="77341855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122</Words>
  <Application>Microsoft Office PowerPoint</Application>
  <PresentationFormat>Grand écran</PresentationFormat>
  <Paragraphs>57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Arial</vt:lpstr>
      <vt:lpstr>Neue Haas Grotesk Text Pro</vt:lpstr>
      <vt:lpstr>VanillaVTI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Menahem SETBON</dc:creator>
  <cp:lastModifiedBy>Menahem SETBON</cp:lastModifiedBy>
  <cp:revision>3</cp:revision>
  <dcterms:created xsi:type="dcterms:W3CDTF">2024-06-10T13:35:43Z</dcterms:created>
  <dcterms:modified xsi:type="dcterms:W3CDTF">2024-06-13T15:22:46Z</dcterms:modified>
</cp:coreProperties>
</file>