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[employee_data.xlsx]Sheet3!PivotTable4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Sheet3!$B$4:$B$5</c:f>
              <c:strCache>
                <c:ptCount val="1"/>
                <c:pt idx="0">
                  <c:v>Active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Sheet3!$B$6:$B$16</c:f>
              <c:numCache>
                <c:formatCode>General</c:formatCode>
                <c:ptCount val="10"/>
                <c:pt idx="0">
                  <c:v>243</c:v>
                </c:pt>
                <c:pt idx="1">
                  <c:v>249</c:v>
                </c:pt>
                <c:pt idx="2">
                  <c:v>245</c:v>
                </c:pt>
                <c:pt idx="3">
                  <c:v>239</c:v>
                </c:pt>
                <c:pt idx="4">
                  <c:v>246</c:v>
                </c:pt>
                <c:pt idx="5">
                  <c:v>246</c:v>
                </c:pt>
                <c:pt idx="6">
                  <c:v>250</c:v>
                </c:pt>
                <c:pt idx="7">
                  <c:v>246</c:v>
                </c:pt>
                <c:pt idx="8">
                  <c:v>242</c:v>
                </c:pt>
                <c:pt idx="9">
                  <c:v>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AA-494A-B5E4-FB77071EE4E8}"/>
            </c:ext>
          </c:extLst>
        </c:ser>
        <c:ser>
          <c:idx val="1"/>
          <c:order val="1"/>
          <c:tx>
            <c:strRef>
              <c:f>Sheet3!$C$4:$C$5</c:f>
              <c:strCache>
                <c:ptCount val="1"/>
                <c:pt idx="0">
                  <c:v>Future Start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Sheet3!$C$6:$C$16</c:f>
              <c:numCache>
                <c:formatCode>General</c:formatCode>
                <c:ptCount val="10"/>
                <c:pt idx="0">
                  <c:v>6</c:v>
                </c:pt>
                <c:pt idx="1">
                  <c:v>12</c:v>
                </c:pt>
                <c:pt idx="2">
                  <c:v>5</c:v>
                </c:pt>
                <c:pt idx="3">
                  <c:v>4</c:v>
                </c:pt>
                <c:pt idx="4">
                  <c:v>6</c:v>
                </c:pt>
                <c:pt idx="5">
                  <c:v>9</c:v>
                </c:pt>
                <c:pt idx="6">
                  <c:v>7</c:v>
                </c:pt>
                <c:pt idx="7">
                  <c:v>11</c:v>
                </c:pt>
                <c:pt idx="8">
                  <c:v>3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AA-494A-B5E4-FB77071EE4E8}"/>
            </c:ext>
          </c:extLst>
        </c:ser>
        <c:ser>
          <c:idx val="2"/>
          <c:order val="2"/>
          <c:tx>
            <c:strRef>
              <c:f>Sheet3!$D$4:$D$5</c:f>
              <c:strCache>
                <c:ptCount val="1"/>
                <c:pt idx="0">
                  <c:v>Leave of Absence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Sheet3!$D$6:$D$16</c:f>
              <c:numCache>
                <c:formatCode>General</c:formatCode>
                <c:ptCount val="10"/>
                <c:pt idx="0">
                  <c:v>9</c:v>
                </c:pt>
                <c:pt idx="1">
                  <c:v>4</c:v>
                </c:pt>
                <c:pt idx="2">
                  <c:v>15</c:v>
                </c:pt>
                <c:pt idx="3">
                  <c:v>10</c:v>
                </c:pt>
                <c:pt idx="4">
                  <c:v>7</c:v>
                </c:pt>
                <c:pt idx="5">
                  <c:v>9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AA-494A-B5E4-FB77071EE4E8}"/>
            </c:ext>
          </c:extLst>
        </c:ser>
        <c:ser>
          <c:idx val="3"/>
          <c:order val="3"/>
          <c:tx>
            <c:strRef>
              <c:f>Sheet3!$E$4:$E$5</c:f>
              <c:strCache>
                <c:ptCount val="1"/>
                <c:pt idx="0">
                  <c:v>Terminated for Cause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Sheet3!$E$6:$E$16</c:f>
              <c:numCache>
                <c:formatCode>General</c:formatCode>
                <c:ptCount val="10"/>
                <c:pt idx="0">
                  <c:v>13</c:v>
                </c:pt>
                <c:pt idx="1">
                  <c:v>6</c:v>
                </c:pt>
                <c:pt idx="2">
                  <c:v>4</c:v>
                </c:pt>
                <c:pt idx="3">
                  <c:v>11</c:v>
                </c:pt>
                <c:pt idx="4">
                  <c:v>7</c:v>
                </c:pt>
                <c:pt idx="5">
                  <c:v>9</c:v>
                </c:pt>
                <c:pt idx="6">
                  <c:v>6</c:v>
                </c:pt>
                <c:pt idx="7">
                  <c:v>2</c:v>
                </c:pt>
                <c:pt idx="8">
                  <c:v>4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9AA-494A-B5E4-FB77071EE4E8}"/>
            </c:ext>
          </c:extLst>
        </c:ser>
        <c:ser>
          <c:idx val="4"/>
          <c:order val="4"/>
          <c:tx>
            <c:strRef>
              <c:f>Sheet3!$F$4:$F$5</c:f>
              <c:strCache>
                <c:ptCount val="1"/>
                <c:pt idx="0">
                  <c:v>Voluntarily Terminated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Sheet3!$F$6:$F$16</c:f>
              <c:numCache>
                <c:formatCode>General</c:formatCode>
                <c:ptCount val="10"/>
                <c:pt idx="0">
                  <c:v>32</c:v>
                </c:pt>
                <c:pt idx="1">
                  <c:v>29</c:v>
                </c:pt>
                <c:pt idx="2">
                  <c:v>33</c:v>
                </c:pt>
                <c:pt idx="3">
                  <c:v>32</c:v>
                </c:pt>
                <c:pt idx="4">
                  <c:v>38</c:v>
                </c:pt>
                <c:pt idx="5">
                  <c:v>28</c:v>
                </c:pt>
                <c:pt idx="6">
                  <c:v>29</c:v>
                </c:pt>
                <c:pt idx="7">
                  <c:v>33</c:v>
                </c:pt>
                <c:pt idx="8">
                  <c:v>37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AA-494A-B5E4-FB77071EE4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73709935"/>
        <c:axId val="1984025151"/>
      </c:barChart>
      <c:catAx>
        <c:axId val="1773709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4025151"/>
        <c:crosses val="autoZero"/>
        <c:auto val="1"/>
        <c:lblAlgn val="ctr"/>
        <c:lblOffset val="100"/>
        <c:noMultiLvlLbl val="0"/>
      </c:catAx>
      <c:valAx>
        <c:axId val="1984025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3709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STUDENT </a:t>
            </a:r>
            <a:r>
              <a:rPr lang="en-US" sz="2400" dirty="0"/>
              <a:t>NAME:</a:t>
            </a:r>
            <a:r>
              <a:rPr lang="en-GB" sz="2400" dirty="0"/>
              <a:t>Menaka .N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312200186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Commerce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 : South Indian Vanniyar Educational Trust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2390B-1EA4-470E-7A6B-2DA6200432DF}"/>
              </a:ext>
            </a:extLst>
          </p:cNvPr>
          <p:cNvSpPr txBox="1"/>
          <p:nvPr/>
        </p:nvSpPr>
        <p:spPr>
          <a:xfrm>
            <a:off x="1543175" y="1757675"/>
            <a:ext cx="861270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descriptive statistics to summarize data</a:t>
            </a:r>
            <a:r>
              <a:rPr lang="en-GB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Apply data visualization techniques to identify trends</a:t>
            </a:r>
            <a:r>
              <a:rPr lang="en-GB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Perform correlation analysis to examine relationships between variables</a:t>
            </a:r>
            <a:r>
              <a:rPr lang="en-GB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 regression analysis to predict performance ratings</a:t>
            </a:r>
            <a:r>
              <a:rPr lang="en-GB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  <a:p>
            <a:r>
              <a:rPr lang="en-US" sz="2400" b="1" dirty="0"/>
              <a:t>Tools and techniques:- </a:t>
            </a:r>
            <a:endParaRPr lang="en-GB" sz="2400" b="1" dirty="0"/>
          </a:p>
          <a:p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Excel formulas and functions (e.g., VLOOKUP, INDEX-MATCH)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visualization (e.g., charts, tables)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A183A-352F-D739-6F48-3882E3F2072C}"/>
              </a:ext>
            </a:extLst>
          </p:cNvPr>
          <p:cNvSpPr txBox="1"/>
          <p:nvPr/>
        </p:nvSpPr>
        <p:spPr>
          <a:xfrm>
            <a:off x="1666875" y="1863051"/>
            <a:ext cx="74901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DB3314-ED2B-B61B-DFAE-0AE60D335C8D}"/>
              </a:ext>
            </a:extLst>
          </p:cNvPr>
          <p:cNvSpPr txBox="1"/>
          <p:nvPr/>
        </p:nvSpPr>
        <p:spPr>
          <a:xfrm>
            <a:off x="1819275" y="2015451"/>
            <a:ext cx="74901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5445D53D-E275-0EB9-3EE3-C3AA43988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057074"/>
              </p:ext>
            </p:extLst>
          </p:nvPr>
        </p:nvGraphicFramePr>
        <p:xfrm>
          <a:off x="1192994" y="1556002"/>
          <a:ext cx="8617756" cy="4715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60EBB-116B-1CF6-0150-D9A94FE537B9}"/>
              </a:ext>
            </a:extLst>
          </p:cNvPr>
          <p:cNvSpPr txBox="1"/>
          <p:nvPr/>
        </p:nvSpPr>
        <p:spPr>
          <a:xfrm>
            <a:off x="952501" y="1620487"/>
            <a:ext cx="95868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Key drivers of performance:</a:t>
            </a:r>
            <a:r>
              <a:rPr lang="en-GB" sz="2400" dirty="0"/>
              <a:t> </a:t>
            </a:r>
            <a:r>
              <a:rPr lang="en-US" sz="2400" dirty="0"/>
              <a:t>Sales, Customer Satisfaction, and Training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Top-performing departments and job </a:t>
            </a:r>
            <a:r>
              <a:rPr lang="en-GB" sz="2400" dirty="0"/>
              <a:t>titles.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Areas for improvement: </a:t>
            </a:r>
            <a:r>
              <a:rPr lang="en-US" sz="2400" dirty="0"/>
              <a:t>Attendance and Years of Service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Predictive model for performance ratings with 85% accuracy.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5048" y="575055"/>
            <a:ext cx="684686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520F3-BBD1-5866-B275-724E17DF5C40}"/>
              </a:ext>
            </a:extLst>
          </p:cNvPr>
          <p:cNvSpPr txBox="1"/>
          <p:nvPr/>
        </p:nvSpPr>
        <p:spPr>
          <a:xfrm>
            <a:off x="1823480" y="1554555"/>
            <a:ext cx="73984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Evaluation process: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 and time-consuming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Lacking standardized metrics and criteria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</a:t>
            </a:r>
            <a:r>
              <a:rPr lang="en-US" dirty="0" err="1"/>
              <a:t>nefficient</a:t>
            </a:r>
            <a:r>
              <a:rPr lang="en-US" dirty="0"/>
              <a:t> in identifying top performers and areas for </a:t>
            </a:r>
            <a:r>
              <a:rPr lang="en-GB" dirty="0"/>
              <a:t>improvement. 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This </a:t>
            </a:r>
            <a:r>
              <a:rPr lang="en-US" b="1" dirty="0"/>
              <a:t>leads to:-</a:t>
            </a:r>
            <a:r>
              <a:rPr lang="en-US" dirty="0"/>
              <a:t>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resource allocation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Inadequate employee development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Inconsistent performance management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4506AF-6549-4F0F-A0D9-4043F5CB9433}"/>
              </a:ext>
            </a:extLst>
          </p:cNvPr>
          <p:cNvSpPr txBox="1"/>
          <p:nvPr/>
        </p:nvSpPr>
        <p:spPr>
          <a:xfrm>
            <a:off x="1286865" y="2133600"/>
            <a:ext cx="7109732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Objective: </a:t>
            </a:r>
            <a:endParaRPr lang="en-GB" sz="2000" b="1" dirty="0"/>
          </a:p>
          <a:p>
            <a:r>
              <a:rPr lang="en-US" dirty="0"/>
              <a:t>Develop a data-driven employee performance evaluation system to: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Automate performance tracking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 evaluation metrics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top performers and areas for improvement</a:t>
            </a:r>
            <a:r>
              <a:rPr lang="en-GB" dirty="0"/>
              <a:t>.</a:t>
            </a:r>
          </a:p>
          <a:p>
            <a:endParaRPr lang="en-GB" sz="2000" b="1" dirty="0"/>
          </a:p>
          <a:p>
            <a:r>
              <a:rPr lang="en-US" sz="2000" b="1" dirty="0"/>
              <a:t>Scope:-</a:t>
            </a: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employee performance data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an Excel-based dashboard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actionable insights for HR and Team Leaders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3A4A9B-E683-5F9C-1557-7459B1E5038C}"/>
              </a:ext>
            </a:extLst>
          </p:cNvPr>
          <p:cNvSpPr txBox="1"/>
          <p:nvPr/>
        </p:nvSpPr>
        <p:spPr>
          <a:xfrm>
            <a:off x="1699862" y="2100143"/>
            <a:ext cx="7293222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HR Manager:</a:t>
            </a: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 and evaluate employee performance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training needs and development opportunities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sz="2000" b="1" dirty="0"/>
              <a:t>Team Leaders:</a:t>
            </a: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 team performance and </a:t>
            </a:r>
            <a:r>
              <a:rPr lang="en-GB" dirty="0"/>
              <a:t>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informed decisions about resource allocation</a:t>
            </a:r>
            <a:r>
              <a:rPr lang="en-GB" dirty="0"/>
              <a:t>.</a:t>
            </a:r>
          </a:p>
          <a:p>
            <a:endParaRPr lang="en-GB" sz="2000" b="1" dirty="0"/>
          </a:p>
          <a:p>
            <a:r>
              <a:rPr lang="en-US" sz="2000" b="1" dirty="0"/>
              <a:t>Employees:</a:t>
            </a: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 regular feedback and performance metrics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goals and track personal development</a:t>
            </a:r>
            <a:r>
              <a:rPr lang="en-GB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143319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BC9F9-7342-DFB2-26B8-71927020D819}"/>
              </a:ext>
            </a:extLst>
          </p:cNvPr>
          <p:cNvSpPr txBox="1"/>
          <p:nvPr/>
        </p:nvSpPr>
        <p:spPr>
          <a:xfrm>
            <a:off x="3043671" y="2002591"/>
            <a:ext cx="610465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Value proposition: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Automates performance tracking and evaluation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Standardizes metrics and criteria for fair assessment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actionable insights for data-driven decisions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US" sz="2400" b="1" dirty="0"/>
              <a:t>Our solution offers:- </a:t>
            </a:r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user-friendly dashboard for easy tracking and </a:t>
            </a:r>
            <a:r>
              <a:rPr lang="en-GB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Customizable reports for tailored insights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Data-driven recommendations for improvement</a:t>
            </a:r>
            <a:r>
              <a:rPr lang="en-GB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E9281-CF98-640D-C176-AF0F96CDE7F7}"/>
              </a:ext>
            </a:extLst>
          </p:cNvPr>
          <p:cNvSpPr txBox="1"/>
          <p:nvPr/>
        </p:nvSpPr>
        <p:spPr>
          <a:xfrm>
            <a:off x="967033" y="1956925"/>
            <a:ext cx="76323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500 employee records</a:t>
            </a:r>
            <a:r>
              <a:rPr lang="en-GB" sz="2000" dirty="0"/>
              <a:t>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10 variables: </a:t>
            </a:r>
            <a:r>
              <a:rPr lang="en-US" sz="2000" dirty="0"/>
              <a:t>ID, Job Title, Department, Performance Rating, Sales, Customer Satisfaction, Attendance, Training, Years of Service, Age</a:t>
            </a:r>
            <a:r>
              <a:rPr lang="en-GB" sz="2000" dirty="0"/>
              <a:t>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Sources: </a:t>
            </a:r>
            <a:r>
              <a:rPr lang="en-US" sz="2000" dirty="0"/>
              <a:t>HR System, Sales &amp; Customer Satisfaction databases, Training records</a:t>
            </a:r>
            <a:r>
              <a:rPr lang="en-GB" sz="2000" dirty="0"/>
              <a:t>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Format: </a:t>
            </a:r>
            <a:r>
              <a:rPr lang="en-US" sz="2000" dirty="0"/>
              <a:t>Excel (.</a:t>
            </a:r>
            <a:r>
              <a:rPr lang="en-US" sz="2000" dirty="0" err="1"/>
              <a:t>xlsx</a:t>
            </a:r>
            <a:r>
              <a:rPr lang="en-US" sz="2000" dirty="0"/>
              <a:t>), CSV (.csv)</a:t>
            </a:r>
            <a:r>
              <a:rPr lang="en-GB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81250" y="2019300"/>
            <a:ext cx="79863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Dashboards:</a:t>
            </a:r>
            <a:endParaRPr lang="en-GB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visualization for instant insights</a:t>
            </a: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views for tailored analysis</a:t>
            </a: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Analytics:</a:t>
            </a:r>
            <a:endParaRPr lang="en-GB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Identifies high-risk employees for proactive intervention</a:t>
            </a: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Forecasts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performance trends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917200110280</cp:lastModifiedBy>
  <cp:revision>17</cp:revision>
  <dcterms:created xsi:type="dcterms:W3CDTF">2024-03-29T15:07:22Z</dcterms:created>
  <dcterms:modified xsi:type="dcterms:W3CDTF">2024-08-31T05:44:05Z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