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D1B8A-6EAA-4DC9-B129-B37CAD256566}" v="312" dt="2024-08-01T17:16:32.600"/>
    <p1510:client id="{87CE0B44-6F48-3391-6952-18A42D4320B0}" v="292" dt="2024-08-01T17:06:09.636"/>
    <p1510:client id="{E2E3A57F-8A42-ADEC-50FD-B5BF3018C53D}" v="658" dt="2024-08-01T16:29:40.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19AC3-C8AE-442B-A1DA-037397F3B49C}"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0DAC2-EE9C-4496-BD22-370541F8B764}" type="slidenum">
              <a:rPr lang="en-IN" smtClean="0"/>
              <a:t>‹#›</a:t>
            </a:fld>
            <a:endParaRPr lang="en-IN"/>
          </a:p>
        </p:txBody>
      </p:sp>
    </p:spTree>
    <p:extLst>
      <p:ext uri="{BB962C8B-B14F-4D97-AF65-F5344CB8AC3E}">
        <p14:creationId xmlns:p14="http://schemas.microsoft.com/office/powerpoint/2010/main" val="162115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0DAC2-EE9C-4496-BD22-370541F8B764}" type="slidenum">
              <a:rPr lang="en-IN" smtClean="0"/>
              <a:t>1</a:t>
            </a:fld>
            <a:endParaRPr lang="en-IN"/>
          </a:p>
        </p:txBody>
      </p:sp>
    </p:spTree>
    <p:extLst>
      <p:ext uri="{BB962C8B-B14F-4D97-AF65-F5344CB8AC3E}">
        <p14:creationId xmlns:p14="http://schemas.microsoft.com/office/powerpoint/2010/main" val="2228607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FA71-19E2-7B54-44E4-53D92F250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5DDF4F-CD82-CDA2-507C-8BD4674D1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6F3104-0B0D-253E-62B1-5288EF4D5A1D}"/>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5" name="Footer Placeholder 4">
            <a:extLst>
              <a:ext uri="{FF2B5EF4-FFF2-40B4-BE49-F238E27FC236}">
                <a16:creationId xmlns:a16="http://schemas.microsoft.com/office/drawing/2014/main" id="{57D293AB-598B-16B6-33F2-EB4EF7843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73DF4-7567-F2A3-8EDE-FE330EE265C0}"/>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287582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D3DF-299C-C6D8-DA21-714E4C7F2A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2FB7E4-A9AE-C700-D690-207846B498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5D08DC-DEDE-6DD3-94AB-9C02B15FEC1C}"/>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5" name="Footer Placeholder 4">
            <a:extLst>
              <a:ext uri="{FF2B5EF4-FFF2-40B4-BE49-F238E27FC236}">
                <a16:creationId xmlns:a16="http://schemas.microsoft.com/office/drawing/2014/main" id="{88BC5BC8-FDED-43DD-4B52-B05B9B2EF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27B59-979B-AEBE-1CD3-5383728AB11B}"/>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151979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5E4912-55BC-8CC8-9842-288790E65F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212787-D184-AA27-D04A-1E36E001DB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90F63-3781-91D6-5405-FDFD9B80A5AD}"/>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5" name="Footer Placeholder 4">
            <a:extLst>
              <a:ext uri="{FF2B5EF4-FFF2-40B4-BE49-F238E27FC236}">
                <a16:creationId xmlns:a16="http://schemas.microsoft.com/office/drawing/2014/main" id="{43905574-8C1F-E216-671A-6CD11752E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A1B12E-D025-D5CE-5E75-07DC70EAB364}"/>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55044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8599-8486-103C-1EF8-FE72658F2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03D460-3F52-28A2-F868-143F3C570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9DF2A-4CC7-6210-D630-1DF29C3AC009}"/>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5" name="Footer Placeholder 4">
            <a:extLst>
              <a:ext uri="{FF2B5EF4-FFF2-40B4-BE49-F238E27FC236}">
                <a16:creationId xmlns:a16="http://schemas.microsoft.com/office/drawing/2014/main" id="{2490B96B-FF46-CE1E-02C2-9E8388441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C4D3B-B32C-2D47-531A-1A4FF242EE91}"/>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368635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836C-E5D7-4229-4F3E-2A6380C15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60EC91-F49D-6E12-1D36-AA8AF3120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4CB03-E207-D585-31F7-6DDE8779D768}"/>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5" name="Footer Placeholder 4">
            <a:extLst>
              <a:ext uri="{FF2B5EF4-FFF2-40B4-BE49-F238E27FC236}">
                <a16:creationId xmlns:a16="http://schemas.microsoft.com/office/drawing/2014/main" id="{7EB535A1-1C77-DED9-E179-4DFF8284B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42727-2094-27A3-255F-2028BA61579F}"/>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168348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F4D3-C979-19CA-3245-B7455FBFCE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84EC25-31F6-D9A2-38E9-374BBCDB5E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1D826F-5B25-15D1-7CB4-53FE80508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24AAE8-DBF4-A9DF-DBE0-D1357DE28B42}"/>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6" name="Footer Placeholder 5">
            <a:extLst>
              <a:ext uri="{FF2B5EF4-FFF2-40B4-BE49-F238E27FC236}">
                <a16:creationId xmlns:a16="http://schemas.microsoft.com/office/drawing/2014/main" id="{C7A6AB58-A9BA-961D-CF6F-B38B8879F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62CB84-7CDC-1B4E-FE11-659D60982D3D}"/>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3611933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C9D2-E655-92AC-ACBD-5ECCBCEE0C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2FAF1E-A829-51F1-CD23-5E0955A59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CC03AB-E326-EB86-7FFF-5192B1C99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A0C934-53A2-F7FF-B1A1-5A0A25E160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A597D-20FE-6B0E-DB0D-69968BEA44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F7AFC2-F79F-D7FD-C3A5-8760B924E446}"/>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8" name="Footer Placeholder 7">
            <a:extLst>
              <a:ext uri="{FF2B5EF4-FFF2-40B4-BE49-F238E27FC236}">
                <a16:creationId xmlns:a16="http://schemas.microsoft.com/office/drawing/2014/main" id="{73C83B8A-2F46-0F46-87F5-6670AA4607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1A7107-F648-5495-E297-8DDCD8318850}"/>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291506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6103-F852-3096-BCA9-F4350A6E60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9674F4-CD03-E8A0-FACE-DE348FCE8C00}"/>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4" name="Footer Placeholder 3">
            <a:extLst>
              <a:ext uri="{FF2B5EF4-FFF2-40B4-BE49-F238E27FC236}">
                <a16:creationId xmlns:a16="http://schemas.microsoft.com/office/drawing/2014/main" id="{720F712B-2BA7-2179-B4B4-0D7D16F0DA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86836F-B496-639C-CCDC-E8712C626A20}"/>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173004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5C110-C0D8-1E58-B78E-A17E09D386F0}"/>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3" name="Footer Placeholder 2">
            <a:extLst>
              <a:ext uri="{FF2B5EF4-FFF2-40B4-BE49-F238E27FC236}">
                <a16:creationId xmlns:a16="http://schemas.microsoft.com/office/drawing/2014/main" id="{5EE4E6B4-9189-53AB-3E98-15E9622E01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D7ED4F-1EE9-866B-42E2-33D7C8DECC37}"/>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273096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F317-A4BB-4C31-8EFD-FF91AC2EE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95D70F-04C2-2636-25AC-A2D7C6BE8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4E5783-8DA6-4EB6-5DC9-CA89EC56A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B7474-6DA6-0841-13BD-56A93471A409}"/>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6" name="Footer Placeholder 5">
            <a:extLst>
              <a:ext uri="{FF2B5EF4-FFF2-40B4-BE49-F238E27FC236}">
                <a16:creationId xmlns:a16="http://schemas.microsoft.com/office/drawing/2014/main" id="{F2AA5F71-9E7E-E5B7-CBC5-4ED465521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21B5E-3F53-B0D0-C6B6-FA30AC568114}"/>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261251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2393-665A-4CE4-7116-B65F1E5F4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ACDF75-9D06-D5AB-90FD-4FBABE202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244826-CEAD-940F-1CAD-256D03E4D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DB408-8E05-7587-A3D2-D2BDEC5D6D3D}"/>
              </a:ext>
            </a:extLst>
          </p:cNvPr>
          <p:cNvSpPr>
            <a:spLocks noGrp="1"/>
          </p:cNvSpPr>
          <p:nvPr>
            <p:ph type="dt" sz="half" idx="10"/>
          </p:nvPr>
        </p:nvSpPr>
        <p:spPr/>
        <p:txBody>
          <a:bodyPr/>
          <a:lstStyle/>
          <a:p>
            <a:fld id="{26F2BF4F-39FB-43C9-8B73-5E6D708AF791}" type="datetimeFigureOut">
              <a:rPr lang="en-IN" smtClean="0"/>
              <a:t>01-08-2024</a:t>
            </a:fld>
            <a:endParaRPr lang="en-IN"/>
          </a:p>
        </p:txBody>
      </p:sp>
      <p:sp>
        <p:nvSpPr>
          <p:cNvPr id="6" name="Footer Placeholder 5">
            <a:extLst>
              <a:ext uri="{FF2B5EF4-FFF2-40B4-BE49-F238E27FC236}">
                <a16:creationId xmlns:a16="http://schemas.microsoft.com/office/drawing/2014/main" id="{9712C0EA-4C27-57C9-0C37-766948E39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A7193-CDA5-62EE-BF0A-23AAE64E0E1D}"/>
              </a:ext>
            </a:extLst>
          </p:cNvPr>
          <p:cNvSpPr>
            <a:spLocks noGrp="1"/>
          </p:cNvSpPr>
          <p:nvPr>
            <p:ph type="sldNum" sz="quarter" idx="12"/>
          </p:nvPr>
        </p:nvSpPr>
        <p:spPr/>
        <p:txBody>
          <a:bodyPr/>
          <a:lstStyle/>
          <a:p>
            <a:fld id="{5639FAAB-8709-44EF-BA99-BF556AE27539}" type="slidenum">
              <a:rPr lang="en-IN" smtClean="0"/>
              <a:t>‹#›</a:t>
            </a:fld>
            <a:endParaRPr lang="en-IN"/>
          </a:p>
        </p:txBody>
      </p:sp>
    </p:spTree>
    <p:extLst>
      <p:ext uri="{BB962C8B-B14F-4D97-AF65-F5344CB8AC3E}">
        <p14:creationId xmlns:p14="http://schemas.microsoft.com/office/powerpoint/2010/main" val="113390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56C15-34D7-6A98-037A-6EF2C396D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8A3A4E-AE05-6BFB-EF12-7C3D4F2A4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0DD47-F981-DDC9-BF0A-BA0367C31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2BF4F-39FB-43C9-8B73-5E6D708AF791}" type="datetimeFigureOut">
              <a:rPr lang="en-IN" smtClean="0"/>
              <a:t>01-08-2024</a:t>
            </a:fld>
            <a:endParaRPr lang="en-IN"/>
          </a:p>
        </p:txBody>
      </p:sp>
      <p:sp>
        <p:nvSpPr>
          <p:cNvPr id="5" name="Footer Placeholder 4">
            <a:extLst>
              <a:ext uri="{FF2B5EF4-FFF2-40B4-BE49-F238E27FC236}">
                <a16:creationId xmlns:a16="http://schemas.microsoft.com/office/drawing/2014/main" id="{8460CEB9-C2F5-3FAE-296D-4724866D9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02FDD5-F66A-8901-BB1D-6B5A694EC1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9FAAB-8709-44EF-BA99-BF556AE27539}" type="slidenum">
              <a:rPr lang="en-IN" smtClean="0"/>
              <a:t>‹#›</a:t>
            </a:fld>
            <a:endParaRPr lang="en-IN"/>
          </a:p>
        </p:txBody>
      </p:sp>
    </p:spTree>
    <p:extLst>
      <p:ext uri="{BB962C8B-B14F-4D97-AF65-F5344CB8AC3E}">
        <p14:creationId xmlns:p14="http://schemas.microsoft.com/office/powerpoint/2010/main" val="133030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B3B6-E33E-7632-CCDA-EEEFCB706CB3}"/>
              </a:ext>
            </a:extLst>
          </p:cNvPr>
          <p:cNvSpPr>
            <a:spLocks noGrp="1"/>
          </p:cNvSpPr>
          <p:nvPr>
            <p:ph type="title"/>
          </p:nvPr>
        </p:nvSpPr>
        <p:spPr>
          <a:xfrm>
            <a:off x="838200" y="365125"/>
            <a:ext cx="10515600" cy="942565"/>
          </a:xfrm>
        </p:spPr>
        <p:txBody>
          <a:bodyPr>
            <a:normAutofit/>
          </a:bodyPr>
          <a:lstStyle/>
          <a:p>
            <a:r>
              <a:rPr lang="en-IN" sz="1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A717E0-5ACB-CC6C-88A5-CD843B89C157}"/>
              </a:ext>
            </a:extLst>
          </p:cNvPr>
          <p:cNvSpPr>
            <a:spLocks noGrp="1"/>
          </p:cNvSpPr>
          <p:nvPr>
            <p:ph idx="1"/>
          </p:nvPr>
        </p:nvSpPr>
        <p:spPr>
          <a:xfrm>
            <a:off x="631722" y="1307690"/>
            <a:ext cx="10515600" cy="4837471"/>
          </a:xfrm>
        </p:spPr>
        <p:txBody>
          <a:bodyPr/>
          <a:lstStyle/>
          <a:p>
            <a:pPr>
              <a:lnSpc>
                <a:spcPct val="150000"/>
              </a:lnSpc>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Fraud detection in financial transactions is essential for safeguarding assets and maintaining the integrity of financial systems. With the rise of digital transactions, the complexity and frequency of fraud have increased, necessitating advanced detection mechanisms. This document outlines a comprehensive approach to fraud detection, covering existing systems, proposed solutions, and technical specifications.</a:t>
            </a:r>
          </a:p>
          <a:p>
            <a:pPr>
              <a:lnSpc>
                <a:spcPct val="150000"/>
              </a:lnSpc>
              <a:buFont typeface="Wingdings" panose="05000000000000000000" pitchFamily="2" charset="2"/>
              <a:buChar char="ü"/>
            </a:pPr>
            <a:r>
              <a:rPr lang="en-US" sz="1050" dirty="0"/>
              <a:t>.</a:t>
            </a:r>
            <a:r>
              <a:rPr lang="en-US" sz="1300" dirty="0">
                <a:latin typeface="Times New Roman" panose="02020603050405020304" pitchFamily="18" charset="0"/>
                <a:cs typeface="Times New Roman" panose="02020603050405020304" pitchFamily="18" charset="0"/>
              </a:rPr>
              <a:t>Fraud detection in financial transactions is a critical aspect of maintaining the security and integrity of the financial system. The financial industry, encompassing banks, credit card companies, and online payment processors, faces constant threats from fraudsters who employ increasingly sophisticated methods to exploit vulnerabilities. The primary goal of fraud detection is to identify and prevent unauthorized or suspicious activities that can result in significant financial losses and erode customer trust</a:t>
            </a:r>
          </a:p>
          <a:p>
            <a:pPr>
              <a:lnSpc>
                <a:spcPct val="150000"/>
              </a:lnSpc>
              <a:buFont typeface="Wingdings" panose="05000000000000000000" pitchFamily="2" charset="2"/>
              <a:buChar char="ü"/>
            </a:pPr>
            <a:r>
              <a:rPr lang="en-US" sz="1300" b="1"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The advent of digital banking and online transactions, the landscape of financial fraud has evolved dramatically. Traditional methods of fraud detection, which relied heavily on manual reviews and basic rule-based systems, are no longer sufficient. The rapid growth of e-commerce, mobile banking, and digital wallets has expanded the attack surface for fraudsters, making it imperative for financial institutions to adopt advanced detection mechanisms.</a:t>
            </a:r>
          </a:p>
          <a:p>
            <a:pPr>
              <a:lnSpc>
                <a:spcPct val="150000"/>
              </a:lnSpc>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Real-Time Monitoring: Enhances fraud detection by continuously analyzing transactions as they occur, allowing for immediate identification and prevention of suspicious activities. This approach helps mitigate financial losses and improves overall security by addressing potential fraud before it impacts users</a:t>
            </a:r>
            <a:r>
              <a:rPr lang="en-US" sz="1050" dirty="0"/>
              <a:t>.</a:t>
            </a:r>
            <a:endParaRPr lang="en-US" sz="1300" dirty="0">
              <a:latin typeface="Times New Roman" panose="02020603050405020304" pitchFamily="18" charset="0"/>
              <a:cs typeface="Times New Roman" panose="02020603050405020304" pitchFamily="18" charset="0"/>
            </a:endParaRPr>
          </a:p>
          <a:p>
            <a:pPr>
              <a:lnSpc>
                <a:spcPct val="100000"/>
              </a:lnSpc>
            </a:pPr>
            <a:endParaRPr lang="en-IN" sz="1300" dirty="0"/>
          </a:p>
        </p:txBody>
      </p:sp>
    </p:spTree>
    <p:extLst>
      <p:ext uri="{BB962C8B-B14F-4D97-AF65-F5344CB8AC3E}">
        <p14:creationId xmlns:p14="http://schemas.microsoft.com/office/powerpoint/2010/main" val="414514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BB898-D110-FB49-6E0B-2006A78981C2}"/>
              </a:ext>
            </a:extLst>
          </p:cNvPr>
          <p:cNvSpPr>
            <a:spLocks noGrp="1"/>
          </p:cNvSpPr>
          <p:nvPr>
            <p:ph type="title"/>
          </p:nvPr>
        </p:nvSpPr>
        <p:spPr/>
        <p:txBody>
          <a:bodyPr>
            <a:normAutofit/>
          </a:bodyPr>
          <a:lstStyle/>
          <a:p>
            <a:r>
              <a:rPr lang="en-IN" sz="1400" b="1" dirty="0">
                <a:latin typeface="Times New Roman" panose="02020603050405020304" pitchFamily="18" charset="0"/>
                <a:cs typeface="Times New Roman" panose="02020603050405020304" pitchFamily="18" charset="0"/>
              </a:rPr>
              <a:t>Source code</a:t>
            </a:r>
          </a:p>
        </p:txBody>
      </p:sp>
      <p:sp>
        <p:nvSpPr>
          <p:cNvPr id="3" name="Content Placeholder 2">
            <a:extLst>
              <a:ext uri="{FF2B5EF4-FFF2-40B4-BE49-F238E27FC236}">
                <a16:creationId xmlns:a16="http://schemas.microsoft.com/office/drawing/2014/main" id="{37FFDEA1-BB4D-DE0F-F16D-74AC439E81EF}"/>
              </a:ext>
            </a:extLst>
          </p:cNvPr>
          <p:cNvSpPr>
            <a:spLocks noGrp="1"/>
          </p:cNvSpPr>
          <p:nvPr>
            <p:ph idx="1"/>
          </p:nvPr>
        </p:nvSpPr>
        <p:spPr>
          <a:xfrm>
            <a:off x="838200" y="1484671"/>
            <a:ext cx="10515600" cy="4692292"/>
          </a:xfrm>
        </p:spPr>
        <p:txBody>
          <a:bodyPr>
            <a:noAutofit/>
          </a:bodyPr>
          <a:lstStyle/>
          <a:p>
            <a:pPr marL="0" indent="0">
              <a:lnSpc>
                <a:spcPct val="100000"/>
              </a:lnSpc>
              <a:buNone/>
            </a:pPr>
            <a:r>
              <a:rPr lang="en-IN" sz="1300" dirty="0">
                <a:latin typeface="Times New Roman" panose="02020603050405020304" pitchFamily="18" charset="0"/>
                <a:cs typeface="Times New Roman" panose="02020603050405020304" pitchFamily="18" charset="0"/>
              </a:rPr>
              <a:t>import pandas as pd</a:t>
            </a:r>
          </a:p>
          <a:p>
            <a:pPr marL="0" indent="0">
              <a:lnSpc>
                <a:spcPct val="100000"/>
              </a:lnSpc>
              <a:buNone/>
            </a:pPr>
            <a:r>
              <a:rPr lang="en-IN" sz="1300" dirty="0">
                <a:latin typeface="Times New Roman" panose="02020603050405020304" pitchFamily="18" charset="0"/>
                <a:cs typeface="Times New Roman" panose="02020603050405020304" pitchFamily="18" charset="0"/>
              </a:rPr>
              <a:t>from </a:t>
            </a:r>
            <a:r>
              <a:rPr lang="en-IN" sz="1300" dirty="0" err="1">
                <a:latin typeface="Times New Roman" panose="02020603050405020304" pitchFamily="18" charset="0"/>
                <a:cs typeface="Times New Roman" panose="02020603050405020304" pitchFamily="18" charset="0"/>
              </a:rPr>
              <a:t>sklearn.model_selection</a:t>
            </a:r>
            <a:r>
              <a:rPr lang="en-IN" sz="1300" dirty="0">
                <a:latin typeface="Times New Roman" panose="02020603050405020304" pitchFamily="18" charset="0"/>
                <a:cs typeface="Times New Roman" panose="02020603050405020304" pitchFamily="18" charset="0"/>
              </a:rPr>
              <a:t> import </a:t>
            </a:r>
            <a:r>
              <a:rPr lang="en-IN" sz="1300" dirty="0" err="1">
                <a:latin typeface="Times New Roman" panose="02020603050405020304" pitchFamily="18" charset="0"/>
                <a:cs typeface="Times New Roman" panose="02020603050405020304" pitchFamily="18" charset="0"/>
              </a:rPr>
              <a:t>train_test_split</a:t>
            </a:r>
            <a:endParaRPr lang="en-IN" sz="1300" dirty="0">
              <a:latin typeface="Times New Roman" panose="02020603050405020304" pitchFamily="18" charset="0"/>
              <a:cs typeface="Times New Roman" panose="02020603050405020304" pitchFamily="18" charset="0"/>
            </a:endParaRPr>
          </a:p>
          <a:p>
            <a:pPr marL="0" indent="0">
              <a:lnSpc>
                <a:spcPct val="100000"/>
              </a:lnSpc>
              <a:buNone/>
            </a:pPr>
            <a:r>
              <a:rPr lang="en-IN" sz="1300" dirty="0">
                <a:latin typeface="Times New Roman" panose="02020603050405020304" pitchFamily="18" charset="0"/>
                <a:cs typeface="Times New Roman" panose="02020603050405020304" pitchFamily="18" charset="0"/>
              </a:rPr>
              <a:t>from </a:t>
            </a:r>
            <a:r>
              <a:rPr lang="en-IN" sz="1300" dirty="0" err="1">
                <a:latin typeface="Times New Roman" panose="02020603050405020304" pitchFamily="18" charset="0"/>
                <a:cs typeface="Times New Roman" panose="02020603050405020304" pitchFamily="18" charset="0"/>
              </a:rPr>
              <a:t>sklearn.ensemble</a:t>
            </a:r>
            <a:r>
              <a:rPr lang="en-IN" sz="1300" dirty="0">
                <a:latin typeface="Times New Roman" panose="02020603050405020304" pitchFamily="18" charset="0"/>
                <a:cs typeface="Times New Roman" panose="02020603050405020304" pitchFamily="18" charset="0"/>
              </a:rPr>
              <a:t> import </a:t>
            </a:r>
            <a:r>
              <a:rPr lang="en-IN" sz="1300" dirty="0" err="1">
                <a:latin typeface="Times New Roman" panose="02020603050405020304" pitchFamily="18" charset="0"/>
                <a:cs typeface="Times New Roman" panose="02020603050405020304" pitchFamily="18" charset="0"/>
              </a:rPr>
              <a:t>RandomForestClassifier</a:t>
            </a:r>
            <a:endParaRPr lang="en-IN" sz="1300" dirty="0">
              <a:latin typeface="Times New Roman" panose="02020603050405020304" pitchFamily="18" charset="0"/>
              <a:cs typeface="Times New Roman" panose="02020603050405020304" pitchFamily="18" charset="0"/>
            </a:endParaRPr>
          </a:p>
          <a:p>
            <a:pPr marL="0" indent="0">
              <a:lnSpc>
                <a:spcPct val="100000"/>
              </a:lnSpc>
              <a:buNone/>
            </a:pPr>
            <a:r>
              <a:rPr lang="en-IN" sz="1300" dirty="0">
                <a:latin typeface="Times New Roman" panose="02020603050405020304" pitchFamily="18" charset="0"/>
                <a:cs typeface="Times New Roman" panose="02020603050405020304" pitchFamily="18" charset="0"/>
              </a:rPr>
              <a:t>from </a:t>
            </a:r>
            <a:r>
              <a:rPr lang="en-IN" sz="1300" dirty="0" err="1">
                <a:latin typeface="Times New Roman" panose="02020603050405020304" pitchFamily="18" charset="0"/>
                <a:cs typeface="Times New Roman" panose="02020603050405020304" pitchFamily="18" charset="0"/>
              </a:rPr>
              <a:t>sklearn.metrics</a:t>
            </a:r>
            <a:r>
              <a:rPr lang="en-IN" sz="1300" dirty="0">
                <a:latin typeface="Times New Roman" panose="02020603050405020304" pitchFamily="18" charset="0"/>
                <a:cs typeface="Times New Roman" panose="02020603050405020304" pitchFamily="18" charset="0"/>
              </a:rPr>
              <a:t> import </a:t>
            </a:r>
            <a:r>
              <a:rPr lang="en-IN" sz="1300" dirty="0" err="1">
                <a:latin typeface="Times New Roman" panose="02020603050405020304" pitchFamily="18" charset="0"/>
                <a:cs typeface="Times New Roman" panose="02020603050405020304" pitchFamily="18" charset="0"/>
              </a:rPr>
              <a:t>classification_report</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roc_auc_score</a:t>
            </a:r>
            <a:endParaRPr lang="en-IN" sz="1300" dirty="0">
              <a:latin typeface="Times New Roman" panose="02020603050405020304" pitchFamily="18" charset="0"/>
              <a:cs typeface="Times New Roman" panose="02020603050405020304" pitchFamily="18" charset="0"/>
            </a:endParaRPr>
          </a:p>
          <a:p>
            <a:pPr marL="0" indent="0">
              <a:lnSpc>
                <a:spcPct val="100000"/>
              </a:lnSpc>
              <a:buNone/>
            </a:pPr>
            <a:r>
              <a:rPr lang="en-IN" sz="1300" dirty="0">
                <a:latin typeface="Times New Roman" panose="02020603050405020304" pitchFamily="18" charset="0"/>
                <a:cs typeface="Times New Roman" panose="02020603050405020304" pitchFamily="18" charset="0"/>
              </a:rPr>
              <a:t># Load dataset</a:t>
            </a:r>
          </a:p>
          <a:p>
            <a:pPr marL="0" indent="0">
              <a:lnSpc>
                <a:spcPct val="100000"/>
              </a:lnSpc>
              <a:buNone/>
            </a:pPr>
            <a:r>
              <a:rPr lang="en-IN" sz="1300" dirty="0">
                <a:latin typeface="Times New Roman" panose="02020603050405020304" pitchFamily="18" charset="0"/>
                <a:cs typeface="Times New Roman" panose="02020603050405020304" pitchFamily="18" charset="0"/>
              </a:rPr>
              <a:t>data = </a:t>
            </a:r>
            <a:r>
              <a:rPr lang="en-IN" sz="1300" dirty="0" err="1">
                <a:latin typeface="Times New Roman" panose="02020603050405020304" pitchFamily="18" charset="0"/>
                <a:cs typeface="Times New Roman" panose="02020603050405020304" pitchFamily="18" charset="0"/>
              </a:rPr>
              <a:t>pd.read_csv</a:t>
            </a:r>
            <a:r>
              <a:rPr lang="en-IN" sz="1300" dirty="0">
                <a:latin typeface="Times New Roman" panose="02020603050405020304" pitchFamily="18" charset="0"/>
                <a:cs typeface="Times New Roman" panose="02020603050405020304" pitchFamily="18" charset="0"/>
              </a:rPr>
              <a:t>('transactions.csv')</a:t>
            </a:r>
          </a:p>
          <a:p>
            <a:pPr marL="0" indent="0">
              <a:lnSpc>
                <a:spcPct val="100000"/>
              </a:lnSpc>
              <a:buNone/>
            </a:pPr>
            <a:r>
              <a:rPr lang="en-IN" sz="1300" dirty="0">
                <a:latin typeface="Times New Roman" panose="02020603050405020304" pitchFamily="18" charset="0"/>
                <a:cs typeface="Times New Roman" panose="02020603050405020304" pitchFamily="18" charset="0"/>
              </a:rPr>
              <a:t># Data preprocessing</a:t>
            </a:r>
          </a:p>
          <a:p>
            <a:pPr marL="0" indent="0">
              <a:lnSpc>
                <a:spcPct val="100000"/>
              </a:lnSpc>
              <a:buNone/>
            </a:pPr>
            <a:r>
              <a:rPr lang="en-IN" sz="1300" dirty="0" err="1">
                <a:latin typeface="Times New Roman" panose="02020603050405020304" pitchFamily="18" charset="0"/>
                <a:cs typeface="Times New Roman" panose="02020603050405020304" pitchFamily="18" charset="0"/>
              </a:rPr>
              <a:t>data.fillna</a:t>
            </a:r>
            <a:r>
              <a:rPr lang="en-IN" sz="1300" dirty="0">
                <a:latin typeface="Times New Roman" panose="02020603050405020304" pitchFamily="18" charset="0"/>
                <a:cs typeface="Times New Roman" panose="02020603050405020304" pitchFamily="18" charset="0"/>
              </a:rPr>
              <a:t>(0, </a:t>
            </a:r>
            <a:r>
              <a:rPr lang="en-IN" sz="1300" dirty="0" err="1">
                <a:latin typeface="Times New Roman" panose="02020603050405020304" pitchFamily="18" charset="0"/>
                <a:cs typeface="Times New Roman" panose="02020603050405020304" pitchFamily="18" charset="0"/>
              </a:rPr>
              <a:t>inplace</a:t>
            </a:r>
            <a:r>
              <a:rPr lang="en-IN" sz="1300" dirty="0">
                <a:latin typeface="Times New Roman" panose="02020603050405020304" pitchFamily="18" charset="0"/>
                <a:cs typeface="Times New Roman" panose="02020603050405020304" pitchFamily="18" charset="0"/>
              </a:rPr>
              <a:t>=True)</a:t>
            </a:r>
          </a:p>
          <a:p>
            <a:pPr marL="0" indent="0">
              <a:lnSpc>
                <a:spcPct val="100000"/>
              </a:lnSpc>
              <a:buNone/>
            </a:pPr>
            <a:r>
              <a:rPr lang="en-IN" sz="1300" dirty="0">
                <a:latin typeface="Times New Roman" panose="02020603050405020304" pitchFamily="18" charset="0"/>
                <a:cs typeface="Times New Roman" panose="02020603050405020304" pitchFamily="18" charset="0"/>
              </a:rPr>
              <a:t>X = </a:t>
            </a:r>
            <a:r>
              <a:rPr lang="en-IN" sz="1300" dirty="0" err="1">
                <a:latin typeface="Times New Roman" panose="02020603050405020304" pitchFamily="18" charset="0"/>
                <a:cs typeface="Times New Roman" panose="02020603050405020304" pitchFamily="18" charset="0"/>
              </a:rPr>
              <a:t>data.drop</a:t>
            </a:r>
            <a:r>
              <a:rPr lang="en-IN" sz="1300" dirty="0">
                <a:latin typeface="Times New Roman" panose="02020603050405020304" pitchFamily="18" charset="0"/>
                <a:cs typeface="Times New Roman" panose="02020603050405020304" pitchFamily="18" charset="0"/>
              </a:rPr>
              <a:t>(columns=['</a:t>
            </a:r>
            <a:r>
              <a:rPr lang="en-IN" sz="1300" dirty="0" err="1">
                <a:latin typeface="Times New Roman" panose="02020603050405020304" pitchFamily="18" charset="0"/>
                <a:cs typeface="Times New Roman" panose="02020603050405020304" pitchFamily="18" charset="0"/>
              </a:rPr>
              <a:t>is_fraud</a:t>
            </a:r>
            <a:r>
              <a:rPr lang="en-IN" sz="1300" dirty="0">
                <a:latin typeface="Times New Roman" panose="02020603050405020304" pitchFamily="18" charset="0"/>
                <a:cs typeface="Times New Roman" panose="02020603050405020304" pitchFamily="18" charset="0"/>
              </a:rPr>
              <a:t>'])</a:t>
            </a:r>
          </a:p>
          <a:p>
            <a:pPr marL="0" indent="0">
              <a:lnSpc>
                <a:spcPct val="100000"/>
              </a:lnSpc>
              <a:buNone/>
            </a:pPr>
            <a:r>
              <a:rPr lang="en-IN" sz="1300" dirty="0">
                <a:latin typeface="Times New Roman" panose="02020603050405020304" pitchFamily="18" charset="0"/>
                <a:cs typeface="Times New Roman" panose="02020603050405020304" pitchFamily="18" charset="0"/>
              </a:rPr>
              <a:t>y = data['</a:t>
            </a:r>
            <a:r>
              <a:rPr lang="en-IN" sz="1300" dirty="0" err="1">
                <a:latin typeface="Times New Roman" panose="02020603050405020304" pitchFamily="18" charset="0"/>
                <a:cs typeface="Times New Roman" panose="02020603050405020304" pitchFamily="18" charset="0"/>
              </a:rPr>
              <a:t>is_fraud</a:t>
            </a:r>
            <a:r>
              <a:rPr lang="en-IN" sz="1300" dirty="0">
                <a:latin typeface="Times New Roman" panose="02020603050405020304" pitchFamily="18" charset="0"/>
                <a:cs typeface="Times New Roman" panose="02020603050405020304" pitchFamily="18" charset="0"/>
              </a:rPr>
              <a:t>']</a:t>
            </a:r>
          </a:p>
          <a:p>
            <a:pPr marL="0" indent="0">
              <a:lnSpc>
                <a:spcPct val="100000"/>
              </a:lnSpc>
              <a:buNone/>
            </a:pPr>
            <a:r>
              <a:rPr lang="en-IN" sz="1300" dirty="0">
                <a:latin typeface="Times New Roman" panose="02020603050405020304" pitchFamily="18" charset="0"/>
                <a:cs typeface="Times New Roman" panose="02020603050405020304" pitchFamily="18" charset="0"/>
              </a:rPr>
              <a:t># Split data into training and test sets</a:t>
            </a:r>
          </a:p>
          <a:p>
            <a:pPr marL="0" indent="0">
              <a:lnSpc>
                <a:spcPct val="100000"/>
              </a:lnSpc>
              <a:buNone/>
            </a:pPr>
            <a:r>
              <a:rPr lang="en-IN" sz="1300" dirty="0" err="1">
                <a:latin typeface="Times New Roman" panose="02020603050405020304" pitchFamily="18" charset="0"/>
                <a:cs typeface="Times New Roman" panose="02020603050405020304" pitchFamily="18" charset="0"/>
              </a:rPr>
              <a:t>X_train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X_test</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y_train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y_test</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train_test_split</a:t>
            </a:r>
            <a:r>
              <a:rPr lang="en-IN" sz="1300" dirty="0">
                <a:latin typeface="Times New Roman" panose="02020603050405020304" pitchFamily="18" charset="0"/>
                <a:cs typeface="Times New Roman" panose="02020603050405020304" pitchFamily="18" charset="0"/>
              </a:rPr>
              <a:t>(X, y, </a:t>
            </a:r>
            <a:r>
              <a:rPr lang="en-IN" sz="1300" dirty="0" err="1">
                <a:latin typeface="Times New Roman" panose="02020603050405020304" pitchFamily="18" charset="0"/>
                <a:cs typeface="Times New Roman" panose="02020603050405020304" pitchFamily="18" charset="0"/>
              </a:rPr>
              <a:t>test_size</a:t>
            </a:r>
            <a:r>
              <a:rPr lang="en-IN" sz="1300" dirty="0">
                <a:latin typeface="Times New Roman" panose="02020603050405020304" pitchFamily="18" charset="0"/>
                <a:cs typeface="Times New Roman" panose="02020603050405020304" pitchFamily="18" charset="0"/>
              </a:rPr>
              <a:t>=0.2, </a:t>
            </a:r>
            <a:r>
              <a:rPr lang="en-IN" sz="1300" dirty="0" err="1">
                <a:latin typeface="Times New Roman" panose="02020603050405020304" pitchFamily="18" charset="0"/>
                <a:cs typeface="Times New Roman" panose="02020603050405020304" pitchFamily="18" charset="0"/>
              </a:rPr>
              <a:t>random_state</a:t>
            </a:r>
            <a:r>
              <a:rPr lang="en-IN" sz="1300" dirty="0">
                <a:latin typeface="Times New Roman" panose="02020603050405020304" pitchFamily="18" charset="0"/>
                <a:cs typeface="Times New Roman" panose="02020603050405020304" pitchFamily="18" charset="0"/>
              </a:rPr>
              <a:t>=42)</a:t>
            </a:r>
          </a:p>
          <a:p>
            <a:pPr marL="0" indent="0">
              <a:lnSpc>
                <a:spcPct val="100000"/>
              </a:lnSpc>
              <a:buNone/>
            </a:pPr>
            <a:endParaRPr lang="en-IN" sz="1300" dirty="0">
              <a:latin typeface="Times New Roman" panose="02020603050405020304" pitchFamily="18" charset="0"/>
              <a:cs typeface="Times New Roman" panose="02020603050405020304" pitchFamily="18" charset="0"/>
            </a:endParaRPr>
          </a:p>
          <a:p>
            <a:pPr marL="0" indent="0">
              <a:lnSpc>
                <a:spcPct val="100000"/>
              </a:lnSpc>
              <a:buNone/>
            </a:pP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27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11C3-4D21-9B74-1E36-9BA64DD8B6F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54C1812-2B0E-AB23-3AE1-C618CF7852E2}"/>
              </a:ext>
            </a:extLst>
          </p:cNvPr>
          <p:cNvSpPr>
            <a:spLocks noGrp="1"/>
          </p:cNvSpPr>
          <p:nvPr>
            <p:ph idx="1"/>
          </p:nvPr>
        </p:nvSpPr>
        <p:spPr/>
        <p:txBody>
          <a:bodyPr>
            <a:normAutofit/>
          </a:bodyPr>
          <a:lstStyle/>
          <a:p>
            <a:pPr marL="0" indent="0">
              <a:lnSpc>
                <a:spcPct val="100000"/>
              </a:lnSpc>
              <a:buNone/>
            </a:pPr>
            <a:r>
              <a:rPr lang="en-IN" sz="1300" dirty="0">
                <a:latin typeface="Times New Roman" panose="02020603050405020304" pitchFamily="18" charset="0"/>
                <a:cs typeface="Times New Roman" panose="02020603050405020304" pitchFamily="18" charset="0"/>
              </a:rPr>
              <a:t># Evaluate model</a:t>
            </a:r>
          </a:p>
          <a:p>
            <a:pPr marL="0" indent="0">
              <a:lnSpc>
                <a:spcPct val="100000"/>
              </a:lnSpc>
              <a:buNone/>
            </a:pPr>
            <a:r>
              <a:rPr lang="en-IN" sz="1300" dirty="0">
                <a:latin typeface="Times New Roman" panose="02020603050405020304" pitchFamily="18" charset="0"/>
                <a:cs typeface="Times New Roman" panose="02020603050405020304" pitchFamily="18" charset="0"/>
              </a:rPr>
              <a:t>print(</a:t>
            </a:r>
            <a:r>
              <a:rPr lang="en-IN" sz="1300" dirty="0" err="1">
                <a:latin typeface="Times New Roman" panose="02020603050405020304" pitchFamily="18" charset="0"/>
                <a:cs typeface="Times New Roman" panose="02020603050405020304" pitchFamily="18" charset="0"/>
              </a:rPr>
              <a:t>classification_report</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y_test</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y_pred</a:t>
            </a:r>
            <a:r>
              <a:rPr lang="en-IN" sz="1300" dirty="0">
                <a:latin typeface="Times New Roman" panose="02020603050405020304" pitchFamily="18" charset="0"/>
                <a:cs typeface="Times New Roman" panose="02020603050405020304" pitchFamily="18" charset="0"/>
              </a:rPr>
              <a:t>))</a:t>
            </a:r>
          </a:p>
          <a:p>
            <a:pPr marL="0" indent="0">
              <a:lnSpc>
                <a:spcPct val="100000"/>
              </a:lnSpc>
              <a:buNone/>
            </a:pPr>
            <a:r>
              <a:rPr lang="en-IN" sz="1300" dirty="0">
                <a:latin typeface="Times New Roman" panose="02020603050405020304" pitchFamily="18" charset="0"/>
                <a:cs typeface="Times New Roman" panose="02020603050405020304" pitchFamily="18" charset="0"/>
              </a:rPr>
              <a:t>print('ROC AUC Score:', </a:t>
            </a:r>
            <a:r>
              <a:rPr lang="en-IN" sz="1300" dirty="0" err="1">
                <a:latin typeface="Times New Roman" panose="02020603050405020304" pitchFamily="18" charset="0"/>
                <a:cs typeface="Times New Roman" panose="02020603050405020304" pitchFamily="18" charset="0"/>
              </a:rPr>
              <a:t>roc_auc_score</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y_test</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y_pred_proba</a:t>
            </a:r>
            <a:r>
              <a:rPr lang="en-IN" sz="1300" dirty="0">
                <a:latin typeface="Times New Roman" panose="02020603050405020304" pitchFamily="18" charset="0"/>
                <a:cs typeface="Times New Roman" panose="02020603050405020304" pitchFamily="18" charset="0"/>
              </a:rPr>
              <a:t>))</a:t>
            </a:r>
          </a:p>
          <a:p>
            <a:pPr marL="0" indent="0">
              <a:lnSpc>
                <a:spcPct val="100000"/>
              </a:lnSpc>
              <a:buNone/>
            </a:pPr>
            <a:r>
              <a:rPr lang="en-IN" sz="1300" dirty="0">
                <a:latin typeface="Times New Roman" panose="02020603050405020304" pitchFamily="18" charset="0"/>
                <a:cs typeface="Times New Roman" panose="02020603050405020304" pitchFamily="18" charset="0"/>
              </a:rPr>
              <a:t># Train </a:t>
            </a:r>
            <a:r>
              <a:rPr lang="en-IN" sz="1300" dirty="0" err="1">
                <a:latin typeface="Times New Roman" panose="02020603050405020304" pitchFamily="18" charset="0"/>
                <a:cs typeface="Times New Roman" panose="02020603050405020304" pitchFamily="18" charset="0"/>
              </a:rPr>
              <a:t>RandomForest</a:t>
            </a:r>
            <a:r>
              <a:rPr lang="en-IN" sz="1300" dirty="0">
                <a:latin typeface="Times New Roman" panose="02020603050405020304" pitchFamily="18" charset="0"/>
                <a:cs typeface="Times New Roman" panose="02020603050405020304" pitchFamily="18" charset="0"/>
              </a:rPr>
              <a:t> model</a:t>
            </a:r>
          </a:p>
          <a:p>
            <a:pPr marL="0" indent="0">
              <a:lnSpc>
                <a:spcPct val="100000"/>
              </a:lnSpc>
              <a:buNone/>
            </a:pPr>
            <a:r>
              <a:rPr lang="en-IN" sz="1300" dirty="0">
                <a:latin typeface="Times New Roman" panose="02020603050405020304" pitchFamily="18" charset="0"/>
                <a:cs typeface="Times New Roman" panose="02020603050405020304" pitchFamily="18" charset="0"/>
              </a:rPr>
              <a:t>model = </a:t>
            </a:r>
            <a:r>
              <a:rPr lang="en-IN" sz="1300" dirty="0" err="1">
                <a:latin typeface="Times New Roman" panose="02020603050405020304" pitchFamily="18" charset="0"/>
                <a:cs typeface="Times New Roman" panose="02020603050405020304" pitchFamily="18" charset="0"/>
              </a:rPr>
              <a:t>RandomForestClassifier</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n_estimators</a:t>
            </a:r>
            <a:r>
              <a:rPr lang="en-IN" sz="1300" dirty="0">
                <a:latin typeface="Times New Roman" panose="02020603050405020304" pitchFamily="18" charset="0"/>
                <a:cs typeface="Times New Roman" panose="02020603050405020304" pitchFamily="18" charset="0"/>
              </a:rPr>
              <a:t>=100, </a:t>
            </a:r>
            <a:r>
              <a:rPr lang="en-IN" sz="1300" dirty="0" err="1">
                <a:latin typeface="Times New Roman" panose="02020603050405020304" pitchFamily="18" charset="0"/>
                <a:cs typeface="Times New Roman" panose="02020603050405020304" pitchFamily="18" charset="0"/>
              </a:rPr>
              <a:t>random_state</a:t>
            </a:r>
            <a:r>
              <a:rPr lang="en-IN" sz="1300" dirty="0">
                <a:latin typeface="Times New Roman" panose="02020603050405020304" pitchFamily="18" charset="0"/>
                <a:cs typeface="Times New Roman" panose="02020603050405020304" pitchFamily="18" charset="0"/>
              </a:rPr>
              <a:t>=42)</a:t>
            </a:r>
          </a:p>
          <a:p>
            <a:pPr marL="0" indent="0">
              <a:lnSpc>
                <a:spcPct val="100000"/>
              </a:lnSpc>
              <a:buNone/>
            </a:pPr>
            <a:r>
              <a:rPr lang="en-IN" sz="1300" dirty="0" err="1">
                <a:latin typeface="Times New Roman" panose="02020603050405020304" pitchFamily="18" charset="0"/>
                <a:cs typeface="Times New Roman" panose="02020603050405020304" pitchFamily="18" charset="0"/>
              </a:rPr>
              <a:t>model.fit</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X_train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y_train</a:t>
            </a:r>
            <a:r>
              <a:rPr lang="en-IN" sz="1300" dirty="0">
                <a:latin typeface="Times New Roman" panose="02020603050405020304" pitchFamily="18" charset="0"/>
                <a:cs typeface="Times New Roman" panose="02020603050405020304" pitchFamily="18" charset="0"/>
              </a:rPr>
              <a:t>)</a:t>
            </a:r>
          </a:p>
          <a:p>
            <a:pPr marL="0" indent="0">
              <a:lnSpc>
                <a:spcPct val="100000"/>
              </a:lnSpc>
              <a:buNone/>
            </a:pPr>
            <a:r>
              <a:rPr lang="en-IN" sz="1300" dirty="0">
                <a:latin typeface="Times New Roman" panose="02020603050405020304" pitchFamily="18" charset="0"/>
                <a:cs typeface="Times New Roman" panose="02020603050405020304" pitchFamily="18" charset="0"/>
              </a:rPr>
              <a:t># Predict on test set</a:t>
            </a:r>
          </a:p>
          <a:p>
            <a:pPr marL="0" indent="0">
              <a:lnSpc>
                <a:spcPct val="100000"/>
              </a:lnSpc>
              <a:buNone/>
            </a:pPr>
            <a:r>
              <a:rPr lang="en-IN" sz="1300" dirty="0" err="1">
                <a:latin typeface="Times New Roman" panose="02020603050405020304" pitchFamily="18" charset="0"/>
                <a:cs typeface="Times New Roman" panose="02020603050405020304" pitchFamily="18" charset="0"/>
              </a:rPr>
              <a:t>y_pred</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model.predict</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X_test</a:t>
            </a:r>
            <a:r>
              <a:rPr lang="en-IN" sz="1300" dirty="0">
                <a:latin typeface="Times New Roman" panose="02020603050405020304" pitchFamily="18" charset="0"/>
                <a:cs typeface="Times New Roman" panose="02020603050405020304" pitchFamily="18" charset="0"/>
              </a:rPr>
              <a:t>)</a:t>
            </a:r>
          </a:p>
          <a:p>
            <a:pPr marL="0" indent="0">
              <a:lnSpc>
                <a:spcPct val="100000"/>
              </a:lnSpc>
              <a:buNone/>
            </a:pPr>
            <a:r>
              <a:rPr lang="en-IN" sz="1300" dirty="0" err="1">
                <a:latin typeface="Times New Roman" panose="02020603050405020304" pitchFamily="18" charset="0"/>
                <a:cs typeface="Times New Roman" panose="02020603050405020304" pitchFamily="18" charset="0"/>
              </a:rPr>
              <a:t>y_pred_proba</a:t>
            </a:r>
            <a:r>
              <a:rPr lang="en-IN" sz="1300" dirty="0">
                <a:latin typeface="Times New Roman" panose="02020603050405020304" pitchFamily="18" charset="0"/>
                <a:cs typeface="Times New Roman" panose="02020603050405020304" pitchFamily="18" charset="0"/>
              </a:rPr>
              <a:t> = </a:t>
            </a:r>
            <a:r>
              <a:rPr lang="en-IN" sz="1300" dirty="0" err="1">
                <a:latin typeface="Times New Roman" panose="02020603050405020304" pitchFamily="18" charset="0"/>
                <a:cs typeface="Times New Roman" panose="02020603050405020304" pitchFamily="18" charset="0"/>
              </a:rPr>
              <a:t>model.predict_proba</a:t>
            </a:r>
            <a:r>
              <a:rPr lang="en-IN" sz="1300" dirty="0">
                <a:latin typeface="Times New Roman" panose="02020603050405020304" pitchFamily="18" charset="0"/>
                <a:cs typeface="Times New Roman" panose="02020603050405020304" pitchFamily="18" charset="0"/>
              </a:rPr>
              <a:t>(</a:t>
            </a:r>
            <a:r>
              <a:rPr lang="en-IN" sz="1300" dirty="0" err="1">
                <a:latin typeface="Times New Roman" panose="02020603050405020304" pitchFamily="18" charset="0"/>
                <a:cs typeface="Times New Roman" panose="02020603050405020304" pitchFamily="18" charset="0"/>
              </a:rPr>
              <a:t>X_test</a:t>
            </a:r>
            <a:r>
              <a:rPr lang="en-IN" sz="1300" dirty="0">
                <a:latin typeface="Times New Roman" panose="02020603050405020304" pitchFamily="18" charset="0"/>
                <a:cs typeface="Times New Roman" panose="02020603050405020304" pitchFamily="18" charset="0"/>
              </a:rPr>
              <a:t>)[:, 1]</a:t>
            </a:r>
          </a:p>
          <a:p>
            <a:pPr marL="0" indent="0">
              <a:lnSpc>
                <a:spcPct val="100000"/>
              </a:lnSpc>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p>
        </p:txBody>
      </p:sp>
    </p:spTree>
    <p:extLst>
      <p:ext uri="{BB962C8B-B14F-4D97-AF65-F5344CB8AC3E}">
        <p14:creationId xmlns:p14="http://schemas.microsoft.com/office/powerpoint/2010/main" val="17842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3B84-2FE9-3828-D213-8CEC7DFE8E7C}"/>
              </a:ext>
            </a:extLst>
          </p:cNvPr>
          <p:cNvSpPr>
            <a:spLocks noGrp="1"/>
          </p:cNvSpPr>
          <p:nvPr>
            <p:ph type="title"/>
          </p:nvPr>
        </p:nvSpPr>
        <p:spPr>
          <a:xfrm>
            <a:off x="838200" y="596183"/>
            <a:ext cx="10515600" cy="1060552"/>
          </a:xfrm>
        </p:spPr>
        <p:txBody>
          <a:bodyPr>
            <a:normAutofit/>
          </a:bodyPr>
          <a:lstStyle/>
          <a:p>
            <a:r>
              <a:rPr lang="en-IN" sz="1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BF328BF-363F-C860-617D-743166050B67}"/>
              </a:ext>
            </a:extLst>
          </p:cNvPr>
          <p:cNvSpPr>
            <a:spLocks noGrp="1"/>
          </p:cNvSpPr>
          <p:nvPr>
            <p:ph idx="1"/>
          </p:nvPr>
        </p:nvSpPr>
        <p:spPr>
          <a:xfrm>
            <a:off x="838200" y="1769806"/>
            <a:ext cx="10515600" cy="3431459"/>
          </a:xfrm>
        </p:spPr>
        <p:txBody>
          <a:bodyPr>
            <a:normAutofit/>
          </a:bodyPr>
          <a:lstStyle/>
          <a:p>
            <a:pPr>
              <a:lnSpc>
                <a:spcPct val="150000"/>
              </a:lnSpc>
            </a:pPr>
            <a:r>
              <a:rPr lang="en-US" sz="1300" dirty="0">
                <a:latin typeface="Times New Roman" panose="02020603050405020304" pitchFamily="18" charset="0"/>
                <a:cs typeface="Times New Roman" panose="02020603050405020304" pitchFamily="18" charset="0"/>
              </a:rPr>
              <a:t>Fraud detection in financial transactions is a critical component in safeguarding assets, ensuring regulatory compliance, and maintaining the integrity of financial systems. As digital transactions continue to grow in volume and complexity, traditional methods of fraud detection have become insufficient, necessitating more advanced and integrated approaches.</a:t>
            </a:r>
          </a:p>
          <a:p>
            <a:pPr>
              <a:lnSpc>
                <a:spcPct val="150000"/>
              </a:lnSpc>
            </a:pPr>
            <a:r>
              <a:rPr lang="en-US" sz="1300" dirty="0">
                <a:latin typeface="Times New Roman" panose="02020603050405020304" pitchFamily="18" charset="0"/>
                <a:cs typeface="Times New Roman" panose="02020603050405020304" pitchFamily="18" charset="0"/>
              </a:rPr>
              <a:t>The proposed system leverages a combination of machine learning models, real-time data processing, and adaptive techniques to enhance fraud detection capabilities. By incorporating advanced methodologies such as supervised and unsupervised learning, real-time analytics, and dynamic threshold adjustments, the system aims to accurately identify fraudulent activities while minimizing disruptions to legitimate transactions.</a:t>
            </a:r>
          </a:p>
          <a:p>
            <a:pPr>
              <a:lnSpc>
                <a:spcPct val="150000"/>
              </a:lnSpc>
            </a:pPr>
            <a:r>
              <a:rPr lang="en-US" sz="1300" dirty="0">
                <a:latin typeface="Times New Roman" panose="02020603050405020304" pitchFamily="18" charset="0"/>
                <a:cs typeface="Times New Roman" panose="02020603050405020304" pitchFamily="18" charset="0"/>
              </a:rPr>
              <a:t>The modular approach, consisting of data ingestion, preprocessing, model training, real-time detection, alert systems, and dashboards, ensures a comprehensive and scalable solution. This structure allows for effective monitoring, timely detection, and responsive actions to prevent financial losses and protect customer trust.</a:t>
            </a:r>
          </a:p>
          <a:p>
            <a:pPr>
              <a:lnSpc>
                <a:spcPct val="150000"/>
              </a:lnSpc>
            </a:pP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53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A342-443C-0B76-BF75-00FFB8A76456}"/>
              </a:ext>
            </a:extLst>
          </p:cNvPr>
          <p:cNvSpPr>
            <a:spLocks noGrp="1"/>
          </p:cNvSpPr>
          <p:nvPr>
            <p:ph type="title"/>
          </p:nvPr>
        </p:nvSpPr>
        <p:spPr>
          <a:xfrm>
            <a:off x="838200" y="365125"/>
            <a:ext cx="10515600" cy="824522"/>
          </a:xfrm>
        </p:spPr>
        <p:txBody>
          <a:bodyPr>
            <a:normAutofit/>
          </a:bodyPr>
          <a:lstStyle/>
          <a:p>
            <a:br>
              <a:rPr lang="en-IN" sz="1400" b="1" dirty="0">
                <a:latin typeface="Times New Roman"/>
                <a:cs typeface="Times New Roman"/>
              </a:rPr>
            </a:br>
            <a:br>
              <a:rPr lang="en-IN" sz="1400" b="1" dirty="0">
                <a:latin typeface="Times New Roman"/>
                <a:cs typeface="Times New Roman"/>
              </a:rPr>
            </a:br>
            <a:r>
              <a:rPr lang="en-IN" sz="1400" b="1" dirty="0">
                <a:latin typeface="Times New Roman"/>
                <a:cs typeface="Times New Roman"/>
              </a:rPr>
              <a:t>PROBLEM DEFINITION</a:t>
            </a:r>
          </a:p>
        </p:txBody>
      </p:sp>
      <p:sp>
        <p:nvSpPr>
          <p:cNvPr id="3" name="Content Placeholder 2">
            <a:extLst>
              <a:ext uri="{FF2B5EF4-FFF2-40B4-BE49-F238E27FC236}">
                <a16:creationId xmlns:a16="http://schemas.microsoft.com/office/drawing/2014/main" id="{9A88B52F-8F7B-EEB2-26DA-C22C28826DE2}"/>
              </a:ext>
            </a:extLst>
          </p:cNvPr>
          <p:cNvSpPr>
            <a:spLocks noGrp="1"/>
          </p:cNvSpPr>
          <p:nvPr>
            <p:ph idx="1"/>
          </p:nvPr>
        </p:nvSpPr>
        <p:spPr>
          <a:xfrm>
            <a:off x="838200" y="1359142"/>
            <a:ext cx="10515600" cy="4513021"/>
          </a:xfrm>
        </p:spPr>
        <p:txBody>
          <a:bodyPr vert="horz" lIns="91440" tIns="45720" rIns="91440" bIns="45720" rtlCol="0" anchor="t">
            <a:normAutofit fontScale="92500" lnSpcReduction="20000"/>
          </a:bodyPr>
          <a:lstStyle/>
          <a:p>
            <a:pPr marL="0" indent="0">
              <a:lnSpc>
                <a:spcPct val="150000"/>
              </a:lnSpc>
              <a:buNone/>
            </a:pPr>
            <a:r>
              <a:rPr lang="en-US" sz="1300" dirty="0">
                <a:latin typeface="Times New Roman" panose="02020603050405020304" pitchFamily="18" charset="0"/>
                <a:cs typeface="Times New Roman" panose="02020603050405020304" pitchFamily="18" charset="0"/>
              </a:rPr>
              <a:t>The primary problem in fraud detection for financial transactions is accurately identifying fraudulent activities while minimizing the impact on legitimate transactions. This challenge encompasses several key issues:</a:t>
            </a:r>
          </a:p>
          <a:p>
            <a:pPr>
              <a:lnSpc>
                <a:spcPct val="150000"/>
              </a:lnSpc>
              <a:buFont typeface="Arial"/>
              <a:buChar char="•"/>
            </a:pPr>
            <a:r>
              <a:rPr lang="en-US" sz="1300" b="1">
                <a:latin typeface="Times New Roman"/>
                <a:ea typeface="+mn-lt"/>
                <a:cs typeface="+mn-lt"/>
              </a:rPr>
              <a:t>High Volume of Transactions</a:t>
            </a:r>
            <a:r>
              <a:rPr lang="en-US" sz="1300">
                <a:latin typeface="Times New Roman"/>
                <a:ea typeface="+mn-lt"/>
                <a:cs typeface="+mn-lt"/>
              </a:rPr>
              <a:t>: Financial institutions process millions of transactions daily. Manually reviewing each transaction for potential fraud is impractical due to the sheer volume.</a:t>
            </a:r>
            <a:endParaRPr lang="en-US" sz="1300">
              <a:latin typeface="Times New Roman"/>
              <a:cs typeface="Times New Roman"/>
            </a:endParaRPr>
          </a:p>
          <a:p>
            <a:pPr>
              <a:lnSpc>
                <a:spcPct val="150000"/>
              </a:lnSpc>
              <a:buFont typeface="Arial"/>
              <a:buChar char="•"/>
            </a:pPr>
            <a:r>
              <a:rPr lang="en-US" sz="1300" b="1">
                <a:latin typeface="Times New Roman"/>
                <a:ea typeface="+mn-lt"/>
                <a:cs typeface="+mn-lt"/>
              </a:rPr>
              <a:t>Imbalanced Data</a:t>
            </a:r>
            <a:r>
              <a:rPr lang="en-US" sz="1300">
                <a:latin typeface="Times New Roman"/>
                <a:ea typeface="+mn-lt"/>
                <a:cs typeface="+mn-lt"/>
              </a:rPr>
              <a:t>: Fraudulent transactions are relatively rare compared to legitimate ones, creating a significant imbalance in the data. This makes it difficult for detection models to learn effectively and accurately identify fraud.</a:t>
            </a:r>
            <a:endParaRPr lang="en-US" sz="1300">
              <a:latin typeface="Times New Roman"/>
              <a:cs typeface="Times New Roman"/>
            </a:endParaRPr>
          </a:p>
          <a:p>
            <a:pPr>
              <a:lnSpc>
                <a:spcPct val="150000"/>
              </a:lnSpc>
              <a:buFont typeface="Arial"/>
              <a:buChar char="•"/>
            </a:pPr>
            <a:r>
              <a:rPr lang="en-US" sz="1300" b="1">
                <a:latin typeface="Times New Roman"/>
                <a:ea typeface="+mn-lt"/>
                <a:cs typeface="+mn-lt"/>
              </a:rPr>
              <a:t>Evolving Fraud Techniques</a:t>
            </a:r>
            <a:r>
              <a:rPr lang="en-US" sz="1300">
                <a:latin typeface="Times New Roman"/>
                <a:ea typeface="+mn-lt"/>
                <a:cs typeface="+mn-lt"/>
              </a:rPr>
              <a:t>: Fraudsters continuously develop new methods and tactics to bypass detection systems. This dynamic nature of fraud requires detection systems to be adaptable and frequently updated.</a:t>
            </a:r>
            <a:endParaRPr lang="en-US" sz="1300">
              <a:latin typeface="Times New Roman"/>
              <a:cs typeface="Times New Roman"/>
            </a:endParaRPr>
          </a:p>
          <a:p>
            <a:pPr>
              <a:lnSpc>
                <a:spcPct val="150000"/>
              </a:lnSpc>
              <a:buFont typeface="Arial"/>
              <a:buChar char="•"/>
            </a:pPr>
            <a:r>
              <a:rPr lang="en-US" sz="1300" b="1">
                <a:latin typeface="Times New Roman"/>
                <a:ea typeface="+mn-lt"/>
                <a:cs typeface="+mn-lt"/>
              </a:rPr>
              <a:t>False Positives and Negatives</a:t>
            </a:r>
            <a:r>
              <a:rPr lang="en-US" sz="1300">
                <a:latin typeface="Times New Roman"/>
                <a:ea typeface="+mn-lt"/>
                <a:cs typeface="+mn-lt"/>
              </a:rPr>
              <a:t>: A significant challenge is reducing false positives (legitimate transactions incorrectly flagged as fraud) and false negatives (fraudulent transactions not detected). Both types of errors can have detrimental effects—false positives inconvenience customers and false negatives result in financial losses.</a:t>
            </a:r>
            <a:endParaRPr lang="en-US" sz="1300">
              <a:latin typeface="Times New Roman"/>
              <a:cs typeface="Times New Roman"/>
            </a:endParaRPr>
          </a:p>
          <a:p>
            <a:pPr>
              <a:lnSpc>
                <a:spcPct val="150000"/>
              </a:lnSpc>
              <a:buFont typeface="Arial"/>
              <a:buChar char="•"/>
            </a:pPr>
            <a:r>
              <a:rPr lang="en-US" sz="1300" b="1">
                <a:latin typeface="Times New Roman"/>
                <a:ea typeface="+mn-lt"/>
                <a:cs typeface="+mn-lt"/>
              </a:rPr>
              <a:t>Data Privacy and Security</a:t>
            </a:r>
            <a:r>
              <a:rPr lang="en-US" sz="1300">
                <a:latin typeface="Times New Roman"/>
                <a:ea typeface="+mn-lt"/>
                <a:cs typeface="+mn-lt"/>
              </a:rPr>
              <a:t>: Ensuring that sensitive financial and personal data is handled securely while being analyzed for fraud detection is crucial. Balancing privacy with the need for effective fraud detection adds another layer of complexity.</a:t>
            </a:r>
            <a:endParaRPr lang="en-US" sz="1300">
              <a:latin typeface="Times New Roman"/>
              <a:cs typeface="Times New Roman"/>
            </a:endParaRPr>
          </a:p>
          <a:p>
            <a:pPr>
              <a:lnSpc>
                <a:spcPct val="150000"/>
              </a:lnSpc>
              <a:buFont typeface="Arial"/>
              <a:buChar char="•"/>
            </a:pPr>
            <a:r>
              <a:rPr lang="en-US" sz="1300" b="1">
                <a:latin typeface="Times New Roman"/>
                <a:ea typeface="+mn-lt"/>
                <a:cs typeface="+mn-lt"/>
              </a:rPr>
              <a:t>System Scalability</a:t>
            </a:r>
            <a:r>
              <a:rPr lang="en-US" sz="1300">
                <a:latin typeface="Times New Roman"/>
                <a:ea typeface="+mn-lt"/>
                <a:cs typeface="+mn-lt"/>
              </a:rPr>
              <a:t>: As financial transactions grow in volume and complexity, the fraud detection system must scale effectively to handle increased data without compromising performance.</a:t>
            </a:r>
            <a:endParaRPr lang="en-US" sz="1300">
              <a:latin typeface="Times New Roman"/>
              <a:cs typeface="Times New Roman"/>
            </a:endParaRPr>
          </a:p>
          <a:p>
            <a:pPr marL="0" indent="0">
              <a:lnSpc>
                <a:spcPct val="150000"/>
              </a:lnSpc>
              <a:buNone/>
            </a:pPr>
            <a:endParaRPr lang="en-US" sz="1300" dirty="0">
              <a:latin typeface="Times New Roman" panose="02020603050405020304" pitchFamily="18" charset="0"/>
              <a:cs typeface="Times New Roman" panose="02020603050405020304" pitchFamily="18" charset="0"/>
            </a:endParaRPr>
          </a:p>
          <a:p>
            <a:pPr marL="0" indent="0">
              <a:lnSpc>
                <a:spcPct val="150000"/>
              </a:lnSpc>
              <a:buNone/>
            </a:pPr>
            <a:endParaRPr lang="en-US" sz="1300">
              <a:latin typeface="Times New Roman" panose="02020603050405020304" pitchFamily="18" charset="0"/>
              <a:cs typeface="Times New Roman" panose="02020603050405020304" pitchFamily="18" charset="0"/>
            </a:endParaRPr>
          </a:p>
          <a:p>
            <a:pPr marL="0" indent="0">
              <a:lnSpc>
                <a:spcPct val="150000"/>
              </a:lnSpc>
              <a:buNone/>
            </a:pPr>
            <a:endParaRPr lang="en-IN"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58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9CDC-7EF1-4512-CB03-1B3714463F16}"/>
              </a:ext>
            </a:extLst>
          </p:cNvPr>
          <p:cNvSpPr>
            <a:spLocks noGrp="1"/>
          </p:cNvSpPr>
          <p:nvPr>
            <p:ph type="title"/>
          </p:nvPr>
        </p:nvSpPr>
        <p:spPr/>
        <p:txBody>
          <a:bodyPr/>
          <a:lstStyle/>
          <a:p>
            <a:br>
              <a:rPr lang="en-US" sz="1400" b="1">
                <a:latin typeface="Times New Roman"/>
                <a:ea typeface="+mj-lt"/>
                <a:cs typeface="+mj-lt"/>
              </a:rPr>
            </a:br>
            <a:br>
              <a:rPr lang="en-US" sz="1400" b="1">
                <a:latin typeface="Times New Roman"/>
                <a:ea typeface="+mj-lt"/>
                <a:cs typeface="+mj-lt"/>
              </a:rPr>
            </a:br>
            <a:r>
              <a:rPr lang="en-US" sz="1400" b="1">
                <a:latin typeface="Times New Roman"/>
                <a:ea typeface="+mj-lt"/>
                <a:cs typeface="+mj-lt"/>
              </a:rPr>
              <a:t>Existing System in Fraud Detection for Financial Transactions</a:t>
            </a:r>
            <a:endParaRPr lang="en-US" sz="1400">
              <a:latin typeface="Times New Roman"/>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D39CF7AD-5E67-827A-F4D9-9F1DDA77CBB5}"/>
              </a:ext>
            </a:extLst>
          </p:cNvPr>
          <p:cNvSpPr>
            <a:spLocks noGrp="1"/>
          </p:cNvSpPr>
          <p:nvPr>
            <p:ph idx="1"/>
          </p:nvPr>
        </p:nvSpPr>
        <p:spPr>
          <a:xfrm>
            <a:off x="838200" y="1324584"/>
            <a:ext cx="10515600" cy="4852379"/>
          </a:xfrm>
        </p:spPr>
        <p:txBody>
          <a:bodyPr vert="horz" lIns="91440" tIns="45720" rIns="91440" bIns="45720" rtlCol="0" anchor="t">
            <a:normAutofit lnSpcReduction="10000"/>
          </a:bodyPr>
          <a:lstStyle/>
          <a:p>
            <a:pPr marL="0" indent="0">
              <a:lnSpc>
                <a:spcPct val="120000"/>
              </a:lnSpc>
              <a:buNone/>
            </a:pPr>
            <a:r>
              <a:rPr lang="en-US" sz="1300" b="1">
                <a:latin typeface="Times New Roman"/>
                <a:ea typeface="+mn-lt"/>
                <a:cs typeface="+mn-lt"/>
              </a:rPr>
              <a:t>  1)    Rule-Based Systems</a:t>
            </a:r>
            <a:endParaRPr lang="en-US" sz="1300">
              <a:latin typeface="Times New Roman"/>
              <a:ea typeface="+mn-lt"/>
              <a:cs typeface="+mn-lt"/>
            </a:endParaRPr>
          </a:p>
          <a:p>
            <a:pPr marL="0" indent="0" algn="just">
              <a:lnSpc>
                <a:spcPct val="120000"/>
              </a:lnSpc>
              <a:buNone/>
            </a:pPr>
            <a:r>
              <a:rPr lang="en-US" sz="1300" b="1">
                <a:latin typeface="Times New Roman"/>
                <a:ea typeface="+mn-lt"/>
                <a:cs typeface="+mn-lt"/>
              </a:rPr>
              <a:t>           Problem</a:t>
            </a:r>
            <a:r>
              <a:rPr lang="en-US" sz="1300">
                <a:latin typeface="Times New Roman"/>
                <a:ea typeface="+mn-lt"/>
                <a:cs typeface="+mn-lt"/>
              </a:rPr>
              <a:t>: </a:t>
            </a:r>
            <a:r>
              <a:rPr lang="en-US" sz="1300" b="1">
                <a:latin typeface="Times New Roman"/>
                <a:ea typeface="+mn-lt"/>
                <a:cs typeface="+mn-lt"/>
              </a:rPr>
              <a:t>Limited Flexibility and High False Positives</a:t>
            </a:r>
            <a:endParaRPr lang="en-US" sz="1300">
              <a:latin typeface="Times New Roman"/>
              <a:ea typeface="+mn-lt"/>
              <a:cs typeface="+mn-lt"/>
            </a:endParaRPr>
          </a:p>
          <a:p>
            <a:pPr marL="457200" lvl="1" indent="0" algn="just">
              <a:lnSpc>
                <a:spcPct val="120000"/>
              </a:lnSpc>
              <a:buNone/>
            </a:pPr>
            <a:r>
              <a:rPr lang="en-US" sz="1300" b="1">
                <a:latin typeface="Times New Roman"/>
                <a:ea typeface="+mn-lt"/>
                <a:cs typeface="+mn-lt"/>
              </a:rPr>
              <a:t>   Description</a:t>
            </a:r>
            <a:r>
              <a:rPr lang="en-US" sz="1300">
                <a:latin typeface="Times New Roman"/>
                <a:ea typeface="+mn-lt"/>
                <a:cs typeface="+mn-lt"/>
              </a:rPr>
              <a:t>: Rule-based systems rely on predefined criteria to identify suspicious transactions, such as transaction amount thresholds or specific patterns. However, they often struggle with new or sophisticated fraud techniques that do not fit existing rules. This results in high  false positive rates, where legitimate transactions are incorrectly flagged as fraudulent, causing unnecessary customer inconvenience and  operational inefficiencies.</a:t>
            </a:r>
          </a:p>
          <a:p>
            <a:pPr marL="457200" lvl="1" indent="0">
              <a:lnSpc>
                <a:spcPct val="120000"/>
              </a:lnSpc>
              <a:buNone/>
            </a:pPr>
            <a:endParaRPr lang="en-US" sz="1300" b="1">
              <a:latin typeface="Times New Roman"/>
              <a:ea typeface="+mn-lt"/>
              <a:cs typeface="+mn-lt"/>
            </a:endParaRPr>
          </a:p>
          <a:p>
            <a:pPr marL="457200" lvl="1" indent="0">
              <a:lnSpc>
                <a:spcPct val="120000"/>
              </a:lnSpc>
              <a:buNone/>
            </a:pPr>
            <a:r>
              <a:rPr lang="en-US" sz="1300" b="1">
                <a:latin typeface="Times New Roman"/>
                <a:ea typeface="+mn-lt"/>
                <a:cs typeface="+mn-lt"/>
              </a:rPr>
              <a:t>2)     Statistical Methods</a:t>
            </a:r>
            <a:endParaRPr lang="en-US" sz="1300">
              <a:latin typeface="Times New Roman"/>
              <a:ea typeface="+mn-lt"/>
              <a:cs typeface="+mn-lt"/>
            </a:endParaRPr>
          </a:p>
          <a:p>
            <a:pPr marL="0" indent="0">
              <a:lnSpc>
                <a:spcPct val="120000"/>
              </a:lnSpc>
              <a:buNone/>
            </a:pPr>
            <a:r>
              <a:rPr lang="en-US" sz="1300" b="1">
                <a:latin typeface="Times New Roman"/>
                <a:ea typeface="+mn-lt"/>
                <a:cs typeface="+mn-lt"/>
              </a:rPr>
              <a:t>            Problem</a:t>
            </a:r>
            <a:r>
              <a:rPr lang="en-US" sz="1300">
                <a:latin typeface="Times New Roman"/>
                <a:ea typeface="+mn-lt"/>
                <a:cs typeface="+mn-lt"/>
              </a:rPr>
              <a:t>: </a:t>
            </a:r>
            <a:r>
              <a:rPr lang="en-US" sz="1300" b="1">
                <a:latin typeface="Times New Roman"/>
                <a:ea typeface="+mn-lt"/>
                <a:cs typeface="+mn-lt"/>
              </a:rPr>
              <a:t>Difficulty in Capturing Complex Patterns and High False Negatives</a:t>
            </a:r>
            <a:endParaRPr lang="en-US" sz="1300">
              <a:latin typeface="Times New Roman"/>
              <a:ea typeface="+mn-lt"/>
              <a:cs typeface="+mn-lt"/>
            </a:endParaRPr>
          </a:p>
          <a:p>
            <a:pPr marL="457200" lvl="1" indent="0">
              <a:lnSpc>
                <a:spcPct val="120000"/>
              </a:lnSpc>
              <a:buNone/>
            </a:pPr>
            <a:r>
              <a:rPr lang="en-US" sz="1300" b="1">
                <a:latin typeface="Times New Roman"/>
                <a:ea typeface="+mn-lt"/>
                <a:cs typeface="+mn-lt"/>
              </a:rPr>
              <a:t>    Description</a:t>
            </a:r>
            <a:r>
              <a:rPr lang="en-US" sz="1300">
                <a:latin typeface="Times New Roman"/>
                <a:ea typeface="+mn-lt"/>
                <a:cs typeface="+mn-lt"/>
              </a:rPr>
              <a:t>: Statistical methods analyze historical transaction data to detect anomalies and deviations from normal behavior. While useful,  they may not effectively capture complex fraud patterns or adapt to emerging threats. This can lead to high false negative rates, where </a:t>
            </a:r>
            <a:r>
              <a:rPr lang="en-US" sz="1300" err="1">
                <a:latin typeface="Times New Roman"/>
                <a:ea typeface="+mn-lt"/>
                <a:cs typeface="+mn-lt"/>
              </a:rPr>
              <a:t>raudulent</a:t>
            </a:r>
            <a:r>
              <a:rPr lang="en-US" sz="1300">
                <a:latin typeface="Times New Roman"/>
                <a:ea typeface="+mn-lt"/>
                <a:cs typeface="+mn-lt"/>
              </a:rPr>
              <a:t> transactions go undetected, resulting in financial losses and security breaches.</a:t>
            </a:r>
          </a:p>
          <a:p>
            <a:pPr marL="457200" lvl="1" indent="0">
              <a:lnSpc>
                <a:spcPct val="120000"/>
              </a:lnSpc>
              <a:buNone/>
            </a:pPr>
            <a:endParaRPr lang="en-US" sz="1300">
              <a:latin typeface="Times New Roman"/>
              <a:ea typeface="+mn-lt"/>
              <a:cs typeface="+mn-lt"/>
            </a:endParaRPr>
          </a:p>
          <a:p>
            <a:pPr marL="457200" lvl="1" indent="0">
              <a:lnSpc>
                <a:spcPct val="120000"/>
              </a:lnSpc>
              <a:buNone/>
            </a:pPr>
            <a:r>
              <a:rPr lang="en-US" sz="1300" b="1">
                <a:latin typeface="Times New Roman"/>
                <a:ea typeface="+mn-lt"/>
                <a:cs typeface="+mn-lt"/>
              </a:rPr>
              <a:t>3)    Manual Review</a:t>
            </a:r>
            <a:endParaRPr lang="en-US" sz="1300">
              <a:latin typeface="Times New Roman"/>
              <a:ea typeface="+mn-lt"/>
              <a:cs typeface="+mn-lt"/>
            </a:endParaRPr>
          </a:p>
          <a:p>
            <a:pPr marL="0" indent="0">
              <a:lnSpc>
                <a:spcPct val="120000"/>
              </a:lnSpc>
              <a:buNone/>
            </a:pPr>
            <a:r>
              <a:rPr lang="en-US" sz="1300" b="1">
                <a:latin typeface="Times New Roman"/>
                <a:ea typeface="+mn-lt"/>
                <a:cs typeface="+mn-lt"/>
              </a:rPr>
              <a:t>           Problem</a:t>
            </a:r>
            <a:r>
              <a:rPr lang="en-US" sz="1300">
                <a:latin typeface="Times New Roman"/>
                <a:ea typeface="+mn-lt"/>
                <a:cs typeface="+mn-lt"/>
              </a:rPr>
              <a:t>: </a:t>
            </a:r>
            <a:r>
              <a:rPr lang="en-US" sz="1300" b="1">
                <a:latin typeface="Times New Roman"/>
                <a:ea typeface="+mn-lt"/>
                <a:cs typeface="+mn-lt"/>
              </a:rPr>
              <a:t>Scalability Issues and Resource Intensiveness</a:t>
            </a:r>
            <a:endParaRPr lang="en-US" sz="1300">
              <a:latin typeface="Times New Roman"/>
              <a:ea typeface="+mn-lt"/>
              <a:cs typeface="+mn-lt"/>
            </a:endParaRPr>
          </a:p>
          <a:p>
            <a:pPr marL="457200" lvl="1" indent="0" algn="just">
              <a:lnSpc>
                <a:spcPct val="120000"/>
              </a:lnSpc>
              <a:buNone/>
            </a:pPr>
            <a:r>
              <a:rPr lang="en-US" sz="1300" b="1">
                <a:latin typeface="Times New Roman"/>
                <a:ea typeface="+mn-lt"/>
                <a:cs typeface="+mn-lt"/>
              </a:rPr>
              <a:t>   Description</a:t>
            </a:r>
            <a:r>
              <a:rPr lang="en-US" sz="1300">
                <a:latin typeface="Times New Roman"/>
                <a:ea typeface="+mn-lt"/>
                <a:cs typeface="+mn-lt"/>
              </a:rPr>
              <a:t>: Manual review involves human analysts examining flagged transactions to determine their legitimacy. This approach is time-                 consuming and not scalable, especially with large transaction volumes. Analysts may also experience fatigue or cognitive biases, leading to inconsistencies in fraud detection and slower response times to emerging threats.</a:t>
            </a:r>
          </a:p>
          <a:p>
            <a:pPr marL="342900" indent="-342900">
              <a:lnSpc>
                <a:spcPct val="120000"/>
              </a:lnSpc>
              <a:buAutoNum type="arabicPeriod"/>
            </a:pPr>
            <a:endParaRPr lang="en-US" sz="1300" b="1">
              <a:latin typeface="Times New Roman"/>
              <a:cs typeface="Calibri"/>
            </a:endParaRPr>
          </a:p>
        </p:txBody>
      </p:sp>
    </p:spTree>
    <p:extLst>
      <p:ext uri="{BB962C8B-B14F-4D97-AF65-F5344CB8AC3E}">
        <p14:creationId xmlns:p14="http://schemas.microsoft.com/office/powerpoint/2010/main" val="194011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C319-9FF1-8B61-2A49-0F95C065D7E5}"/>
              </a:ext>
            </a:extLst>
          </p:cNvPr>
          <p:cNvSpPr>
            <a:spLocks noGrp="1"/>
          </p:cNvSpPr>
          <p:nvPr>
            <p:ph type="title"/>
          </p:nvPr>
        </p:nvSpPr>
        <p:spPr>
          <a:xfrm>
            <a:off x="838200" y="365125"/>
            <a:ext cx="10515600" cy="1080217"/>
          </a:xfrm>
        </p:spPr>
        <p:txBody>
          <a:bodyPr>
            <a:normAutofit/>
          </a:bodyPr>
          <a:lstStyle/>
          <a:p>
            <a:r>
              <a:rPr lang="en-US" sz="1400" b="1" dirty="0">
                <a:latin typeface="Times New Roman"/>
                <a:cs typeface="Calibri Light"/>
              </a:rPr>
              <a:t>DISADVANTAGE'S </a:t>
            </a:r>
            <a:endParaRPr lang="en-US" sz="1400" b="1" dirty="0">
              <a:latin typeface="Times New Roman"/>
            </a:endParaRPr>
          </a:p>
        </p:txBody>
      </p:sp>
      <p:sp>
        <p:nvSpPr>
          <p:cNvPr id="3" name="Content Placeholder 2">
            <a:extLst>
              <a:ext uri="{FF2B5EF4-FFF2-40B4-BE49-F238E27FC236}">
                <a16:creationId xmlns:a16="http://schemas.microsoft.com/office/drawing/2014/main" id="{717703B0-D795-89B3-0D28-7000322D0B60}"/>
              </a:ext>
            </a:extLst>
          </p:cNvPr>
          <p:cNvSpPr>
            <a:spLocks noGrp="1"/>
          </p:cNvSpPr>
          <p:nvPr>
            <p:ph idx="1"/>
          </p:nvPr>
        </p:nvSpPr>
        <p:spPr>
          <a:xfrm>
            <a:off x="838200" y="1445342"/>
            <a:ext cx="10515600" cy="4731621"/>
          </a:xfrm>
        </p:spPr>
        <p:txBody>
          <a:bodyPr vert="horz" lIns="91440" tIns="45720" rIns="91440" bIns="45720" rtlCol="0" anchor="t">
            <a:noAutofit/>
          </a:bodyPr>
          <a:lstStyle/>
          <a:p>
            <a:pPr marL="342900" indent="-342900">
              <a:lnSpc>
                <a:spcPct val="100000"/>
              </a:lnSpc>
              <a:buAutoNum type="arabicPeriod"/>
            </a:pPr>
            <a:r>
              <a:rPr lang="en-US" sz="1300" b="1" dirty="0">
                <a:latin typeface="Times New Roman"/>
                <a:ea typeface="+mn-lt"/>
                <a:cs typeface="+mn-lt"/>
              </a:rPr>
              <a:t>High False Positives</a:t>
            </a:r>
            <a:r>
              <a:rPr lang="en-US" sz="1300" dirty="0">
                <a:latin typeface="Times New Roman"/>
                <a:ea typeface="+mn-lt"/>
                <a:cs typeface="+mn-lt"/>
              </a:rPr>
              <a:t>:</a:t>
            </a:r>
            <a:endParaRPr lang="en-US" sz="1300" dirty="0">
              <a:latin typeface="Times New Roman"/>
              <a:cs typeface="Calibri" panose="020F0502020204030204"/>
            </a:endParaRPr>
          </a:p>
          <a:p>
            <a:pPr lvl="1">
              <a:lnSpc>
                <a:spcPct val="100000"/>
              </a:lnSpc>
              <a:buAutoNum type="alphaLcPeriod"/>
            </a:pPr>
            <a:r>
              <a:rPr lang="en-US" sz="1300" b="1" dirty="0">
                <a:latin typeface="Times New Roman"/>
                <a:ea typeface="+mn-lt"/>
                <a:cs typeface="+mn-lt"/>
              </a:rPr>
              <a:t>Description</a:t>
            </a:r>
            <a:r>
              <a:rPr lang="en-US" sz="1300" dirty="0">
                <a:latin typeface="Times New Roman"/>
                <a:ea typeface="+mn-lt"/>
                <a:cs typeface="+mn-lt"/>
              </a:rPr>
              <a:t>: Fraud detection systems often generate false alarms by flagging legitimate transactions as fraudulent. This leads to customer inconvenience, increased operational costs for additional verification, and potential damage to customer relationships.</a:t>
            </a:r>
            <a:endParaRPr lang="en-US" sz="1300" dirty="0">
              <a:latin typeface="Times New Roman"/>
              <a:cs typeface="Times New Roman"/>
            </a:endParaRPr>
          </a:p>
          <a:p>
            <a:pPr marL="342900" indent="-342900">
              <a:lnSpc>
                <a:spcPct val="100000"/>
              </a:lnSpc>
              <a:buAutoNum type="arabicPeriod"/>
            </a:pPr>
            <a:r>
              <a:rPr lang="en-US" sz="1300" b="1" dirty="0">
                <a:latin typeface="Times New Roman"/>
                <a:ea typeface="+mn-lt"/>
                <a:cs typeface="+mn-lt"/>
              </a:rPr>
              <a:t>High False Negatives</a:t>
            </a:r>
            <a:r>
              <a:rPr lang="en-US" sz="1300" dirty="0">
                <a:latin typeface="Times New Roman"/>
                <a:ea typeface="+mn-lt"/>
                <a:cs typeface="+mn-lt"/>
              </a:rPr>
              <a:t>:</a:t>
            </a:r>
            <a:endParaRPr lang="en-US" sz="1300" dirty="0">
              <a:latin typeface="Times New Roman"/>
              <a:cs typeface="Times New Roman"/>
            </a:endParaRPr>
          </a:p>
          <a:p>
            <a:pPr lvl="1">
              <a:lnSpc>
                <a:spcPct val="100000"/>
              </a:lnSpc>
              <a:buAutoNum type="alphaLcPeriod"/>
            </a:pPr>
            <a:r>
              <a:rPr lang="en-US" sz="1300" b="1" dirty="0">
                <a:latin typeface="Times New Roman"/>
                <a:ea typeface="+mn-lt"/>
                <a:cs typeface="+mn-lt"/>
              </a:rPr>
              <a:t>Description</a:t>
            </a:r>
            <a:r>
              <a:rPr lang="en-US" sz="1300" dirty="0">
                <a:latin typeface="Times New Roman"/>
                <a:ea typeface="+mn-lt"/>
                <a:cs typeface="+mn-lt"/>
              </a:rPr>
              <a:t>: Conversely, some fraudulent transactions may go undetected (false negatives). This can result in financial losses and damage to the institution’s reputation if fraudulent activities are not caught in time.</a:t>
            </a:r>
            <a:endParaRPr lang="en-US" sz="1300" dirty="0">
              <a:latin typeface="Times New Roman"/>
              <a:cs typeface="Times New Roman"/>
            </a:endParaRPr>
          </a:p>
          <a:p>
            <a:pPr marL="342900" indent="-342900">
              <a:lnSpc>
                <a:spcPct val="100000"/>
              </a:lnSpc>
              <a:buAutoNum type="arabicPeriod"/>
            </a:pPr>
            <a:r>
              <a:rPr lang="en-US" sz="1300" b="1" dirty="0">
                <a:latin typeface="Times New Roman"/>
                <a:ea typeface="+mn-lt"/>
                <a:cs typeface="+mn-lt"/>
              </a:rPr>
              <a:t>Complexity and Cost</a:t>
            </a:r>
            <a:r>
              <a:rPr lang="en-US" sz="1300" dirty="0">
                <a:latin typeface="Times New Roman"/>
                <a:ea typeface="+mn-lt"/>
                <a:cs typeface="+mn-lt"/>
              </a:rPr>
              <a:t>:</a:t>
            </a:r>
            <a:endParaRPr lang="en-US" sz="1300" dirty="0">
              <a:latin typeface="Times New Roman"/>
              <a:cs typeface="Times New Roman"/>
            </a:endParaRPr>
          </a:p>
          <a:p>
            <a:pPr lvl="1">
              <a:lnSpc>
                <a:spcPct val="100000"/>
              </a:lnSpc>
              <a:buAutoNum type="alphaLcPeriod"/>
            </a:pPr>
            <a:r>
              <a:rPr lang="en-US" sz="1300" b="1" dirty="0">
                <a:latin typeface="Times New Roman"/>
                <a:ea typeface="+mn-lt"/>
                <a:cs typeface="+mn-lt"/>
              </a:rPr>
              <a:t>Description</a:t>
            </a:r>
            <a:r>
              <a:rPr lang="en-US" sz="1300" dirty="0">
                <a:latin typeface="Times New Roman"/>
                <a:ea typeface="+mn-lt"/>
                <a:cs typeface="+mn-lt"/>
              </a:rPr>
              <a:t>: Implementing and maintaining advanced fraud detection systems can be complex and costly. This includes the expense of acquiring technology, integrating it with existing systems, and ongoing maintenance and updates.</a:t>
            </a:r>
            <a:endParaRPr lang="en-US" sz="1300" dirty="0">
              <a:latin typeface="Times New Roman"/>
              <a:cs typeface="Times New Roman"/>
            </a:endParaRPr>
          </a:p>
          <a:p>
            <a:pPr marL="342900" indent="-342900">
              <a:lnSpc>
                <a:spcPct val="100000"/>
              </a:lnSpc>
              <a:buAutoNum type="arabicPeriod"/>
            </a:pPr>
            <a:r>
              <a:rPr lang="en-US" sz="1300" b="1" dirty="0">
                <a:latin typeface="Times New Roman"/>
                <a:ea typeface="+mn-lt"/>
                <a:cs typeface="+mn-lt"/>
              </a:rPr>
              <a:t>Data Privacy Concerns</a:t>
            </a:r>
            <a:r>
              <a:rPr lang="en-US" sz="1300" dirty="0">
                <a:latin typeface="Times New Roman"/>
                <a:ea typeface="+mn-lt"/>
                <a:cs typeface="+mn-lt"/>
              </a:rPr>
              <a:t>:</a:t>
            </a:r>
            <a:endParaRPr lang="en-US" sz="1300" dirty="0">
              <a:latin typeface="Times New Roman"/>
              <a:cs typeface="Times New Roman"/>
            </a:endParaRPr>
          </a:p>
          <a:p>
            <a:pPr lvl="1">
              <a:lnSpc>
                <a:spcPct val="100000"/>
              </a:lnSpc>
              <a:buAutoNum type="alphaLcPeriod"/>
            </a:pPr>
            <a:r>
              <a:rPr lang="en-US" sz="1300" b="1" dirty="0">
                <a:latin typeface="Times New Roman"/>
                <a:ea typeface="+mn-lt"/>
                <a:cs typeface="+mn-lt"/>
              </a:rPr>
              <a:t>Description</a:t>
            </a:r>
            <a:r>
              <a:rPr lang="en-US" sz="1300" dirty="0">
                <a:latin typeface="Times New Roman"/>
                <a:ea typeface="+mn-lt"/>
                <a:cs typeface="+mn-lt"/>
              </a:rPr>
              <a:t>: Analyzing financial data for fraud detection raises privacy issues. Ensuring that sensitive customer data is handled securely and in compliance with privacy regulations (such as GDPR) is crucial but can be challenging.</a:t>
            </a:r>
            <a:endParaRPr lang="en-US" sz="1300" dirty="0">
              <a:latin typeface="Times New Roman"/>
              <a:cs typeface="Times New Roman"/>
            </a:endParaRPr>
          </a:p>
          <a:p>
            <a:pPr marL="342900" indent="-342900">
              <a:buAutoNum type="arabicPeriod"/>
            </a:pPr>
            <a:r>
              <a:rPr lang="en-US" sz="1300" b="1" dirty="0">
                <a:latin typeface="Times New Roman"/>
                <a:ea typeface="+mn-lt"/>
                <a:cs typeface="+mn-lt"/>
              </a:rPr>
              <a:t>integration Challenges</a:t>
            </a:r>
            <a:r>
              <a:rPr lang="en-US" sz="1300" dirty="0">
                <a:latin typeface="Times New Roman"/>
                <a:ea typeface="+mn-lt"/>
                <a:cs typeface="+mn-lt"/>
              </a:rPr>
              <a:t>:</a:t>
            </a:r>
            <a:endParaRPr lang="en-US" sz="1300" dirty="0">
              <a:latin typeface="Times New Roman"/>
              <a:cs typeface="Calibri" panose="020F0502020204030204"/>
            </a:endParaRPr>
          </a:p>
          <a:p>
            <a:pPr lvl="1">
              <a:buAutoNum type="alphaLcPeriod"/>
            </a:pPr>
            <a:r>
              <a:rPr lang="en-US" sz="1300" b="1" dirty="0">
                <a:latin typeface="Times New Roman"/>
                <a:ea typeface="+mn-lt"/>
                <a:cs typeface="+mn-lt"/>
              </a:rPr>
              <a:t>Description</a:t>
            </a:r>
            <a:r>
              <a:rPr lang="en-US" sz="1300" dirty="0">
                <a:latin typeface="Times New Roman"/>
                <a:ea typeface="+mn-lt"/>
                <a:cs typeface="+mn-lt"/>
              </a:rPr>
              <a:t>: Integrating fraud detection systems with existing financial infrastructure can be complex. Compatibility issues, data integration problems, and the need for seamless operation can pose significant challenges.</a:t>
            </a:r>
            <a:endParaRPr lang="en-US" sz="1300" dirty="0">
              <a:latin typeface="Times New Roman"/>
              <a:cs typeface="Calibri"/>
            </a:endParaRPr>
          </a:p>
          <a:p>
            <a:pPr marL="342900" indent="-342900">
              <a:buAutoNum type="arabicPeriod"/>
            </a:pPr>
            <a:r>
              <a:rPr lang="en-US" sz="1300" b="1" dirty="0">
                <a:latin typeface="Times New Roman"/>
                <a:ea typeface="+mn-lt"/>
                <a:cs typeface="+mn-lt"/>
              </a:rPr>
              <a:t>False Reassurance</a:t>
            </a:r>
            <a:r>
              <a:rPr lang="en-US" sz="1300" dirty="0">
                <a:latin typeface="Times New Roman"/>
                <a:ea typeface="+mn-lt"/>
                <a:cs typeface="+mn-lt"/>
              </a:rPr>
              <a:t>:</a:t>
            </a:r>
            <a:endParaRPr lang="en-US" sz="1300" dirty="0">
              <a:latin typeface="Times New Roman"/>
              <a:cs typeface="Calibri" panose="020F0502020204030204"/>
            </a:endParaRPr>
          </a:p>
          <a:p>
            <a:pPr lvl="1">
              <a:buAutoNum type="alphaLcPeriod"/>
            </a:pPr>
            <a:r>
              <a:rPr lang="en-US" sz="1300" b="1" dirty="0">
                <a:latin typeface="Times New Roman"/>
                <a:ea typeface="+mn-lt"/>
                <a:cs typeface="+mn-lt"/>
              </a:rPr>
              <a:t>Description</a:t>
            </a:r>
            <a:r>
              <a:rPr lang="en-US" sz="1300" dirty="0">
                <a:latin typeface="Times New Roman"/>
                <a:ea typeface="+mn-lt"/>
                <a:cs typeface="+mn-lt"/>
              </a:rPr>
              <a:t>: Relying heavily on fraud detection systems may lead to a false sense of security. Institutions might overlook the importance of comprehensive fraud prevention strategies, leading to gaps in overall security.</a:t>
            </a:r>
            <a:endParaRPr lang="en-US" sz="1300" dirty="0">
              <a:latin typeface="Times New Roman"/>
              <a:cs typeface="Calibri"/>
            </a:endParaRPr>
          </a:p>
          <a:p>
            <a:pPr marL="514350" indent="-514350">
              <a:buAutoNum type="arabicPeriod"/>
            </a:pPr>
            <a:endParaRPr lang="en-US" sz="1300" dirty="0">
              <a:latin typeface="Times New Roman"/>
              <a:cs typeface="Calibri"/>
            </a:endParaRPr>
          </a:p>
        </p:txBody>
      </p:sp>
    </p:spTree>
    <p:extLst>
      <p:ext uri="{BB962C8B-B14F-4D97-AF65-F5344CB8AC3E}">
        <p14:creationId xmlns:p14="http://schemas.microsoft.com/office/powerpoint/2010/main" val="94461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A311-B099-5C1E-F90E-1F787D593F5C}"/>
              </a:ext>
            </a:extLst>
          </p:cNvPr>
          <p:cNvSpPr>
            <a:spLocks noGrp="1"/>
          </p:cNvSpPr>
          <p:nvPr>
            <p:ph type="title"/>
          </p:nvPr>
        </p:nvSpPr>
        <p:spPr>
          <a:xfrm>
            <a:off x="838200" y="386002"/>
            <a:ext cx="10515600" cy="852864"/>
          </a:xfrm>
        </p:spPr>
        <p:txBody>
          <a:bodyPr>
            <a:normAutofit/>
          </a:bodyPr>
          <a:lstStyle/>
          <a:p>
            <a:r>
              <a:rPr lang="en-US" sz="1400" b="1" dirty="0">
                <a:latin typeface="Times New Roman"/>
                <a:ea typeface="+mj-lt"/>
                <a:cs typeface="+mj-lt"/>
              </a:rPr>
              <a:t>Proposed System for Fraud Detection in Financial Transactions</a:t>
            </a:r>
            <a:endParaRPr lang="en-US" sz="1400" b="1" dirty="0">
              <a:latin typeface="Times New Roman"/>
              <a:cs typeface="Times New Roman"/>
            </a:endParaRPr>
          </a:p>
        </p:txBody>
      </p:sp>
      <p:sp>
        <p:nvSpPr>
          <p:cNvPr id="3" name="Content Placeholder 2">
            <a:extLst>
              <a:ext uri="{FF2B5EF4-FFF2-40B4-BE49-F238E27FC236}">
                <a16:creationId xmlns:a16="http://schemas.microsoft.com/office/drawing/2014/main" id="{8BFB0915-5989-24BE-182A-85F33BF17C98}"/>
              </a:ext>
            </a:extLst>
          </p:cNvPr>
          <p:cNvSpPr>
            <a:spLocks noGrp="1"/>
          </p:cNvSpPr>
          <p:nvPr>
            <p:ph idx="1"/>
          </p:nvPr>
        </p:nvSpPr>
        <p:spPr>
          <a:xfrm>
            <a:off x="838200" y="1238866"/>
            <a:ext cx="10515600" cy="4938098"/>
          </a:xfrm>
        </p:spPr>
        <p:txBody>
          <a:bodyPr vert="horz" lIns="91440" tIns="45720" rIns="91440" bIns="45720" rtlCol="0" anchor="t">
            <a:normAutofit/>
          </a:bodyPr>
          <a:lstStyle/>
          <a:p>
            <a:pPr marL="0" indent="0">
              <a:buNone/>
            </a:pPr>
            <a:r>
              <a:rPr lang="en-US" sz="1300" b="1" dirty="0">
                <a:latin typeface="Times New Roman"/>
                <a:ea typeface="+mn-lt"/>
                <a:cs typeface="+mn-lt"/>
              </a:rPr>
              <a:t>1) Machine Learning Models</a:t>
            </a:r>
            <a:r>
              <a:rPr lang="en-US" sz="1300" dirty="0">
                <a:latin typeface="Times New Roman"/>
                <a:ea typeface="+mn-lt"/>
                <a:cs typeface="+mn-lt"/>
              </a:rPr>
              <a:t>:</a:t>
            </a:r>
            <a:endParaRPr lang="en-US" dirty="0">
              <a:latin typeface="Times New Roman"/>
              <a:cs typeface="Calibri" panose="020F0502020204030204"/>
            </a:endParaRPr>
          </a:p>
          <a:p>
            <a:pPr marL="0" indent="0" algn="just">
              <a:buNone/>
            </a:pPr>
            <a:r>
              <a:rPr lang="en-US" sz="1300" b="1" dirty="0">
                <a:latin typeface="Times New Roman"/>
                <a:ea typeface="+mn-lt"/>
                <a:cs typeface="+mn-lt"/>
              </a:rPr>
              <a:t>  a) Supervised Learning</a:t>
            </a:r>
            <a:r>
              <a:rPr lang="en-US" sz="1300" dirty="0">
                <a:latin typeface="Times New Roman"/>
                <a:ea typeface="+mn-lt"/>
                <a:cs typeface="+mn-lt"/>
              </a:rPr>
              <a:t>: Utilize labeled data (transactions marked as fraud or legitimate) to train models such as Random Forest, Gradient Boosting, or Neural Networks to detect complex patterns and anomalies.</a:t>
            </a:r>
            <a:endParaRPr lang="en-US" dirty="0">
              <a:latin typeface="Times New Roman"/>
              <a:ea typeface="+mn-lt"/>
              <a:cs typeface="+mn-lt"/>
            </a:endParaRPr>
          </a:p>
          <a:p>
            <a:pPr marL="0" indent="0" algn="just">
              <a:buNone/>
            </a:pPr>
            <a:r>
              <a:rPr lang="en-US" sz="1300" b="1" dirty="0">
                <a:latin typeface="Times New Roman"/>
                <a:ea typeface="+mn-lt"/>
                <a:cs typeface="+mn-lt"/>
              </a:rPr>
              <a:t>  b) Unsupervised Learning</a:t>
            </a:r>
            <a:r>
              <a:rPr lang="en-US" sz="1300" dirty="0">
                <a:latin typeface="Times New Roman"/>
                <a:ea typeface="+mn-lt"/>
                <a:cs typeface="+mn-lt"/>
              </a:rPr>
              <a:t>: Employ techniques like clustering and anomaly detection to identify previously unknown fraud patterns without relying on labeled data.</a:t>
            </a:r>
            <a:endParaRPr lang="en-US" dirty="0">
              <a:latin typeface="Times New Roman"/>
              <a:ea typeface="+mn-lt"/>
              <a:cs typeface="+mn-lt"/>
            </a:endParaRPr>
          </a:p>
          <a:p>
            <a:pPr marL="0" indent="0">
              <a:buNone/>
            </a:pPr>
            <a:r>
              <a:rPr lang="en-US" sz="1300" b="1" dirty="0">
                <a:latin typeface="Times New Roman"/>
                <a:ea typeface="+mn-lt"/>
                <a:cs typeface="+mn-lt"/>
              </a:rPr>
              <a:t>2) Real-Time Analytics</a:t>
            </a:r>
            <a:r>
              <a:rPr lang="en-US" sz="1300" dirty="0">
                <a:latin typeface="Times New Roman"/>
                <a:ea typeface="+mn-lt"/>
                <a:cs typeface="+mn-lt"/>
              </a:rPr>
              <a:t>:</a:t>
            </a:r>
            <a:endParaRPr lang="en-US" dirty="0">
              <a:latin typeface="Times New Roman"/>
              <a:ea typeface="+mn-lt"/>
              <a:cs typeface="+mn-lt"/>
            </a:endParaRPr>
          </a:p>
          <a:p>
            <a:pPr marL="0" indent="0">
              <a:buNone/>
            </a:pPr>
            <a:r>
              <a:rPr lang="en-US" sz="1300" b="1" dirty="0">
                <a:latin typeface="Times New Roman"/>
                <a:ea typeface="+mn-lt"/>
                <a:cs typeface="+mn-lt"/>
              </a:rPr>
              <a:t>  a) Stream Processing</a:t>
            </a:r>
            <a:r>
              <a:rPr lang="en-US" sz="1300" dirty="0">
                <a:latin typeface="Times New Roman"/>
                <a:ea typeface="+mn-lt"/>
                <a:cs typeface="+mn-lt"/>
              </a:rPr>
              <a:t>: Implement real-time transaction monitoring using platforms like Apache Kafka or Apache </a:t>
            </a:r>
            <a:r>
              <a:rPr lang="en-US" sz="1300" dirty="0" err="1">
                <a:latin typeface="Times New Roman"/>
                <a:ea typeface="+mn-lt"/>
                <a:cs typeface="+mn-lt"/>
              </a:rPr>
              <a:t>Flink</a:t>
            </a:r>
            <a:r>
              <a:rPr lang="en-US" sz="1300" dirty="0">
                <a:latin typeface="Times New Roman"/>
                <a:ea typeface="+mn-lt"/>
                <a:cs typeface="+mn-lt"/>
              </a:rPr>
              <a:t> to detect suspicious activities as they occur.</a:t>
            </a:r>
            <a:endParaRPr lang="en-US" dirty="0">
              <a:latin typeface="Times New Roman"/>
              <a:ea typeface="+mn-lt"/>
              <a:cs typeface="+mn-lt"/>
            </a:endParaRPr>
          </a:p>
          <a:p>
            <a:pPr marL="0" indent="0">
              <a:buNone/>
            </a:pPr>
            <a:r>
              <a:rPr lang="en-US" sz="1300" b="1" dirty="0">
                <a:latin typeface="Times New Roman"/>
                <a:ea typeface="+mn-lt"/>
                <a:cs typeface="+mn-lt"/>
              </a:rPr>
              <a:t>  b) Adaptive Thresholds</a:t>
            </a:r>
            <a:r>
              <a:rPr lang="en-US" sz="1300" dirty="0">
                <a:latin typeface="Times New Roman"/>
                <a:ea typeface="+mn-lt"/>
                <a:cs typeface="+mn-lt"/>
              </a:rPr>
              <a:t>: Dynamically adjust detection thresholds based on real-time data and emerging fraud patterns.</a:t>
            </a:r>
            <a:endParaRPr lang="en-US" dirty="0">
              <a:latin typeface="Times New Roman"/>
              <a:cs typeface="Calibri" panose="020F0502020204030204"/>
            </a:endParaRPr>
          </a:p>
          <a:p>
            <a:pPr marL="0" indent="0">
              <a:buNone/>
            </a:pPr>
            <a:r>
              <a:rPr lang="en-US" sz="1300" b="1" dirty="0">
                <a:latin typeface="Times New Roman"/>
                <a:ea typeface="+mn-lt"/>
                <a:cs typeface="+mn-lt"/>
              </a:rPr>
              <a:t> 3) Behavioral Analytics</a:t>
            </a:r>
            <a:r>
              <a:rPr lang="en-US" sz="1300" dirty="0">
                <a:latin typeface="Times New Roman"/>
                <a:ea typeface="+mn-lt"/>
                <a:cs typeface="+mn-lt"/>
              </a:rPr>
              <a:t>:</a:t>
            </a:r>
            <a:endParaRPr lang="en-US" dirty="0">
              <a:latin typeface="Times New Roman"/>
              <a:cs typeface="Calibri" panose="020F0502020204030204"/>
            </a:endParaRPr>
          </a:p>
          <a:p>
            <a:pPr marL="0" indent="0">
              <a:buNone/>
            </a:pPr>
            <a:r>
              <a:rPr lang="en-US" sz="1300" b="1" dirty="0">
                <a:latin typeface="Times New Roman"/>
                <a:ea typeface="+mn-lt"/>
                <a:cs typeface="+mn-lt"/>
              </a:rPr>
              <a:t>  a) User Profiling</a:t>
            </a:r>
            <a:r>
              <a:rPr lang="en-US" sz="1300" dirty="0">
                <a:latin typeface="Times New Roman"/>
                <a:ea typeface="+mn-lt"/>
                <a:cs typeface="+mn-lt"/>
              </a:rPr>
              <a:t>: Create profiles based on historical transaction behavior, including spending patterns, transaction frequency, and geographical locations.</a:t>
            </a:r>
            <a:endParaRPr lang="en-US" dirty="0">
              <a:latin typeface="Times New Roman"/>
              <a:cs typeface="Calibri" panose="020F0502020204030204"/>
            </a:endParaRPr>
          </a:p>
          <a:p>
            <a:pPr marL="0" indent="0">
              <a:buNone/>
            </a:pPr>
            <a:r>
              <a:rPr lang="en-US" sz="1300" b="1" dirty="0">
                <a:latin typeface="Times New Roman"/>
                <a:ea typeface="+mn-lt"/>
                <a:cs typeface="+mn-lt"/>
              </a:rPr>
              <a:t>  b) Anomaly Detection</a:t>
            </a:r>
            <a:r>
              <a:rPr lang="en-US" sz="1300" dirty="0">
                <a:latin typeface="Times New Roman"/>
                <a:ea typeface="+mn-lt"/>
                <a:cs typeface="+mn-lt"/>
              </a:rPr>
              <a:t>: Compare current transactions against established user profiles to identify deviations and potential fraud.</a:t>
            </a:r>
            <a:endParaRPr lang="en-US" dirty="0">
              <a:latin typeface="Times New Roman"/>
              <a:ea typeface="+mn-lt"/>
              <a:cs typeface="+mn-lt"/>
            </a:endParaRPr>
          </a:p>
          <a:p>
            <a:pPr marL="0" indent="0">
              <a:buNone/>
            </a:pPr>
            <a:r>
              <a:rPr lang="en-US" sz="1300" b="1" dirty="0">
                <a:latin typeface="Times New Roman"/>
                <a:ea typeface="+mn-lt"/>
                <a:cs typeface="+mn-lt"/>
              </a:rPr>
              <a:t>4) Integration with Existing Systems</a:t>
            </a:r>
            <a:r>
              <a:rPr lang="en-US" sz="1300" dirty="0">
                <a:latin typeface="Times New Roman"/>
                <a:ea typeface="+mn-lt"/>
                <a:cs typeface="+mn-lt"/>
              </a:rPr>
              <a:t>:</a:t>
            </a:r>
            <a:endParaRPr lang="en-US" dirty="0">
              <a:latin typeface="Times New Roman"/>
              <a:ea typeface="+mn-lt"/>
              <a:cs typeface="+mn-lt"/>
            </a:endParaRPr>
          </a:p>
          <a:p>
            <a:pPr marL="0" indent="0">
              <a:buNone/>
            </a:pPr>
            <a:r>
              <a:rPr lang="en-US" sz="1300" b="1" dirty="0">
                <a:latin typeface="Times New Roman"/>
                <a:ea typeface="+mn-lt"/>
                <a:cs typeface="+mn-lt"/>
              </a:rPr>
              <a:t>  a) API-Based Integration</a:t>
            </a:r>
            <a:r>
              <a:rPr lang="en-US" sz="1300" dirty="0">
                <a:latin typeface="Times New Roman"/>
                <a:ea typeface="+mn-lt"/>
                <a:cs typeface="+mn-lt"/>
              </a:rPr>
              <a:t>: Ensure seamless integration with existing financial systems through APIs, enabling efficient data exchange and fraud detection workflows.</a:t>
            </a:r>
            <a:endParaRPr lang="en-US" dirty="0">
              <a:latin typeface="Times New Roman"/>
              <a:ea typeface="+mn-lt"/>
              <a:cs typeface="+mn-lt"/>
            </a:endParaRPr>
          </a:p>
          <a:p>
            <a:pPr marL="0" indent="0">
              <a:buNone/>
            </a:pPr>
            <a:r>
              <a:rPr lang="en-US" sz="1300" b="1" dirty="0">
                <a:latin typeface="Times New Roman"/>
                <a:ea typeface="+mn-lt"/>
                <a:cs typeface="+mn-lt"/>
              </a:rPr>
              <a:t>         b)Data Fusion</a:t>
            </a:r>
            <a:r>
              <a:rPr lang="en-US" sz="1300" dirty="0">
                <a:latin typeface="Times New Roman"/>
                <a:ea typeface="+mn-lt"/>
                <a:cs typeface="+mn-lt"/>
              </a:rPr>
              <a:t>: Combine data from various sources (e.g., transaction logs, user behavior, external databases) to improve detection accuracy.</a:t>
            </a:r>
            <a:endParaRPr lang="en-US" dirty="0">
              <a:latin typeface="Times New Roman"/>
              <a:ea typeface="+mn-lt"/>
              <a:cs typeface="+mn-lt"/>
            </a:endParaRPr>
          </a:p>
          <a:p>
            <a:pPr>
              <a:lnSpc>
                <a:spcPct val="150000"/>
              </a:lnSpc>
            </a:pPr>
            <a:endParaRPr lang="en-US" sz="1300" dirty="0">
              <a:latin typeface="Times New Roman"/>
              <a:cs typeface="Calibri"/>
            </a:endParaRPr>
          </a:p>
        </p:txBody>
      </p:sp>
    </p:spTree>
    <p:extLst>
      <p:ext uri="{BB962C8B-B14F-4D97-AF65-F5344CB8AC3E}">
        <p14:creationId xmlns:p14="http://schemas.microsoft.com/office/powerpoint/2010/main" val="91773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6E8B-FBEB-AADF-FB49-EA88D1937040}"/>
              </a:ext>
            </a:extLst>
          </p:cNvPr>
          <p:cNvSpPr>
            <a:spLocks noGrp="1"/>
          </p:cNvSpPr>
          <p:nvPr>
            <p:ph type="title"/>
          </p:nvPr>
        </p:nvSpPr>
        <p:spPr>
          <a:xfrm>
            <a:off x="838200" y="365126"/>
            <a:ext cx="10515600" cy="752940"/>
          </a:xfrm>
        </p:spPr>
        <p:txBody>
          <a:bodyPr>
            <a:normAutofit/>
          </a:bodyPr>
          <a:lstStyle/>
          <a:p>
            <a:r>
              <a:rPr lang="en-IN" sz="1400" b="1" dirty="0">
                <a:latin typeface="Times New Roman"/>
                <a:cs typeface="Calibri"/>
              </a:rPr>
              <a:t>Advantages of the Proposed System</a:t>
            </a:r>
            <a:endParaRPr lang="en-US" sz="1400" b="1" dirty="0">
              <a:latin typeface="Times New Roman"/>
              <a:cs typeface="Times New Roman"/>
            </a:endParaRPr>
          </a:p>
        </p:txBody>
      </p:sp>
      <p:sp>
        <p:nvSpPr>
          <p:cNvPr id="3" name="Content Placeholder 2">
            <a:extLst>
              <a:ext uri="{FF2B5EF4-FFF2-40B4-BE49-F238E27FC236}">
                <a16:creationId xmlns:a16="http://schemas.microsoft.com/office/drawing/2014/main" id="{6C3A398D-DA26-C5FE-1530-29BD2EBA4249}"/>
              </a:ext>
            </a:extLst>
          </p:cNvPr>
          <p:cNvSpPr>
            <a:spLocks noGrp="1"/>
          </p:cNvSpPr>
          <p:nvPr>
            <p:ph idx="1"/>
          </p:nvPr>
        </p:nvSpPr>
        <p:spPr>
          <a:xfrm>
            <a:off x="838200" y="1307691"/>
            <a:ext cx="10515600" cy="4432244"/>
          </a:xfrm>
        </p:spPr>
        <p:txBody>
          <a:bodyPr vert="horz" lIns="91440" tIns="45720" rIns="91440" bIns="45720" rtlCol="0" anchor="t">
            <a:normAutofit/>
          </a:bodyPr>
          <a:lstStyle/>
          <a:p>
            <a:pPr>
              <a:buAutoNum type="arabicPeriod"/>
            </a:pPr>
            <a:endParaRPr lang="en-IN" sz="1300" dirty="0">
              <a:latin typeface="Times New Roman"/>
              <a:cs typeface="Calibri" panose="020F0502020204030204"/>
            </a:endParaRPr>
          </a:p>
          <a:p>
            <a:pPr marL="514350" indent="-514350" algn="just">
              <a:buAutoNum type="arabicPeriod"/>
            </a:pPr>
            <a:r>
              <a:rPr lang="en-IN" sz="1300" b="1" dirty="0">
                <a:latin typeface="Times New Roman"/>
                <a:ea typeface="+mn-lt"/>
                <a:cs typeface="+mn-lt"/>
              </a:rPr>
              <a:t>Increased Accuracy</a:t>
            </a:r>
            <a:r>
              <a:rPr lang="en-IN" sz="1300" dirty="0">
                <a:latin typeface="Times New Roman"/>
                <a:ea typeface="+mn-lt"/>
                <a:cs typeface="+mn-lt"/>
              </a:rPr>
              <a:t>:</a:t>
            </a:r>
            <a:endParaRPr lang="en-IN" sz="1300" dirty="0">
              <a:latin typeface="Times New Roman"/>
              <a:cs typeface="Calibri" panose="020F0502020204030204"/>
            </a:endParaRPr>
          </a:p>
          <a:p>
            <a:pPr marL="914400" lvl="2" indent="0" algn="just">
              <a:buNone/>
            </a:pPr>
            <a:r>
              <a:rPr lang="en-IN" sz="1300" b="1" dirty="0">
                <a:latin typeface="Times New Roman"/>
                <a:ea typeface="+mn-lt"/>
                <a:cs typeface="+mn-lt"/>
              </a:rPr>
              <a:t>  a) Description</a:t>
            </a:r>
            <a:r>
              <a:rPr lang="en-IN" sz="1300" dirty="0">
                <a:latin typeface="Times New Roman"/>
                <a:ea typeface="+mn-lt"/>
                <a:cs typeface="+mn-lt"/>
              </a:rPr>
              <a:t>: Machine learning models can identify subtle and complex fraud patterns, reducing both false positives and false negatives.</a:t>
            </a:r>
            <a:endParaRPr lang="en-IN" sz="1300" dirty="0">
              <a:latin typeface="Times New Roman"/>
              <a:cs typeface="Calibri" panose="020F0502020204030204"/>
            </a:endParaRPr>
          </a:p>
          <a:p>
            <a:pPr marL="514350" indent="-514350" algn="just">
              <a:buAutoNum type="arabicPeriod"/>
            </a:pPr>
            <a:r>
              <a:rPr lang="en-IN" sz="1300" b="1" dirty="0">
                <a:latin typeface="Times New Roman"/>
                <a:ea typeface="+mn-lt"/>
                <a:cs typeface="+mn-lt"/>
              </a:rPr>
              <a:t>Real-Time Detection</a:t>
            </a:r>
            <a:r>
              <a:rPr lang="en-IN" sz="1300" dirty="0">
                <a:latin typeface="Times New Roman"/>
                <a:ea typeface="+mn-lt"/>
                <a:cs typeface="+mn-lt"/>
              </a:rPr>
              <a:t>:</a:t>
            </a:r>
            <a:endParaRPr lang="en-IN" sz="1300" dirty="0">
              <a:latin typeface="Times New Roman"/>
              <a:cs typeface="Calibri" panose="020F0502020204030204"/>
            </a:endParaRPr>
          </a:p>
          <a:p>
            <a:pPr marL="457200" lvl="1" indent="0" algn="just">
              <a:buNone/>
            </a:pPr>
            <a:r>
              <a:rPr lang="en-IN" sz="1300" b="1" dirty="0">
                <a:latin typeface="Times New Roman"/>
                <a:ea typeface="+mn-lt"/>
                <a:cs typeface="+mn-lt"/>
              </a:rPr>
              <a:t>    a)  Description</a:t>
            </a:r>
            <a:r>
              <a:rPr lang="en-IN" sz="1300" dirty="0">
                <a:latin typeface="Times New Roman"/>
                <a:ea typeface="+mn-lt"/>
                <a:cs typeface="+mn-lt"/>
              </a:rPr>
              <a:t>: Continuous monitoring of transactions enables immediate identification and response to potential fraud, minimizing      financial losses.</a:t>
            </a:r>
            <a:endParaRPr lang="en-IN" sz="1300" dirty="0">
              <a:latin typeface="Times New Roman"/>
              <a:cs typeface="Calibri" panose="020F0502020204030204"/>
            </a:endParaRPr>
          </a:p>
          <a:p>
            <a:pPr marL="514350" indent="-514350" algn="just">
              <a:buAutoNum type="arabicPeriod"/>
            </a:pPr>
            <a:r>
              <a:rPr lang="en-IN" sz="1300" b="1" dirty="0">
                <a:latin typeface="Times New Roman"/>
                <a:ea typeface="+mn-lt"/>
                <a:cs typeface="+mn-lt"/>
              </a:rPr>
              <a:t>Adaptability</a:t>
            </a:r>
            <a:r>
              <a:rPr lang="en-IN" sz="1300" dirty="0">
                <a:latin typeface="Times New Roman"/>
                <a:ea typeface="+mn-lt"/>
                <a:cs typeface="+mn-lt"/>
              </a:rPr>
              <a:t>:</a:t>
            </a:r>
            <a:endParaRPr lang="en-IN" sz="1300" dirty="0">
              <a:latin typeface="Times New Roman"/>
              <a:cs typeface="Calibri" panose="020F0502020204030204"/>
            </a:endParaRPr>
          </a:p>
          <a:p>
            <a:pPr marL="457200" lvl="1" indent="0" algn="just">
              <a:buNone/>
            </a:pPr>
            <a:r>
              <a:rPr lang="en-IN" sz="1300" b="1" dirty="0">
                <a:latin typeface="Times New Roman"/>
                <a:ea typeface="+mn-lt"/>
                <a:cs typeface="+mn-lt"/>
              </a:rPr>
              <a:t>    a) Description</a:t>
            </a:r>
            <a:r>
              <a:rPr lang="en-IN" sz="1300" dirty="0">
                <a:latin typeface="Times New Roman"/>
                <a:ea typeface="+mn-lt"/>
                <a:cs typeface="+mn-lt"/>
              </a:rPr>
              <a:t>: The system's ability to learn from new data and adjust thresholds ensures it remains effective against emerging fraud techniques.</a:t>
            </a:r>
            <a:endParaRPr lang="en-IN" sz="1300" dirty="0">
              <a:latin typeface="Times New Roman"/>
              <a:cs typeface="Calibri" panose="020F0502020204030204"/>
            </a:endParaRPr>
          </a:p>
          <a:p>
            <a:pPr marL="514350" indent="-514350" algn="just">
              <a:buAutoNum type="arabicPeriod"/>
            </a:pPr>
            <a:r>
              <a:rPr lang="en-IN" sz="1300" b="1" dirty="0">
                <a:latin typeface="Times New Roman"/>
                <a:ea typeface="+mn-lt"/>
                <a:cs typeface="+mn-lt"/>
              </a:rPr>
              <a:t>Scalability</a:t>
            </a:r>
            <a:r>
              <a:rPr lang="en-IN" sz="1300" dirty="0">
                <a:latin typeface="Times New Roman"/>
                <a:ea typeface="+mn-lt"/>
                <a:cs typeface="+mn-lt"/>
              </a:rPr>
              <a:t>:</a:t>
            </a:r>
            <a:endParaRPr lang="en-IN" sz="1300" dirty="0">
              <a:latin typeface="Times New Roman"/>
              <a:cs typeface="Calibri" panose="020F0502020204030204"/>
            </a:endParaRPr>
          </a:p>
          <a:p>
            <a:pPr marL="457200" lvl="1" indent="0" algn="just">
              <a:buNone/>
            </a:pPr>
            <a:r>
              <a:rPr lang="en-IN" sz="1300" b="1" dirty="0">
                <a:latin typeface="Times New Roman"/>
                <a:ea typeface="+mn-lt"/>
                <a:cs typeface="+mn-lt"/>
              </a:rPr>
              <a:t>       a) Description</a:t>
            </a:r>
            <a:r>
              <a:rPr lang="en-IN" sz="1300" dirty="0">
                <a:latin typeface="Times New Roman"/>
                <a:ea typeface="+mn-lt"/>
                <a:cs typeface="+mn-lt"/>
              </a:rPr>
              <a:t>: Designed to handle large volumes of transactions efficiently, scaling as transaction volumes grow.</a:t>
            </a:r>
            <a:endParaRPr lang="en-IN" sz="1300" dirty="0">
              <a:latin typeface="Times New Roman"/>
              <a:cs typeface="Calibri" panose="020F0502020204030204"/>
            </a:endParaRPr>
          </a:p>
          <a:p>
            <a:pPr marL="514350" indent="-514350" algn="just">
              <a:buAutoNum type="arabicPeriod"/>
            </a:pPr>
            <a:r>
              <a:rPr lang="en-IN" sz="1300" b="1" dirty="0">
                <a:latin typeface="Times New Roman"/>
                <a:ea typeface="+mn-lt"/>
                <a:cs typeface="+mn-lt"/>
              </a:rPr>
              <a:t>Improved User Experience</a:t>
            </a:r>
            <a:r>
              <a:rPr lang="en-IN" sz="1300" dirty="0">
                <a:latin typeface="Times New Roman"/>
                <a:ea typeface="+mn-lt"/>
                <a:cs typeface="+mn-lt"/>
              </a:rPr>
              <a:t>:</a:t>
            </a:r>
            <a:endParaRPr lang="en-IN" sz="1300" dirty="0">
              <a:latin typeface="Times New Roman"/>
              <a:cs typeface="Calibri" panose="020F0502020204030204"/>
            </a:endParaRPr>
          </a:p>
          <a:p>
            <a:pPr marL="457200" lvl="1" indent="0" algn="just">
              <a:buNone/>
            </a:pPr>
            <a:r>
              <a:rPr lang="en-IN" sz="1300" b="1" dirty="0">
                <a:latin typeface="Times New Roman"/>
                <a:ea typeface="+mn-lt"/>
                <a:cs typeface="+mn-lt"/>
              </a:rPr>
              <a:t>    a) Description</a:t>
            </a:r>
            <a:r>
              <a:rPr lang="en-IN" sz="1300" dirty="0">
                <a:latin typeface="Times New Roman"/>
                <a:ea typeface="+mn-lt"/>
                <a:cs typeface="+mn-lt"/>
              </a:rPr>
              <a:t>: By reducing false positives and automating responses, the system minimizes customer disruptions and maintains a smooth user experience.</a:t>
            </a:r>
            <a:endParaRPr lang="en-IN" sz="1300" dirty="0">
              <a:latin typeface="Times New Roman"/>
              <a:cs typeface="Calibri" panose="020F0502020204030204"/>
            </a:endParaRPr>
          </a:p>
          <a:p>
            <a:pPr algn="just">
              <a:buAutoNum type="arabicPeriod"/>
            </a:pPr>
            <a:endParaRPr lang="en-IN" sz="1300" dirty="0">
              <a:latin typeface="Times New Roman"/>
              <a:cs typeface="Calibri" panose="020F0502020204030204"/>
            </a:endParaRPr>
          </a:p>
        </p:txBody>
      </p:sp>
    </p:spTree>
    <p:extLst>
      <p:ext uri="{BB962C8B-B14F-4D97-AF65-F5344CB8AC3E}">
        <p14:creationId xmlns:p14="http://schemas.microsoft.com/office/powerpoint/2010/main" val="2110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63C2FF-142F-A112-E53D-56070078656D}"/>
              </a:ext>
            </a:extLst>
          </p:cNvPr>
          <p:cNvSpPr>
            <a:spLocks noGrp="1"/>
          </p:cNvSpPr>
          <p:nvPr>
            <p:ph idx="1"/>
          </p:nvPr>
        </p:nvSpPr>
        <p:spPr>
          <a:xfrm>
            <a:off x="838200" y="855406"/>
            <a:ext cx="10515600" cy="5321557"/>
          </a:xfrm>
        </p:spPr>
        <p:txBody>
          <a:bodyPr vert="horz" lIns="91440" tIns="45720" rIns="91440" bIns="45720" rtlCol="0" anchor="t">
            <a:noAutofit/>
          </a:bodyPr>
          <a:lstStyle/>
          <a:p>
            <a:pPr marL="0" indent="0">
              <a:buNone/>
            </a:pPr>
            <a:r>
              <a:rPr lang="en-IN" sz="1400" b="1" dirty="0">
                <a:latin typeface="Times New Roman"/>
                <a:ea typeface="+mn-lt"/>
                <a:cs typeface="+mn-lt"/>
              </a:rPr>
              <a:t>System Specification</a:t>
            </a:r>
          </a:p>
          <a:p>
            <a:pPr marL="342900" indent="-342900">
              <a:buAutoNum type="arabicPeriod"/>
            </a:pPr>
            <a:endParaRPr lang="en-IN" sz="1300" b="1" dirty="0">
              <a:latin typeface="Times New Roman"/>
              <a:ea typeface="+mn-lt"/>
              <a:cs typeface="+mn-lt"/>
            </a:endParaRPr>
          </a:p>
          <a:p>
            <a:pPr marL="342900" indent="-342900">
              <a:buAutoNum type="arabicPeriod"/>
            </a:pPr>
            <a:r>
              <a:rPr lang="en-IN" sz="1300" b="1" dirty="0">
                <a:latin typeface="Times New Roman"/>
                <a:ea typeface="+mn-lt"/>
                <a:cs typeface="+mn-lt"/>
              </a:rPr>
              <a:t>System Architecture</a:t>
            </a:r>
            <a:endParaRPr lang="en-IN" sz="1300" dirty="0">
              <a:latin typeface="Times New Roman"/>
              <a:cs typeface="Calibri" panose="020F0502020204030204"/>
            </a:endParaRPr>
          </a:p>
          <a:p>
            <a:pPr marL="457200" lvl="1" indent="0">
              <a:buNone/>
            </a:pPr>
            <a:r>
              <a:rPr lang="en-IN" sz="900" b="1" dirty="0">
                <a:latin typeface="Times New Roman"/>
                <a:ea typeface="+mn-lt"/>
                <a:cs typeface="+mn-lt"/>
              </a:rPr>
              <a:t>     </a:t>
            </a:r>
            <a:r>
              <a:rPr lang="en-IN" sz="1300" b="1" dirty="0">
                <a:latin typeface="Times New Roman"/>
                <a:ea typeface="+mn-lt"/>
                <a:cs typeface="+mn-lt"/>
              </a:rPr>
              <a:t>Overview</a:t>
            </a:r>
            <a:r>
              <a:rPr lang="en-IN" sz="1300" dirty="0">
                <a:latin typeface="Times New Roman"/>
                <a:ea typeface="+mn-lt"/>
                <a:cs typeface="+mn-lt"/>
              </a:rPr>
              <a:t>: The system architecture is designed to handle real-time data processing, model training,  integration with existing financial  infrastructure.</a:t>
            </a:r>
            <a:endParaRPr lang="en-IN" sz="1300" dirty="0">
              <a:latin typeface="Times New Roman"/>
              <a:cs typeface="Calibri"/>
            </a:endParaRPr>
          </a:p>
          <a:p>
            <a:pPr marL="0" indent="0">
              <a:buNone/>
            </a:pPr>
            <a:r>
              <a:rPr lang="en-IN" sz="1300" b="1" dirty="0">
                <a:latin typeface="Times New Roman"/>
                <a:ea typeface="+mn-lt"/>
                <a:cs typeface="+mn-lt"/>
              </a:rPr>
              <a:t>2.      Hardware Requirements</a:t>
            </a:r>
            <a:endParaRPr lang="en-IN" sz="1300" dirty="0">
              <a:latin typeface="Times New Roman"/>
              <a:cs typeface="Calibri"/>
            </a:endParaRPr>
          </a:p>
          <a:p>
            <a:pPr marL="457200" lvl="1" indent="0">
              <a:buNone/>
            </a:pPr>
            <a:r>
              <a:rPr lang="en-IN" sz="1300" b="1" dirty="0">
                <a:latin typeface="Times New Roman"/>
                <a:ea typeface="+mn-lt"/>
                <a:cs typeface="+mn-lt"/>
              </a:rPr>
              <a:t>   Production Server</a:t>
            </a:r>
            <a:r>
              <a:rPr lang="en-IN" sz="1300" dirty="0">
                <a:latin typeface="Times New Roman"/>
                <a:ea typeface="+mn-lt"/>
                <a:cs typeface="+mn-lt"/>
              </a:rPr>
              <a:t>: High-performance server with multi-core CPUs (e.g., 16 cores), 64 GB RAM, and SSD storage for fast data processing and model inference.</a:t>
            </a:r>
          </a:p>
          <a:p>
            <a:pPr marL="0" indent="0">
              <a:buNone/>
            </a:pPr>
            <a:r>
              <a:rPr lang="en-IN" sz="1300" b="1" dirty="0">
                <a:latin typeface="Times New Roman"/>
                <a:ea typeface="+mn-lt"/>
                <a:cs typeface="+mn-lt"/>
              </a:rPr>
              <a:t>3.      Software Requirements</a:t>
            </a:r>
          </a:p>
          <a:p>
            <a:pPr marL="0" indent="0">
              <a:buNone/>
            </a:pPr>
            <a:r>
              <a:rPr lang="en-IN" sz="1300" b="1" dirty="0">
                <a:latin typeface="Times New Roman"/>
                <a:ea typeface="+mn-lt"/>
                <a:cs typeface="+mn-lt"/>
              </a:rPr>
              <a:t>     Programming Languages</a:t>
            </a:r>
            <a:r>
              <a:rPr lang="en-IN" sz="1300" dirty="0">
                <a:latin typeface="Times New Roman"/>
                <a:ea typeface="+mn-lt"/>
                <a:cs typeface="+mn-lt"/>
              </a:rPr>
              <a:t>:</a:t>
            </a:r>
            <a:endParaRPr lang="en-IN" sz="1300" dirty="0">
              <a:latin typeface="Times New Roman"/>
              <a:cs typeface="Calibri"/>
            </a:endParaRPr>
          </a:p>
          <a:p>
            <a:pPr lvl="2">
              <a:buFont typeface="Wingdings" panose="020B0604020202020204" pitchFamily="34" charset="0"/>
              <a:buChar char="§"/>
            </a:pPr>
            <a:r>
              <a:rPr lang="en-IN" sz="1300" b="1" dirty="0">
                <a:latin typeface="Times New Roman"/>
                <a:ea typeface="+mn-lt"/>
                <a:cs typeface="+mn-lt"/>
              </a:rPr>
              <a:t>Python</a:t>
            </a:r>
            <a:r>
              <a:rPr lang="en-IN" sz="1300" dirty="0">
                <a:latin typeface="Times New Roman"/>
                <a:ea typeface="+mn-lt"/>
                <a:cs typeface="+mn-lt"/>
              </a:rPr>
              <a:t>: For machine learning model development and data processing.</a:t>
            </a:r>
            <a:endParaRPr lang="en-IN" sz="1300" dirty="0">
              <a:latin typeface="Times New Roman"/>
              <a:cs typeface="Calibri"/>
            </a:endParaRPr>
          </a:p>
          <a:p>
            <a:pPr lvl="2">
              <a:buFont typeface="Wingdings" panose="020B0604020202020204" pitchFamily="34" charset="0"/>
              <a:buChar char="§"/>
            </a:pPr>
            <a:r>
              <a:rPr lang="en-IN" sz="1300" b="1" dirty="0">
                <a:latin typeface="Times New Roman"/>
                <a:ea typeface="+mn-lt"/>
                <a:cs typeface="+mn-lt"/>
              </a:rPr>
              <a:t>Java/Scala</a:t>
            </a:r>
            <a:r>
              <a:rPr lang="en-IN" sz="1300" dirty="0">
                <a:latin typeface="Times New Roman"/>
                <a:ea typeface="+mn-lt"/>
                <a:cs typeface="+mn-lt"/>
              </a:rPr>
              <a:t>: Optional, for integrating with Apache Kafka or Spark.</a:t>
            </a:r>
            <a:endParaRPr lang="en-IN" sz="1300" dirty="0">
              <a:latin typeface="Times New Roman"/>
              <a:cs typeface="Calibri"/>
            </a:endParaRPr>
          </a:p>
          <a:p>
            <a:pPr marL="457200" lvl="1" indent="0">
              <a:buNone/>
            </a:pPr>
            <a:r>
              <a:rPr lang="en-IN" sz="1300" b="1" dirty="0">
                <a:latin typeface="Times New Roman"/>
                <a:ea typeface="+mn-lt"/>
                <a:cs typeface="+mn-lt"/>
              </a:rPr>
              <a:t>       Machine Learning Libraries</a:t>
            </a:r>
            <a:r>
              <a:rPr lang="en-IN" sz="1300" dirty="0">
                <a:latin typeface="Times New Roman"/>
                <a:ea typeface="+mn-lt"/>
                <a:cs typeface="+mn-lt"/>
              </a:rPr>
              <a:t>:</a:t>
            </a:r>
            <a:endParaRPr lang="en-IN" sz="1300" dirty="0">
              <a:latin typeface="Times New Roman"/>
              <a:cs typeface="Calibri"/>
            </a:endParaRPr>
          </a:p>
          <a:p>
            <a:pPr marL="1257300" lvl="2" indent="-342900">
              <a:buFont typeface="Wingdings" panose="020B0604020202020204" pitchFamily="34" charset="0"/>
              <a:buChar char="§"/>
            </a:pPr>
            <a:r>
              <a:rPr lang="en-IN" sz="1300" b="1" dirty="0">
                <a:latin typeface="Times New Roman"/>
                <a:ea typeface="+mn-lt"/>
                <a:cs typeface="+mn-lt"/>
              </a:rPr>
              <a:t>Scikit-learn</a:t>
            </a:r>
            <a:r>
              <a:rPr lang="en-IN" sz="1300" dirty="0">
                <a:latin typeface="Times New Roman"/>
                <a:ea typeface="+mn-lt"/>
                <a:cs typeface="+mn-lt"/>
              </a:rPr>
              <a:t>: For traditional machine learning models.</a:t>
            </a:r>
            <a:endParaRPr lang="en-IN" sz="1300" dirty="0">
              <a:latin typeface="Times New Roman"/>
              <a:cs typeface="Calibri"/>
            </a:endParaRPr>
          </a:p>
          <a:p>
            <a:pPr marL="1257300" lvl="2" indent="-342900">
              <a:buFont typeface="Wingdings" panose="020B0604020202020204" pitchFamily="34" charset="0"/>
              <a:buChar char="§"/>
            </a:pPr>
            <a:r>
              <a:rPr lang="en-IN" sz="1300" b="1" dirty="0">
                <a:latin typeface="Times New Roman"/>
                <a:ea typeface="+mn-lt"/>
                <a:cs typeface="+mn-lt"/>
              </a:rPr>
              <a:t>TensorFlow/</a:t>
            </a:r>
            <a:r>
              <a:rPr lang="en-IN" sz="1300" b="1" dirty="0" err="1">
                <a:latin typeface="Times New Roman"/>
                <a:ea typeface="+mn-lt"/>
                <a:cs typeface="+mn-lt"/>
              </a:rPr>
              <a:t>PyTorch</a:t>
            </a:r>
            <a:r>
              <a:rPr lang="en-IN" sz="1300" dirty="0">
                <a:latin typeface="Times New Roman"/>
                <a:ea typeface="+mn-lt"/>
                <a:cs typeface="+mn-lt"/>
              </a:rPr>
              <a:t>: For deep learning models and advanced analytics.</a:t>
            </a:r>
            <a:endParaRPr lang="en-IN" sz="1300" dirty="0">
              <a:latin typeface="Times New Roman"/>
              <a:cs typeface="Calibri"/>
            </a:endParaRPr>
          </a:p>
          <a:p>
            <a:pPr marL="1257300" lvl="2" indent="-342900">
              <a:buFont typeface="Wingdings" panose="020B0604020202020204" pitchFamily="34" charset="0"/>
              <a:buChar char="§"/>
            </a:pPr>
            <a:r>
              <a:rPr lang="en-IN" sz="1300" b="1" dirty="0" err="1">
                <a:latin typeface="Times New Roman"/>
                <a:ea typeface="+mn-lt"/>
                <a:cs typeface="+mn-lt"/>
              </a:rPr>
              <a:t>XGBoost</a:t>
            </a:r>
            <a:r>
              <a:rPr lang="en-IN" sz="1300" dirty="0">
                <a:latin typeface="Times New Roman"/>
                <a:ea typeface="+mn-lt"/>
                <a:cs typeface="+mn-lt"/>
              </a:rPr>
              <a:t>: For gradient boosting techniques.</a:t>
            </a:r>
            <a:endParaRPr lang="en-IN" sz="1300" dirty="0">
              <a:latin typeface="Times New Roman"/>
              <a:cs typeface="Calibri"/>
            </a:endParaRPr>
          </a:p>
          <a:p>
            <a:pPr marL="457200" lvl="1" indent="0">
              <a:buNone/>
            </a:pPr>
            <a:r>
              <a:rPr lang="en-IN" sz="1300" b="1" dirty="0">
                <a:latin typeface="Times New Roman"/>
                <a:ea typeface="+mn-lt"/>
                <a:cs typeface="+mn-lt"/>
              </a:rPr>
              <a:t>       Database</a:t>
            </a:r>
            <a:r>
              <a:rPr lang="en-IN" sz="1300" dirty="0">
                <a:latin typeface="Times New Roman"/>
                <a:ea typeface="+mn-lt"/>
                <a:cs typeface="+mn-lt"/>
              </a:rPr>
              <a:t>:</a:t>
            </a:r>
            <a:endParaRPr lang="en-IN" sz="1300" dirty="0">
              <a:latin typeface="Times New Roman"/>
              <a:cs typeface="Calibri"/>
            </a:endParaRPr>
          </a:p>
          <a:p>
            <a:pPr marL="1257300" lvl="2" indent="-342900">
              <a:buFont typeface="Wingdings" panose="020B0604020202020204" pitchFamily="34" charset="0"/>
              <a:buChar char="§"/>
            </a:pPr>
            <a:r>
              <a:rPr lang="en-IN" sz="1300" b="1" dirty="0">
                <a:latin typeface="Times New Roman"/>
                <a:ea typeface="+mn-lt"/>
                <a:cs typeface="+mn-lt"/>
              </a:rPr>
              <a:t>PostgreSQL/MySQL</a:t>
            </a:r>
            <a:r>
              <a:rPr lang="en-IN" sz="1300" dirty="0">
                <a:latin typeface="Times New Roman"/>
                <a:ea typeface="+mn-lt"/>
                <a:cs typeface="+mn-lt"/>
              </a:rPr>
              <a:t>: Relational database management systems for storing transaction data and model metadata.</a:t>
            </a:r>
            <a:endParaRPr lang="en-IN" sz="1300" dirty="0">
              <a:latin typeface="Times New Roman"/>
              <a:cs typeface="Calibri"/>
            </a:endParaRPr>
          </a:p>
          <a:p>
            <a:pPr marL="1257300" lvl="2" indent="-342900">
              <a:buFont typeface="Wingdings" panose="020B0604020202020204" pitchFamily="34" charset="0"/>
              <a:buChar char="§"/>
            </a:pPr>
            <a:r>
              <a:rPr lang="en-IN" sz="1300" b="1" dirty="0">
                <a:latin typeface="Times New Roman"/>
                <a:ea typeface="+mn-lt"/>
                <a:cs typeface="+mn-lt"/>
              </a:rPr>
              <a:t>NoSQL Database (e.g., MongoDB)</a:t>
            </a:r>
            <a:r>
              <a:rPr lang="en-IN" sz="1300" dirty="0">
                <a:latin typeface="Times New Roman"/>
                <a:ea typeface="+mn-lt"/>
                <a:cs typeface="+mn-lt"/>
              </a:rPr>
              <a:t>: Optional, for unstructured or semi-structured data.</a:t>
            </a:r>
            <a:endParaRPr lang="en-IN" sz="1300" dirty="0">
              <a:latin typeface="Times New Roman"/>
              <a:cs typeface="Calibri"/>
            </a:endParaRPr>
          </a:p>
          <a:p>
            <a:pPr marL="342900" indent="-342900">
              <a:buAutoNum type="arabicPeriod"/>
            </a:pPr>
            <a:endParaRPr lang="en-IN" sz="1300" dirty="0">
              <a:latin typeface="Times New Roman"/>
              <a:cs typeface="Calibri"/>
            </a:endParaRPr>
          </a:p>
        </p:txBody>
      </p:sp>
    </p:spTree>
    <p:extLst>
      <p:ext uri="{BB962C8B-B14F-4D97-AF65-F5344CB8AC3E}">
        <p14:creationId xmlns:p14="http://schemas.microsoft.com/office/powerpoint/2010/main" val="309903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78B0-15CB-4F01-BA3F-0C89EE41FDCB}"/>
              </a:ext>
            </a:extLst>
          </p:cNvPr>
          <p:cNvSpPr>
            <a:spLocks noGrp="1"/>
          </p:cNvSpPr>
          <p:nvPr>
            <p:ph type="title"/>
          </p:nvPr>
        </p:nvSpPr>
        <p:spPr>
          <a:xfrm>
            <a:off x="838200" y="609600"/>
            <a:ext cx="10515600" cy="639097"/>
          </a:xfrm>
        </p:spPr>
        <p:txBody>
          <a:bodyPr>
            <a:normAutofit/>
          </a:bodyPr>
          <a:lstStyle/>
          <a:p>
            <a:r>
              <a:rPr lang="en-US" sz="1400" b="1" dirty="0">
                <a:latin typeface="Times New Roman" panose="02020603050405020304" pitchFamily="18" charset="0"/>
                <a:cs typeface="Times New Roman" panose="02020603050405020304" pitchFamily="18" charset="0"/>
              </a:rPr>
              <a:t>Methodology for Fraud Detection in Financial Transactions</a:t>
            </a:r>
            <a:endParaRPr lang="en-IN" sz="1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5CFED4-EF14-D38D-FB51-F5120FB571D6}"/>
              </a:ext>
            </a:extLst>
          </p:cNvPr>
          <p:cNvSpPr>
            <a:spLocks noGrp="1"/>
          </p:cNvSpPr>
          <p:nvPr>
            <p:ph idx="1"/>
          </p:nvPr>
        </p:nvSpPr>
        <p:spPr>
          <a:xfrm>
            <a:off x="838200" y="1366684"/>
            <a:ext cx="10515600" cy="4810279"/>
          </a:xfrm>
        </p:spPr>
        <p:txBody>
          <a:bodyPr>
            <a:normAutofit/>
          </a:bodyPr>
          <a:lstStyle/>
          <a:p>
            <a:pPr>
              <a:buFont typeface="Wingdings" panose="05000000000000000000" pitchFamily="2" charset="2"/>
              <a:buChar char="Ø"/>
            </a:pPr>
            <a:r>
              <a:rPr lang="en-US" sz="1300" b="1" dirty="0"/>
              <a:t>Requirement Analysis</a:t>
            </a:r>
            <a:endParaRPr lang="en-US" sz="1300" dirty="0"/>
          </a:p>
          <a:p>
            <a:pPr marL="457200" lvl="1" indent="0">
              <a:buNone/>
            </a:pPr>
            <a:r>
              <a:rPr lang="en-US" sz="1300" b="1" dirty="0"/>
              <a:t>	Objective</a:t>
            </a:r>
            <a:r>
              <a:rPr lang="en-US" sz="1300" dirty="0"/>
              <a:t>: Understand the specific needs and constraints of the financial institution, including regulatory requirements, transaction volume, and integration needs.</a:t>
            </a:r>
          </a:p>
          <a:p>
            <a:pPr>
              <a:buFont typeface="Wingdings" panose="05000000000000000000" pitchFamily="2" charset="2"/>
              <a:buChar char="Ø"/>
            </a:pPr>
            <a:r>
              <a:rPr lang="en-US" sz="1300" b="1" dirty="0"/>
              <a:t>Data Collection and Preprocessing</a:t>
            </a:r>
            <a:endParaRPr lang="en-US" sz="1300" dirty="0"/>
          </a:p>
          <a:p>
            <a:pPr marL="0" indent="0">
              <a:buNone/>
            </a:pPr>
            <a:r>
              <a:rPr lang="en-US" sz="1300" b="1" dirty="0"/>
              <a:t>	Objective</a:t>
            </a:r>
            <a:r>
              <a:rPr lang="en-US" sz="1300" dirty="0"/>
              <a:t>: Gather and prepare data for analysis and model training.</a:t>
            </a:r>
          </a:p>
          <a:p>
            <a:pPr>
              <a:buFont typeface="Wingdings" panose="05000000000000000000" pitchFamily="2" charset="2"/>
              <a:buChar char="Ø"/>
            </a:pPr>
            <a:r>
              <a:rPr lang="en-US" sz="1300" b="1" dirty="0"/>
              <a:t>Model Development</a:t>
            </a:r>
            <a:endParaRPr lang="en-US" sz="1300" dirty="0"/>
          </a:p>
          <a:p>
            <a:pPr marL="914400" lvl="2" indent="0">
              <a:buNone/>
            </a:pPr>
            <a:r>
              <a:rPr lang="en-US" sz="1300" b="1" dirty="0"/>
              <a:t>Objective</a:t>
            </a:r>
            <a:r>
              <a:rPr lang="en-US" sz="1300" dirty="0"/>
              <a:t>: Build and train machine learning models to detect fraudulent transactions.</a:t>
            </a:r>
          </a:p>
          <a:p>
            <a:pPr>
              <a:buFont typeface="Wingdings" panose="05000000000000000000" pitchFamily="2" charset="2"/>
              <a:buChar char="Ø"/>
            </a:pPr>
            <a:r>
              <a:rPr lang="en-US" sz="1300" b="1" dirty="0"/>
              <a:t>Real-Time Data Processing</a:t>
            </a:r>
            <a:endParaRPr lang="en-US" sz="1300" dirty="0"/>
          </a:p>
          <a:p>
            <a:pPr marL="0" indent="0">
              <a:buNone/>
            </a:pPr>
            <a:r>
              <a:rPr lang="en-US" sz="1300" b="1" dirty="0"/>
              <a:t>	Objective</a:t>
            </a:r>
            <a:r>
              <a:rPr lang="en-US" sz="1300" dirty="0"/>
              <a:t>: Implement systems for real-time monitoring and fraud detection.</a:t>
            </a:r>
          </a:p>
          <a:p>
            <a:pPr>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.Integration with Existing Systems</a:t>
            </a:r>
            <a:endParaRPr lang="en-US" sz="1300" dirty="0">
              <a:latin typeface="Times New Roman" panose="02020603050405020304" pitchFamily="18" charset="0"/>
              <a:cs typeface="Times New Roman" panose="02020603050405020304" pitchFamily="18" charset="0"/>
            </a:endParaRPr>
          </a:p>
          <a:p>
            <a:pPr marL="0" indent="0">
              <a:buNone/>
            </a:pPr>
            <a:r>
              <a:rPr lang="en-US" sz="1300" b="1" dirty="0">
                <a:latin typeface="Times New Roman" panose="02020603050405020304" pitchFamily="18" charset="0"/>
                <a:cs typeface="Times New Roman" panose="02020603050405020304" pitchFamily="18" charset="0"/>
              </a:rPr>
              <a:t>	Objective</a:t>
            </a:r>
            <a:r>
              <a:rPr lang="en-US" sz="1300" dirty="0">
                <a:latin typeface="Times New Roman" panose="02020603050405020304" pitchFamily="18" charset="0"/>
                <a:cs typeface="Times New Roman" panose="02020603050405020304" pitchFamily="18" charset="0"/>
              </a:rPr>
              <a:t>: Ensure seamless integration with existing financial infrastructure.</a:t>
            </a:r>
          </a:p>
          <a:p>
            <a:pPr>
              <a:buFont typeface="Wingdings" panose="05000000000000000000" pitchFamily="2" charset="2"/>
              <a:buChar char="Ø"/>
            </a:pPr>
            <a:r>
              <a:rPr lang="en-US" sz="1300" b="1" dirty="0"/>
              <a:t>Alert and Response Mechanism</a:t>
            </a:r>
            <a:endParaRPr lang="en-US" sz="1300" dirty="0"/>
          </a:p>
          <a:p>
            <a:pPr marL="0" indent="0">
              <a:buNone/>
            </a:pPr>
            <a:r>
              <a:rPr lang="en-US" sz="1300" b="1" dirty="0"/>
              <a:t>	Objective</a:t>
            </a:r>
            <a:r>
              <a:rPr lang="en-US" sz="1300" dirty="0"/>
              <a:t>: Establish processes for handling detected fraud.</a:t>
            </a:r>
          </a:p>
          <a:p>
            <a:pPr>
              <a:buFont typeface="Wingdings" panose="05000000000000000000" pitchFamily="2" charset="2"/>
              <a:buChar char="Ø"/>
            </a:pPr>
            <a:r>
              <a:rPr lang="en-US" sz="1300" b="1" dirty="0"/>
              <a:t>System Deployment</a:t>
            </a:r>
            <a:endParaRPr lang="en-US" sz="1300" dirty="0"/>
          </a:p>
          <a:p>
            <a:pPr marL="0" indent="0">
              <a:buNone/>
            </a:pPr>
            <a:r>
              <a:rPr lang="en-US" sz="1300" b="1" dirty="0"/>
              <a:t>	Objective</a:t>
            </a:r>
            <a:r>
              <a:rPr lang="en-US" sz="1300" dirty="0"/>
              <a:t>: Deploy the fraud detection system in a production environment.</a:t>
            </a:r>
          </a:p>
          <a:p>
            <a:pPr>
              <a:buFont typeface="Wingdings" panose="05000000000000000000" pitchFamily="2" charset="2"/>
              <a:buChar char="Ø"/>
            </a:pPr>
            <a:endParaRPr lang="en-US"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300" dirty="0"/>
          </a:p>
        </p:txBody>
      </p:sp>
    </p:spTree>
    <p:extLst>
      <p:ext uri="{BB962C8B-B14F-4D97-AF65-F5344CB8AC3E}">
        <p14:creationId xmlns:p14="http://schemas.microsoft.com/office/powerpoint/2010/main" val="99148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17CD-D822-E419-9659-A08078A62850}"/>
              </a:ext>
            </a:extLst>
          </p:cNvPr>
          <p:cNvSpPr>
            <a:spLocks noGrp="1"/>
          </p:cNvSpPr>
          <p:nvPr>
            <p:ph type="title"/>
          </p:nvPr>
        </p:nvSpPr>
        <p:spPr>
          <a:xfrm>
            <a:off x="838200" y="477183"/>
            <a:ext cx="10515600" cy="832505"/>
          </a:xfrm>
        </p:spPr>
        <p:txBody>
          <a:bodyPr>
            <a:normAutofit/>
          </a:bodyPr>
          <a:lstStyle/>
          <a:p>
            <a:r>
              <a:rPr lang="en-US" sz="1400" b="1" dirty="0">
                <a:latin typeface="Times New Roman" panose="02020603050405020304" pitchFamily="18" charset="0"/>
                <a:cs typeface="Times New Roman" panose="02020603050405020304" pitchFamily="18" charset="0"/>
              </a:rPr>
              <a:t>Modules  for Fraud Detection in Financial Transactions</a:t>
            </a:r>
            <a:r>
              <a:rPr lang="en-IN" sz="1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50C87B0-7313-E96A-F459-5CA1FAB4180B}"/>
              </a:ext>
            </a:extLst>
          </p:cNvPr>
          <p:cNvSpPr>
            <a:spLocks noGrp="1"/>
          </p:cNvSpPr>
          <p:nvPr>
            <p:ph idx="1"/>
          </p:nvPr>
        </p:nvSpPr>
        <p:spPr>
          <a:xfrm>
            <a:off x="838200" y="1523067"/>
            <a:ext cx="10515600" cy="4653896"/>
          </a:xfrm>
        </p:spPr>
        <p:txBody>
          <a:bodyPr>
            <a:normAutofit/>
          </a:bodyPr>
          <a:lstStyle/>
          <a:p>
            <a:pPr>
              <a:buFont typeface="+mj-lt"/>
              <a:buAutoNum type="arabicPeriod"/>
            </a:pPr>
            <a:r>
              <a:rPr lang="en-US" sz="1300" b="1" dirty="0"/>
              <a:t>Data Ingestion</a:t>
            </a:r>
            <a:endParaRPr lang="en-US" sz="1300" dirty="0"/>
          </a:p>
          <a:p>
            <a:pPr marL="457200" lvl="1" indent="0">
              <a:buNone/>
            </a:pPr>
            <a:r>
              <a:rPr lang="en-US" sz="1300" dirty="0"/>
              <a:t>Collect and store transaction data in a centralized database.</a:t>
            </a:r>
          </a:p>
          <a:p>
            <a:pPr>
              <a:buFont typeface="+mj-lt"/>
              <a:buAutoNum type="arabicPeriod"/>
            </a:pPr>
            <a:r>
              <a:rPr lang="en-US" sz="1300" b="1" dirty="0"/>
              <a:t>Data Preprocessing</a:t>
            </a:r>
            <a:endParaRPr lang="en-US" sz="1300" dirty="0"/>
          </a:p>
          <a:p>
            <a:pPr marL="457200" lvl="1" indent="0">
              <a:buNone/>
            </a:pPr>
            <a:r>
              <a:rPr lang="en-US" sz="1300" dirty="0"/>
              <a:t>Handle missing values, normalize data, and perform feature engineering to prepare data for model training.</a:t>
            </a:r>
          </a:p>
          <a:p>
            <a:pPr>
              <a:buFont typeface="+mj-lt"/>
              <a:buAutoNum type="arabicPeriod"/>
            </a:pPr>
            <a:r>
              <a:rPr lang="en-US" sz="1300" b="1" dirty="0"/>
              <a:t>Model Training</a:t>
            </a:r>
            <a:endParaRPr lang="en-US" sz="1300" dirty="0"/>
          </a:p>
          <a:p>
            <a:pPr marL="457200" lvl="1" indent="0">
              <a:buNone/>
            </a:pPr>
            <a:r>
              <a:rPr lang="en-US" sz="1300" dirty="0"/>
              <a:t>Train and validate machine learning models, incorporating feedback loops for continuous improvement.</a:t>
            </a:r>
          </a:p>
          <a:p>
            <a:pPr>
              <a:buFont typeface="+mj-lt"/>
              <a:buAutoNum type="arabicPeriod"/>
            </a:pPr>
            <a:r>
              <a:rPr lang="en-US" sz="1300" b="1" dirty="0"/>
              <a:t>Real-time Detection</a:t>
            </a:r>
            <a:endParaRPr lang="en-US" sz="1300" dirty="0"/>
          </a:p>
          <a:p>
            <a:pPr marL="457200" lvl="1" indent="0">
              <a:buNone/>
            </a:pPr>
            <a:r>
              <a:rPr lang="en-US" sz="1300" dirty="0"/>
              <a:t>Analyze incoming transactions in real-time to detect and flag potential fraud.</a:t>
            </a:r>
          </a:p>
          <a:p>
            <a:pPr>
              <a:buFont typeface="+mj-lt"/>
              <a:buAutoNum type="arabicPeriod"/>
            </a:pPr>
            <a:r>
              <a:rPr lang="en-US" sz="1300" b="1" dirty="0"/>
              <a:t>Alert System</a:t>
            </a:r>
            <a:endParaRPr lang="en-US" sz="1300" dirty="0"/>
          </a:p>
          <a:p>
            <a:pPr marL="457200" lvl="1" indent="0">
              <a:buNone/>
            </a:pPr>
            <a:r>
              <a:rPr lang="en-US" sz="1300" dirty="0"/>
              <a:t>Notify administrators and relevant stakeholders of detected fraud for further investigation.</a:t>
            </a:r>
          </a:p>
          <a:p>
            <a:pPr>
              <a:buFont typeface="+mj-lt"/>
              <a:buAutoNum type="arabicPeriod"/>
            </a:pPr>
            <a:r>
              <a:rPr lang="en-US" sz="1300" b="1" dirty="0"/>
              <a:t>Dashboard</a:t>
            </a:r>
            <a:endParaRPr lang="en-US" sz="1300" dirty="0"/>
          </a:p>
          <a:p>
            <a:pPr marL="457200" lvl="1" indent="0">
              <a:buNone/>
            </a:pPr>
            <a:r>
              <a:rPr lang="en-US" sz="1300" dirty="0"/>
              <a:t>Visualize transaction data, model performance, and fraud detection metrics to provide insights and support decision-making.</a:t>
            </a:r>
          </a:p>
          <a:p>
            <a:endParaRPr lang="en-IN" sz="1300" dirty="0"/>
          </a:p>
        </p:txBody>
      </p:sp>
    </p:spTree>
    <p:extLst>
      <p:ext uri="{BB962C8B-B14F-4D97-AF65-F5344CB8AC3E}">
        <p14:creationId xmlns:p14="http://schemas.microsoft.com/office/powerpoint/2010/main" val="897738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2131</Words>
  <Application>Microsoft Office PowerPoint</Application>
  <PresentationFormat>Widescreen</PresentationFormat>
  <Paragraphs>136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INTRODUCTION</vt:lpstr>
      <vt:lpstr>  PROBLEM DEFINITION</vt:lpstr>
      <vt:lpstr>  Existing System in Fraud Detection for Financial Transactions </vt:lpstr>
      <vt:lpstr>DISADVANTAGE'S </vt:lpstr>
      <vt:lpstr>Proposed System for Fraud Detection in Financial Transactions</vt:lpstr>
      <vt:lpstr>Advantages of the Proposed System</vt:lpstr>
      <vt:lpstr>PowerPoint Presentation</vt:lpstr>
      <vt:lpstr>Methodology for Fraud Detection in Financial Transactions</vt:lpstr>
      <vt:lpstr>Modules  for Fraud Detection in Financial Transactions </vt:lpstr>
      <vt:lpstr>Source code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andalvaishali vaishali</dc:creator>
  <cp:lastModifiedBy>andalvaishali vaishali</cp:lastModifiedBy>
  <cp:revision>2</cp:revision>
  <dcterms:created xsi:type="dcterms:W3CDTF">2024-08-01T15:05:57Z</dcterms:created>
  <dcterms:modified xsi:type="dcterms:W3CDTF">2024-08-01T17:16:32Z</dcterms:modified>
</cp:coreProperties>
</file>