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d6431f95c81d0839/Documents/Projecr%20Thri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3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sp>
        <p:nvSpPr>
          <p:cNvPr id="104864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dirty="0" lang="en-US"/>
          </a:p>
        </p:txBody>
      </p:sp>
      <p:sp>
        <p:nvSpPr>
          <p:cNvPr id="1048642"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4"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1"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a:t>Click to edit Master title style</a:t>
            </a:r>
            <a:endParaRPr dirty="0" lang="en-US"/>
          </a:p>
        </p:txBody>
      </p:sp>
      <p:sp>
        <p:nvSpPr>
          <p:cNvPr id="1048652"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89"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1"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93" name="Footer Placeholder 4"/>
          <p:cNvSpPr>
            <a:spLocks noGrp="1"/>
          </p:cNvSpPr>
          <p:nvPr>
            <p:ph type="ftr" sz="quarter" idx="11"/>
          </p:nvPr>
        </p:nvSpPr>
        <p:spPr/>
        <p:txBody>
          <a:bodyPr/>
          <a:p>
            <a:endParaRPr lang="en-IN"/>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95"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6"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46"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a:t>Click to edit Master title style</a:t>
            </a:r>
            <a:endParaRPr dirty="0" lang="en-US"/>
          </a:p>
        </p:txBody>
      </p:sp>
      <p:sp>
        <p:nvSpPr>
          <p:cNvPr id="1048647"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4"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715"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6"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0"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1"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62"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84" name="Vertical Title 1"/>
          <p:cNvSpPr>
            <a:spLocks noGrp="1"/>
          </p:cNvSpPr>
          <p:nvPr>
            <p:ph type="title" orient="vert"/>
          </p:nvPr>
        </p:nvSpPr>
        <p:spPr>
          <a:xfrm>
            <a:off x="8685212" y="685800"/>
            <a:ext cx="2057400" cy="4572000"/>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685800" y="685800"/>
            <a:ext cx="7823200" cy="5308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68"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a:t>Click to edit Master title style</a:t>
            </a:r>
            <a:endParaRPr dirty="0" lang="en-US"/>
          </a:p>
        </p:txBody>
      </p:sp>
      <p:sp>
        <p:nvSpPr>
          <p:cNvPr id="1048669"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684211" y="685800"/>
            <a:ext cx="4937655" cy="361526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5808133" y="685801"/>
            <a:ext cx="4934479" cy="3615266"/>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684211" y="1270529"/>
            <a:ext cx="4937655"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5806545" y="1262062"/>
            <a:ext cx="4929188"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79" name="Footer Placeholder 7"/>
          <p:cNvSpPr>
            <a:spLocks noGrp="1"/>
          </p:cNvSpPr>
          <p:nvPr>
            <p:ph type="ftr" sz="quarter" idx="11"/>
          </p:nvPr>
        </p:nvSpPr>
        <p:spPr/>
        <p:txBody>
          <a:bodyPr/>
          <a:p>
            <a:endParaRPr lang="en-IN"/>
          </a:p>
        </p:txBody>
      </p:sp>
      <p:sp>
        <p:nvSpPr>
          <p:cNvPr id="104868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1" name="Date Placeholder 1"/>
          <p:cNvSpPr>
            <a:spLocks noGrp="1"/>
          </p:cNvSpPr>
          <p:nvPr>
            <p:ph type="dt" sz="half" idx="10"/>
          </p:nvPr>
        </p:nvSpPr>
        <p:spPr/>
        <p:txBody>
          <a:bodyPr/>
          <a:p>
            <a:fld id="{1D8BD707-D9CF-40AE-B4C6-C98DA3205C09}" type="datetimeFigureOut">
              <a:rPr lang="en-US" smtClean="0"/>
              <a:t>9/1/2024</a:t>
            </a:fld>
            <a:endParaRPr lang="en-US"/>
          </a:p>
        </p:txBody>
      </p:sp>
      <p:sp>
        <p:nvSpPr>
          <p:cNvPr id="1048682" name="Footer Placeholder 2"/>
          <p:cNvSpPr>
            <a:spLocks noGrp="1"/>
          </p:cNvSpPr>
          <p:nvPr>
            <p:ph type="ftr" sz="quarter" idx="11"/>
          </p:nvPr>
        </p:nvSpPr>
        <p:spPr/>
        <p:txBody>
          <a:bodyPr/>
          <a:p>
            <a:endParaRPr lang="en-IN"/>
          </a:p>
        </p:txBody>
      </p:sp>
      <p:sp>
        <p:nvSpPr>
          <p:cNvPr id="104868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2" name="Title 1"/>
          <p:cNvSpPr>
            <a:spLocks noGrp="1"/>
          </p:cNvSpPr>
          <p:nvPr>
            <p:ph type="title"/>
          </p:nvPr>
        </p:nvSpPr>
        <p:spPr>
          <a:xfrm>
            <a:off x="7085012" y="685800"/>
            <a:ext cx="3657600" cy="1371600"/>
          </a:xfrm>
        </p:spPr>
        <p:txBody>
          <a:bodyPr anchor="b">
            <a:normAutofit/>
          </a:bodyPr>
          <a:lstStyle>
            <a:lvl1pPr algn="l">
              <a:defRPr b="0" sz="2400"/>
            </a:lvl1pPr>
          </a:lstStyle>
          <a:p>
            <a:r>
              <a:rPr lang="en-US"/>
              <a:t>Click to edit Master title style</a:t>
            </a:r>
            <a:endParaRPr dirty="0" lang="en-US"/>
          </a:p>
        </p:txBody>
      </p:sp>
      <p:sp>
        <p:nvSpPr>
          <p:cNvPr id="1048723" name="Content Placeholder 2"/>
          <p:cNvSpPr>
            <a:spLocks noGrp="1"/>
          </p:cNvSpPr>
          <p:nvPr>
            <p:ph idx="1"/>
          </p:nvPr>
        </p:nvSpPr>
        <p:spPr>
          <a:xfrm>
            <a:off x="684212" y="685800"/>
            <a:ext cx="5943601" cy="5308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26" name="Footer Placeholder 5"/>
          <p:cNvSpPr>
            <a:spLocks noGrp="1"/>
          </p:cNvSpPr>
          <p:nvPr>
            <p:ph type="ftr" sz="quarter" idx="11"/>
          </p:nvPr>
        </p:nvSpPr>
        <p:spPr/>
        <p:txBody>
          <a:bodyPr/>
          <a:p>
            <a:endParaRPr lang="en-IN"/>
          </a:p>
        </p:txBody>
      </p:sp>
      <p:sp>
        <p:nvSpPr>
          <p:cNvPr id="104872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6"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828675" y="-211712"/>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10363200" y="6076315"/>
            <a:ext cx="1142245"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8" name="TextBox 13"/>
          <p:cNvSpPr txBox="1"/>
          <p:nvPr/>
        </p:nvSpPr>
        <p:spPr>
          <a:xfrm>
            <a:off x="2554542" y="3314150"/>
            <a:ext cx="8610600" cy="2225041"/>
          </a:xfrm>
          <a:prstGeom prst="rect"/>
          <a:noFill/>
        </p:spPr>
        <p:txBody>
          <a:bodyPr rtlCol="0" wrap="square">
            <a:spAutoFit/>
          </a:bodyPr>
          <a:p>
            <a:r>
              <a:rPr dirty="0" sz="2400" lang="en-US"/>
              <a:t>STUDENT NAME: </a:t>
            </a:r>
            <a:r>
              <a:rPr altLang="en-IN" dirty="0" sz="2400" lang="en-US"/>
              <a:t>V</a:t>
            </a:r>
            <a:r>
              <a:rPr altLang="en-IN" dirty="0" sz="2400" lang="en-US"/>
              <a:t>.</a:t>
            </a:r>
            <a:r>
              <a:rPr altLang="en-IN" dirty="0" sz="2400" lang="en-US"/>
              <a:t>M</a:t>
            </a:r>
            <a:r>
              <a:rPr altLang="en-IN" dirty="0" sz="2400" lang="en-US"/>
              <a:t>E</a:t>
            </a:r>
            <a:r>
              <a:rPr altLang="en-IN" dirty="0" sz="2400" lang="en-US"/>
              <a:t>N</a:t>
            </a:r>
            <a:r>
              <a:rPr altLang="en-IN" dirty="0" sz="2400" lang="en-US"/>
              <a:t>A</a:t>
            </a:r>
            <a:r>
              <a:rPr altLang="en-IN" dirty="0" sz="2400" lang="en-US"/>
              <a:t>K</a:t>
            </a:r>
            <a:r>
              <a:rPr altLang="en-IN" dirty="0" sz="2400" lang="en-US"/>
              <a:t>A</a:t>
            </a:r>
            <a:endParaRPr altLang="en-US" lang="zh-CN"/>
          </a:p>
          <a:p>
            <a:r>
              <a:rPr dirty="0" sz="2400" lang="en-US"/>
              <a:t>REGISTER NO:3122</a:t>
            </a:r>
            <a:r>
              <a:rPr altLang="en-IN" dirty="0" sz="2400" lang="en-US"/>
              <a:t>0</a:t>
            </a:r>
            <a:r>
              <a:rPr altLang="en-IN" dirty="0" sz="2400" lang="en-US"/>
              <a:t>9</a:t>
            </a:r>
            <a:r>
              <a:rPr altLang="en-IN" dirty="0" sz="2400" lang="en-US"/>
              <a:t>6</a:t>
            </a:r>
            <a:r>
              <a:rPr altLang="en-IN" dirty="0" sz="2400" lang="en-US"/>
              <a:t>9</a:t>
            </a:r>
            <a:r>
              <a:rPr altLang="en-IN" dirty="0" sz="2400" lang="en-US"/>
              <a:t>4</a:t>
            </a:r>
            <a:endParaRPr altLang="en-US" lang="zh-CN"/>
          </a:p>
          <a:p>
            <a:r>
              <a:rPr dirty="0" sz="2400" lang="en-US"/>
              <a:t>NAAN MUDHALVAN ID: asunm1353312209</a:t>
            </a:r>
            <a:r>
              <a:rPr altLang="en-IN" dirty="0" sz="2400" lang="en-US"/>
              <a:t>6</a:t>
            </a:r>
            <a:r>
              <a:rPr altLang="en-IN" dirty="0" sz="2400" lang="en-US"/>
              <a:t>9</a:t>
            </a:r>
            <a:r>
              <a:rPr altLang="en-IN" dirty="0" sz="2400" lang="en-US"/>
              <a:t>4</a:t>
            </a:r>
            <a:endParaRPr altLang="en-US" lang="zh-CN"/>
          </a:p>
          <a:p>
            <a:r>
              <a:rPr dirty="0" sz="2400" lang="en-US"/>
              <a:t>DEPARTMENT: B.com Marketing Management</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solidFill>
                  <a:schemeClr val="accent1">
                    <a:lumMod val="60000"/>
                    <a:lumOff val="40000"/>
                  </a:schemeClr>
                </a:solidFill>
                <a:latin typeface="Trebuchet MS"/>
                <a:cs typeface="Trebuchet MS"/>
              </a:rPr>
              <a:t>M</a:t>
            </a:r>
            <a:r>
              <a:rPr b="1" dirty="0" sz="4800">
                <a:solidFill>
                  <a:schemeClr val="accent1">
                    <a:lumMod val="60000"/>
                    <a:lumOff val="40000"/>
                  </a:schemeClr>
                </a:solidFill>
                <a:latin typeface="Trebuchet MS"/>
                <a:cs typeface="Trebuchet MS"/>
              </a:rPr>
              <a:t>O</a:t>
            </a:r>
            <a:r>
              <a:rPr b="1" dirty="0" sz="4800" spc="-15">
                <a:solidFill>
                  <a:schemeClr val="accent1">
                    <a:lumMod val="60000"/>
                    <a:lumOff val="40000"/>
                  </a:schemeClr>
                </a:solidFill>
                <a:latin typeface="Trebuchet MS"/>
                <a:cs typeface="Trebuchet MS"/>
              </a:rPr>
              <a:t>D</a:t>
            </a:r>
            <a:r>
              <a:rPr b="1" dirty="0" sz="4800" spc="-35">
                <a:solidFill>
                  <a:schemeClr val="accent1">
                    <a:lumMod val="60000"/>
                    <a:lumOff val="40000"/>
                  </a:schemeClr>
                </a:solidFill>
                <a:latin typeface="Trebuchet MS"/>
                <a:cs typeface="Trebuchet MS"/>
              </a:rPr>
              <a:t>E</a:t>
            </a:r>
            <a:r>
              <a:rPr b="1" dirty="0" sz="4800" spc="-30">
                <a:solidFill>
                  <a:schemeClr val="accent1">
                    <a:lumMod val="60000"/>
                    <a:lumOff val="40000"/>
                  </a:schemeClr>
                </a:solidFill>
                <a:latin typeface="Trebuchet MS"/>
                <a:cs typeface="Trebuchet MS"/>
              </a:rPr>
              <a:t>LL</a:t>
            </a:r>
            <a:r>
              <a:rPr b="1" dirty="0" sz="4800" spc="-5">
                <a:solidFill>
                  <a:schemeClr val="accent1">
                    <a:lumMod val="60000"/>
                    <a:lumOff val="40000"/>
                  </a:schemeClr>
                </a:solidFill>
                <a:latin typeface="Trebuchet MS"/>
                <a:cs typeface="Trebuchet MS"/>
              </a:rPr>
              <a:t>I</a:t>
            </a:r>
            <a:r>
              <a:rPr b="1" dirty="0" sz="4800" spc="30">
                <a:solidFill>
                  <a:schemeClr val="accent1">
                    <a:lumMod val="60000"/>
                    <a:lumOff val="40000"/>
                  </a:schemeClr>
                </a:solidFill>
                <a:latin typeface="Trebuchet MS"/>
                <a:cs typeface="Trebuchet MS"/>
              </a:rPr>
              <a:t>N</a:t>
            </a:r>
            <a:r>
              <a:rPr b="1" dirty="0" sz="4800" spc="5">
                <a:solidFill>
                  <a:schemeClr val="accent1">
                    <a:lumMod val="60000"/>
                    <a:lumOff val="40000"/>
                  </a:schemeClr>
                </a:solidFill>
                <a:latin typeface="Trebuchet MS"/>
                <a:cs typeface="Trebuchet MS"/>
              </a:rPr>
              <a:t>G</a:t>
            </a:r>
            <a:endParaRPr dirty="0" sz="4800">
              <a:solidFill>
                <a:schemeClr val="accent1">
                  <a:lumMod val="60000"/>
                  <a:lumOff val="40000"/>
                </a:schemeClr>
              </a:solidFill>
              <a:latin typeface="Trebuchet MS"/>
              <a:cs typeface="Trebuchet MS"/>
            </a:endParaRPr>
          </a:p>
        </p:txBody>
      </p:sp>
      <p:sp>
        <p:nvSpPr>
          <p:cNvPr id="104863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TextBox 1"/>
          <p:cNvSpPr txBox="1"/>
          <p:nvPr/>
        </p:nvSpPr>
        <p:spPr>
          <a:xfrm>
            <a:off x="381000" y="1371600"/>
            <a:ext cx="8972550" cy="4524315"/>
          </a:xfrm>
          <a:prstGeom prst="rect"/>
          <a:noFill/>
        </p:spPr>
        <p:txBody>
          <a:bodyPr rtlCol="0" wrap="square">
            <a:spAutoFit/>
          </a:bodyPr>
          <a:p>
            <a:pPr indent="-342900" marL="342900">
              <a:buAutoNum type="arabicPeriod"/>
            </a:pPr>
            <a:r>
              <a:rPr dirty="0" lang="en-IN"/>
              <a:t>DATA COLLECTION: OUR DATA IS COLLECTED FROM “KAGGLE” UNDER THE TITLE                EMPLOYMENT DATA SET .</a:t>
            </a:r>
          </a:p>
          <a:p>
            <a:endParaRPr dirty="0" lang="en-IN"/>
          </a:p>
          <a:p>
            <a:r>
              <a:rPr dirty="0" lang="en-IN"/>
              <a:t>2. DATA CLEANING: FROM 26 CHARACTERISTICS- SELECTED 12 FEATURES</a:t>
            </a:r>
          </a:p>
          <a:p>
            <a:pPr indent="-342900" marL="342900">
              <a:buFont typeface="+mj-lt"/>
              <a:buAutoNum type="alphaLcParenR"/>
            </a:pPr>
            <a:r>
              <a:rPr dirty="0" lang="en-IN"/>
              <a:t>EMPLOYMENT NAME</a:t>
            </a:r>
          </a:p>
          <a:p>
            <a:pPr indent="-342900" marL="342900">
              <a:buFont typeface="+mj-lt"/>
              <a:buAutoNum type="alphaLcParenR"/>
            </a:pPr>
            <a:r>
              <a:rPr dirty="0" lang="en-IN"/>
              <a:t>START DATE / EXIT DATE</a:t>
            </a:r>
          </a:p>
          <a:p>
            <a:pPr indent="-342900" marL="342900">
              <a:buFont typeface="+mj-lt"/>
              <a:buAutoNum type="alphaLcParenR"/>
            </a:pPr>
            <a:r>
              <a:rPr dirty="0" lang="en-IN"/>
              <a:t>EMAIL ID</a:t>
            </a:r>
          </a:p>
          <a:p>
            <a:pPr indent="-342900" marL="342900">
              <a:buFont typeface="+mj-lt"/>
              <a:buAutoNum type="alphaLcParenR"/>
            </a:pPr>
            <a:r>
              <a:rPr dirty="0" lang="en-IN"/>
              <a:t>BUSINESS UNIT</a:t>
            </a:r>
          </a:p>
          <a:p>
            <a:pPr indent="-342900" marL="342900">
              <a:buFont typeface="+mj-lt"/>
              <a:buAutoNum type="alphaLcParenR"/>
            </a:pPr>
            <a:r>
              <a:rPr dirty="0" lang="en-IN"/>
              <a:t>EMPLOYMENT CLASSIFICATION</a:t>
            </a:r>
          </a:p>
          <a:p>
            <a:pPr indent="-342900" marL="342900">
              <a:buFont typeface="+mj-lt"/>
              <a:buAutoNum type="alphaLcParenR"/>
            </a:pPr>
            <a:r>
              <a:rPr dirty="0" lang="en-IN"/>
              <a:t>EMPLOYMENT STATUS</a:t>
            </a:r>
          </a:p>
          <a:p>
            <a:pPr indent="-342900" marL="342900">
              <a:buFont typeface="+mj-lt"/>
              <a:buAutoNum type="alphaLcParenR"/>
            </a:pPr>
            <a:r>
              <a:rPr dirty="0" lang="en-IN"/>
              <a:t>DIVISION</a:t>
            </a:r>
          </a:p>
          <a:p>
            <a:pPr indent="-342900" marL="342900">
              <a:buFont typeface="+mj-lt"/>
              <a:buAutoNum type="alphaLcParenR"/>
            </a:pPr>
            <a:r>
              <a:rPr dirty="0" lang="en-IN"/>
              <a:t>GENDER</a:t>
            </a:r>
          </a:p>
          <a:p>
            <a:pPr indent="-342900" marL="342900">
              <a:buFont typeface="+mj-lt"/>
              <a:buAutoNum type="alphaLcParenR"/>
            </a:pPr>
            <a:r>
              <a:rPr dirty="0" lang="en-IN"/>
              <a:t>DEPARTMENGT TYPE</a:t>
            </a:r>
          </a:p>
          <a:p>
            <a:pPr indent="-342900" marL="342900">
              <a:buFont typeface="+mj-lt"/>
              <a:buAutoNum type="alphaLcParenR"/>
            </a:pPr>
            <a:r>
              <a:rPr dirty="0" lang="en-IN"/>
              <a:t>PERFORMANCE METRICS</a:t>
            </a:r>
          </a:p>
          <a:p>
            <a:endParaRPr dirty="0" lang="en-IN"/>
          </a:p>
          <a:p>
            <a:r>
              <a:rPr dirty="0"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Subtitle 2"/>
          <p:cNvSpPr>
            <a:spLocks noGrp="1"/>
          </p:cNvSpPr>
          <p:nvPr>
            <p:ph type="subTitle" idx="4"/>
          </p:nvPr>
        </p:nvSpPr>
        <p:spPr>
          <a:xfrm>
            <a:off x="304800" y="762000"/>
            <a:ext cx="10058400" cy="2323713"/>
          </a:xfrm>
        </p:spPr>
        <p:txBody>
          <a:bodyPr/>
          <a:p>
            <a:r>
              <a:rPr dirty="0" lang="en-IN"/>
              <a:t>3. TECHNIQUES: OMITTED EVERY BLANK SPACE USING THE FILTER TAB</a:t>
            </a:r>
          </a:p>
          <a:p>
            <a:r>
              <a:rPr dirty="0" lang="en-IN"/>
              <a:t>4. PIVOT TABLE: CREATED A PIVOT TABLE WITH THE DATA COLLECTED BY ARRANGING FETURES EACH IN A ROW, COLUMN, FILTER TABS ETC ACCORDING TO OUR RESEARCH.</a:t>
            </a:r>
          </a:p>
          <a:p>
            <a:r>
              <a:rPr dirty="0" lang="en-IN"/>
              <a:t>5. CHART: CREATED A GRAPH RESPECTIVE TO OUR PIVOT TABLE TO GET A FINAL RESULT.</a:t>
            </a:r>
          </a:p>
          <a:p>
            <a:r>
              <a:rPr dirty="0" lang="en-IN"/>
              <a:t>6. RESULT: OUR PROJECT IS TO FIND THE EXACT NUMBER OF EMPLOYEES EMPLOYED IN EACH DEPARTMENT RESPECTIVE TO THEIR EMPLOYMENT CLASSIFICATION LIFE FULL- TIME, PART-TIME, TEMPORARY BASIS EMPLOYMENT.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7" name="object 7"/>
          <p:cNvSpPr txBox="1">
            <a:spLocks noGrp="1"/>
          </p:cNvSpPr>
          <p:nvPr>
            <p:ph type="title"/>
          </p:nvPr>
        </p:nvSpPr>
        <p:spPr>
          <a:xfrm>
            <a:off x="755332" y="385444"/>
            <a:ext cx="2437130" cy="752129"/>
          </a:xfrm>
          <a:prstGeom prst="rect"/>
        </p:spPr>
        <p:txBody>
          <a:bodyPr bIns="0" lIns="0" rIns="0" rtlCol="0" tIns="13335" vert="horz" wrap="square">
            <a:spAutoFit/>
          </a:bodyPr>
          <a:p>
            <a:pPr marL="12700">
              <a:lnSpc>
                <a:spcPct val="100000"/>
              </a:lnSpc>
              <a:spcBef>
                <a:spcPts val="105"/>
              </a:spcBef>
            </a:pPr>
            <a:r>
              <a:rPr b="1" dirty="0" sz="4800"/>
              <a:t>R</a:t>
            </a:r>
            <a:r>
              <a:rPr b="1" dirty="0" sz="4800" spc="-40"/>
              <a:t>E</a:t>
            </a:r>
            <a:r>
              <a:rPr b="1" dirty="0" sz="4800" spc="15"/>
              <a:t>S</a:t>
            </a:r>
            <a:r>
              <a:rPr b="1" dirty="0" sz="4800" spc="-30"/>
              <a:t>U</a:t>
            </a:r>
            <a:r>
              <a:rPr b="1" dirty="0" sz="4800" spc="-405"/>
              <a:t>L</a:t>
            </a:r>
            <a:r>
              <a:rPr b="1" dirty="0" sz="4800"/>
              <a:t>TS</a:t>
            </a:r>
          </a:p>
        </p:txBody>
      </p:sp>
      <p:sp>
        <p:nvSpPr>
          <p:cNvPr id="104863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9" name="Title 1"/>
          <p:cNvSpPr>
            <a:spLocks noGrp="1"/>
          </p:cNvSpPr>
          <p:nvPr>
            <p:ph type="title"/>
          </p:nvPr>
        </p:nvSpPr>
        <p:spPr/>
        <p:txBody>
          <a:bodyPr>
            <a:normAutofit/>
          </a:bodyPr>
          <a:p>
            <a:r>
              <a:rPr b="1" dirty="0" sz="5400" lang="en-US">
                <a:latin typeface="Times New Roman" panose="02020603050405020304" pitchFamily="18" charset="0"/>
                <a:cs typeface="Times New Roman" panose="02020603050405020304" pitchFamily="18" charset="0"/>
              </a:rPr>
              <a:t>conclusion</a:t>
            </a:r>
            <a:endParaRPr b="1" dirty="0" sz="5400" lang="en-IN">
              <a:latin typeface="Times New Roman" panose="02020603050405020304" pitchFamily="18" charset="0"/>
              <a:cs typeface="Times New Roman" panose="02020603050405020304" pitchFamily="18" charset="0"/>
            </a:endParaRPr>
          </a:p>
        </p:txBody>
      </p:sp>
      <p:graphicFrame>
        <p:nvGraphicFramePr>
          <p:cNvPr id="4194305" name="Table 3"/>
          <p:cNvGraphicFramePr>
            <a:graphicFrameLocks noGrp="1"/>
          </p:cNvGraphicFramePr>
          <p:nvPr/>
        </p:nvGraphicFramePr>
        <p:xfrm>
          <a:off x="304800" y="1676400"/>
          <a:ext cx="4190999" cy="2711007"/>
        </p:xfrm>
        <a:graphic>
          <a:graphicData uri="http://schemas.openxmlformats.org/drawingml/2006/table">
            <a:tbl>
              <a:tblPr>
                <a:tableStyleId>{5C22544A-7EE6-4342-B048-85BDC9FD1C3A}</a:tableStyleId>
              </a:tblPr>
              <a:tblGrid>
                <a:gridCol w="1347682"/>
                <a:gridCol w="537998"/>
                <a:gridCol w="548758"/>
                <a:gridCol w="602557"/>
                <a:gridCol w="637527"/>
                <a:gridCol w="516477"/>
              </a:tblGrid>
              <a:tr h="412535">
                <a:tc>
                  <a:txBody>
                    <a:bodyPr/>
                    <a:p>
                      <a:pPr algn="l" fontAlgn="b"/>
                      <a:r>
                        <a:rPr sz="1100" lang="en-US" strike="noStrike" u="none">
                          <a:effectLst/>
                          <a:highlight>
                            <a:srgbClr val="C0E6F5"/>
                          </a:highlight>
                        </a:rPr>
                        <a:t>Sum of No  of Employees</a:t>
                      </a:r>
                      <a:endParaRPr b="1" sz="1100" i="0" lang="en-US"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54167">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Full-Time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Part-Time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Temporary</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Admin Offices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Executive Office</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IT/IS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88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224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56935">
                <a:tc>
                  <a:txBody>
                    <a:bodyPr/>
                    <a:p>
                      <a:pPr algn="l" fontAlgn="b"/>
                      <a:r>
                        <a:rPr sz="1100" lang="en-IN" strike="noStrike" u="none">
                          <a:effectLst/>
                        </a:rPr>
                        <a:t>Production</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336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dirty="0" sz="1100" lang="en-IN" strike="noStrike" u="none">
                          <a:effectLst/>
                        </a:rPr>
                        <a:t>1014</a:t>
                      </a:r>
                      <a:endParaRPr b="0" dirty="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Sales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56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43</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12535">
                <a:tc>
                  <a:txBody>
                    <a:bodyPr/>
                    <a:p>
                      <a:pPr algn="l" fontAlgn="b"/>
                      <a:r>
                        <a:rPr sz="1100" lang="en-IN" strike="noStrike" u="none">
                          <a:effectLst/>
                        </a:rPr>
                        <a:t>Software Engineering</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504</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477</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552</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1533</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dirty="0" sz="1100" i="0" lang="en-IN" strike="noStrike" u="none">
                        <a:solidFill>
                          <a:srgbClr val="000000"/>
                        </a:solidFill>
                        <a:effectLst/>
                        <a:latin typeface="Aptos Narrow" panose="020B0004020202020204" pitchFamily="34" charset="0"/>
                      </a:endParaRPr>
                    </a:p>
                  </a:txBody>
                  <a:tcPr marL="9525" marR="9525" marT="9525" marB="0" anchor="b"/>
                </a:tc>
              </a:tr>
            </a:tbl>
          </a:graphicData>
        </a:graphic>
      </p:graphicFrame>
      <p:sp>
        <p:nvSpPr>
          <p:cNvPr id="1048640" name="TextBox 4"/>
          <p:cNvSpPr txBox="1"/>
          <p:nvPr/>
        </p:nvSpPr>
        <p:spPr>
          <a:xfrm>
            <a:off x="4868333" y="990600"/>
            <a:ext cx="5494867" cy="4893647"/>
          </a:xfrm>
          <a:prstGeom prst="rect"/>
          <a:noFill/>
        </p:spPr>
        <p:txBody>
          <a:bodyPr rtlCol="0" wrap="square">
            <a:spAutoFit/>
          </a:bodyPr>
          <a:p>
            <a:r>
              <a:rPr dirty="0" sz="2400" lang="en-US"/>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Title 1"/>
          <p:cNvSpPr>
            <a:spLocks noGrp="1"/>
          </p:cNvSpPr>
          <p:nvPr>
            <p:ph type="title"/>
          </p:nvPr>
        </p:nvSpPr>
        <p:spPr/>
        <p:txBody>
          <a:bodyPr/>
          <a:p>
            <a:r>
              <a:rPr dirty="0" lang="en-IN">
                <a:solidFill>
                  <a:schemeClr val="tx1"/>
                </a:solidFill>
              </a:rPr>
              <a:t>PROJECT TITLE</a:t>
            </a:r>
          </a:p>
        </p:txBody>
      </p:sp>
      <p:sp>
        <p:nvSpPr>
          <p:cNvPr id="1048597" name="TextBox 2"/>
          <p:cNvSpPr txBox="1"/>
          <p:nvPr/>
        </p:nvSpPr>
        <p:spPr>
          <a:xfrm>
            <a:off x="680774" y="2362200"/>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Classification type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dirty="0" sz="6000" lang="en-IN"/>
              <a:t>AGENDA</a:t>
            </a:r>
          </a:p>
        </p:txBody>
      </p:sp>
      <p:sp>
        <p:nvSpPr>
          <p:cNvPr id="1048599" name="TextBox 5"/>
          <p:cNvSpPr txBox="1"/>
          <p:nvPr/>
        </p:nvSpPr>
        <p:spPr>
          <a:xfrm>
            <a:off x="677334" y="2274838"/>
            <a:ext cx="6100996" cy="3444241"/>
          </a:xfrm>
          <a:prstGeom prst="rect"/>
          <a:noFill/>
        </p:spPr>
        <p:txBody>
          <a:bodyPr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2" name="object 7"/>
          <p:cNvSpPr txBox="1">
            <a:spLocks noGrp="1"/>
          </p:cNvSpPr>
          <p:nvPr>
            <p:ph type="title"/>
          </p:nvPr>
        </p:nvSpPr>
        <p:spPr>
          <a:xfrm>
            <a:off x="873665" y="3181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t>P</a:t>
            </a:r>
            <a:r>
              <a:rPr b="1" dirty="0" sz="4250" spc="15"/>
              <a:t>ROB</a:t>
            </a:r>
            <a:r>
              <a:rPr b="1" dirty="0" sz="4250" spc="55"/>
              <a:t>L</a:t>
            </a:r>
            <a:r>
              <a:rPr b="1" dirty="0" sz="4250" spc="-20"/>
              <a:t>E</a:t>
            </a:r>
            <a:r>
              <a:rPr b="1" dirty="0" sz="4250" spc="20"/>
              <a:t>M</a:t>
            </a:r>
            <a:r>
              <a:rPr b="1" dirty="0" sz="4250"/>
              <a:t>	</a:t>
            </a:r>
            <a:r>
              <a:rPr b="1" dirty="0" sz="4250" spc="10"/>
              <a:t>S</a:t>
            </a:r>
            <a:r>
              <a:rPr b="1" dirty="0" sz="4250" spc="-370"/>
              <a:t>T</a:t>
            </a:r>
            <a:r>
              <a:rPr b="1" dirty="0" sz="4250" spc="-375"/>
              <a:t>A</a:t>
            </a:r>
            <a:r>
              <a:rPr b="1" dirty="0" sz="4250" spc="15"/>
              <a:t>T</a:t>
            </a:r>
            <a:r>
              <a:rPr b="1" dirty="0" sz="4250" spc="-10"/>
              <a:t>E</a:t>
            </a:r>
            <a:r>
              <a:rPr b="1" dirty="0" sz="4250" spc="-20"/>
              <a:t>ME</a:t>
            </a:r>
            <a:r>
              <a:rPr b="1" dirty="0" sz="4250" spc="10"/>
              <a:t>NT</a:t>
            </a:r>
            <a:endParaRPr b="1" dirty="0" sz="4250"/>
          </a:p>
        </p:txBody>
      </p:sp>
      <p:sp>
        <p:nvSpPr>
          <p:cNvPr id="1048603"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TextBox 12"/>
          <p:cNvSpPr txBox="1"/>
          <p:nvPr/>
        </p:nvSpPr>
        <p:spPr>
          <a:xfrm>
            <a:off x="834072" y="1676400"/>
            <a:ext cx="6214428" cy="4358640"/>
          </a:xfrm>
          <a:prstGeom prst="rect"/>
          <a:noFill/>
        </p:spPr>
        <p:txBody>
          <a:bodyPr rtlCol="0" wrap="square">
            <a:spAutoFit/>
          </a:bodyPr>
          <a:p>
            <a:pPr indent="-285750" marL="285750">
              <a:buFont typeface="Arial" panose="020B0604020202020204" pitchFamily="34" charset="0"/>
              <a:buChar char="•"/>
            </a:pPr>
            <a:r>
              <a:rPr dirty="0" lang="en-IN"/>
              <a:t> </a:t>
            </a:r>
            <a:r>
              <a:rPr dirty="0" lang="en-US"/>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dirty="0" lang="en-IN"/>
              <a:t> </a:t>
            </a:r>
          </a:p>
          <a:p>
            <a:endParaRPr dirty="0" lang="en-IN"/>
          </a:p>
          <a:p>
            <a:pPr indent="-342900" marL="342900">
              <a:buFont typeface="Arial" panose="020B0604020202020204" pitchFamily="34" charset="0"/>
              <a:buChar char="•"/>
            </a:pPr>
            <a:r>
              <a:rPr dirty="0" lang="en-US"/>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7"/>
          <p:cNvSpPr txBox="1">
            <a:spLocks noGrp="1"/>
          </p:cNvSpPr>
          <p:nvPr>
            <p:ph type="title"/>
          </p:nvPr>
        </p:nvSpPr>
        <p:spPr>
          <a:xfrm>
            <a:off x="739775" y="829627"/>
            <a:ext cx="6804025"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a:t>PROJECT	</a:t>
            </a:r>
            <a:r>
              <a:rPr b="1" dirty="0" sz="4400" spc="-20"/>
              <a:t>OVERVIEW</a:t>
            </a:r>
            <a:endParaRPr b="1" dirty="0" sz="4400"/>
          </a:p>
        </p:txBody>
      </p:sp>
      <p:sp>
        <p:nvSpPr>
          <p:cNvPr id="1048608"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TextBox 10"/>
          <p:cNvSpPr txBox="1"/>
          <p:nvPr/>
        </p:nvSpPr>
        <p:spPr>
          <a:xfrm>
            <a:off x="990600" y="2133600"/>
            <a:ext cx="7924800" cy="2580641"/>
          </a:xfrm>
          <a:prstGeom prst="rect"/>
          <a:noFill/>
        </p:spPr>
        <p:txBody>
          <a:bodyPr rtlCol="0" wrap="square">
            <a:spAutoFit/>
          </a:bodyPr>
          <a:p>
            <a:pPr indent="-342900" marL="342900">
              <a:buFont typeface="Arial" panose="020B0604020202020204" pitchFamily="34" charset="0"/>
              <a:buChar char="•"/>
            </a:pPr>
            <a:r>
              <a:rPr dirty="0" sz="2400" lang="en-US"/>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2" name="object 5"/>
          <p:cNvSpPr txBox="1">
            <a:spLocks noGrp="1"/>
          </p:cNvSpPr>
          <p:nvPr>
            <p:ph type="title"/>
          </p:nvPr>
        </p:nvSpPr>
        <p:spPr>
          <a:xfrm>
            <a:off x="699452" y="891793"/>
            <a:ext cx="6082348" cy="570669"/>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a:t>E</a:t>
            </a:r>
            <a:r>
              <a:rPr b="1" dirty="0" spc="30"/>
              <a:t>N</a:t>
            </a:r>
            <a:r>
              <a:rPr b="1" dirty="0" spc="15"/>
              <a:t>D</a:t>
            </a:r>
            <a:r>
              <a:rPr b="1" dirty="0" spc="-45"/>
              <a:t> </a:t>
            </a:r>
            <a:r>
              <a:rPr b="1" dirty="0"/>
              <a:t>U</a:t>
            </a:r>
            <a:r>
              <a:rPr b="1" dirty="0" spc="10"/>
              <a:t>S</a:t>
            </a:r>
            <a:r>
              <a:rPr b="1" dirty="0" spc="-25"/>
              <a:t>E</a:t>
            </a:r>
            <a:r>
              <a:rPr b="1" dirty="0" spc="-10"/>
              <a:t>R</a:t>
            </a:r>
            <a:r>
              <a:rPr b="1" dirty="0" spc="5"/>
              <a:t>S?</a:t>
            </a:r>
            <a:endParaRPr b="1" dirty="0"/>
          </a:p>
        </p:txBody>
      </p:sp>
      <p:sp>
        <p:nvSpPr>
          <p:cNvPr id="1048613" name="object 8"/>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4" name="TextBox 6"/>
          <p:cNvSpPr txBox="1"/>
          <p:nvPr/>
        </p:nvSpPr>
        <p:spPr>
          <a:xfrm>
            <a:off x="990600" y="1981200"/>
            <a:ext cx="5257800" cy="3558540"/>
          </a:xfrm>
          <a:prstGeom prst="rect"/>
          <a:noFill/>
        </p:spPr>
        <p:txBody>
          <a:bodyPr rtlCol="0" wrap="square">
            <a:spAutoFit/>
          </a:bodyPr>
          <a:p>
            <a:pPr indent="-285750" marL="285750">
              <a:buFont typeface="Arial" panose="020B0604020202020204" pitchFamily="34" charset="0"/>
              <a:buChar char="•"/>
            </a:pPr>
            <a:r>
              <a:rPr b="1" dirty="0" sz="2400" lang="en-IN"/>
              <a:t>HR Professionals and Employers</a:t>
            </a:r>
          </a:p>
          <a:p>
            <a:pPr indent="-285750" marL="285750">
              <a:buFont typeface="Arial" panose="020B0604020202020204" pitchFamily="34" charset="0"/>
              <a:buChar char="•"/>
            </a:pPr>
            <a:r>
              <a:rPr b="1" dirty="0" sz="2400" lang="en-IN"/>
              <a:t>Employees and Job Seekers</a:t>
            </a:r>
          </a:p>
          <a:p>
            <a:pPr indent="-285750" marL="285750">
              <a:buFont typeface="Arial" panose="020B0604020202020204" pitchFamily="34" charset="0"/>
              <a:buChar char="•"/>
            </a:pPr>
            <a:r>
              <a:rPr b="1" dirty="0" sz="2400" lang="en-IN"/>
              <a:t>Legal and Compliance Teams</a:t>
            </a:r>
          </a:p>
          <a:p>
            <a:pPr indent="-285750" marL="285750">
              <a:buFont typeface="Arial" panose="020B0604020202020204" pitchFamily="34" charset="0"/>
              <a:buChar char="•"/>
            </a:pPr>
            <a:r>
              <a:rPr b="1" dirty="0" sz="2400" lang="en-US"/>
              <a:t>Policy Makers and Government Agencies</a:t>
            </a:r>
            <a:endParaRPr b="1" dirty="0" sz="2400" lang="en-IN"/>
          </a:p>
          <a:p>
            <a:pPr indent="-285750" marL="285750">
              <a:buFont typeface="Arial" panose="020B0604020202020204" pitchFamily="34" charset="0"/>
              <a:buChar char="•"/>
            </a:pPr>
            <a:r>
              <a:rPr b="1" dirty="0" sz="2400" lang="en-US"/>
              <a:t>Labor Unions and Advocacy Groups</a:t>
            </a:r>
            <a:endParaRPr b="1" dirty="0" sz="2400" lang="en-IN"/>
          </a:p>
          <a:p>
            <a:pPr indent="-285750" marL="285750">
              <a:buFont typeface="Arial" panose="020B0604020202020204" pitchFamily="34" charset="0"/>
              <a:buChar char="•"/>
            </a:pPr>
            <a:r>
              <a:rPr b="1" dirty="0" sz="2400" lang="en-IN"/>
              <a:t>Academic Researchers and Economists</a:t>
            </a:r>
            <a:r>
              <a:rPr dirty="0" sz="2400" lang="en-IN"/>
              <a:t> </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7"/>
          <p:cNvSpPr txBox="1"/>
          <p:nvPr/>
        </p:nvSpPr>
        <p:spPr>
          <a:xfrm>
            <a:off x="2819400" y="1509396"/>
            <a:ext cx="8229600" cy="5355312"/>
          </a:xfrm>
          <a:prstGeom prst="rect"/>
          <a:noFill/>
        </p:spPr>
        <p:txBody>
          <a:bodyPr rtlCol="0" wrap="square">
            <a:spAutoFit/>
          </a:bodyPr>
          <a:p>
            <a:pPr indent="-285750" marL="285750">
              <a:buFont typeface="Arial" panose="020B0604020202020204" pitchFamily="34" charset="0"/>
              <a:buChar char="•"/>
            </a:pPr>
            <a:r>
              <a:rPr dirty="0" lang="en-US"/>
              <a:t>FILTERATION- SELECTING THE FEATURES FOR THE PROJECT</a:t>
            </a:r>
          </a:p>
          <a:p>
            <a:r>
              <a:rPr dirty="0" lang="en-US"/>
              <a:t>                       - FOR OMITTING THE EMPTY CELLS</a:t>
            </a:r>
          </a:p>
          <a:p>
            <a:endParaRPr dirty="0" lang="en-US"/>
          </a:p>
          <a:p>
            <a:pPr indent="-285750" marL="285750">
              <a:buFont typeface="Arial" panose="020B0604020202020204" pitchFamily="34" charset="0"/>
              <a:buChar char="•"/>
            </a:pPr>
            <a:r>
              <a:rPr dirty="0" lang="en-US"/>
              <a:t>PIVOT TABLE-  FOR OMITTING THE BLANK CELLS</a:t>
            </a:r>
          </a:p>
          <a:p>
            <a:r>
              <a:rPr dirty="0" lang="en-US"/>
              <a:t>                       - ADDED FILTERS, ROWS, COLUMNS </a:t>
            </a:r>
          </a:p>
          <a:p>
            <a:endParaRPr dirty="0" lang="en-US"/>
          </a:p>
          <a:p>
            <a:pPr indent="-285750" marL="285750">
              <a:buFont typeface="Arial" panose="020B0604020202020204" pitchFamily="34" charset="0"/>
              <a:buChar char="•"/>
            </a:pPr>
            <a:r>
              <a:rPr dirty="0" lang="en-US"/>
              <a:t>CHART- BAR GRAPH AS A PROJECT RESULT</a:t>
            </a:r>
          </a:p>
          <a:p>
            <a:endParaRPr dirty="0" lang="en-US"/>
          </a:p>
          <a:p>
            <a:r>
              <a:rPr dirty="0" lang="en-US"/>
              <a:t>SOLUTION FOR THE PROBLEM : </a:t>
            </a:r>
          </a:p>
          <a:p>
            <a:r>
              <a:rPr b="1" dirty="0" lang="en-US"/>
              <a:t>Improved Classification Tools and Systems</a:t>
            </a:r>
            <a:r>
              <a:rPr dirty="0" lang="en-US"/>
              <a:t>:</a:t>
            </a:r>
          </a:p>
          <a:p>
            <a:pPr>
              <a:buFont typeface="Arial" panose="020B0604020202020204" pitchFamily="34" charset="0"/>
              <a:buChar char="•"/>
            </a:pPr>
            <a:r>
              <a:rPr b="1" dirty="0" lang="en-US"/>
              <a:t>Automated Classification Software</a:t>
            </a:r>
            <a:r>
              <a:rPr dirty="0" lang="en-US"/>
              <a:t>: Develop and implement tools that help employers accurately classify workers based on specific criteria, reducing the likelihood of misclassification.</a:t>
            </a:r>
          </a:p>
          <a:p>
            <a:pPr>
              <a:buFont typeface="Arial" panose="020B0604020202020204" pitchFamily="34" charset="0"/>
              <a:buChar char="•"/>
            </a:pPr>
            <a:r>
              <a:rPr b="1" dirty="0" lang="en-US"/>
              <a:t>Compliance Monitoring Systems</a:t>
            </a:r>
            <a:r>
              <a:rPr dirty="0" lang="en-US"/>
              <a:t>: Use technology to monitor and flag potential misclassifications, helping organizations remain compliant with labor laws</a:t>
            </a:r>
          </a:p>
          <a:p>
            <a:endParaRPr dirty="0" lang="en-US"/>
          </a:p>
          <a:p>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0" name="Title 1"/>
          <p:cNvSpPr>
            <a:spLocks noGrp="1"/>
          </p:cNvSpPr>
          <p:nvPr>
            <p:ph type="title"/>
          </p:nvPr>
        </p:nvSpPr>
        <p:spPr>
          <a:xfrm>
            <a:off x="1143000" y="548390"/>
            <a:ext cx="8596668" cy="1320800"/>
          </a:xfrm>
        </p:spPr>
        <p:txBody>
          <a:bodyPr/>
          <a:p>
            <a:r>
              <a:rPr b="1" dirty="0" lang="en-IN"/>
              <a:t>Dataset Description</a:t>
            </a:r>
          </a:p>
        </p:txBody>
      </p:sp>
      <p:sp>
        <p:nvSpPr>
          <p:cNvPr id="1048621" name="TextBox 3"/>
          <p:cNvSpPr txBox="1"/>
          <p:nvPr/>
        </p:nvSpPr>
        <p:spPr>
          <a:xfrm>
            <a:off x="1524000" y="1869190"/>
            <a:ext cx="7086600" cy="4062651"/>
          </a:xfrm>
          <a:prstGeom prst="rect"/>
          <a:noFill/>
        </p:spPr>
        <p:txBody>
          <a:bodyPr rtlCol="0" wrap="square">
            <a:spAutoFit/>
          </a:bodyPr>
          <a:p>
            <a:pPr indent="-285750" marL="285750">
              <a:buFont typeface="Arial" panose="020B0604020202020204" pitchFamily="34" charset="0"/>
              <a:buChar char="•"/>
            </a:pPr>
            <a:r>
              <a:rPr b="1" dirty="0" sz="2000" lang="en-IN"/>
              <a:t>EMPLOYMENT DATA SET – TAKEN FROM “KAGGLE”</a:t>
            </a:r>
          </a:p>
          <a:p>
            <a:pPr indent="-285750" marL="285750">
              <a:buFont typeface="Arial" panose="020B0604020202020204" pitchFamily="34" charset="0"/>
              <a:buChar char="•"/>
            </a:pPr>
            <a:r>
              <a:rPr b="1" dirty="0" sz="2000" lang="en-IN"/>
              <a:t>FROM 26 CHARACTERISTICS- SELECTED 12 FEATURES</a:t>
            </a:r>
          </a:p>
          <a:p>
            <a:pPr indent="-342900" marL="342900">
              <a:buFont typeface="+mj-lt"/>
              <a:buAutoNum type="alphaLcParenR"/>
            </a:pPr>
            <a:r>
              <a:rPr b="1" dirty="0" sz="2000" lang="en-IN"/>
              <a:t>EMPLOYMENT NAME</a:t>
            </a:r>
          </a:p>
          <a:p>
            <a:pPr indent="-342900" marL="342900">
              <a:buFont typeface="+mj-lt"/>
              <a:buAutoNum type="alphaLcParenR"/>
            </a:pPr>
            <a:r>
              <a:rPr b="1" dirty="0" sz="2000" lang="en-IN"/>
              <a:t>START DATE / EXIT DATE</a:t>
            </a:r>
          </a:p>
          <a:p>
            <a:pPr indent="-342900" marL="342900">
              <a:buFont typeface="+mj-lt"/>
              <a:buAutoNum type="alphaLcParenR"/>
            </a:pPr>
            <a:r>
              <a:rPr b="1" dirty="0" sz="2000" lang="en-IN"/>
              <a:t>EMAIL ID</a:t>
            </a:r>
          </a:p>
          <a:p>
            <a:pPr indent="-342900" marL="342900">
              <a:buFont typeface="+mj-lt"/>
              <a:buAutoNum type="alphaLcParenR"/>
            </a:pPr>
            <a:r>
              <a:rPr b="1" dirty="0" sz="2000" lang="en-IN"/>
              <a:t>BUSINESS UNIT</a:t>
            </a:r>
          </a:p>
          <a:p>
            <a:pPr indent="-342900" marL="342900">
              <a:buFont typeface="+mj-lt"/>
              <a:buAutoNum type="alphaLcParenR"/>
            </a:pPr>
            <a:r>
              <a:rPr b="1" dirty="0" sz="2000" lang="en-IN"/>
              <a:t>EMPLOYMENT CLASSIFICATION</a:t>
            </a:r>
          </a:p>
          <a:p>
            <a:pPr indent="-342900" marL="342900">
              <a:buFont typeface="+mj-lt"/>
              <a:buAutoNum type="alphaLcParenR"/>
            </a:pPr>
            <a:r>
              <a:rPr b="1" dirty="0" sz="2000" lang="en-IN"/>
              <a:t>EMPLOYMENT STATUS</a:t>
            </a:r>
          </a:p>
          <a:p>
            <a:pPr indent="-342900" marL="342900">
              <a:buFont typeface="+mj-lt"/>
              <a:buAutoNum type="alphaLcParenR"/>
            </a:pPr>
            <a:r>
              <a:rPr b="1" dirty="0" sz="2000" lang="en-IN"/>
              <a:t>DIVISION</a:t>
            </a:r>
          </a:p>
          <a:p>
            <a:pPr indent="-342900" marL="342900">
              <a:buFont typeface="+mj-lt"/>
              <a:buAutoNum type="alphaLcParenR"/>
            </a:pPr>
            <a:r>
              <a:rPr b="1" dirty="0" sz="2000" lang="en-IN"/>
              <a:t>GENDER</a:t>
            </a:r>
          </a:p>
          <a:p>
            <a:pPr indent="-342900" marL="342900">
              <a:buFont typeface="+mj-lt"/>
              <a:buAutoNum type="alphaLcParenR"/>
            </a:pPr>
            <a:r>
              <a:rPr b="1" dirty="0" sz="2000" lang="en-IN"/>
              <a:t>DEPARTMENGT TYPE</a:t>
            </a:r>
          </a:p>
          <a:p>
            <a:pPr indent="-342900" marL="342900">
              <a:buFont typeface="+mj-lt"/>
              <a:buAutoNum type="alphaLcParenR"/>
            </a:pPr>
            <a:r>
              <a:rPr b="1" dirty="0" sz="2000" lang="en-IN"/>
              <a:t>PERFORMANCE METRICS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b="1" dirty="0" sz="4250" spc="15"/>
              <a:t>THE</a:t>
            </a:r>
            <a:r>
              <a:rPr b="1" dirty="0" sz="4250" spc="20"/>
              <a:t> </a:t>
            </a:r>
            <a:r>
              <a:rPr b="1" dirty="0" sz="4250" lang="en-US" spc="20"/>
              <a:t>"</a:t>
            </a:r>
            <a:r>
              <a:rPr b="1" dirty="0" sz="4250" spc="10"/>
              <a:t>WOW</a:t>
            </a:r>
            <a:r>
              <a:rPr b="1" dirty="0" sz="4250" lang="en-US" spc="10"/>
              <a:t>"</a:t>
            </a:r>
            <a:r>
              <a:rPr b="1" dirty="0" sz="4250" spc="85"/>
              <a:t> </a:t>
            </a:r>
            <a:r>
              <a:rPr b="1" dirty="0" sz="4250" spc="10"/>
              <a:t>IN</a:t>
            </a:r>
            <a:r>
              <a:rPr b="1" dirty="0" sz="4250" spc="-5"/>
              <a:t> </a:t>
            </a:r>
            <a:r>
              <a:rPr b="1" dirty="0" sz="4250" spc="15"/>
              <a:t>OUR</a:t>
            </a:r>
            <a:r>
              <a:rPr b="1" dirty="0" sz="4250" spc="-10"/>
              <a:t> </a:t>
            </a:r>
            <a:r>
              <a:rPr b="1" dirty="0" sz="4250" spc="20"/>
              <a:t>SOLUTION</a:t>
            </a:r>
            <a:endParaRPr b="1" dirty="0" sz="4250"/>
          </a:p>
        </p:txBody>
      </p:sp>
      <p:sp>
        <p:nvSpPr>
          <p:cNvPr id="104862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8" name="TextBox 10"/>
          <p:cNvSpPr txBox="1"/>
          <p:nvPr/>
        </p:nvSpPr>
        <p:spPr>
          <a:xfrm>
            <a:off x="2362200" y="1828800"/>
            <a:ext cx="6324600" cy="1569660"/>
          </a:xfrm>
          <a:prstGeom prst="rect"/>
          <a:noFill/>
        </p:spPr>
        <p:txBody>
          <a:bodyPr rtlCol="0" wrap="square">
            <a:spAutoFit/>
          </a:bodyPr>
          <a:p>
            <a:pPr indent="-342900" marL="342900">
              <a:buFont typeface="+mj-lt"/>
              <a:buAutoNum type="arabicPeriod"/>
            </a:pPr>
            <a:r>
              <a:rPr dirty="0" sz="3200" lang="en-IN"/>
              <a:t>PIVOT TABLE</a:t>
            </a:r>
          </a:p>
          <a:p>
            <a:pPr indent="-342900" marL="342900">
              <a:buFont typeface="+mj-lt"/>
              <a:buAutoNum type="arabicPeriod"/>
            </a:pPr>
            <a:r>
              <a:rPr dirty="0" sz="3200" lang="en-IN"/>
              <a:t>CONDITIONAL FORMATTING</a:t>
            </a:r>
          </a:p>
          <a:p>
            <a:pPr indent="-342900" marL="342900">
              <a:buFont typeface="+mj-lt"/>
              <a:buAutoNum type="arabicPeriod"/>
            </a:pPr>
            <a:r>
              <a:rPr dirty="0" sz="3200" lang="en-IN"/>
              <a:t>CHARTS AND GRAPH</a:t>
            </a: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Shreya Ashy</cp:lastModifiedBy>
  <dcterms:created xsi:type="dcterms:W3CDTF">2024-03-29T04:07:22Z</dcterms:created>
  <dcterms:modified xsi:type="dcterms:W3CDTF">2024-10-28T08:29:57Z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b6a7877de41347d989240b5f991275a4</vt:lpwstr>
  </property>
</Properties>
</file>