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9"/>
  </p:notesMasterIdLst>
  <p:sldIdLst>
    <p:sldId id="256" r:id="rId2"/>
    <p:sldId id="714" r:id="rId3"/>
    <p:sldId id="674" r:id="rId4"/>
    <p:sldId id="722" r:id="rId5"/>
    <p:sldId id="729" r:id="rId6"/>
    <p:sldId id="730" r:id="rId7"/>
    <p:sldId id="731" r:id="rId8"/>
    <p:sldId id="732" r:id="rId9"/>
    <p:sldId id="734" r:id="rId10"/>
    <p:sldId id="747" r:id="rId11"/>
    <p:sldId id="736" r:id="rId12"/>
    <p:sldId id="735" r:id="rId13"/>
    <p:sldId id="737" r:id="rId14"/>
    <p:sldId id="746" r:id="rId15"/>
    <p:sldId id="748" r:id="rId16"/>
    <p:sldId id="739" r:id="rId17"/>
    <p:sldId id="30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F5597"/>
    <a:srgbClr val="8FAADC"/>
    <a:srgbClr val="333F50"/>
    <a:srgbClr val="8497B0"/>
    <a:srgbClr val="626CC7"/>
    <a:srgbClr val="323B8D"/>
    <a:srgbClr val="21275D"/>
    <a:srgbClr val="161A3E"/>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67" d="100"/>
          <a:sy n="67" d="100"/>
        </p:scale>
        <p:origin x="762" y="60"/>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14-12-2024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94405"/>
            <a:ext cx="10800000" cy="705600"/>
          </a:xfrm>
        </p:spPr>
        <p:txBody>
          <a:bodyPr/>
          <a:lstStyle>
            <a:lvl1pPr algn="ctr">
              <a:defRPr sz="3200">
                <a:solidFill>
                  <a:schemeClr val="tx1"/>
                </a:solidFill>
                <a:latin typeface="+mj-lt"/>
              </a:defRPr>
            </a:lvl1pPr>
          </a:lstStyle>
          <a:p>
            <a:r>
              <a:rPr lang="en-US"/>
              <a:t>Click to add title</a:t>
            </a:r>
          </a:p>
        </p:txBody>
      </p:sp>
      <p:sp>
        <p:nvSpPr>
          <p:cNvPr id="3" name="日期占位符 2"/>
          <p:cNvSpPr>
            <a:spLocks noGrp="1"/>
          </p:cNvSpPr>
          <p:nvPr>
            <p:ph type="dt" sz="half" idx="10"/>
            <p:custDataLst>
              <p:tags r:id="rId2"/>
            </p:custDataLst>
          </p:nvPr>
        </p:nvSpPr>
        <p:spPr>
          <a:xfrm>
            <a:off x="612000" y="6314400"/>
            <a:ext cx="2700000" cy="316800"/>
          </a:xfrm>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a:xfrm>
            <a:off x="4116000" y="6314400"/>
            <a:ext cx="3960000" cy="316800"/>
          </a:xfrm>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a:xfrm>
            <a:off x="8877600" y="6314400"/>
            <a:ext cx="2700000" cy="316800"/>
          </a:xfrm>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p:cNvSpPr txBox="1"/>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p:cNvSpPr txBox="1"/>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txBox="1"/>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l="4000" r="3112"/>
          <a:stretch>
            <a:fillRect/>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tLang="en-US" sz="5400" b="1" dirty="0">
                <a:latin typeface="Bernard MT Condensed" panose="02050806060905020404" pitchFamily="18" charset="0"/>
              </a:rPr>
              <a:t>Breast Cancer Risk Prediction</a:t>
            </a:r>
          </a:p>
        </p:txBody>
      </p:sp>
      <p:sp>
        <p:nvSpPr>
          <p:cNvPr id="3" name="TextBox 2">
            <a:extLst>
              <a:ext uri="{FF2B5EF4-FFF2-40B4-BE49-F238E27FC236}">
                <a16:creationId xmlns:a16="http://schemas.microsoft.com/office/drawing/2014/main" id="{E5E9AB79-E7D8-D5F5-502A-84938AE063CA}"/>
              </a:ext>
            </a:extLst>
          </p:cNvPr>
          <p:cNvSpPr txBox="1"/>
          <p:nvPr/>
        </p:nvSpPr>
        <p:spPr>
          <a:xfrm>
            <a:off x="9234487" y="5986462"/>
            <a:ext cx="2957513"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 MENAKA ALAGAR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Bar chart for Missing Values</a:t>
            </a:r>
          </a:p>
        </p:txBody>
      </p:sp>
      <p:sp>
        <p:nvSpPr>
          <p:cNvPr id="3" name="Content Placeholder 2"/>
          <p:cNvSpPr>
            <a:spLocks noGrp="1"/>
          </p:cNvSpPr>
          <p:nvPr>
            <p:ph idx="1"/>
          </p:nvPr>
        </p:nvSpPr>
        <p:spPr>
          <a:xfrm>
            <a:off x="678884" y="1675075"/>
            <a:ext cx="10834234"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lgn="just">
              <a:buNone/>
            </a:pPr>
            <a:endParaRPr lang="en-US" sz="2000" b="0" i="0" dirty="0">
              <a:effectLst/>
              <a:latin typeface="+mn-lt"/>
              <a:cs typeface="+mn-lt"/>
            </a:endParaRPr>
          </a:p>
          <a:p>
            <a:pPr marL="0" lvl="0" indent="0">
              <a:lnSpc>
                <a:spcPct val="100000"/>
              </a:lnSpc>
              <a:buNone/>
            </a:pPr>
            <a:endParaRPr lang="en-IN" altLang="en-US" sz="2000">
              <a:latin typeface="+mn-lt"/>
              <a:cs typeface="+mn-lt"/>
            </a:endParaRPr>
          </a:p>
        </p:txBody>
      </p:sp>
      <p:sp>
        <p:nvSpPr>
          <p:cNvPr id="5" name="Text Box 4"/>
          <p:cNvSpPr txBox="1"/>
          <p:nvPr/>
        </p:nvSpPr>
        <p:spPr>
          <a:xfrm>
            <a:off x="535940" y="1216660"/>
            <a:ext cx="4196080" cy="491680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Here there is lot of missing values in the dataset.</a:t>
            </a:r>
          </a:p>
          <a:p>
            <a:pPr marL="285750" indent="-285750">
              <a:lnSpc>
                <a:spcPct val="150000"/>
              </a:lnSpc>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Mostly 3-Gene Classifier subtype and </a:t>
            </a:r>
            <a:r>
              <a:rPr lang="en-IN" altLang="en-US" sz="2000" dirty="0" err="1">
                <a:latin typeface="Times New Roman" panose="02020603050405020304" pitchFamily="18" charset="0"/>
                <a:cs typeface="Times New Roman" panose="02020603050405020304" pitchFamily="18" charset="0"/>
              </a:rPr>
              <a:t>Tumor</a:t>
            </a:r>
            <a:r>
              <a:rPr lang="en-IN" altLang="en-US" sz="2000" dirty="0">
                <a:latin typeface="Times New Roman" panose="02020603050405020304" pitchFamily="18" charset="0"/>
                <a:cs typeface="Times New Roman" panose="02020603050405020304" pitchFamily="18" charset="0"/>
              </a:rPr>
              <a:t> stage has lot of missing values</a:t>
            </a:r>
          </a:p>
          <a:p>
            <a:pPr marL="285750" indent="-285750">
              <a:lnSpc>
                <a:spcPct val="150000"/>
              </a:lnSpc>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Cohort and Age at Diagnosis has less number of missing values.</a:t>
            </a:r>
          </a:p>
          <a:p>
            <a:pPr marL="285750" indent="-285750">
              <a:lnSpc>
                <a:spcPct val="150000"/>
              </a:lnSpc>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Here we are </a:t>
            </a:r>
            <a:r>
              <a:rPr lang="en-IN" altLang="en-US" sz="2000" dirty="0">
                <a:latin typeface="Times New Roman" panose="02020603050405020304" pitchFamily="18" charset="0"/>
                <a:cs typeface="Times New Roman" panose="02020603050405020304" pitchFamily="18" charset="0"/>
                <a:sym typeface="+mn-ea"/>
              </a:rPr>
              <a:t>treating missing values by </a:t>
            </a:r>
            <a:r>
              <a:rPr lang="en-IN" altLang="en-US" sz="2000" dirty="0">
                <a:effectLst/>
                <a:latin typeface="Times New Roman" panose="02020603050405020304" pitchFamily="18" charset="0"/>
                <a:cs typeface="Times New Roman" panose="02020603050405020304" pitchFamily="18" charset="0"/>
                <a:sym typeface="+mn-ea"/>
              </a:rPr>
              <a:t>most frequent values using </a:t>
            </a:r>
            <a:r>
              <a:rPr lang="en-IN" altLang="en-US" sz="2000" b="1" dirty="0" err="1">
                <a:latin typeface="Times New Roman" panose="02020603050405020304" pitchFamily="18" charset="0"/>
                <a:cs typeface="Times New Roman" panose="02020603050405020304" pitchFamily="18" charset="0"/>
                <a:sym typeface="+mn-ea"/>
              </a:rPr>
              <a:t>SimpleImputer</a:t>
            </a:r>
            <a:r>
              <a:rPr lang="en-IN" altLang="en-US" sz="2000" b="1" dirty="0">
                <a:latin typeface="Times New Roman" panose="02020603050405020304" pitchFamily="18" charset="0"/>
                <a:cs typeface="Times New Roman" panose="02020603050405020304" pitchFamily="18" charset="0"/>
                <a:sym typeface="+mn-ea"/>
              </a:rPr>
              <a:t>.</a:t>
            </a:r>
            <a:endParaRPr lang="en-IN" altLang="en-US" sz="2000" b="1" dirty="0">
              <a:effectLst/>
              <a:latin typeface="Times New Roman" panose="02020603050405020304" pitchFamily="18" charset="0"/>
              <a:cs typeface="Times New Roman" panose="02020603050405020304" pitchFamily="18" charset="0"/>
              <a:sym typeface="+mn-ea"/>
            </a:endParaRPr>
          </a:p>
          <a:p>
            <a:pPr marL="285750" indent="-285750">
              <a:lnSpc>
                <a:spcPct val="150000"/>
              </a:lnSpc>
              <a:buFont typeface="Arial" panose="020B0604020202020204" pitchFamily="34" charset="0"/>
              <a:buChar char="•"/>
            </a:pPr>
            <a:endParaRPr lang="en-IN" altLang="en-US" dirty="0"/>
          </a:p>
        </p:txBody>
      </p:sp>
      <p:pic>
        <p:nvPicPr>
          <p:cNvPr id="4" name="Picture 3" descr="missing"/>
          <p:cNvPicPr>
            <a:picLocks noChangeAspect="1"/>
          </p:cNvPicPr>
          <p:nvPr/>
        </p:nvPicPr>
        <p:blipFill>
          <a:blip r:embed="rId2"/>
          <a:stretch>
            <a:fillRect/>
          </a:stretch>
        </p:blipFill>
        <p:spPr>
          <a:xfrm>
            <a:off x="5002530" y="1062990"/>
            <a:ext cx="7075805" cy="5010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Pre-Processing</a:t>
            </a:r>
          </a:p>
        </p:txBody>
      </p:sp>
      <p:sp>
        <p:nvSpPr>
          <p:cNvPr id="3" name="Content Placeholder 2"/>
          <p:cNvSpPr>
            <a:spLocks noGrp="1"/>
          </p:cNvSpPr>
          <p:nvPr>
            <p:ph idx="1"/>
          </p:nvPr>
        </p:nvSpPr>
        <p:spPr>
          <a:xfrm>
            <a:off x="678815" y="1327150"/>
            <a:ext cx="10834370" cy="4745990"/>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285750" indent="-285750" algn="just">
              <a:buFont typeface="Wingdings" panose="05000000000000000000" pitchFamily="2" charset="2"/>
              <a:buChar char="q"/>
            </a:pPr>
            <a:r>
              <a:rPr lang="en-US" sz="1800" b="1" dirty="0">
                <a:effectLst/>
                <a:latin typeface="Times New Roman" panose="02020603050405020304" pitchFamily="18" charset="0"/>
                <a:cs typeface="Times New Roman" panose="02020603050405020304" pitchFamily="18" charset="0"/>
                <a:sym typeface="+mn-ea"/>
              </a:rPr>
              <a:t>Irrelevant Feature Removal:</a:t>
            </a:r>
            <a:r>
              <a:rPr lang="en-US" sz="1800" dirty="0">
                <a:effectLst/>
                <a:latin typeface="Times New Roman" panose="02020603050405020304" pitchFamily="18" charset="0"/>
                <a:cs typeface="Times New Roman" panose="02020603050405020304" pitchFamily="18" charset="0"/>
                <a:sym typeface="+mn-ea"/>
              </a:rPr>
              <a:t> </a:t>
            </a:r>
            <a:r>
              <a:rPr lang="en-IN" altLang="en-US" sz="1800" dirty="0">
                <a:effectLst/>
                <a:latin typeface="Times New Roman" panose="02020603050405020304" pitchFamily="18" charset="0"/>
                <a:cs typeface="Times New Roman" panose="02020603050405020304" pitchFamily="18" charset="0"/>
                <a:sym typeface="+mn-ea"/>
              </a:rPr>
              <a:t>Some Features from dataset to be irrelevant like [Patient ID and Sex] these features are removed from the dataset</a:t>
            </a:r>
            <a:endParaRPr lang="en-US" sz="1800" dirty="0">
              <a:effectLst/>
              <a:latin typeface="Times New Roman" panose="02020603050405020304" pitchFamily="18" charset="0"/>
              <a:cs typeface="Times New Roman" panose="02020603050405020304" pitchFamily="18" charset="0"/>
              <a:sym typeface="+mn-ea"/>
            </a:endParaRPr>
          </a:p>
          <a:p>
            <a:pPr marL="285750" indent="-285750" algn="just">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sym typeface="+mn-ea"/>
              </a:rPr>
              <a:t>Missing Value Treatment:</a:t>
            </a:r>
            <a:r>
              <a:rPr lang="en-US" sz="1800" dirty="0">
                <a:latin typeface="Times New Roman" panose="02020603050405020304" pitchFamily="18" charset="0"/>
                <a:cs typeface="Times New Roman" panose="02020603050405020304" pitchFamily="18" charset="0"/>
                <a:sym typeface="+mn-ea"/>
              </a:rPr>
              <a:t> </a:t>
            </a:r>
            <a:r>
              <a:rPr lang="en-IN" altLang="en-US" sz="1800" dirty="0">
                <a:latin typeface="Times New Roman" panose="02020603050405020304" pitchFamily="18" charset="0"/>
                <a:cs typeface="Times New Roman" panose="02020603050405020304" pitchFamily="18" charset="0"/>
                <a:sym typeface="+mn-ea"/>
              </a:rPr>
              <a:t>There is some missing values in the dataset so we treating them by most frequent values using </a:t>
            </a:r>
            <a:r>
              <a:rPr lang="en-IN" altLang="en-US" sz="1800" b="1" dirty="0" err="1">
                <a:latin typeface="Times New Roman" panose="02020603050405020304" pitchFamily="18" charset="0"/>
                <a:cs typeface="Times New Roman" panose="02020603050405020304" pitchFamily="18" charset="0"/>
                <a:sym typeface="+mn-ea"/>
              </a:rPr>
              <a:t>SimpleImputer</a:t>
            </a:r>
            <a:r>
              <a:rPr lang="en-IN" altLang="en-US" sz="1800" b="1" dirty="0">
                <a:effectLst/>
                <a:latin typeface="Times New Roman" panose="02020603050405020304" pitchFamily="18" charset="0"/>
                <a:cs typeface="Times New Roman" panose="02020603050405020304" pitchFamily="18" charset="0"/>
                <a:sym typeface="+mn-ea"/>
              </a:rPr>
              <a:t>.</a:t>
            </a:r>
          </a:p>
          <a:p>
            <a:pPr marL="285750" indent="-285750" algn="just">
              <a:buFont typeface="Wingdings" panose="05000000000000000000" pitchFamily="2" charset="2"/>
              <a:buChar char="q"/>
            </a:pPr>
            <a:r>
              <a:rPr lang="en-IN" altLang="en-US" sz="1800" b="1" dirty="0">
                <a:latin typeface="Times New Roman" panose="02020603050405020304" pitchFamily="18" charset="0"/>
                <a:cs typeface="Times New Roman" panose="02020603050405020304" pitchFamily="18" charset="0"/>
                <a:sym typeface="+mn-ea"/>
              </a:rPr>
              <a:t>Duplicate Values removal</a:t>
            </a:r>
            <a:r>
              <a:rPr lang="en-US" sz="1800" b="1" dirty="0">
                <a:latin typeface="Times New Roman" panose="02020603050405020304" pitchFamily="18" charset="0"/>
                <a:cs typeface="Times New Roman" panose="02020603050405020304" pitchFamily="18" charset="0"/>
                <a:sym typeface="+mn-ea"/>
              </a:rPr>
              <a:t>:</a:t>
            </a:r>
            <a:r>
              <a:rPr lang="en-IN" altLang="en-US" sz="1800" b="1" dirty="0">
                <a:latin typeface="Times New Roman" panose="02020603050405020304" pitchFamily="18" charset="0"/>
                <a:cs typeface="Times New Roman" panose="02020603050405020304" pitchFamily="18" charset="0"/>
                <a:sym typeface="+mn-ea"/>
              </a:rPr>
              <a:t> </a:t>
            </a:r>
            <a:r>
              <a:rPr lang="en-IN" altLang="en-US" sz="1800" dirty="0">
                <a:latin typeface="Times New Roman" panose="02020603050405020304" pitchFamily="18" charset="0"/>
                <a:cs typeface="Times New Roman" panose="02020603050405020304" pitchFamily="18" charset="0"/>
                <a:sym typeface="+mn-ea"/>
              </a:rPr>
              <a:t>There are few duplicate value in the dataset so removing duplicate values is important.</a:t>
            </a:r>
            <a:endParaRPr lang="en-IN" altLang="en-US" sz="1800" b="1" dirty="0">
              <a:effectLst/>
              <a:latin typeface="Times New Roman" panose="02020603050405020304" pitchFamily="18" charset="0"/>
              <a:cs typeface="Times New Roman" panose="02020603050405020304" pitchFamily="18" charset="0"/>
              <a:sym typeface="+mn-ea"/>
            </a:endParaRPr>
          </a:p>
          <a:p>
            <a:pPr marL="285750" indent="-285750" algn="just">
              <a:buFont typeface="Wingdings" panose="05000000000000000000" pitchFamily="2" charset="2"/>
              <a:buChar char="q"/>
            </a:pPr>
            <a:endParaRPr lang="en-US" sz="2000" dirty="0">
              <a:latin typeface="Rockwell" panose="02060603020205020403" pitchFamily="18" charset="0"/>
            </a:endParaRPr>
          </a:p>
          <a:p>
            <a:pPr marL="0" lvl="0" indent="0">
              <a:lnSpc>
                <a:spcPct val="100000"/>
              </a:lnSpc>
              <a:buNone/>
            </a:pPr>
            <a:endParaRPr lang="en-IN" altLang="en-US" sz="2000" dirty="0">
              <a:latin typeface="+mn-lt"/>
              <a:cs typeface="+mn-lt"/>
            </a:endParaRPr>
          </a:p>
        </p:txBody>
      </p:sp>
      <p:sp>
        <p:nvSpPr>
          <p:cNvPr id="4" name="TextBox 2"/>
          <p:cNvSpPr txBox="1"/>
          <p:nvPr/>
        </p:nvSpPr>
        <p:spPr>
          <a:xfrm>
            <a:off x="562533" y="3219231"/>
            <a:ext cx="4646645" cy="521970"/>
          </a:xfrm>
          <a:prstGeom prst="rect">
            <a:avLst/>
          </a:prstGeom>
          <a:noFill/>
        </p:spPr>
        <p:txBody>
          <a:bodyPr wrap="square" rtlCol="0">
            <a:spAutoFit/>
          </a:bodyPr>
          <a:lstStyle/>
          <a:p>
            <a:r>
              <a:rPr lang="en-US" sz="2800"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TRAIN</a:t>
            </a:r>
            <a:r>
              <a:rPr lang="en-IN" altLang="en-US" sz="2800"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t>
            </a:r>
            <a:r>
              <a:rPr lang="en-US" sz="2800"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TEST SPLIT</a:t>
            </a:r>
          </a:p>
        </p:txBody>
      </p:sp>
      <p:sp>
        <p:nvSpPr>
          <p:cNvPr id="5" name="Text Box 4"/>
          <p:cNvSpPr txBox="1"/>
          <p:nvPr/>
        </p:nvSpPr>
        <p:spPr>
          <a:xfrm>
            <a:off x="1031875" y="3840480"/>
            <a:ext cx="10480675" cy="1592580"/>
          </a:xfrm>
          <a:prstGeom prst="rect">
            <a:avLst/>
          </a:prstGeom>
          <a:noFill/>
        </p:spPr>
        <p:txBody>
          <a:bodyPr wrap="square" rtlCol="0">
            <a:noAutofit/>
          </a:bodyPr>
          <a:lstStyle/>
          <a:p>
            <a:pPr marL="285750" indent="-285750">
              <a:lnSpc>
                <a:spcPct val="12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sym typeface="+mn-ea"/>
              </a:rPr>
              <a:t>We divided the data into training (</a:t>
            </a:r>
            <a:r>
              <a:rPr lang="en-US" b="1" dirty="0">
                <a:effectLst/>
                <a:latin typeface="Times New Roman" panose="02020603050405020304" pitchFamily="18" charset="0"/>
                <a:cs typeface="Times New Roman" panose="02020603050405020304" pitchFamily="18" charset="0"/>
                <a:sym typeface="+mn-ea"/>
              </a:rPr>
              <a:t>80%)</a:t>
            </a:r>
            <a:r>
              <a:rPr lang="en-US" dirty="0">
                <a:effectLst/>
                <a:latin typeface="Times New Roman" panose="02020603050405020304" pitchFamily="18" charset="0"/>
                <a:cs typeface="Times New Roman" panose="02020603050405020304" pitchFamily="18" charset="0"/>
                <a:sym typeface="+mn-ea"/>
              </a:rPr>
              <a:t> and testing (</a:t>
            </a:r>
            <a:r>
              <a:rPr lang="en-US" b="1" dirty="0">
                <a:effectLst/>
                <a:latin typeface="Times New Roman" panose="02020603050405020304" pitchFamily="18" charset="0"/>
                <a:cs typeface="Times New Roman" panose="02020603050405020304" pitchFamily="18" charset="0"/>
                <a:sym typeface="+mn-ea"/>
              </a:rPr>
              <a:t>20%)</a:t>
            </a:r>
            <a:r>
              <a:rPr lang="en-US" dirty="0">
                <a:effectLst/>
                <a:latin typeface="Times New Roman" panose="02020603050405020304" pitchFamily="18" charset="0"/>
                <a:cs typeface="Times New Roman" panose="02020603050405020304" pitchFamily="18" charset="0"/>
                <a:sym typeface="+mn-ea"/>
              </a:rPr>
              <a:t> sets.</a:t>
            </a:r>
            <a:endParaRPr lang="en-US" b="0" i="0" dirty="0">
              <a:effectLst/>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sym typeface="+mn-ea"/>
              </a:rPr>
              <a:t>Setting a random state ensures </a:t>
            </a:r>
            <a:r>
              <a:rPr lang="en-US" b="1" dirty="0">
                <a:effectLst/>
                <a:latin typeface="Times New Roman" panose="02020603050405020304" pitchFamily="18" charset="0"/>
                <a:cs typeface="Times New Roman" panose="02020603050405020304" pitchFamily="18" charset="0"/>
                <a:sym typeface="+mn-ea"/>
              </a:rPr>
              <a:t>consistent</a:t>
            </a:r>
            <a:r>
              <a:rPr lang="en-US" dirty="0">
                <a:effectLst/>
                <a:latin typeface="Times New Roman" panose="02020603050405020304" pitchFamily="18" charset="0"/>
                <a:cs typeface="Times New Roman" panose="02020603050405020304" pitchFamily="18" charset="0"/>
                <a:sym typeface="+mn-ea"/>
              </a:rPr>
              <a:t> </a:t>
            </a:r>
            <a:r>
              <a:rPr lang="en-US" b="1" dirty="0">
                <a:effectLst/>
                <a:latin typeface="Times New Roman" panose="02020603050405020304" pitchFamily="18" charset="0"/>
                <a:cs typeface="Times New Roman" panose="02020603050405020304" pitchFamily="18" charset="0"/>
                <a:sym typeface="+mn-ea"/>
              </a:rPr>
              <a:t>results and</a:t>
            </a:r>
            <a:r>
              <a:rPr lang="en-US" dirty="0">
                <a:effectLst/>
                <a:latin typeface="Times New Roman" panose="02020603050405020304" pitchFamily="18" charset="0"/>
                <a:cs typeface="Times New Roman" panose="02020603050405020304" pitchFamily="18" charset="0"/>
                <a:sym typeface="+mn-ea"/>
              </a:rPr>
              <a:t> using stratify=</a:t>
            </a:r>
            <a:r>
              <a:rPr lang="en-US" b="1" dirty="0">
                <a:effectLst/>
                <a:latin typeface="Times New Roman" panose="02020603050405020304" pitchFamily="18" charset="0"/>
                <a:cs typeface="Times New Roman" panose="02020603050405020304" pitchFamily="18" charset="0"/>
                <a:sym typeface="+mn-ea"/>
              </a:rPr>
              <a:t>y</a:t>
            </a:r>
            <a:r>
              <a:rPr lang="en-US" dirty="0">
                <a:effectLst/>
                <a:latin typeface="Times New Roman" panose="02020603050405020304" pitchFamily="18" charset="0"/>
                <a:cs typeface="Times New Roman" panose="02020603050405020304" pitchFamily="18" charset="0"/>
                <a:sym typeface="+mn-ea"/>
              </a:rPr>
              <a:t> maintains a proportional </a:t>
            </a:r>
            <a:r>
              <a:rPr lang="en-US" b="1" dirty="0">
                <a:effectLst/>
                <a:latin typeface="Times New Roman" panose="02020603050405020304" pitchFamily="18" charset="0"/>
                <a:cs typeface="Times New Roman" panose="02020603050405020304" pitchFamily="18" charset="0"/>
                <a:sym typeface="+mn-ea"/>
              </a:rPr>
              <a:t>distribution</a:t>
            </a:r>
            <a:r>
              <a:rPr lang="en-US" dirty="0">
                <a:effectLst/>
                <a:latin typeface="Times New Roman" panose="02020603050405020304" pitchFamily="18" charset="0"/>
                <a:cs typeface="Times New Roman" panose="02020603050405020304" pitchFamily="18" charset="0"/>
                <a:sym typeface="+mn-ea"/>
              </a:rPr>
              <a:t> of the </a:t>
            </a:r>
            <a:r>
              <a:rPr lang="en-US" b="1" dirty="0">
                <a:effectLst/>
                <a:latin typeface="Times New Roman" panose="02020603050405020304" pitchFamily="18" charset="0"/>
                <a:cs typeface="Times New Roman" panose="02020603050405020304" pitchFamily="18" charset="0"/>
                <a:sym typeface="+mn-ea"/>
              </a:rPr>
              <a:t>target</a:t>
            </a:r>
            <a:r>
              <a:rPr lang="en-US" dirty="0">
                <a:effectLst/>
                <a:latin typeface="Times New Roman" panose="02020603050405020304" pitchFamily="18" charset="0"/>
                <a:cs typeface="Times New Roman" panose="02020603050405020304" pitchFamily="18" charset="0"/>
                <a:sym typeface="+mn-ea"/>
              </a:rPr>
              <a:t> </a:t>
            </a:r>
            <a:r>
              <a:rPr lang="en-US" b="1" dirty="0">
                <a:effectLst/>
                <a:latin typeface="Times New Roman" panose="02020603050405020304" pitchFamily="18" charset="0"/>
                <a:cs typeface="Times New Roman" panose="02020603050405020304" pitchFamily="18" charset="0"/>
                <a:sym typeface="+mn-ea"/>
              </a:rPr>
              <a:t>variable</a:t>
            </a:r>
            <a:r>
              <a:rPr lang="en-US" dirty="0">
                <a:effectLst/>
                <a:latin typeface="Times New Roman" panose="02020603050405020304" pitchFamily="18" charset="0"/>
                <a:cs typeface="Times New Roman" panose="02020603050405020304" pitchFamily="18" charset="0"/>
                <a:sym typeface="+mn-ea"/>
              </a:rPr>
              <a:t> in both sets.</a:t>
            </a:r>
          </a:p>
          <a:p>
            <a:pPr marL="285750" indent="-285750">
              <a:lnSpc>
                <a:spcPct val="12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sym typeface="+mn-ea"/>
              </a:rPr>
              <a:t>We divided the dataset into two parts: X and y.</a:t>
            </a:r>
            <a:endParaRPr lang="en-US" b="0" i="0" dirty="0">
              <a:effectLst/>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sym typeface="+mn-ea"/>
              </a:rPr>
              <a:t>"</a:t>
            </a:r>
            <a:r>
              <a:rPr lang="en-US" b="1" dirty="0">
                <a:effectLst/>
                <a:latin typeface="Times New Roman" panose="02020603050405020304" pitchFamily="18" charset="0"/>
                <a:cs typeface="Times New Roman" panose="02020603050405020304" pitchFamily="18" charset="0"/>
                <a:sym typeface="+mn-ea"/>
              </a:rPr>
              <a:t>X</a:t>
            </a:r>
            <a:r>
              <a:rPr lang="en-US" dirty="0">
                <a:effectLst/>
                <a:latin typeface="Times New Roman" panose="02020603050405020304" pitchFamily="18" charset="0"/>
                <a:cs typeface="Times New Roman" panose="02020603050405020304" pitchFamily="18" charset="0"/>
                <a:sym typeface="+mn-ea"/>
              </a:rPr>
              <a:t>" typically represents the </a:t>
            </a:r>
            <a:r>
              <a:rPr lang="en-US" b="1" dirty="0">
                <a:effectLst/>
                <a:latin typeface="Times New Roman" panose="02020603050405020304" pitchFamily="18" charset="0"/>
                <a:cs typeface="Times New Roman" panose="02020603050405020304" pitchFamily="18" charset="0"/>
                <a:sym typeface="+mn-ea"/>
              </a:rPr>
              <a:t>independent</a:t>
            </a:r>
            <a:r>
              <a:rPr lang="en-US" dirty="0">
                <a:effectLst/>
                <a:latin typeface="Times New Roman" panose="02020603050405020304" pitchFamily="18" charset="0"/>
                <a:cs typeface="Times New Roman" panose="02020603050405020304" pitchFamily="18" charset="0"/>
                <a:sym typeface="+mn-ea"/>
              </a:rPr>
              <a:t> Variables, and "</a:t>
            </a:r>
            <a:r>
              <a:rPr lang="en-US" b="1" dirty="0">
                <a:effectLst/>
                <a:latin typeface="Times New Roman" panose="02020603050405020304" pitchFamily="18" charset="0"/>
                <a:cs typeface="Times New Roman" panose="02020603050405020304" pitchFamily="18" charset="0"/>
                <a:sym typeface="+mn-ea"/>
              </a:rPr>
              <a:t>y</a:t>
            </a:r>
            <a:r>
              <a:rPr lang="en-US" dirty="0">
                <a:effectLst/>
                <a:latin typeface="Times New Roman" panose="02020603050405020304" pitchFamily="18" charset="0"/>
                <a:cs typeface="Times New Roman" panose="02020603050405020304" pitchFamily="18" charset="0"/>
                <a:sym typeface="+mn-ea"/>
              </a:rPr>
              <a:t>" represents the </a:t>
            </a:r>
            <a:r>
              <a:rPr lang="en-US" b="1" dirty="0">
                <a:effectLst/>
                <a:latin typeface="Times New Roman" panose="02020603050405020304" pitchFamily="18" charset="0"/>
                <a:cs typeface="Times New Roman" panose="02020603050405020304" pitchFamily="18" charset="0"/>
                <a:sym typeface="+mn-ea"/>
              </a:rPr>
              <a:t>Dependent</a:t>
            </a:r>
            <a:r>
              <a:rPr lang="en-US" dirty="0">
                <a:effectLst/>
                <a:latin typeface="Times New Roman" panose="02020603050405020304" pitchFamily="18" charset="0"/>
                <a:cs typeface="Times New Roman" panose="02020603050405020304" pitchFamily="18" charset="0"/>
                <a:sym typeface="+mn-ea"/>
              </a:rPr>
              <a:t> (</a:t>
            </a:r>
            <a:r>
              <a:rPr lang="en-US" b="1" dirty="0">
                <a:effectLst/>
                <a:latin typeface="Times New Roman" panose="02020603050405020304" pitchFamily="18" charset="0"/>
                <a:cs typeface="Times New Roman" panose="02020603050405020304" pitchFamily="18" charset="0"/>
                <a:sym typeface="+mn-ea"/>
              </a:rPr>
              <a:t>target</a:t>
            </a:r>
            <a:r>
              <a:rPr lang="en-US" dirty="0">
                <a:effectLst/>
                <a:latin typeface="Times New Roman" panose="02020603050405020304" pitchFamily="18" charset="0"/>
                <a:cs typeface="Times New Roman" panose="02020603050405020304" pitchFamily="18" charset="0"/>
                <a:sym typeface="+mn-ea"/>
              </a:rPr>
              <a:t> </a:t>
            </a:r>
            <a:r>
              <a:rPr lang="en-US" b="1" dirty="0">
                <a:effectLst/>
                <a:latin typeface="Times New Roman" panose="02020603050405020304" pitchFamily="18" charset="0"/>
                <a:cs typeface="Times New Roman" panose="02020603050405020304" pitchFamily="18" charset="0"/>
                <a:sym typeface="+mn-ea"/>
              </a:rPr>
              <a:t>variable</a:t>
            </a:r>
            <a:r>
              <a:rPr lang="en-US" dirty="0">
                <a:effectLst/>
                <a:latin typeface="Times New Roman" panose="02020603050405020304" pitchFamily="18" charset="0"/>
                <a:cs typeface="Times New Roman" panose="02020603050405020304" pitchFamily="18" charset="0"/>
                <a:sym typeface="+mn-ea"/>
              </a:rPr>
              <a:t>) that we want to predict or understand.</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Model Selection</a:t>
            </a:r>
          </a:p>
        </p:txBody>
      </p:sp>
      <p:sp>
        <p:nvSpPr>
          <p:cNvPr id="3" name="Content Placeholder 2"/>
          <p:cNvSpPr>
            <a:spLocks noGrp="1"/>
          </p:cNvSpPr>
          <p:nvPr>
            <p:ph idx="1"/>
          </p:nvPr>
        </p:nvSpPr>
        <p:spPr>
          <a:xfrm>
            <a:off x="678815" y="1396365"/>
            <a:ext cx="10834370" cy="4676775"/>
          </a:xfrm>
          <a:prstGeom prst="rect">
            <a:avLst/>
          </a:prstGeom>
        </p:spPr>
        <p:txBody>
          <a:bodyPr>
            <a:no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lgn="just">
              <a:buFont typeface="Wingdings" panose="05000000000000000000" charset="0"/>
              <a:buNone/>
            </a:pPr>
            <a:r>
              <a:rPr lang="en-US" sz="1300" dirty="0">
                <a:latin typeface="Rockwell" panose="02060603020205020403" pitchFamily="18" charset="0"/>
                <a:sym typeface="+mn-ea"/>
              </a:rPr>
              <a:t> </a:t>
            </a:r>
          </a:p>
          <a:p>
            <a:pPr algn="just">
              <a:buFont typeface="Wingdings" panose="05000000000000000000" charset="0"/>
              <a:buChar char="v"/>
            </a:pPr>
            <a:endParaRPr lang="en-US" sz="2000" b="1" u="sng" dirty="0">
              <a:cs typeface="Calibri" panose="020F0502020204030204" pitchFamily="34" charset="0"/>
              <a:sym typeface="+mn-ea"/>
            </a:endParaRPr>
          </a:p>
          <a:p>
            <a:pPr algn="just">
              <a:lnSpc>
                <a:spcPct val="100000"/>
              </a:lnSpc>
              <a:buFont typeface="Wingdings" panose="05000000000000000000" charset="0"/>
              <a:buChar char="v"/>
            </a:pPr>
            <a:r>
              <a:rPr lang="en-US" sz="2000" b="1" u="sng" dirty="0">
                <a:latin typeface="Times New Roman" panose="02020603050405020304" pitchFamily="18" charset="0"/>
                <a:cs typeface="Times New Roman" panose="02020603050405020304" pitchFamily="18" charset="0"/>
                <a:sym typeface="+mn-ea"/>
              </a:rPr>
              <a:t>Logistic Regression</a:t>
            </a:r>
            <a:r>
              <a:rPr lang="en-US" sz="2000" b="1" dirty="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logistic Regression is commonly used for </a:t>
            </a:r>
            <a:r>
              <a:rPr lang="en-US" sz="2000" b="1" dirty="0">
                <a:latin typeface="Times New Roman" panose="02020603050405020304" pitchFamily="18" charset="0"/>
                <a:cs typeface="Times New Roman" panose="02020603050405020304" pitchFamily="18" charset="0"/>
                <a:sym typeface="+mn-ea"/>
              </a:rPr>
              <a:t>binary</a:t>
            </a:r>
            <a:r>
              <a:rPr lang="en-US" sz="2000" dirty="0">
                <a:latin typeface="Times New Roman" panose="02020603050405020304" pitchFamily="18" charset="0"/>
                <a:cs typeface="Times New Roman" panose="02020603050405020304" pitchFamily="18" charset="0"/>
                <a:sym typeface="+mn-ea"/>
              </a:rPr>
              <a:t> </a:t>
            </a:r>
            <a:r>
              <a:rPr lang="en-US" sz="2000" b="1" dirty="0">
                <a:latin typeface="Times New Roman" panose="02020603050405020304" pitchFamily="18" charset="0"/>
                <a:cs typeface="Times New Roman" panose="02020603050405020304" pitchFamily="18" charset="0"/>
                <a:sym typeface="+mn-ea"/>
              </a:rPr>
              <a:t>classification</a:t>
            </a:r>
            <a:r>
              <a:rPr lang="en-US" sz="2000" dirty="0">
                <a:latin typeface="Times New Roman" panose="02020603050405020304" pitchFamily="18" charset="0"/>
                <a:cs typeface="Times New Roman" panose="02020603050405020304" pitchFamily="18" charset="0"/>
                <a:sym typeface="+mn-ea"/>
              </a:rPr>
              <a:t> </a:t>
            </a:r>
            <a:r>
              <a:rPr lang="en-US" sz="2000" b="1" dirty="0">
                <a:latin typeface="Times New Roman" panose="02020603050405020304" pitchFamily="18" charset="0"/>
                <a:cs typeface="Times New Roman" panose="02020603050405020304" pitchFamily="18" charset="0"/>
                <a:sym typeface="+mn-ea"/>
              </a:rPr>
              <a:t>problems</a:t>
            </a:r>
            <a:r>
              <a:rPr lang="en-US" sz="2000" dirty="0">
                <a:latin typeface="Times New Roman" panose="02020603050405020304" pitchFamily="18" charset="0"/>
                <a:cs typeface="Times New Roman" panose="02020603050405020304" pitchFamily="18" charset="0"/>
                <a:sym typeface="+mn-ea"/>
              </a:rPr>
              <a:t>. it's preferred because it provides a </a:t>
            </a:r>
            <a:r>
              <a:rPr lang="en-US" sz="2000" b="1" dirty="0">
                <a:latin typeface="Times New Roman" panose="02020603050405020304" pitchFamily="18" charset="0"/>
                <a:cs typeface="Times New Roman" panose="02020603050405020304" pitchFamily="18" charset="0"/>
                <a:sym typeface="+mn-ea"/>
              </a:rPr>
              <a:t>simple</a:t>
            </a:r>
            <a:r>
              <a:rPr lang="en-US" sz="2000" dirty="0">
                <a:latin typeface="Times New Roman" panose="02020603050405020304" pitchFamily="18" charset="0"/>
                <a:cs typeface="Times New Roman" panose="02020603050405020304" pitchFamily="18" charset="0"/>
                <a:sym typeface="+mn-ea"/>
              </a:rPr>
              <a:t> an </a:t>
            </a:r>
            <a:r>
              <a:rPr lang="en-US" sz="2000" b="1" dirty="0">
                <a:latin typeface="Times New Roman" panose="02020603050405020304" pitchFamily="18" charset="0"/>
                <a:cs typeface="Times New Roman" panose="02020603050405020304" pitchFamily="18" charset="0"/>
                <a:sym typeface="+mn-ea"/>
              </a:rPr>
              <a:t>efficient</a:t>
            </a:r>
            <a:r>
              <a:rPr lang="en-US" sz="2000" dirty="0">
                <a:latin typeface="Times New Roman" panose="02020603050405020304" pitchFamily="18" charset="0"/>
                <a:cs typeface="Times New Roman" panose="02020603050405020304" pitchFamily="18" charset="0"/>
                <a:sym typeface="+mn-ea"/>
              </a:rPr>
              <a:t> way to </a:t>
            </a:r>
            <a:r>
              <a:rPr lang="en-US" sz="2000" b="1" dirty="0">
                <a:latin typeface="Times New Roman" panose="02020603050405020304" pitchFamily="18" charset="0"/>
                <a:cs typeface="Times New Roman" panose="02020603050405020304" pitchFamily="18" charset="0"/>
                <a:sym typeface="+mn-ea"/>
              </a:rPr>
              <a:t>model</a:t>
            </a:r>
            <a:r>
              <a:rPr lang="en-US" sz="2000" dirty="0">
                <a:latin typeface="Times New Roman" panose="02020603050405020304" pitchFamily="18" charset="0"/>
                <a:cs typeface="Times New Roman" panose="02020603050405020304" pitchFamily="18" charset="0"/>
                <a:sym typeface="+mn-ea"/>
              </a:rPr>
              <a:t> the </a:t>
            </a:r>
            <a:r>
              <a:rPr lang="en-US" sz="2000" b="1" dirty="0">
                <a:latin typeface="Times New Roman" panose="02020603050405020304" pitchFamily="18" charset="0"/>
                <a:cs typeface="Times New Roman" panose="02020603050405020304" pitchFamily="18" charset="0"/>
                <a:sym typeface="+mn-ea"/>
              </a:rPr>
              <a:t>relationship</a:t>
            </a:r>
            <a:r>
              <a:rPr lang="en-US" sz="2000" dirty="0">
                <a:latin typeface="Times New Roman" panose="02020603050405020304" pitchFamily="18" charset="0"/>
                <a:cs typeface="Times New Roman" panose="02020603050405020304" pitchFamily="18" charset="0"/>
                <a:sym typeface="+mn-ea"/>
              </a:rPr>
              <a:t> between the </a:t>
            </a:r>
            <a:r>
              <a:rPr lang="en-US" sz="2000" b="1" dirty="0">
                <a:latin typeface="Times New Roman" panose="02020603050405020304" pitchFamily="18" charset="0"/>
                <a:cs typeface="Times New Roman" panose="02020603050405020304" pitchFamily="18" charset="0"/>
                <a:sym typeface="+mn-ea"/>
              </a:rPr>
              <a:t>independent</a:t>
            </a:r>
            <a:r>
              <a:rPr lang="en-US" sz="2000" dirty="0">
                <a:latin typeface="Times New Roman" panose="02020603050405020304" pitchFamily="18" charset="0"/>
                <a:cs typeface="Times New Roman" panose="02020603050405020304" pitchFamily="18" charset="0"/>
                <a:sym typeface="+mn-ea"/>
              </a:rPr>
              <a:t> </a:t>
            </a:r>
            <a:r>
              <a:rPr lang="en-US" sz="2000" b="1" dirty="0">
                <a:latin typeface="Times New Roman" panose="02020603050405020304" pitchFamily="18" charset="0"/>
                <a:cs typeface="Times New Roman" panose="02020603050405020304" pitchFamily="18" charset="0"/>
                <a:sym typeface="+mn-ea"/>
              </a:rPr>
              <a:t>variables</a:t>
            </a:r>
            <a:r>
              <a:rPr lang="en-US" sz="2000" dirty="0">
                <a:latin typeface="Times New Roman" panose="02020603050405020304" pitchFamily="18" charset="0"/>
                <a:cs typeface="Times New Roman" panose="02020603050405020304" pitchFamily="18" charset="0"/>
                <a:sym typeface="+mn-ea"/>
              </a:rPr>
              <a:t> and the </a:t>
            </a:r>
            <a:r>
              <a:rPr lang="en-US" sz="2000" b="1" dirty="0">
                <a:latin typeface="Times New Roman" panose="02020603050405020304" pitchFamily="18" charset="0"/>
                <a:cs typeface="Times New Roman" panose="02020603050405020304" pitchFamily="18" charset="0"/>
                <a:sym typeface="+mn-ea"/>
              </a:rPr>
              <a:t>probability</a:t>
            </a:r>
            <a:r>
              <a:rPr lang="en-US" sz="2000" dirty="0">
                <a:latin typeface="Times New Roman" panose="02020603050405020304" pitchFamily="18" charset="0"/>
                <a:cs typeface="Times New Roman" panose="02020603050405020304" pitchFamily="18" charset="0"/>
                <a:sym typeface="+mn-ea"/>
              </a:rPr>
              <a:t> of a certain </a:t>
            </a:r>
            <a:r>
              <a:rPr lang="en-US" sz="2000" b="1" dirty="0">
                <a:latin typeface="Times New Roman" panose="02020603050405020304" pitchFamily="18" charset="0"/>
                <a:cs typeface="Times New Roman" panose="02020603050405020304" pitchFamily="18" charset="0"/>
                <a:sym typeface="+mn-ea"/>
              </a:rPr>
              <a:t>outcome</a:t>
            </a:r>
            <a:r>
              <a:rPr lang="en-US" sz="2000" dirty="0">
                <a:latin typeface="Times New Roman" panose="02020603050405020304" pitchFamily="18" charset="0"/>
                <a:cs typeface="Times New Roman" panose="02020603050405020304" pitchFamily="18" charset="0"/>
                <a:sym typeface="+mn-ea"/>
              </a:rPr>
              <a:t>.</a:t>
            </a:r>
            <a:endParaRPr lang="en-US" sz="2000" b="1" dirty="0">
              <a:latin typeface="Times New Roman" panose="02020603050405020304" pitchFamily="18" charset="0"/>
              <a:cs typeface="Times New Roman" panose="02020603050405020304" pitchFamily="18" charset="0"/>
            </a:endParaRPr>
          </a:p>
          <a:p>
            <a:pPr>
              <a:lnSpc>
                <a:spcPct val="100000"/>
              </a:lnSpc>
              <a:buFont typeface="Wingdings" panose="05000000000000000000" charset="0"/>
              <a:buChar char="v"/>
            </a:pPr>
            <a:r>
              <a:rPr lang="en-IN" sz="2000" b="1" u="sng" dirty="0">
                <a:latin typeface="Times New Roman" panose="02020603050405020304" pitchFamily="18" charset="0"/>
                <a:cs typeface="Times New Roman" panose="02020603050405020304" pitchFamily="18" charset="0"/>
                <a:sym typeface="+mn-ea"/>
              </a:rPr>
              <a:t>Decision Tree</a:t>
            </a:r>
            <a:r>
              <a:rPr lang="en-IN" sz="2000" b="1" dirty="0">
                <a:latin typeface="Times New Roman" panose="02020603050405020304" pitchFamily="18" charset="0"/>
                <a:cs typeface="Times New Roman" panose="02020603050405020304" pitchFamily="18" charset="0"/>
                <a:sym typeface="+mn-ea"/>
              </a:rPr>
              <a:t>: </a:t>
            </a:r>
            <a:r>
              <a:rPr lang="en-US" sz="2000" dirty="0">
                <a:effectLst/>
                <a:latin typeface="Times New Roman" panose="02020603050405020304" pitchFamily="18" charset="0"/>
                <a:cs typeface="Times New Roman" panose="02020603050405020304" pitchFamily="18" charset="0"/>
                <a:sym typeface="+mn-ea"/>
              </a:rPr>
              <a:t>Decision Tree algorithms are used for </a:t>
            </a:r>
            <a:r>
              <a:rPr lang="en-US" sz="2000" b="1" dirty="0">
                <a:effectLst/>
                <a:latin typeface="Times New Roman" panose="02020603050405020304" pitchFamily="18" charset="0"/>
                <a:cs typeface="Times New Roman" panose="02020603050405020304" pitchFamily="18" charset="0"/>
                <a:sym typeface="+mn-ea"/>
              </a:rPr>
              <a:t>classification</a:t>
            </a:r>
            <a:r>
              <a:rPr lang="en-US" sz="2000" dirty="0">
                <a:effectLst/>
                <a:latin typeface="Times New Roman" panose="02020603050405020304" pitchFamily="18" charset="0"/>
                <a:cs typeface="Times New Roman" panose="02020603050405020304" pitchFamily="18" charset="0"/>
                <a:sym typeface="+mn-ea"/>
              </a:rPr>
              <a:t> because they are </a:t>
            </a:r>
            <a:r>
              <a:rPr lang="en-US" sz="2000" b="1" dirty="0">
                <a:effectLst/>
                <a:latin typeface="Times New Roman" panose="02020603050405020304" pitchFamily="18" charset="0"/>
                <a:cs typeface="Times New Roman" panose="02020603050405020304" pitchFamily="18" charset="0"/>
                <a:sym typeface="+mn-ea"/>
              </a:rPr>
              <a:t>simple</a:t>
            </a:r>
            <a:r>
              <a:rPr lang="en-US" sz="2000" dirty="0">
                <a:effectLst/>
                <a:latin typeface="Times New Roman" panose="02020603050405020304" pitchFamily="18" charset="0"/>
                <a:cs typeface="Times New Roman" panose="02020603050405020304" pitchFamily="18" charset="0"/>
                <a:sym typeface="+mn-ea"/>
              </a:rPr>
              <a:t>, </a:t>
            </a:r>
            <a:r>
              <a:rPr lang="en-US" sz="2000" b="1" dirty="0">
                <a:effectLst/>
                <a:latin typeface="Times New Roman" panose="02020603050405020304" pitchFamily="18" charset="0"/>
                <a:cs typeface="Times New Roman" panose="02020603050405020304" pitchFamily="18" charset="0"/>
                <a:sym typeface="+mn-ea"/>
              </a:rPr>
              <a:t>computationally</a:t>
            </a:r>
            <a:r>
              <a:rPr lang="en-US" sz="2000" dirty="0">
                <a:effectLst/>
                <a:latin typeface="Times New Roman" panose="02020603050405020304" pitchFamily="18" charset="0"/>
                <a:cs typeface="Times New Roman" panose="02020603050405020304" pitchFamily="18" charset="0"/>
                <a:sym typeface="+mn-ea"/>
              </a:rPr>
              <a:t> </a:t>
            </a:r>
            <a:r>
              <a:rPr lang="en-US" sz="2000" b="1" dirty="0">
                <a:effectLst/>
                <a:latin typeface="Times New Roman" panose="02020603050405020304" pitchFamily="18" charset="0"/>
                <a:cs typeface="Times New Roman" panose="02020603050405020304" pitchFamily="18" charset="0"/>
                <a:sym typeface="+mn-ea"/>
              </a:rPr>
              <a:t>efficient</a:t>
            </a:r>
            <a:r>
              <a:rPr lang="en-US" sz="2000" dirty="0">
                <a:effectLst/>
                <a:latin typeface="Times New Roman" panose="02020603050405020304" pitchFamily="18" charset="0"/>
                <a:cs typeface="Times New Roman" panose="02020603050405020304" pitchFamily="18" charset="0"/>
                <a:sym typeface="+mn-ea"/>
              </a:rPr>
              <a:t>, and </a:t>
            </a:r>
            <a:r>
              <a:rPr lang="en-US" sz="2000" b="1" dirty="0">
                <a:effectLst/>
                <a:latin typeface="Times New Roman" panose="02020603050405020304" pitchFamily="18" charset="0"/>
                <a:cs typeface="Times New Roman" panose="02020603050405020304" pitchFamily="18" charset="0"/>
                <a:sym typeface="+mn-ea"/>
              </a:rPr>
              <a:t>effective</a:t>
            </a:r>
            <a:r>
              <a:rPr lang="en-US" sz="2000" dirty="0">
                <a:effectLst/>
                <a:latin typeface="Times New Roman" panose="02020603050405020304" pitchFamily="18" charset="0"/>
                <a:cs typeface="Times New Roman" panose="02020603050405020304" pitchFamily="18" charset="0"/>
                <a:sym typeface="+mn-ea"/>
              </a:rPr>
              <a:t> in handling </a:t>
            </a:r>
            <a:r>
              <a:rPr lang="en-US" sz="2000" b="1" dirty="0">
                <a:effectLst/>
                <a:latin typeface="Times New Roman" panose="02020603050405020304" pitchFamily="18" charset="0"/>
                <a:cs typeface="Times New Roman" panose="02020603050405020304" pitchFamily="18" charset="0"/>
                <a:sym typeface="+mn-ea"/>
              </a:rPr>
              <a:t>high-dimensional</a:t>
            </a:r>
            <a:r>
              <a:rPr lang="en-US" sz="2000" dirty="0">
                <a:effectLst/>
                <a:latin typeface="Times New Roman" panose="02020603050405020304" pitchFamily="18" charset="0"/>
                <a:cs typeface="Times New Roman" panose="02020603050405020304" pitchFamily="18" charset="0"/>
                <a:sym typeface="+mn-ea"/>
              </a:rPr>
              <a:t> </a:t>
            </a:r>
            <a:r>
              <a:rPr lang="en-US" sz="2000" b="1" dirty="0">
                <a:effectLst/>
                <a:latin typeface="Times New Roman" panose="02020603050405020304" pitchFamily="18" charset="0"/>
                <a:cs typeface="Times New Roman" panose="02020603050405020304" pitchFamily="18" charset="0"/>
                <a:sym typeface="+mn-ea"/>
              </a:rPr>
              <a:t>data</a:t>
            </a:r>
            <a:r>
              <a:rPr lang="en-US" sz="2000" dirty="0">
                <a:effectLst/>
                <a:latin typeface="Times New Roman" panose="02020603050405020304" pitchFamily="18" charset="0"/>
                <a:cs typeface="Times New Roman" panose="02020603050405020304" pitchFamily="18" charset="0"/>
                <a:sym typeface="+mn-ea"/>
              </a:rPr>
              <a:t>.</a:t>
            </a:r>
            <a:r>
              <a:rPr lang="en-IN" altLang="en-US" sz="2000" dirty="0">
                <a:effectLst/>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Works best for categorical independent columns</a:t>
            </a:r>
            <a:r>
              <a:rPr lang="en-US" sz="2000" dirty="0">
                <a:effectLst/>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pPr>
              <a:lnSpc>
                <a:spcPct val="100000"/>
              </a:lnSpc>
              <a:buFont typeface="Wingdings" panose="05000000000000000000" charset="0"/>
              <a:buChar char="v"/>
            </a:pPr>
            <a:r>
              <a:rPr lang="en-US" sz="2000" b="1" u="sng" dirty="0">
                <a:latin typeface="Times New Roman" panose="02020603050405020304" pitchFamily="18" charset="0"/>
                <a:cs typeface="Times New Roman" panose="02020603050405020304" pitchFamily="18" charset="0"/>
                <a:sym typeface="+mn-ea"/>
              </a:rPr>
              <a:t>Support Vector Machine</a:t>
            </a:r>
            <a:r>
              <a:rPr lang="en-US" sz="2000" b="1" dirty="0">
                <a:latin typeface="Times New Roman" panose="02020603050405020304" pitchFamily="18" charset="0"/>
                <a:cs typeface="Times New Roman" panose="02020603050405020304" pitchFamily="18" charset="0"/>
                <a:sym typeface="+mn-ea"/>
              </a:rPr>
              <a:t>: </a:t>
            </a:r>
            <a:r>
              <a:rPr lang="en-US" sz="2000" dirty="0">
                <a:effectLst/>
                <a:latin typeface="Times New Roman" panose="02020603050405020304" pitchFamily="18" charset="0"/>
                <a:cs typeface="Times New Roman" panose="02020603050405020304" pitchFamily="18" charset="0"/>
                <a:sym typeface="+mn-ea"/>
              </a:rPr>
              <a:t>SVM is a </a:t>
            </a:r>
            <a:r>
              <a:rPr lang="en-US" sz="2000" b="1" dirty="0">
                <a:effectLst/>
                <a:latin typeface="Times New Roman" panose="02020603050405020304" pitchFamily="18" charset="0"/>
                <a:cs typeface="Times New Roman" panose="02020603050405020304" pitchFamily="18" charset="0"/>
                <a:sym typeface="+mn-ea"/>
              </a:rPr>
              <a:t>powerful</a:t>
            </a:r>
            <a:r>
              <a:rPr lang="en-US" sz="2000" dirty="0">
                <a:effectLst/>
                <a:latin typeface="Times New Roman" panose="02020603050405020304" pitchFamily="18" charset="0"/>
                <a:cs typeface="Times New Roman" panose="02020603050405020304" pitchFamily="18" charset="0"/>
                <a:sym typeface="+mn-ea"/>
              </a:rPr>
              <a:t> </a:t>
            </a:r>
            <a:r>
              <a:rPr lang="en-US" sz="2000" b="1" dirty="0">
                <a:effectLst/>
                <a:latin typeface="Times New Roman" panose="02020603050405020304" pitchFamily="18" charset="0"/>
                <a:cs typeface="Times New Roman" panose="02020603050405020304" pitchFamily="18" charset="0"/>
                <a:sym typeface="+mn-ea"/>
              </a:rPr>
              <a:t>supervised</a:t>
            </a:r>
            <a:r>
              <a:rPr lang="en-US" sz="2000" dirty="0">
                <a:effectLst/>
                <a:latin typeface="Times New Roman" panose="02020603050405020304" pitchFamily="18" charset="0"/>
                <a:cs typeface="Times New Roman" panose="02020603050405020304" pitchFamily="18" charset="0"/>
                <a:sym typeface="+mn-ea"/>
              </a:rPr>
              <a:t> </a:t>
            </a:r>
            <a:r>
              <a:rPr lang="en-US" sz="2000" b="1" dirty="0">
                <a:effectLst/>
                <a:latin typeface="Times New Roman" panose="02020603050405020304" pitchFamily="18" charset="0"/>
                <a:cs typeface="Times New Roman" panose="02020603050405020304" pitchFamily="18" charset="0"/>
                <a:sym typeface="+mn-ea"/>
              </a:rPr>
              <a:t>algorithm</a:t>
            </a:r>
            <a:r>
              <a:rPr lang="en-US" sz="2000" dirty="0">
                <a:effectLst/>
                <a:latin typeface="Times New Roman" panose="02020603050405020304" pitchFamily="18" charset="0"/>
                <a:cs typeface="Times New Roman" panose="02020603050405020304" pitchFamily="18" charset="0"/>
                <a:sym typeface="+mn-ea"/>
              </a:rPr>
              <a:t> that works best on </a:t>
            </a:r>
            <a:r>
              <a:rPr lang="en-US" sz="2000" b="1" dirty="0">
                <a:effectLst/>
                <a:latin typeface="Times New Roman" panose="02020603050405020304" pitchFamily="18" charset="0"/>
                <a:cs typeface="Times New Roman" panose="02020603050405020304" pitchFamily="18" charset="0"/>
                <a:sym typeface="+mn-ea"/>
              </a:rPr>
              <a:t>smaller</a:t>
            </a:r>
            <a:r>
              <a:rPr lang="en-US" sz="2000" dirty="0">
                <a:effectLst/>
                <a:latin typeface="Times New Roman" panose="02020603050405020304" pitchFamily="18" charset="0"/>
                <a:cs typeface="Times New Roman" panose="02020603050405020304" pitchFamily="18" charset="0"/>
                <a:sym typeface="+mn-ea"/>
              </a:rPr>
              <a:t> </a:t>
            </a:r>
            <a:r>
              <a:rPr lang="en-US" sz="2000" b="1" dirty="0">
                <a:effectLst/>
                <a:latin typeface="Times New Roman" panose="02020603050405020304" pitchFamily="18" charset="0"/>
                <a:cs typeface="Times New Roman" panose="02020603050405020304" pitchFamily="18" charset="0"/>
                <a:sym typeface="+mn-ea"/>
              </a:rPr>
              <a:t>datasets</a:t>
            </a:r>
            <a:r>
              <a:rPr lang="en-US" sz="2000" dirty="0">
                <a:effectLst/>
                <a:latin typeface="Times New Roman" panose="02020603050405020304" pitchFamily="18" charset="0"/>
                <a:cs typeface="Times New Roman" panose="02020603050405020304" pitchFamily="18" charset="0"/>
                <a:sym typeface="+mn-ea"/>
              </a:rPr>
              <a:t> but on </a:t>
            </a:r>
            <a:r>
              <a:rPr lang="en-US" sz="2000" b="1" dirty="0">
                <a:effectLst/>
                <a:latin typeface="Times New Roman" panose="02020603050405020304" pitchFamily="18" charset="0"/>
                <a:cs typeface="Times New Roman" panose="02020603050405020304" pitchFamily="18" charset="0"/>
                <a:sym typeface="+mn-ea"/>
              </a:rPr>
              <a:t>complex</a:t>
            </a:r>
            <a:r>
              <a:rPr lang="en-US" sz="2000" dirty="0">
                <a:effectLst/>
                <a:latin typeface="Times New Roman" panose="02020603050405020304" pitchFamily="18" charset="0"/>
                <a:cs typeface="Times New Roman" panose="02020603050405020304" pitchFamily="18" charset="0"/>
                <a:sym typeface="+mn-ea"/>
              </a:rPr>
              <a:t> </a:t>
            </a:r>
            <a:r>
              <a:rPr lang="en-US" sz="2000" b="1" dirty="0">
                <a:effectLst/>
                <a:latin typeface="Times New Roman" panose="02020603050405020304" pitchFamily="18" charset="0"/>
                <a:cs typeface="Times New Roman" panose="02020603050405020304" pitchFamily="18" charset="0"/>
                <a:sym typeface="+mn-ea"/>
              </a:rPr>
              <a:t>ones</a:t>
            </a:r>
            <a:r>
              <a:rPr lang="en-US" sz="2000" dirty="0">
                <a:effectLst/>
                <a:latin typeface="Times New Roman" panose="02020603050405020304" pitchFamily="18" charset="0"/>
                <a:cs typeface="Times New Roman" panose="02020603050405020304" pitchFamily="18" charset="0"/>
                <a:sym typeface="+mn-ea"/>
              </a:rPr>
              <a:t>. Support Vector Machine(</a:t>
            </a:r>
            <a:r>
              <a:rPr lang="en-US" sz="2000" b="1" dirty="0">
                <a:effectLst/>
                <a:latin typeface="Times New Roman" panose="02020603050405020304" pitchFamily="18" charset="0"/>
                <a:cs typeface="Times New Roman" panose="02020603050405020304" pitchFamily="18" charset="0"/>
                <a:sym typeface="+mn-ea"/>
              </a:rPr>
              <a:t>SVM</a:t>
            </a:r>
            <a:r>
              <a:rPr lang="en-US" sz="2000" dirty="0">
                <a:effectLst/>
                <a:latin typeface="Times New Roman" panose="02020603050405020304" pitchFamily="18" charset="0"/>
                <a:cs typeface="Times New Roman" panose="02020603050405020304" pitchFamily="18" charset="0"/>
                <a:sym typeface="+mn-ea"/>
              </a:rPr>
              <a:t>)can be used for both </a:t>
            </a:r>
            <a:r>
              <a:rPr lang="en-US" sz="2000" b="1" dirty="0">
                <a:effectLst/>
                <a:latin typeface="Times New Roman" panose="02020603050405020304" pitchFamily="18" charset="0"/>
                <a:cs typeface="Times New Roman" panose="02020603050405020304" pitchFamily="18" charset="0"/>
                <a:sym typeface="+mn-ea"/>
              </a:rPr>
              <a:t>regression</a:t>
            </a:r>
            <a:r>
              <a:rPr lang="en-US" sz="2000" dirty="0">
                <a:effectLst/>
                <a:latin typeface="Times New Roman" panose="02020603050405020304" pitchFamily="18" charset="0"/>
                <a:cs typeface="Times New Roman" panose="02020603050405020304" pitchFamily="18" charset="0"/>
                <a:sym typeface="+mn-ea"/>
              </a:rPr>
              <a:t> and </a:t>
            </a:r>
            <a:r>
              <a:rPr lang="en-US" sz="2000" b="1" dirty="0">
                <a:effectLst/>
                <a:latin typeface="Times New Roman" panose="02020603050405020304" pitchFamily="18" charset="0"/>
                <a:cs typeface="Times New Roman" panose="02020603050405020304" pitchFamily="18" charset="0"/>
                <a:sym typeface="+mn-ea"/>
              </a:rPr>
              <a:t>classification</a:t>
            </a:r>
            <a:r>
              <a:rPr lang="en-US" sz="2000" dirty="0">
                <a:effectLst/>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tasks</a:t>
            </a:r>
            <a:r>
              <a:rPr lang="en-US" sz="2000" dirty="0">
                <a:effectLst/>
                <a:latin typeface="Times New Roman" panose="02020603050405020304" pitchFamily="18" charset="0"/>
                <a:cs typeface="Times New Roman" panose="02020603050405020304" pitchFamily="18" charset="0"/>
                <a:sym typeface="+mn-ea"/>
              </a:rPr>
              <a:t>, but generally, they </a:t>
            </a:r>
            <a:r>
              <a:rPr lang="en-US" sz="2000" b="1" dirty="0">
                <a:effectLst/>
                <a:latin typeface="Times New Roman" panose="02020603050405020304" pitchFamily="18" charset="0"/>
                <a:cs typeface="Times New Roman" panose="02020603050405020304" pitchFamily="18" charset="0"/>
                <a:sym typeface="+mn-ea"/>
              </a:rPr>
              <a:t>work</a:t>
            </a:r>
            <a:r>
              <a:rPr lang="en-US" sz="2000" dirty="0">
                <a:effectLst/>
                <a:latin typeface="Times New Roman" panose="02020603050405020304" pitchFamily="18" charset="0"/>
                <a:cs typeface="Times New Roman" panose="02020603050405020304" pitchFamily="18" charset="0"/>
                <a:sym typeface="+mn-ea"/>
              </a:rPr>
              <a:t> </a:t>
            </a:r>
            <a:r>
              <a:rPr lang="en-US" sz="2000" b="1" dirty="0">
                <a:effectLst/>
                <a:latin typeface="Times New Roman" panose="02020603050405020304" pitchFamily="18" charset="0"/>
                <a:cs typeface="Times New Roman" panose="02020603050405020304" pitchFamily="18" charset="0"/>
                <a:sym typeface="+mn-ea"/>
              </a:rPr>
              <a:t>best</a:t>
            </a:r>
            <a:r>
              <a:rPr lang="en-US" sz="2000" dirty="0">
                <a:effectLst/>
                <a:latin typeface="Times New Roman" panose="02020603050405020304" pitchFamily="18" charset="0"/>
                <a:cs typeface="Times New Roman" panose="02020603050405020304" pitchFamily="18" charset="0"/>
                <a:sym typeface="+mn-ea"/>
              </a:rPr>
              <a:t> in </a:t>
            </a:r>
            <a:r>
              <a:rPr lang="en-US" sz="2000" b="1" dirty="0">
                <a:effectLst/>
                <a:latin typeface="Times New Roman" panose="02020603050405020304" pitchFamily="18" charset="0"/>
                <a:cs typeface="Times New Roman" panose="02020603050405020304" pitchFamily="18" charset="0"/>
                <a:sym typeface="+mn-ea"/>
              </a:rPr>
              <a:t>classification</a:t>
            </a:r>
            <a:r>
              <a:rPr lang="en-US" sz="2000" dirty="0">
                <a:effectLst/>
                <a:latin typeface="Times New Roman" panose="02020603050405020304" pitchFamily="18" charset="0"/>
                <a:cs typeface="Times New Roman" panose="02020603050405020304" pitchFamily="18" charset="0"/>
                <a:sym typeface="+mn-ea"/>
              </a:rPr>
              <a:t> </a:t>
            </a:r>
            <a:r>
              <a:rPr lang="en-US" sz="2000" b="1" dirty="0">
                <a:effectLst/>
                <a:latin typeface="Times New Roman" panose="02020603050405020304" pitchFamily="18" charset="0"/>
                <a:cs typeface="Times New Roman" panose="02020603050405020304" pitchFamily="18" charset="0"/>
                <a:sym typeface="+mn-ea"/>
              </a:rPr>
              <a:t>problems</a:t>
            </a:r>
            <a:r>
              <a:rPr lang="en-US" sz="2000" dirty="0">
                <a:effectLst/>
                <a:latin typeface="Times New Roman" panose="02020603050405020304" pitchFamily="18" charset="0"/>
                <a:cs typeface="Times New Roman" panose="02020603050405020304" pitchFamily="18" charset="0"/>
                <a:sym typeface="+mn-ea"/>
              </a:rPr>
              <a:t>.</a:t>
            </a:r>
            <a:endParaRPr lang="en-US" sz="2000" b="1" dirty="0">
              <a:latin typeface="Times New Roman" panose="02020603050405020304" pitchFamily="18" charset="0"/>
              <a:cs typeface="Times New Roman" panose="02020603050405020304" pitchFamily="18" charset="0"/>
            </a:endParaRPr>
          </a:p>
        </p:txBody>
      </p:sp>
      <p:sp>
        <p:nvSpPr>
          <p:cNvPr id="7" name="TextBox 5"/>
          <p:cNvSpPr txBox="1"/>
          <p:nvPr/>
        </p:nvSpPr>
        <p:spPr>
          <a:xfrm>
            <a:off x="576580" y="1396365"/>
            <a:ext cx="2856230" cy="550545"/>
          </a:xfrm>
          <a:prstGeom prst="rect">
            <a:avLst/>
          </a:prstGeom>
          <a:noFill/>
        </p:spPr>
        <p:txBody>
          <a:bodyPr wrap="square" rtlCol="0">
            <a:noAutofit/>
          </a:bodyPr>
          <a:lstStyle/>
          <a:p>
            <a:pPr indent="0">
              <a:buFont typeface="Wingdings" panose="05000000000000000000" pitchFamily="2" charset="2"/>
              <a:buNone/>
            </a:pPr>
            <a:r>
              <a:rPr lang="en-IN" altLang="en-US" dirty="0">
                <a:latin typeface="Rockwell" panose="02060603020205020403" pitchFamily="18" charset="0"/>
              </a:rPr>
              <a:t>   </a:t>
            </a:r>
            <a:r>
              <a:rPr lang="en-US" sz="2400" b="1" dirty="0">
                <a:latin typeface="Times New Roman" panose="02020603050405020304" pitchFamily="18" charset="0"/>
                <a:cs typeface="Times New Roman" panose="02020603050405020304" pitchFamily="18" charset="0"/>
              </a:rPr>
              <a:t>Models used</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17"/>
          <p:cNvGraphicFramePr>
            <a:graphicFrameLocks noGrp="1"/>
          </p:cNvGraphicFramePr>
          <p:nvPr>
            <p:extLst>
              <p:ext uri="{D42A27DB-BD31-4B8C-83A1-F6EECF244321}">
                <p14:modId xmlns:p14="http://schemas.microsoft.com/office/powerpoint/2010/main" val="354407765"/>
              </p:ext>
            </p:extLst>
          </p:nvPr>
        </p:nvGraphicFramePr>
        <p:xfrm>
          <a:off x="462566" y="575638"/>
          <a:ext cx="6984776" cy="2780195"/>
        </p:xfrm>
        <a:graphic>
          <a:graphicData uri="http://schemas.openxmlformats.org/drawingml/2006/table">
            <a:tbl>
              <a:tblPr lastCol="1">
                <a:tableStyleId>{5C22544A-7EE6-4342-B048-85BDC9FD1C3A}</a:tableStyleId>
              </a:tblPr>
              <a:tblGrid>
                <a:gridCol w="2381646">
                  <a:extLst>
                    <a:ext uri="{9D8B030D-6E8A-4147-A177-3AD203B41FA5}">
                      <a16:colId xmlns:a16="http://schemas.microsoft.com/office/drawing/2014/main" val="20000"/>
                    </a:ext>
                  </a:extLst>
                </a:gridCol>
                <a:gridCol w="1218754">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tblGrid>
              <a:tr h="484888">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IN" altLang="en-US" sz="1800" b="1" i="0" u="none" strike="noStrike" noProof="0" dirty="0">
                        <a:solidFill>
                          <a:schemeClr val="accent1">
                            <a:lumMod val="50000"/>
                          </a:schemeClr>
                        </a:solidFill>
                        <a:latin typeface="High Tower Text" panose="02040502050506030303" pitchFamily="18" charset="0"/>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alt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endParaRPr lang="en-IN" altLang="en-US" sz="1800" b="0" kern="1200" dirty="0">
                        <a:solidFill>
                          <a:schemeClr val="tx2">
                            <a:lumMod val="50000"/>
                          </a:schemeClr>
                        </a:solidFill>
                        <a:latin typeface="Futura BdCn BT"/>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alt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endParaRPr lang="en-IN" alt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488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b="1" dirty="0">
                          <a:solidFill>
                            <a:schemeClr val="accent1">
                              <a:lumMod val="50000"/>
                            </a:schemeClr>
                          </a:solidFill>
                          <a:latin typeface="High Tower Text" panose="02040502050506030303" pitchFamily="18" charset="0"/>
                        </a:rPr>
                        <a:t>Logistic Regression</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altLang="en-US" sz="1800" b="0" kern="1200" dirty="0">
                          <a:solidFill>
                            <a:schemeClr val="tx2">
                              <a:lumMod val="50000"/>
                            </a:schemeClr>
                          </a:solidFill>
                          <a:latin typeface="Futura BdCn BT"/>
                          <a:ea typeface="WC Rhesus B Bta" panose="02000000000000000000" pitchFamily="50" charset="0"/>
                          <a:cs typeface="+mn-cs"/>
                        </a:rPr>
                        <a:t>88</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altLang="en-US" sz="1800" b="0" kern="1200" dirty="0">
                          <a:solidFill>
                            <a:schemeClr val="tx2">
                              <a:lumMod val="50000"/>
                            </a:schemeClr>
                          </a:solidFill>
                          <a:latin typeface="Futura BdCn BT"/>
                          <a:ea typeface="WC Rhesus B Bta" panose="02000000000000000000" pitchFamily="50" charset="0"/>
                          <a:cs typeface="+mn-cs"/>
                        </a:rPr>
                        <a:t>90</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altLang="en-US" sz="1800" b="0" kern="1200" dirty="0">
                          <a:solidFill>
                            <a:schemeClr val="tx2">
                              <a:lumMod val="50000"/>
                            </a:schemeClr>
                          </a:solidFill>
                          <a:latin typeface="Futura BdCn BT"/>
                          <a:ea typeface="WC Rhesus B Bta" panose="02000000000000000000" pitchFamily="50" charset="0"/>
                          <a:cs typeface="+mn-cs"/>
                        </a:rPr>
                        <a:t>92</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altLang="en-US" sz="1800" b="0" kern="1200" dirty="0">
                          <a:solidFill>
                            <a:schemeClr val="tx2">
                              <a:lumMod val="50000"/>
                            </a:schemeClr>
                          </a:solidFill>
                          <a:latin typeface="Futura BdCn BT"/>
                          <a:ea typeface="WC Rhesus B Bta" panose="02000000000000000000" pitchFamily="50" charset="0"/>
                          <a:cs typeface="+mn-cs"/>
                        </a:rPr>
                        <a:t>91</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4888">
                <a:tc>
                  <a:txBody>
                    <a:bodyPr/>
                    <a:lstStyle/>
                    <a:p>
                      <a:pPr lvl="0" algn="l">
                        <a:buNone/>
                      </a:pPr>
                      <a:r>
                        <a:rPr lang="en-US" sz="1800" b="1" i="0" u="none" strike="noStrike" noProof="0" dirty="0">
                          <a:solidFill>
                            <a:schemeClr val="accent1">
                              <a:lumMod val="50000"/>
                            </a:schemeClr>
                          </a:solidFill>
                          <a:latin typeface="High Tower Text" panose="02040502050506030303" pitchFamily="18" charset="0"/>
                        </a:rPr>
                        <a:t>Decision Tree</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altLang="en-US" sz="1800" b="0" kern="1200" dirty="0">
                          <a:solidFill>
                            <a:schemeClr val="tx2">
                              <a:lumMod val="50000"/>
                            </a:schemeClr>
                          </a:solidFill>
                          <a:latin typeface="Futura BdCn BT"/>
                          <a:ea typeface="WC Rhesus B Bta" panose="02000000000000000000" pitchFamily="50" charset="0"/>
                          <a:cs typeface="+mn-cs"/>
                        </a:rPr>
                        <a:t>86</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altLang="en-US" sz="1800" b="0" kern="1200" dirty="0">
                          <a:solidFill>
                            <a:schemeClr val="tx2">
                              <a:lumMod val="50000"/>
                            </a:schemeClr>
                          </a:solidFill>
                          <a:latin typeface="Futura BdCn BT"/>
                          <a:cs typeface="+mn-cs"/>
                        </a:rPr>
                        <a:t>91</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altLang="en-US" sz="1800" b="0" kern="1200" dirty="0">
                          <a:solidFill>
                            <a:schemeClr val="tx2">
                              <a:lumMod val="50000"/>
                            </a:schemeClr>
                          </a:solidFill>
                          <a:latin typeface="Futura BdCn BT"/>
                          <a:ea typeface="WC Rhesus B Bta" panose="02000000000000000000" pitchFamily="50" charset="0"/>
                          <a:cs typeface="+mn-cs"/>
                        </a:rPr>
                        <a:t>86</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altLang="en-US" sz="1800" b="0" kern="1200" dirty="0">
                          <a:solidFill>
                            <a:schemeClr val="tx2">
                              <a:lumMod val="50000"/>
                            </a:schemeClr>
                          </a:solidFill>
                          <a:latin typeface="Futura BdCn BT"/>
                          <a:ea typeface="WC Rhesus B Bta" panose="02000000000000000000" pitchFamily="50" charset="0"/>
                          <a:cs typeface="+mn-cs"/>
                        </a:rPr>
                        <a:t>88</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40643">
                <a:tc>
                  <a:txBody>
                    <a:bodyPr/>
                    <a:lstStyle/>
                    <a:p>
                      <a:pPr lvl="0" algn="l">
                        <a:buNone/>
                      </a:pPr>
                      <a:r>
                        <a:rPr lang="en-IN" altLang="en-US" sz="1800" b="1" i="0" u="none" strike="noStrike" noProof="0" dirty="0">
                          <a:solidFill>
                            <a:schemeClr val="accent1">
                              <a:lumMod val="50000"/>
                            </a:schemeClr>
                          </a:solidFill>
                          <a:latin typeface="High Tower Text" panose="02040502050506030303" pitchFamily="18" charset="0"/>
                        </a:rPr>
                        <a:t>Support Vector Machine</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altLang="en-US" sz="1800" b="0" kern="1200" dirty="0">
                          <a:solidFill>
                            <a:schemeClr val="tx2">
                              <a:lumMod val="50000"/>
                            </a:schemeClr>
                          </a:solidFill>
                          <a:latin typeface="Futura BdCn BT"/>
                          <a:ea typeface="WC Rhesus B Bta" panose="02000000000000000000" pitchFamily="50" charset="0"/>
                          <a:cs typeface="+mn-cs"/>
                        </a:rPr>
                        <a:t>85</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altLang="en-US" sz="1800" b="0" kern="1200" dirty="0">
                          <a:solidFill>
                            <a:schemeClr val="tx2">
                              <a:lumMod val="50000"/>
                            </a:schemeClr>
                          </a:solidFill>
                          <a:latin typeface="Futura BdCn BT"/>
                          <a:cs typeface="+mn-cs"/>
                        </a:rPr>
                        <a:t>93</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altLang="en-US" sz="1800" b="0" kern="1200" dirty="0">
                          <a:solidFill>
                            <a:schemeClr val="tx2">
                              <a:lumMod val="50000"/>
                            </a:schemeClr>
                          </a:solidFill>
                          <a:latin typeface="Futura BdCn BT"/>
                          <a:ea typeface="WC Rhesus B Bta" panose="02000000000000000000" pitchFamily="50" charset="0"/>
                          <a:cs typeface="+mn-cs"/>
                        </a:rPr>
                        <a:t>82</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altLang="en-US" sz="1800" b="0" kern="1200" dirty="0">
                          <a:solidFill>
                            <a:schemeClr val="tx2">
                              <a:lumMod val="50000"/>
                            </a:schemeClr>
                          </a:solidFill>
                          <a:latin typeface="Futura BdCn BT"/>
                          <a:ea typeface="WC Rhesus B Bta" panose="02000000000000000000" pitchFamily="50" charset="0"/>
                          <a:cs typeface="+mn-cs"/>
                        </a:rPr>
                        <a:t>87</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4888">
                <a:tc>
                  <a:txBody>
                    <a:bodyPr/>
                    <a:lstStyle/>
                    <a:p>
                      <a:pPr lvl="0" algn="l">
                        <a:buNone/>
                      </a:pPr>
                      <a:endParaRPr lang="en-US" sz="1800" b="1" i="0" u="none" strike="noStrike" noProof="0" dirty="0">
                        <a:solidFill>
                          <a:schemeClr val="accent1">
                            <a:lumMod val="50000"/>
                          </a:schemeClr>
                        </a:solidFill>
                        <a:latin typeface="High Tower Text" panose="02040502050506030303" pitchFamily="18" charset="0"/>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endParaRPr lang="en-US" sz="1800" b="0" kern="1200" dirty="0">
                        <a:solidFill>
                          <a:schemeClr val="tx2">
                            <a:lumMod val="50000"/>
                          </a:schemeClr>
                        </a:solidFill>
                        <a:latin typeface="Futura BdCn BT"/>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7" name="TextBox 6"/>
          <p:cNvSpPr txBox="1"/>
          <p:nvPr/>
        </p:nvSpPr>
        <p:spPr>
          <a:xfrm>
            <a:off x="531675" y="5439208"/>
            <a:ext cx="6294574" cy="460375"/>
          </a:xfrm>
          <a:prstGeom prst="rect">
            <a:avLst/>
          </a:prstGeom>
          <a:noFill/>
        </p:spPr>
        <p:txBody>
          <a:bodyPr wrap="square">
            <a:spAutoFit/>
          </a:bodyPr>
          <a:lstStyle/>
          <a:p>
            <a:r>
              <a:rPr lang="en-US" sz="1200" b="1" dirty="0">
                <a:solidFill>
                  <a:schemeClr val="accent1">
                    <a:lumMod val="75000"/>
                  </a:schemeClr>
                </a:solidFill>
                <a:latin typeface="Century Gothic" panose="020B0502020202020204" pitchFamily="34" charset="0"/>
              </a:rPr>
              <a:t>SVM : Support Vector Machine </a:t>
            </a:r>
            <a:r>
              <a:rPr lang="en-IN" altLang="en-US" sz="1200" b="1" dirty="0">
                <a:solidFill>
                  <a:schemeClr val="accent1">
                    <a:lumMod val="75000"/>
                  </a:schemeClr>
                </a:solidFill>
                <a:latin typeface="Century Gothic" panose="020B0502020202020204" pitchFamily="34" charset="0"/>
              </a:rPr>
              <a:t>achieves 85% accuracy, precision (93%) and </a:t>
            </a:r>
          </a:p>
          <a:p>
            <a:r>
              <a:rPr lang="en-IN" altLang="en-US" sz="1200" b="1" dirty="0">
                <a:solidFill>
                  <a:schemeClr val="accent1">
                    <a:lumMod val="75000"/>
                  </a:schemeClr>
                </a:solidFill>
                <a:latin typeface="Century Gothic" panose="020B0502020202020204" pitchFamily="34" charset="0"/>
              </a:rPr>
              <a:t>recall (82%)</a:t>
            </a:r>
          </a:p>
        </p:txBody>
      </p:sp>
      <p:sp>
        <p:nvSpPr>
          <p:cNvPr id="14" name="TextBox 13"/>
          <p:cNvSpPr txBox="1"/>
          <p:nvPr/>
        </p:nvSpPr>
        <p:spPr>
          <a:xfrm>
            <a:off x="119335" y="3123469"/>
            <a:ext cx="2930244" cy="338554"/>
          </a:xfrm>
          <a:prstGeom prst="rect">
            <a:avLst/>
          </a:prstGeom>
          <a:noFill/>
        </p:spPr>
        <p:txBody>
          <a:bodyPr wrap="square" rtlCol="0">
            <a:spAutoFit/>
          </a:bodyPr>
          <a:lstStyle/>
          <a:p>
            <a:pPr algn="ctr"/>
            <a:r>
              <a:rPr lang="en-IN" sz="1600" b="1" dirty="0">
                <a:solidFill>
                  <a:schemeClr val="accent1">
                    <a:lumMod val="75000"/>
                  </a:schemeClr>
                </a:solidFill>
                <a:latin typeface="Century Gothic" panose="020B0502020202020204" pitchFamily="34" charset="0"/>
              </a:rPr>
              <a:t>Experimental Results :</a:t>
            </a:r>
          </a:p>
        </p:txBody>
      </p:sp>
      <p:sp>
        <p:nvSpPr>
          <p:cNvPr id="22" name="Rectangle: Rounded Corners 21"/>
          <p:cNvSpPr/>
          <p:nvPr/>
        </p:nvSpPr>
        <p:spPr>
          <a:xfrm>
            <a:off x="492305" y="3712009"/>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p:cNvSpPr/>
          <p:nvPr/>
        </p:nvSpPr>
        <p:spPr>
          <a:xfrm>
            <a:off x="462566" y="5414736"/>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p:cNvSpPr/>
          <p:nvPr/>
        </p:nvSpPr>
        <p:spPr>
          <a:xfrm>
            <a:off x="492305" y="4534608"/>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462566" y="4576316"/>
            <a:ext cx="6294574" cy="461665"/>
          </a:xfrm>
          <a:prstGeom prst="rect">
            <a:avLst/>
          </a:prstGeom>
          <a:noFill/>
        </p:spPr>
        <p:txBody>
          <a:bodyPr wrap="square">
            <a:spAutoFit/>
          </a:bodyPr>
          <a:lstStyle/>
          <a:p>
            <a:r>
              <a:rPr lang="en-US" sz="1200" b="1" dirty="0">
                <a:solidFill>
                  <a:schemeClr val="accent1">
                    <a:lumMod val="75000"/>
                  </a:schemeClr>
                </a:solidFill>
                <a:latin typeface="Century Gothic" panose="020B0502020202020204" pitchFamily="34" charset="0"/>
              </a:rPr>
              <a:t>Decision Tree Consistency: maintains </a:t>
            </a:r>
            <a:r>
              <a:rPr lang="en-IN" altLang="en-US" sz="1200" b="1" dirty="0">
                <a:solidFill>
                  <a:schemeClr val="accent1">
                    <a:lumMod val="75000"/>
                  </a:schemeClr>
                </a:solidFill>
                <a:latin typeface="Century Gothic" panose="020B0502020202020204" pitchFamily="34" charset="0"/>
              </a:rPr>
              <a:t>86</a:t>
            </a:r>
            <a:r>
              <a:rPr lang="en-US" sz="1200" b="1" dirty="0">
                <a:solidFill>
                  <a:schemeClr val="accent1">
                    <a:lumMod val="75000"/>
                  </a:schemeClr>
                </a:solidFill>
                <a:latin typeface="Century Gothic" panose="020B0502020202020204" pitchFamily="34" charset="0"/>
              </a:rPr>
              <a:t>% accuracy, </a:t>
            </a:r>
            <a:r>
              <a:rPr lang="en-IN" altLang="en-US" sz="1200" b="1" dirty="0">
                <a:solidFill>
                  <a:schemeClr val="accent1">
                    <a:lumMod val="75000"/>
                  </a:schemeClr>
                </a:solidFill>
                <a:latin typeface="Century Gothic" panose="020B0502020202020204" pitchFamily="34" charset="0"/>
              </a:rPr>
              <a:t>Recall</a:t>
            </a:r>
            <a:r>
              <a:rPr lang="en-US" sz="1200" b="1" dirty="0">
                <a:solidFill>
                  <a:schemeClr val="accent1">
                    <a:lumMod val="75000"/>
                  </a:schemeClr>
                </a:solidFill>
                <a:latin typeface="Century Gothic" panose="020B0502020202020204" pitchFamily="34" charset="0"/>
              </a:rPr>
              <a:t> (8</a:t>
            </a:r>
            <a:r>
              <a:rPr lang="en-IN" sz="1200" b="1" dirty="0">
                <a:solidFill>
                  <a:schemeClr val="accent1">
                    <a:lumMod val="75000"/>
                  </a:schemeClr>
                </a:solidFill>
                <a:latin typeface="Century Gothic" panose="020B0502020202020204" pitchFamily="34" charset="0"/>
              </a:rPr>
              <a:t>6</a:t>
            </a:r>
            <a:r>
              <a:rPr lang="en-US" sz="1200" b="1" dirty="0">
                <a:solidFill>
                  <a:schemeClr val="accent1">
                    <a:lumMod val="75000"/>
                  </a:schemeClr>
                </a:solidFill>
                <a:latin typeface="Century Gothic" panose="020B0502020202020204" pitchFamily="34" charset="0"/>
              </a:rPr>
              <a:t>%) and precision(91%)</a:t>
            </a:r>
            <a:endParaRPr lang="en-IN" sz="1200" b="1" dirty="0">
              <a:solidFill>
                <a:schemeClr val="accent1">
                  <a:lumMod val="75000"/>
                </a:schemeClr>
              </a:solidFill>
              <a:latin typeface="Century Gothic" panose="020B0502020202020204" pitchFamily="34" charset="0"/>
            </a:endParaRPr>
          </a:p>
        </p:txBody>
      </p:sp>
      <p:sp>
        <p:nvSpPr>
          <p:cNvPr id="26" name="TextBox 25"/>
          <p:cNvSpPr txBox="1"/>
          <p:nvPr/>
        </p:nvSpPr>
        <p:spPr>
          <a:xfrm>
            <a:off x="492411" y="3800847"/>
            <a:ext cx="6294574" cy="276999"/>
          </a:xfrm>
          <a:prstGeom prst="rect">
            <a:avLst/>
          </a:prstGeom>
          <a:noFill/>
        </p:spPr>
        <p:txBody>
          <a:bodyPr wrap="square">
            <a:spAutoFit/>
          </a:bodyPr>
          <a:lstStyle/>
          <a:p>
            <a:r>
              <a:rPr lang="en-IN" altLang="en-US" sz="1200" b="1" dirty="0">
                <a:solidFill>
                  <a:schemeClr val="accent1">
                    <a:lumMod val="75000"/>
                  </a:schemeClr>
                </a:solidFill>
                <a:latin typeface="Century Gothic" panose="020B0502020202020204" pitchFamily="34" charset="0"/>
              </a:rPr>
              <a:t>Logistic regression</a:t>
            </a:r>
            <a:r>
              <a:rPr lang="en-US" sz="1200" b="1" dirty="0">
                <a:solidFill>
                  <a:schemeClr val="accent1">
                    <a:lumMod val="75000"/>
                  </a:schemeClr>
                </a:solidFill>
                <a:latin typeface="Century Gothic" panose="020B0502020202020204" pitchFamily="34" charset="0"/>
              </a:rPr>
              <a:t>: LR achieves </a:t>
            </a:r>
            <a:r>
              <a:rPr lang="en-IN" altLang="en-US" sz="1200" b="1" dirty="0">
                <a:solidFill>
                  <a:schemeClr val="accent1">
                    <a:lumMod val="75000"/>
                  </a:schemeClr>
                </a:solidFill>
                <a:latin typeface="Century Gothic" panose="020B0502020202020204" pitchFamily="34" charset="0"/>
              </a:rPr>
              <a:t>88</a:t>
            </a:r>
            <a:r>
              <a:rPr lang="en-US" sz="1200" b="1" dirty="0">
                <a:solidFill>
                  <a:schemeClr val="accent1">
                    <a:lumMod val="75000"/>
                  </a:schemeClr>
                </a:solidFill>
                <a:latin typeface="Century Gothic" panose="020B0502020202020204" pitchFamily="34" charset="0"/>
              </a:rPr>
              <a:t>% accuracy</a:t>
            </a:r>
            <a:r>
              <a:rPr lang="en-IN" altLang="en-US" sz="1200" b="1" dirty="0">
                <a:solidFill>
                  <a:schemeClr val="accent1">
                    <a:lumMod val="75000"/>
                  </a:schemeClr>
                </a:solidFill>
                <a:latin typeface="Century Gothic" panose="020B0502020202020204" pitchFamily="34" charset="0"/>
              </a:rPr>
              <a:t>,</a:t>
            </a:r>
            <a:r>
              <a:rPr lang="en-US" sz="1200" b="1" dirty="0">
                <a:solidFill>
                  <a:schemeClr val="accent1">
                    <a:lumMod val="75000"/>
                  </a:schemeClr>
                </a:solidFill>
                <a:latin typeface="Century Gothic" panose="020B0502020202020204" pitchFamily="34" charset="0"/>
              </a:rPr>
              <a:t> precision (</a:t>
            </a:r>
            <a:r>
              <a:rPr lang="en-IN" altLang="en-US" sz="1200" b="1" dirty="0">
                <a:solidFill>
                  <a:schemeClr val="accent1">
                    <a:lumMod val="75000"/>
                  </a:schemeClr>
                </a:solidFill>
                <a:latin typeface="Century Gothic" panose="020B0502020202020204" pitchFamily="34" charset="0"/>
              </a:rPr>
              <a:t>90</a:t>
            </a:r>
            <a:r>
              <a:rPr lang="en-US" sz="1200" b="1" dirty="0">
                <a:solidFill>
                  <a:schemeClr val="accent1">
                    <a:lumMod val="75000"/>
                  </a:schemeClr>
                </a:solidFill>
                <a:latin typeface="Century Gothic" panose="020B0502020202020204" pitchFamily="34" charset="0"/>
              </a:rPr>
              <a:t>%) </a:t>
            </a:r>
            <a:r>
              <a:rPr lang="en-IN" altLang="en-US" sz="1200" b="1" dirty="0">
                <a:solidFill>
                  <a:schemeClr val="accent1">
                    <a:lumMod val="75000"/>
                  </a:schemeClr>
                </a:solidFill>
                <a:latin typeface="Century Gothic" panose="020B0502020202020204" pitchFamily="34" charset="0"/>
              </a:rPr>
              <a:t>and</a:t>
            </a:r>
            <a:r>
              <a:rPr lang="en-US" sz="1200" b="1" dirty="0">
                <a:solidFill>
                  <a:schemeClr val="accent1">
                    <a:lumMod val="75000"/>
                  </a:schemeClr>
                </a:solidFill>
                <a:latin typeface="Century Gothic" panose="020B0502020202020204" pitchFamily="34" charset="0"/>
              </a:rPr>
              <a:t> recall (</a:t>
            </a:r>
            <a:r>
              <a:rPr lang="en-IN" altLang="en-US" sz="1200" b="1" dirty="0">
                <a:solidFill>
                  <a:schemeClr val="accent1">
                    <a:lumMod val="75000"/>
                  </a:schemeClr>
                </a:solidFill>
                <a:latin typeface="Century Gothic" panose="020B0502020202020204" pitchFamily="34" charset="0"/>
              </a:rPr>
              <a:t>92</a:t>
            </a:r>
            <a:r>
              <a:rPr lang="en-US" sz="1200" b="1" dirty="0">
                <a:solidFill>
                  <a:schemeClr val="accent1">
                    <a:lumMod val="75000"/>
                  </a:schemeClr>
                </a:solidFill>
                <a:latin typeface="Century Gothic" panose="020B0502020202020204" pitchFamily="34" charset="0"/>
              </a:rPr>
              <a:t>%).</a:t>
            </a:r>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179" y="3113078"/>
            <a:ext cx="424800" cy="424800"/>
          </a:xfrm>
          <a:prstGeom prst="rect">
            <a:avLst/>
          </a:prstGeom>
        </p:spPr>
      </p:pic>
      <p:sp>
        <p:nvSpPr>
          <p:cNvPr id="4" name="TextBox 3">
            <a:extLst>
              <a:ext uri="{FF2B5EF4-FFF2-40B4-BE49-F238E27FC236}">
                <a16:creationId xmlns:a16="http://schemas.microsoft.com/office/drawing/2014/main" id="{EF9DE98F-E3C4-A5AC-D72B-7A49EA848CC6}"/>
              </a:ext>
            </a:extLst>
          </p:cNvPr>
          <p:cNvSpPr txBox="1"/>
          <p:nvPr/>
        </p:nvSpPr>
        <p:spPr>
          <a:xfrm>
            <a:off x="3049579" y="560018"/>
            <a:ext cx="1322727" cy="369332"/>
          </a:xfrm>
          <a:prstGeom prst="rect">
            <a:avLst/>
          </a:prstGeom>
          <a:noFill/>
        </p:spPr>
        <p:txBody>
          <a:bodyPr wrap="square" rtlCol="0">
            <a:spAutoFit/>
          </a:bodyPr>
          <a:lstStyle/>
          <a:p>
            <a:r>
              <a:rPr lang="en-US" dirty="0"/>
              <a:t>Accuracy %</a:t>
            </a:r>
          </a:p>
        </p:txBody>
      </p:sp>
      <p:sp>
        <p:nvSpPr>
          <p:cNvPr id="5" name="TextBox 4">
            <a:extLst>
              <a:ext uri="{FF2B5EF4-FFF2-40B4-BE49-F238E27FC236}">
                <a16:creationId xmlns:a16="http://schemas.microsoft.com/office/drawing/2014/main" id="{87D02739-DF0D-151F-0EBD-6D7FE26CF218}"/>
              </a:ext>
            </a:extLst>
          </p:cNvPr>
          <p:cNvSpPr txBox="1"/>
          <p:nvPr/>
        </p:nvSpPr>
        <p:spPr>
          <a:xfrm>
            <a:off x="4182760" y="575638"/>
            <a:ext cx="1322727" cy="369332"/>
          </a:xfrm>
          <a:prstGeom prst="rect">
            <a:avLst/>
          </a:prstGeom>
          <a:noFill/>
        </p:spPr>
        <p:txBody>
          <a:bodyPr wrap="square" rtlCol="0">
            <a:spAutoFit/>
          </a:bodyPr>
          <a:lstStyle/>
          <a:p>
            <a:r>
              <a:rPr lang="en-US" dirty="0"/>
              <a:t>Precision %</a:t>
            </a:r>
          </a:p>
        </p:txBody>
      </p:sp>
      <p:sp>
        <p:nvSpPr>
          <p:cNvPr id="8" name="TextBox 7">
            <a:extLst>
              <a:ext uri="{FF2B5EF4-FFF2-40B4-BE49-F238E27FC236}">
                <a16:creationId xmlns:a16="http://schemas.microsoft.com/office/drawing/2014/main" id="{94A18032-44B4-4CC2-966F-3BE1E39C0591}"/>
              </a:ext>
            </a:extLst>
          </p:cNvPr>
          <p:cNvSpPr txBox="1"/>
          <p:nvPr/>
        </p:nvSpPr>
        <p:spPr>
          <a:xfrm>
            <a:off x="5398188" y="569060"/>
            <a:ext cx="1322727" cy="369332"/>
          </a:xfrm>
          <a:prstGeom prst="rect">
            <a:avLst/>
          </a:prstGeom>
          <a:noFill/>
        </p:spPr>
        <p:txBody>
          <a:bodyPr wrap="square" rtlCol="0">
            <a:spAutoFit/>
          </a:bodyPr>
          <a:lstStyle/>
          <a:p>
            <a:r>
              <a:rPr lang="en-US" dirty="0"/>
              <a:t>Recall %</a:t>
            </a:r>
          </a:p>
        </p:txBody>
      </p:sp>
      <p:sp>
        <p:nvSpPr>
          <p:cNvPr id="13" name="TextBox 12">
            <a:extLst>
              <a:ext uri="{FF2B5EF4-FFF2-40B4-BE49-F238E27FC236}">
                <a16:creationId xmlns:a16="http://schemas.microsoft.com/office/drawing/2014/main" id="{84324F55-2DF3-8101-F947-14419C41334B}"/>
              </a:ext>
            </a:extLst>
          </p:cNvPr>
          <p:cNvSpPr txBox="1"/>
          <p:nvPr/>
        </p:nvSpPr>
        <p:spPr>
          <a:xfrm>
            <a:off x="6297955" y="569060"/>
            <a:ext cx="1322727" cy="369332"/>
          </a:xfrm>
          <a:prstGeom prst="rect">
            <a:avLst/>
          </a:prstGeom>
          <a:noFill/>
        </p:spPr>
        <p:txBody>
          <a:bodyPr wrap="square" rtlCol="0">
            <a:spAutoFit/>
          </a:bodyPr>
          <a:lstStyle/>
          <a:p>
            <a:r>
              <a:rPr lang="en-US" dirty="0"/>
              <a:t>F1 Score %</a:t>
            </a:r>
          </a:p>
        </p:txBody>
      </p:sp>
      <p:pic>
        <p:nvPicPr>
          <p:cNvPr id="29" name="Picture 28">
            <a:extLst>
              <a:ext uri="{FF2B5EF4-FFF2-40B4-BE49-F238E27FC236}">
                <a16:creationId xmlns:a16="http://schemas.microsoft.com/office/drawing/2014/main" id="{AD212420-E5F3-E8E1-C8D4-4ADF6DFEC7F1}"/>
              </a:ext>
            </a:extLst>
          </p:cNvPr>
          <p:cNvPicPr>
            <a:picLocks noChangeAspect="1"/>
          </p:cNvPicPr>
          <p:nvPr/>
        </p:nvPicPr>
        <p:blipFill>
          <a:blip r:embed="rId3"/>
          <a:stretch>
            <a:fillRect/>
          </a:stretch>
        </p:blipFill>
        <p:spPr>
          <a:xfrm>
            <a:off x="7620682" y="944970"/>
            <a:ext cx="4472381" cy="40699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Kaplan-Meier Survival</a:t>
            </a:r>
          </a:p>
        </p:txBody>
      </p:sp>
      <p:sp>
        <p:nvSpPr>
          <p:cNvPr id="3" name="Content Placeholder 2"/>
          <p:cNvSpPr>
            <a:spLocks noGrp="1"/>
          </p:cNvSpPr>
          <p:nvPr>
            <p:ph idx="1"/>
          </p:nvPr>
        </p:nvSpPr>
        <p:spPr>
          <a:xfrm>
            <a:off x="678884" y="1675075"/>
            <a:ext cx="10834234"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lgn="just">
              <a:buNone/>
            </a:pPr>
            <a:endParaRPr lang="en-US" sz="2000" b="0" i="0" dirty="0">
              <a:effectLst/>
              <a:latin typeface="+mn-lt"/>
              <a:cs typeface="+mn-lt"/>
            </a:endParaRPr>
          </a:p>
          <a:p>
            <a:pPr marL="0" lvl="0" indent="0">
              <a:lnSpc>
                <a:spcPct val="100000"/>
              </a:lnSpc>
              <a:buNone/>
            </a:pPr>
            <a:endParaRPr lang="en-IN" altLang="en-US" sz="2000">
              <a:latin typeface="+mn-lt"/>
              <a:cs typeface="+mn-lt"/>
            </a:endParaRPr>
          </a:p>
        </p:txBody>
      </p:sp>
      <p:sp>
        <p:nvSpPr>
          <p:cNvPr id="5" name="Text Box 4"/>
          <p:cNvSpPr txBox="1"/>
          <p:nvPr/>
        </p:nvSpPr>
        <p:spPr>
          <a:xfrm>
            <a:off x="535940" y="1216660"/>
            <a:ext cx="4196080" cy="4916805"/>
          </a:xfrm>
          <a:prstGeom prst="rect">
            <a:avLst/>
          </a:prstGeom>
          <a:noFill/>
        </p:spPr>
        <p:txBody>
          <a:bodyPr wrap="square" rtlCol="0">
            <a:noAutofit/>
          </a:bodyPr>
          <a:lstStyle/>
          <a:p>
            <a:pPr marL="285750" indent="-285750">
              <a:lnSpc>
                <a:spcPct val="13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Kaplan-Meier method calculates and plots the survival curve.</a:t>
            </a:r>
          </a:p>
          <a:p>
            <a:pPr marL="285750" indent="-285750">
              <a:lnSpc>
                <a:spcPct val="13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This graph visually communicates survival trends for the studied population over 10 years.</a:t>
            </a:r>
          </a:p>
          <a:p>
            <a:pPr marL="285750" indent="-285750">
              <a:lnSpc>
                <a:spcPct val="13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survival probability decreases steadily over time, showing the proportion of individuals who survived decreases as time progresses.</a:t>
            </a:r>
          </a:p>
          <a:p>
            <a:pPr marL="285750" indent="-285750">
              <a:lnSpc>
                <a:spcPct val="13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At the 120-month (10-year) mark, the survival probability approaches 0, indicating very few individuals remain alive.</a:t>
            </a:r>
          </a:p>
        </p:txBody>
      </p:sp>
      <p:pic>
        <p:nvPicPr>
          <p:cNvPr id="4" name="Picture 3" descr="kap"/>
          <p:cNvPicPr>
            <a:picLocks noChangeAspect="1"/>
          </p:cNvPicPr>
          <p:nvPr/>
        </p:nvPicPr>
        <p:blipFill>
          <a:blip r:embed="rId2"/>
          <a:stretch>
            <a:fillRect/>
          </a:stretch>
        </p:blipFill>
        <p:spPr>
          <a:xfrm>
            <a:off x="4732020" y="824865"/>
            <a:ext cx="7249160" cy="5248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15" y="372745"/>
            <a:ext cx="4159250" cy="612775"/>
          </a:xfrm>
        </p:spPr>
        <p:txBody>
          <a:bodyPr>
            <a:normAutofit/>
          </a:bodyPr>
          <a:lstStyle/>
          <a:p>
            <a:r>
              <a:rPr lang="en-IN" altLang="en-US" sz="2800"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Cox Proportional Hazard</a:t>
            </a:r>
          </a:p>
        </p:txBody>
      </p:sp>
      <p:sp>
        <p:nvSpPr>
          <p:cNvPr id="3" name="Content Placeholder 2"/>
          <p:cNvSpPr>
            <a:spLocks noGrp="1"/>
          </p:cNvSpPr>
          <p:nvPr>
            <p:ph idx="1"/>
          </p:nvPr>
        </p:nvSpPr>
        <p:spPr>
          <a:xfrm>
            <a:off x="678884" y="1675075"/>
            <a:ext cx="10834234"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lgn="just">
              <a:buNone/>
            </a:pPr>
            <a:endParaRPr lang="en-US" sz="2000" b="0" i="0" dirty="0">
              <a:effectLst/>
              <a:latin typeface="+mn-lt"/>
              <a:cs typeface="+mn-lt"/>
            </a:endParaRPr>
          </a:p>
          <a:p>
            <a:pPr marL="0" lvl="0" indent="0">
              <a:lnSpc>
                <a:spcPct val="100000"/>
              </a:lnSpc>
              <a:buNone/>
            </a:pPr>
            <a:endParaRPr lang="en-IN" altLang="en-US" sz="2000">
              <a:latin typeface="+mn-lt"/>
              <a:cs typeface="+mn-lt"/>
            </a:endParaRPr>
          </a:p>
        </p:txBody>
      </p:sp>
      <p:sp>
        <p:nvSpPr>
          <p:cNvPr id="5" name="Text Box 4"/>
          <p:cNvSpPr txBox="1"/>
          <p:nvPr/>
        </p:nvSpPr>
        <p:spPr>
          <a:xfrm>
            <a:off x="535940" y="927735"/>
            <a:ext cx="4196080" cy="5205730"/>
          </a:xfrm>
          <a:prstGeom prst="rect">
            <a:avLst/>
          </a:prstGeom>
          <a:noFill/>
        </p:spPr>
        <p:txBody>
          <a:bodyPr wrap="square" rtlCol="0">
            <a:noAutofit/>
          </a:bodyPr>
          <a:lstStyle/>
          <a:p>
            <a:pPr marL="285750" indent="-285750">
              <a:lnSpc>
                <a:spcPct val="110000"/>
              </a:lnSpc>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A </a:t>
            </a:r>
            <a:r>
              <a:rPr lang="en-US" altLang="en-US" dirty="0">
                <a:latin typeface="Times New Roman" panose="02020603050405020304" pitchFamily="18" charset="0"/>
                <a:cs typeface="Times New Roman" panose="02020603050405020304" pitchFamily="18" charset="0"/>
              </a:rPr>
              <a:t>Cox Proportional Hazards Model, a statistical model used in survival analysis </a:t>
            </a:r>
          </a:p>
          <a:p>
            <a:pPr marL="285750" indent="-285750">
              <a:lnSpc>
                <a:spcPct val="11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Variables being analyzed in the model (e.g., Age at Diagnosis, Tumor Size, and Chemotherapy).</a:t>
            </a:r>
          </a:p>
          <a:p>
            <a:pPr marL="285750" indent="-285750">
              <a:lnSpc>
                <a:spcPct val="11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estimated coefficient for each covariate. A positive </a:t>
            </a:r>
            <a:r>
              <a:rPr lang="en-US" altLang="en-US" dirty="0" err="1">
                <a:latin typeface="Times New Roman" panose="02020603050405020304" pitchFamily="18" charset="0"/>
                <a:cs typeface="Times New Roman" panose="02020603050405020304" pitchFamily="18" charset="0"/>
              </a:rPr>
              <a:t>coef</a:t>
            </a:r>
            <a:r>
              <a:rPr lang="en-US" altLang="en-US" dirty="0">
                <a:latin typeface="Times New Roman" panose="02020603050405020304" pitchFamily="18" charset="0"/>
                <a:cs typeface="Times New Roman" panose="02020603050405020304" pitchFamily="18" charset="0"/>
              </a:rPr>
              <a:t> indicates that the variable increases the hazard (risk of death), while a negative </a:t>
            </a:r>
            <a:r>
              <a:rPr lang="en-US" altLang="en-US" dirty="0" err="1">
                <a:latin typeface="Times New Roman" panose="02020603050405020304" pitchFamily="18" charset="0"/>
                <a:cs typeface="Times New Roman" panose="02020603050405020304" pitchFamily="18" charset="0"/>
              </a:rPr>
              <a:t>coef</a:t>
            </a:r>
            <a:r>
              <a:rPr lang="en-US" altLang="en-US" dirty="0">
                <a:latin typeface="Times New Roman" panose="02020603050405020304" pitchFamily="18" charset="0"/>
                <a:cs typeface="Times New Roman" panose="02020603050405020304" pitchFamily="18" charset="0"/>
              </a:rPr>
              <a:t> decreases the hazard.</a:t>
            </a:r>
          </a:p>
          <a:p>
            <a:pPr marL="285750" indent="-285750">
              <a:lnSpc>
                <a:spcPct val="11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Age at Diagnosis and Tumor Size have small but statistically significant effects.</a:t>
            </a:r>
          </a:p>
          <a:p>
            <a:pPr marL="285750" indent="-285750">
              <a:lnSpc>
                <a:spcPct val="11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Chemotherapy is associated with an increased hazard but has greater variability.</a:t>
            </a:r>
          </a:p>
          <a:p>
            <a:pPr marL="285750" indent="-285750">
              <a:lnSpc>
                <a:spcPct val="130000"/>
              </a:lnSpc>
              <a:buFont typeface="Arial" panose="020B0604020202020204" pitchFamily="34" charset="0"/>
              <a:buChar char="•"/>
            </a:pPr>
            <a:endParaRPr lang="en-US" altLang="en-US" dirty="0"/>
          </a:p>
        </p:txBody>
      </p:sp>
      <p:pic>
        <p:nvPicPr>
          <p:cNvPr id="7" name="Picture 6">
            <a:extLst>
              <a:ext uri="{FF2B5EF4-FFF2-40B4-BE49-F238E27FC236}">
                <a16:creationId xmlns:a16="http://schemas.microsoft.com/office/drawing/2014/main" id="{F721F1F0-ABD3-EC86-F736-51C7A35BA15A}"/>
              </a:ext>
            </a:extLst>
          </p:cNvPr>
          <p:cNvPicPr>
            <a:picLocks noChangeAspect="1"/>
          </p:cNvPicPr>
          <p:nvPr/>
        </p:nvPicPr>
        <p:blipFill>
          <a:blip r:embed="rId2"/>
          <a:stretch>
            <a:fillRect/>
          </a:stretch>
        </p:blipFill>
        <p:spPr>
          <a:xfrm>
            <a:off x="7459982" y="2436112"/>
            <a:ext cx="4053134" cy="3289764"/>
          </a:xfrm>
          <a:prstGeom prst="rect">
            <a:avLst/>
          </a:prstGeom>
        </p:spPr>
      </p:pic>
      <p:pic>
        <p:nvPicPr>
          <p:cNvPr id="9" name="Picture 8">
            <a:extLst>
              <a:ext uri="{FF2B5EF4-FFF2-40B4-BE49-F238E27FC236}">
                <a16:creationId xmlns:a16="http://schemas.microsoft.com/office/drawing/2014/main" id="{26E951E3-5738-D2C6-5225-0E029E951D76}"/>
              </a:ext>
            </a:extLst>
          </p:cNvPr>
          <p:cNvPicPr>
            <a:picLocks noChangeAspect="1"/>
          </p:cNvPicPr>
          <p:nvPr/>
        </p:nvPicPr>
        <p:blipFill>
          <a:blip r:embed="rId3"/>
          <a:stretch>
            <a:fillRect/>
          </a:stretch>
        </p:blipFill>
        <p:spPr>
          <a:xfrm>
            <a:off x="7459982" y="89788"/>
            <a:ext cx="4413800" cy="2286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39" y="431800"/>
            <a:ext cx="10834234" cy="612775"/>
          </a:xfrm>
        </p:spPr>
        <p:txBody>
          <a:bodyPr/>
          <a:lstStyle/>
          <a:p>
            <a:r>
              <a:rPr lang="en-IN" altLang="en-US"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Conclusion</a:t>
            </a:r>
          </a:p>
        </p:txBody>
      </p:sp>
      <p:sp>
        <p:nvSpPr>
          <p:cNvPr id="3" name="Content Placeholder 2"/>
          <p:cNvSpPr>
            <a:spLocks noGrp="1"/>
          </p:cNvSpPr>
          <p:nvPr>
            <p:ph idx="1"/>
          </p:nvPr>
        </p:nvSpPr>
        <p:spPr>
          <a:xfrm>
            <a:off x="678815" y="1216660"/>
            <a:ext cx="10834370" cy="4761230"/>
          </a:xfrm>
          <a:prstGeom prst="rect">
            <a:avLst/>
          </a:prstGeom>
        </p:spPr>
        <p:txBody>
          <a:bodyPr>
            <a:no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lgn="just">
              <a:buFont typeface="Wingdings" panose="05000000000000000000" charset="0"/>
              <a:buNone/>
            </a:pPr>
            <a:r>
              <a:rPr lang="en-IN" altLang="en-US"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Key Findings</a:t>
            </a:r>
            <a:endParaRPr lang="en-US" dirty="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v"/>
            </a:pPr>
            <a:endParaRPr lang="en-US" sz="1800" b="1" u="sng" dirty="0">
              <a:latin typeface="Times New Roman" panose="02020603050405020304" pitchFamily="18" charset="0"/>
              <a:cs typeface="Times New Roman" panose="02020603050405020304" pitchFamily="18" charset="0"/>
              <a:sym typeface="+mn-ea"/>
            </a:endParaRPr>
          </a:p>
          <a:p>
            <a:pPr lvl="0">
              <a:lnSpc>
                <a:spcPct val="100000"/>
              </a:lnSpc>
            </a:pPr>
            <a:r>
              <a:rPr lang="en-IN" altLang="en-US" sz="1800" dirty="0">
                <a:latin typeface="Times New Roman" panose="02020603050405020304" pitchFamily="18" charset="0"/>
                <a:cs typeface="Times New Roman" panose="02020603050405020304" pitchFamily="18" charset="0"/>
              </a:rPr>
              <a:t>The results indicated that the Random Forest classifier model had the higghest accuracy of 95%.</a:t>
            </a:r>
          </a:p>
          <a:p>
            <a:pPr lvl="0">
              <a:lnSpc>
                <a:spcPct val="100000"/>
              </a:lnSpc>
            </a:pPr>
            <a:r>
              <a:rPr lang="en-IN" altLang="en-US" sz="1800" dirty="0">
                <a:latin typeface="Times New Roman" panose="02020603050405020304" pitchFamily="18" charset="0"/>
                <a:cs typeface="Times New Roman" panose="02020603050405020304" pitchFamily="18" charset="0"/>
              </a:rPr>
              <a:t>The study utilized the kaggle Breast Cancer prediction(METABRIC) dataset with  2509 instances and 34 columns, all algorithms were implemented on Jupyter Notebook.</a:t>
            </a:r>
          </a:p>
          <a:p>
            <a:pPr lvl="0">
              <a:lnSpc>
                <a:spcPct val="100000"/>
              </a:lnSpc>
            </a:pPr>
            <a:r>
              <a:rPr lang="en-US" sz="1800" dirty="0">
                <a:latin typeface="Times New Roman" panose="02020603050405020304" pitchFamily="18" charset="0"/>
                <a:cs typeface="Times New Roman" panose="02020603050405020304" pitchFamily="18" charset="0"/>
                <a:sym typeface="+mn-ea"/>
              </a:rPr>
              <a:t>The accuracies of all algorithms were above </a:t>
            </a:r>
            <a:r>
              <a:rPr lang="en-IN" altLang="en-US" sz="1800" dirty="0">
                <a:latin typeface="Times New Roman" panose="02020603050405020304" pitchFamily="18" charset="0"/>
                <a:cs typeface="Times New Roman" panose="02020603050405020304" pitchFamily="18" charset="0"/>
                <a:sym typeface="+mn-ea"/>
              </a:rPr>
              <a:t>94%</a:t>
            </a:r>
            <a:r>
              <a:rPr lang="en-US" sz="1800" dirty="0">
                <a:latin typeface="Times New Roman" panose="02020603050405020304" pitchFamily="18" charset="0"/>
                <a:cs typeface="Times New Roman" panose="02020603050405020304" pitchFamily="18" charset="0"/>
                <a:sym typeface="+mn-ea"/>
              </a:rPr>
              <a:t> with the lowest accuracy of </a:t>
            </a:r>
            <a:r>
              <a:rPr lang="en-IN" altLang="en-US" sz="1800" dirty="0">
                <a:latin typeface="Times New Roman" panose="02020603050405020304" pitchFamily="18" charset="0"/>
                <a:cs typeface="Times New Roman" panose="02020603050405020304" pitchFamily="18" charset="0"/>
                <a:sym typeface="+mn-ea"/>
              </a:rPr>
              <a:t>79</a:t>
            </a:r>
            <a:r>
              <a:rPr lang="en-US" sz="1800" dirty="0">
                <a:latin typeface="Times New Roman" panose="02020603050405020304" pitchFamily="18" charset="0"/>
                <a:cs typeface="Times New Roman" panose="02020603050405020304" pitchFamily="18" charset="0"/>
                <a:sym typeface="+mn-ea"/>
              </a:rPr>
              <a:t>% given by </a:t>
            </a:r>
            <a:r>
              <a:rPr lang="en-IN" altLang="en-US" sz="1800" dirty="0">
                <a:latin typeface="Times New Roman" panose="02020603050405020304" pitchFamily="18" charset="0"/>
                <a:cs typeface="Times New Roman" panose="02020603050405020304" pitchFamily="18" charset="0"/>
                <a:sym typeface="+mn-ea"/>
              </a:rPr>
              <a:t>Support Vector Machine</a:t>
            </a:r>
            <a:r>
              <a:rPr lang="en-US" sz="1800" dirty="0">
                <a:latin typeface="Times New Roman" panose="02020603050405020304" pitchFamily="18" charset="0"/>
                <a:cs typeface="Times New Roman" panose="02020603050405020304" pitchFamily="18" charset="0"/>
                <a:sym typeface="+mn-ea"/>
              </a:rPr>
              <a:t> and the highest accuracy given </a:t>
            </a:r>
            <a:r>
              <a:rPr lang="en-IN" altLang="en-US" sz="1800" dirty="0">
                <a:latin typeface="Times New Roman" panose="02020603050405020304" pitchFamily="18" charset="0"/>
                <a:cs typeface="Times New Roman" panose="02020603050405020304" pitchFamily="18" charset="0"/>
                <a:sym typeface="+mn-ea"/>
              </a:rPr>
              <a:t>Random Forest Classifier </a:t>
            </a:r>
            <a:r>
              <a:rPr lang="en-US" sz="1800" dirty="0">
                <a:latin typeface="Times New Roman" panose="02020603050405020304" pitchFamily="18" charset="0"/>
                <a:cs typeface="Times New Roman" panose="02020603050405020304" pitchFamily="18" charset="0"/>
                <a:sym typeface="+mn-ea"/>
              </a:rPr>
              <a:t>as previously mentioned.</a:t>
            </a:r>
            <a:endParaRPr lang="en-IN" sz="1800" dirty="0">
              <a:latin typeface="Times New Roman" panose="02020603050405020304" pitchFamily="18" charset="0"/>
              <a:cs typeface="Times New Roman" panose="02020603050405020304" pitchFamily="18" charset="0"/>
            </a:endParaRPr>
          </a:p>
          <a:p>
            <a:pPr marL="0" lvl="0" indent="0">
              <a:lnSpc>
                <a:spcPct val="100000"/>
              </a:lnSpc>
              <a:buNone/>
            </a:pPr>
            <a:endParaRPr lang="en-IN" altLang="en-US" sz="1800" dirty="0">
              <a:latin typeface="Times New Roman" panose="02020603050405020304" pitchFamily="18" charset="0"/>
              <a:cs typeface="Times New Roman" panose="02020603050405020304" pitchFamily="18" charset="0"/>
            </a:endParaRPr>
          </a:p>
        </p:txBody>
      </p:sp>
      <p:sp>
        <p:nvSpPr>
          <p:cNvPr id="7" name="TextBox 5"/>
          <p:cNvSpPr txBox="1"/>
          <p:nvPr/>
        </p:nvSpPr>
        <p:spPr>
          <a:xfrm>
            <a:off x="576580" y="1396365"/>
            <a:ext cx="2856230" cy="550545"/>
          </a:xfrm>
          <a:prstGeom prst="rect">
            <a:avLst/>
          </a:prstGeom>
          <a:noFill/>
        </p:spPr>
        <p:txBody>
          <a:bodyPr wrap="square" rtlCol="0">
            <a:noAutofit/>
          </a:bodyPr>
          <a:lstStyle/>
          <a:p>
            <a:pPr indent="0">
              <a:buFont typeface="Wingdings" panose="05000000000000000000" pitchFamily="2" charset="2"/>
              <a:buNone/>
            </a:pPr>
            <a:endParaRPr lang="en-IN" altLang="en-US" sz="2800"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sp>
        <p:nvSpPr>
          <p:cNvPr id="4" name="Title 1"/>
          <p:cNvSpPr>
            <a:spLocks noGrp="1"/>
          </p:cNvSpPr>
          <p:nvPr/>
        </p:nvSpPr>
        <p:spPr>
          <a:xfrm>
            <a:off x="737939" y="4000916"/>
            <a:ext cx="10834234" cy="612775"/>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a:lstStyle>
          <a:p>
            <a:r>
              <a:rPr lang="en-IN" altLang="en-US" sz="2800"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Future Research</a:t>
            </a:r>
          </a:p>
        </p:txBody>
      </p:sp>
      <p:sp>
        <p:nvSpPr>
          <p:cNvPr id="5" name="Text Box 4"/>
          <p:cNvSpPr txBox="1"/>
          <p:nvPr/>
        </p:nvSpPr>
        <p:spPr>
          <a:xfrm>
            <a:off x="738505" y="4689475"/>
            <a:ext cx="10774680" cy="936625"/>
          </a:xfrm>
          <a:prstGeom prst="rect">
            <a:avLst/>
          </a:prstGeom>
          <a:noFill/>
        </p:spPr>
        <p:txBody>
          <a:bodyPr wrap="square" rtlCol="0">
            <a:noAutofit/>
          </a:bodyPr>
          <a:lstStyle/>
          <a:p>
            <a:pPr indent="0">
              <a:buNone/>
            </a:pPr>
            <a:r>
              <a:rPr lang="en-US" dirty="0">
                <a:latin typeface="Times New Roman" panose="02020603050405020304" pitchFamily="18" charset="0"/>
                <a:cs typeface="Times New Roman" panose="02020603050405020304" pitchFamily="18" charset="0"/>
                <a:sym typeface="+mn-ea"/>
              </a:rPr>
              <a:t>Future research must ensure robustness, generalizability, and interpretability for informed decision-making based on study findings. It's important to check how duplicate data and unusual values affect the model's accuracy. Creating strategies to deal with these issues is valuable for improving model performance.</a:t>
            </a:r>
            <a:endParaRPr lang="en-IN"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Breast Cancer Risk Prediction</a:t>
            </a:r>
          </a:p>
        </p:txBody>
      </p:sp>
      <p:sp>
        <p:nvSpPr>
          <p:cNvPr id="3" name="Content Placeholder 2"/>
          <p:cNvSpPr>
            <a:spLocks noGrp="1"/>
          </p:cNvSpPr>
          <p:nvPr>
            <p:ph idx="1"/>
          </p:nvPr>
        </p:nvSpPr>
        <p:spPr/>
        <p:txBody>
          <a:bodyPr>
            <a:normAutofit fontScale="87500" lnSpcReduction="10000"/>
          </a:bodyPr>
          <a:lstStyle/>
          <a:p>
            <a:pPr marL="0" indent="0">
              <a:lnSpc>
                <a:spcPct val="100000"/>
              </a:lnSpc>
              <a:buNone/>
            </a:pPr>
            <a:r>
              <a:rPr lang="en-US" altLang="en-US" sz="2300" dirty="0">
                <a:latin typeface="Times New Roman" panose="02020603050405020304" pitchFamily="18" charset="0"/>
                <a:cs typeface="Times New Roman" panose="02020603050405020304" pitchFamily="18" charset="0"/>
              </a:rPr>
              <a:t>This project aims to enhance the understanding of breast cancer prognosis and refine prediction models for patient outcomes. By utilizing advanced statistical methods and machine learning techniques, the project seeks to analyze survival trends and accurately predict long-term survival rates for breast cancer patients.</a:t>
            </a:r>
          </a:p>
          <a:p>
            <a:pPr marL="0" indent="0">
              <a:lnSpc>
                <a:spcPct val="100000"/>
              </a:lnSpc>
              <a:buNone/>
            </a:pPr>
            <a:endParaRPr lang="en-US" altLang="en-US" sz="2400" dirty="0"/>
          </a:p>
          <a:p>
            <a:pPr marL="0" indent="0">
              <a:lnSpc>
                <a:spcPct val="100000"/>
              </a:lnSpc>
              <a:buNone/>
            </a:pPr>
            <a:r>
              <a:rPr lang="en-US" altLang="en-US"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Project Objectives</a:t>
            </a:r>
            <a:endParaRPr lang="en-US" altLang="en-US" b="1" dirty="0">
              <a:latin typeface="Times New Roman" panose="02020603050405020304" pitchFamily="18" charset="0"/>
              <a:cs typeface="Times New Roman" panose="02020603050405020304" pitchFamily="18" charset="0"/>
            </a:endParaRPr>
          </a:p>
          <a:p>
            <a:pPr>
              <a:lnSpc>
                <a:spcPct val="100000"/>
              </a:lnSpc>
            </a:pPr>
            <a:r>
              <a:rPr lang="en-US" altLang="en-US" sz="2300" dirty="0">
                <a:latin typeface="Times New Roman" panose="02020603050405020304" pitchFamily="18" charset="0"/>
                <a:cs typeface="Times New Roman" panose="02020603050405020304" pitchFamily="18" charset="0"/>
              </a:rPr>
              <a:t>Survival Analysis: Use models like the Kaplan-Meier survival curve and Cox Proportional Hazards model to analyze survival trends and identify significant factors impacting survival.</a:t>
            </a:r>
          </a:p>
          <a:p>
            <a:pPr>
              <a:lnSpc>
                <a:spcPct val="100000"/>
              </a:lnSpc>
            </a:pPr>
            <a:r>
              <a:rPr lang="en-US" altLang="en-US" sz="2300" dirty="0">
                <a:latin typeface="Times New Roman" panose="02020603050405020304" pitchFamily="18" charset="0"/>
                <a:cs typeface="Times New Roman" panose="02020603050405020304" pitchFamily="18" charset="0"/>
              </a:rPr>
              <a:t>Prediction of 10-Year Mortality: Build a machine learning model to predict the likelihood of a patient surviving or passing away within 10 years of diagnosis.</a:t>
            </a:r>
          </a:p>
          <a:p>
            <a:pPr>
              <a:lnSpc>
                <a:spcPct val="100000"/>
              </a:lnSpc>
            </a:pPr>
            <a:r>
              <a:rPr lang="en-US" altLang="en-US" sz="2300" dirty="0">
                <a:latin typeface="Times New Roman" panose="02020603050405020304" pitchFamily="18" charset="0"/>
                <a:cs typeface="Times New Roman" panose="02020603050405020304" pitchFamily="18" charset="0"/>
              </a:rPr>
              <a:t>Insights into Treatment and Research: Identify critical factors influencing survival to optimize treatment strategies and guide future research.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8884" y="1675075"/>
            <a:ext cx="10834234"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lnSpc>
                <a:spcPct val="100000"/>
              </a:lnSpc>
              <a:buFont typeface="Wingdings" panose="05000000000000000000" charset="0"/>
              <a:buChar char="v"/>
            </a:pPr>
            <a:r>
              <a:rPr lang="en-US" altLang="en-US" sz="2000" dirty="0">
                <a:latin typeface="Times New Roman" panose="02020603050405020304" pitchFamily="18" charset="0"/>
                <a:cs typeface="Times New Roman" panose="02020603050405020304" pitchFamily="18" charset="0"/>
              </a:rPr>
              <a:t>Breast Cancer refers to a malignant tumor that develops from the cells of the breast and is one of the leading causes of cancer-related deaths in women. Early detection and predictive models in healthcare can assist doctors in identifying potential risks before they escalate.</a:t>
            </a:r>
          </a:p>
          <a:p>
            <a:pPr lvl="0">
              <a:lnSpc>
                <a:spcPct val="100000"/>
              </a:lnSpc>
              <a:buFont typeface="Wingdings" panose="05000000000000000000" charset="0"/>
              <a:buChar char="v"/>
            </a:pPr>
            <a:r>
              <a:rPr lang="en-US" altLang="en-US" sz="2000" dirty="0">
                <a:latin typeface="Times New Roman" panose="02020603050405020304" pitchFamily="18" charset="0"/>
                <a:cs typeface="Times New Roman" panose="02020603050405020304" pitchFamily="18" charset="0"/>
              </a:rPr>
              <a:t>This dataset offers a detailed analysis of various patient health indicators, focusing specifically on factors related to breast cancer risk.</a:t>
            </a:r>
          </a:p>
          <a:p>
            <a:pPr lvl="0">
              <a:lnSpc>
                <a:spcPct val="100000"/>
              </a:lnSpc>
              <a:buFont typeface="Wingdings" panose="05000000000000000000" charset="0"/>
              <a:buChar char="v"/>
            </a:pPr>
            <a:r>
              <a:rPr lang="en-US" altLang="en-US" sz="2000" dirty="0">
                <a:latin typeface="Times New Roman" panose="02020603050405020304" pitchFamily="18" charset="0"/>
                <a:cs typeface="Times New Roman" panose="02020603050405020304" pitchFamily="18" charset="0"/>
              </a:rPr>
              <a:t>Comprehensive data visualizations illustrating survival relationships with various factors like age, tumor size, and treatments.</a:t>
            </a:r>
          </a:p>
          <a:p>
            <a:pPr lvl="0">
              <a:lnSpc>
                <a:spcPct val="100000"/>
              </a:lnSpc>
              <a:buFont typeface="Wingdings" panose="05000000000000000000" charset="0"/>
              <a:buChar char="v"/>
            </a:pPr>
            <a:r>
              <a:rPr lang="en-US" altLang="en-US" sz="2000" dirty="0">
                <a:latin typeface="Times New Roman" panose="02020603050405020304" pitchFamily="18" charset="0"/>
                <a:cs typeface="Times New Roman" panose="02020603050405020304" pitchFamily="18" charset="0"/>
              </a:rPr>
              <a:t>A comparative analysis of machine learning models (e.g., Logistic Regression, SVM, Decision Trees) to evaluate which performs best.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1">
                <a:shade val="45000"/>
                <a:satMod val="135000"/>
              </a:schemeClr>
              <a:prstClr val="white"/>
            </a:duotone>
          </a:blip>
          <a:stretch>
            <a:fillRect/>
          </a:stretch>
        </p:blipFill>
        <p:spPr>
          <a:xfrm rot="20943577">
            <a:off x="6690343" y="3112700"/>
            <a:ext cx="701101" cy="701101"/>
          </a:xfrm>
          <a:prstGeom prst="rect">
            <a:avLst/>
          </a:prstGeom>
        </p:spPr>
      </p:pic>
      <p:pic>
        <p:nvPicPr>
          <p:cNvPr id="5" name="Picture 4"/>
          <p:cNvPicPr>
            <a:picLocks noChangeAspect="1"/>
          </p:cNvPicPr>
          <p:nvPr/>
        </p:nvPicPr>
        <p:blipFill>
          <a:blip r:embed="rId2">
            <a:duotone>
              <a:schemeClr val="accent1">
                <a:shade val="45000"/>
                <a:satMod val="135000"/>
              </a:schemeClr>
              <a:prstClr val="white"/>
            </a:duotone>
          </a:blip>
          <a:stretch>
            <a:fillRect/>
          </a:stretch>
        </p:blipFill>
        <p:spPr>
          <a:xfrm rot="532551" flipH="1">
            <a:off x="6924479" y="431052"/>
            <a:ext cx="701101" cy="701101"/>
          </a:xfrm>
          <a:prstGeom prst="rect">
            <a:avLst/>
          </a:prstGeom>
        </p:spPr>
      </p:pic>
      <p:grpSp>
        <p:nvGrpSpPr>
          <p:cNvPr id="6" name="Group 5"/>
          <p:cNvGrpSpPr/>
          <p:nvPr/>
        </p:nvGrpSpPr>
        <p:grpSpPr>
          <a:xfrm>
            <a:off x="6442848" y="1610792"/>
            <a:ext cx="1454797" cy="831944"/>
            <a:chOff x="6785257" y="5867269"/>
            <a:chExt cx="1454797" cy="831944"/>
          </a:xfrm>
        </p:grpSpPr>
        <p:sp>
          <p:nvSpPr>
            <p:cNvPr id="9" name="Rectangle 8"/>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11" name="Right Triangle 10"/>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Triangle 24"/>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8" name="Group 27"/>
          <p:cNvGrpSpPr/>
          <p:nvPr/>
        </p:nvGrpSpPr>
        <p:grpSpPr>
          <a:xfrm rot="4246982">
            <a:off x="6451874" y="677596"/>
            <a:ext cx="1454797" cy="831944"/>
            <a:chOff x="6785257" y="5867269"/>
            <a:chExt cx="1454797" cy="831944"/>
          </a:xfrm>
        </p:grpSpPr>
        <p:sp>
          <p:nvSpPr>
            <p:cNvPr id="29" name="Rectangle 28"/>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31" name="Right Triangle 30"/>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Triangle 31"/>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ight Triangle 32"/>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Triangle 33"/>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ight Triangle 34"/>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6" name="Group 35"/>
          <p:cNvGrpSpPr/>
          <p:nvPr/>
        </p:nvGrpSpPr>
        <p:grpSpPr>
          <a:xfrm rot="3763409">
            <a:off x="6442791" y="2525174"/>
            <a:ext cx="1454797" cy="831944"/>
            <a:chOff x="6785257" y="5867269"/>
            <a:chExt cx="1454797" cy="831944"/>
          </a:xfrm>
        </p:grpSpPr>
        <p:sp>
          <p:nvSpPr>
            <p:cNvPr id="49" name="Rectangle 48"/>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51" name="Right Triangle 50"/>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ight Triangle 52"/>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Triangle 53"/>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ight Triangle 54"/>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0" name="Group 59"/>
          <p:cNvGrpSpPr/>
          <p:nvPr/>
        </p:nvGrpSpPr>
        <p:grpSpPr>
          <a:xfrm>
            <a:off x="6482552" y="3327525"/>
            <a:ext cx="1454797" cy="831944"/>
            <a:chOff x="6785257" y="5867269"/>
            <a:chExt cx="1454797" cy="831944"/>
          </a:xfrm>
        </p:grpSpPr>
        <p:sp>
          <p:nvSpPr>
            <p:cNvPr id="61" name="Rectangle 60"/>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63" name="Right Triangle 62"/>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Triangle 63"/>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ight Triangle 64"/>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Triangle 65"/>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ight Triangle 66"/>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8" name="Group 67"/>
          <p:cNvGrpSpPr/>
          <p:nvPr/>
        </p:nvGrpSpPr>
        <p:grpSpPr>
          <a:xfrm rot="3965514">
            <a:off x="6401410" y="4331589"/>
            <a:ext cx="1454797" cy="831944"/>
            <a:chOff x="6785257" y="5867269"/>
            <a:chExt cx="1454797" cy="831944"/>
          </a:xfrm>
        </p:grpSpPr>
        <p:sp>
          <p:nvSpPr>
            <p:cNvPr id="69" name="Rectangle 68"/>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71" name="Right Triangle 70"/>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Triangle 71"/>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ight Triangle 72"/>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Triangle 73"/>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ight Triangle 74"/>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p:cNvGrpSpPr/>
          <p:nvPr/>
        </p:nvGrpSpPr>
        <p:grpSpPr>
          <a:xfrm>
            <a:off x="6430239" y="5390225"/>
            <a:ext cx="1454797" cy="831944"/>
            <a:chOff x="6785257" y="5867269"/>
            <a:chExt cx="1454797" cy="831944"/>
          </a:xfrm>
        </p:grpSpPr>
        <p:sp>
          <p:nvSpPr>
            <p:cNvPr id="77" name="Rectangle 76"/>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77"/>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79" name="Right Triangle 78"/>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79"/>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ight Triangle 80"/>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ight Triangle 82"/>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4" name="Group 83"/>
          <p:cNvGrpSpPr/>
          <p:nvPr/>
        </p:nvGrpSpPr>
        <p:grpSpPr>
          <a:xfrm>
            <a:off x="2783632" y="5229200"/>
            <a:ext cx="3847232" cy="1256880"/>
            <a:chOff x="4963887" y="5221960"/>
            <a:chExt cx="3847232" cy="1256880"/>
          </a:xfrm>
        </p:grpSpPr>
        <p:sp>
          <p:nvSpPr>
            <p:cNvPr id="85" name="Rectangle: Rounded Corners 84"/>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alpha val="80000"/>
                    <a:lumMod val="75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Rounded Corners 86"/>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725005" y="5443669"/>
              <a:ext cx="915346" cy="307777"/>
            </a:xfrm>
            <a:prstGeom prst="rect">
              <a:avLst/>
            </a:prstGeom>
            <a:noFill/>
          </p:spPr>
          <p:txBody>
            <a:bodyPr wrap="square" rtlCol="0">
              <a:spAutoFit/>
            </a:bodyPr>
            <a:lstStyle/>
            <a:p>
              <a:pPr algn="ctr"/>
              <a:r>
                <a:rPr lang="en-US" sz="1400" dirty="0">
                  <a:solidFill>
                    <a:schemeClr val="accent1">
                      <a:lumMod val="75000"/>
                    </a:schemeClr>
                  </a:solidFill>
                  <a:latin typeface="Century Gothic" panose="020B0502020202020204" pitchFamily="34" charset="0"/>
                </a:rPr>
                <a:t>STEP</a:t>
              </a:r>
            </a:p>
          </p:txBody>
        </p:sp>
        <p:sp>
          <p:nvSpPr>
            <p:cNvPr id="89" name="TextBox 88"/>
            <p:cNvSpPr txBox="1"/>
            <p:nvPr/>
          </p:nvSpPr>
          <p:spPr>
            <a:xfrm>
              <a:off x="7776278" y="5671484"/>
              <a:ext cx="812800" cy="646331"/>
            </a:xfrm>
            <a:prstGeom prst="rect">
              <a:avLst/>
            </a:prstGeom>
            <a:noFill/>
          </p:spPr>
          <p:txBody>
            <a:bodyPr wrap="square" rtlCol="0">
              <a:spAutoFit/>
            </a:bodyPr>
            <a:lstStyle/>
            <a:p>
              <a:pPr algn="ctr"/>
              <a:r>
                <a:rPr lang="en-US" sz="3600" dirty="0">
                  <a:solidFill>
                    <a:schemeClr val="accent1">
                      <a:lumMod val="50000"/>
                    </a:schemeClr>
                  </a:solidFill>
                  <a:latin typeface="Century Gothic" panose="020B0502020202020204" pitchFamily="34" charset="0"/>
                </a:rPr>
                <a:t>01</a:t>
              </a:r>
            </a:p>
          </p:txBody>
        </p:sp>
        <p:sp>
          <p:nvSpPr>
            <p:cNvPr id="90" name="TextBox 89"/>
            <p:cNvSpPr txBox="1"/>
            <p:nvPr/>
          </p:nvSpPr>
          <p:spPr>
            <a:xfrm>
              <a:off x="5537762" y="5952414"/>
              <a:ext cx="2168070" cy="253916"/>
            </a:xfrm>
            <a:prstGeom prst="rect">
              <a:avLst/>
            </a:prstGeom>
            <a:noFill/>
          </p:spPr>
          <p:txBody>
            <a:bodyPr wrap="square" rtlCol="0">
              <a:spAutoFit/>
            </a:bodyPr>
            <a:lstStyle/>
            <a:p>
              <a:pPr algn="ctr"/>
              <a:endParaRPr lang="en-US" sz="1050" dirty="0">
                <a:solidFill>
                  <a:schemeClr val="tx1">
                    <a:lumMod val="65000"/>
                    <a:lumOff val="35000"/>
                  </a:schemeClr>
                </a:solidFill>
                <a:latin typeface="Century Gothic" panose="020B0502020202020204" pitchFamily="34" charset="0"/>
              </a:endParaRPr>
            </a:p>
          </p:txBody>
        </p:sp>
        <p:sp>
          <p:nvSpPr>
            <p:cNvPr id="91" name="TextBox 90"/>
            <p:cNvSpPr txBox="1"/>
            <p:nvPr/>
          </p:nvSpPr>
          <p:spPr>
            <a:xfrm>
              <a:off x="5202489" y="5317718"/>
              <a:ext cx="2137038" cy="369332"/>
            </a:xfrm>
            <a:prstGeom prst="rect">
              <a:avLst/>
            </a:prstGeom>
            <a:noFill/>
          </p:spPr>
          <p:txBody>
            <a:bodyPr wrap="square" rtlCol="0">
              <a:spAutoFit/>
            </a:bodyPr>
            <a:lstStyle/>
            <a:p>
              <a:pPr algn="ctr"/>
              <a:r>
                <a:rPr lang="en-US" b="1" dirty="0">
                  <a:solidFill>
                    <a:schemeClr val="accent1">
                      <a:lumMod val="50000"/>
                    </a:schemeClr>
                  </a:solidFill>
                  <a:latin typeface="Century" panose="02040604050505020304" pitchFamily="18" charset="0"/>
                </a:rPr>
                <a:t>Data Collection</a:t>
              </a:r>
            </a:p>
          </p:txBody>
        </p:sp>
      </p:grpSp>
      <p:grpSp>
        <p:nvGrpSpPr>
          <p:cNvPr id="92" name="Group 91"/>
          <p:cNvGrpSpPr/>
          <p:nvPr/>
        </p:nvGrpSpPr>
        <p:grpSpPr>
          <a:xfrm>
            <a:off x="2806088" y="3566976"/>
            <a:ext cx="3847232" cy="1256880"/>
            <a:chOff x="4963887" y="5221960"/>
            <a:chExt cx="3847232" cy="1256880"/>
          </a:xfrm>
        </p:grpSpPr>
        <p:sp>
          <p:nvSpPr>
            <p:cNvPr id="93" name="Rectangle: Rounded Corners 92"/>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93"/>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94"/>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97" name="TextBox 96"/>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03</a:t>
              </a:r>
            </a:p>
          </p:txBody>
        </p:sp>
      </p:grpSp>
      <p:grpSp>
        <p:nvGrpSpPr>
          <p:cNvPr id="98" name="Group 97"/>
          <p:cNvGrpSpPr/>
          <p:nvPr/>
        </p:nvGrpSpPr>
        <p:grpSpPr>
          <a:xfrm>
            <a:off x="2806088" y="1955452"/>
            <a:ext cx="3847232" cy="1256880"/>
            <a:chOff x="4963887" y="5221960"/>
            <a:chExt cx="3847232" cy="1256880"/>
          </a:xfrm>
        </p:grpSpPr>
        <p:sp>
          <p:nvSpPr>
            <p:cNvPr id="99" name="Rectangle: Rounded Corners 98"/>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Rounded Corners 99"/>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03" name="TextBox 102"/>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05</a:t>
              </a:r>
            </a:p>
          </p:txBody>
        </p:sp>
      </p:grpSp>
      <p:grpSp>
        <p:nvGrpSpPr>
          <p:cNvPr id="104" name="Group 103"/>
          <p:cNvGrpSpPr/>
          <p:nvPr/>
        </p:nvGrpSpPr>
        <p:grpSpPr>
          <a:xfrm>
            <a:off x="2828544" y="293228"/>
            <a:ext cx="3847232" cy="1256880"/>
            <a:chOff x="4963887" y="5221960"/>
            <a:chExt cx="3847232" cy="1256880"/>
          </a:xfrm>
        </p:grpSpPr>
        <p:sp>
          <p:nvSpPr>
            <p:cNvPr id="105" name="Rectangle: Rounded Corners 104"/>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Rounded Corners 106"/>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09" name="TextBox 108"/>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07</a:t>
              </a:r>
            </a:p>
          </p:txBody>
        </p:sp>
      </p:grpSp>
      <p:sp>
        <p:nvSpPr>
          <p:cNvPr id="110" name="Rectangle: Rounded Corners 109"/>
          <p:cNvSpPr/>
          <p:nvPr/>
        </p:nvSpPr>
        <p:spPr>
          <a:xfrm>
            <a:off x="7586965" y="4462222"/>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p:cNvSpPr/>
          <p:nvPr/>
        </p:nvSpPr>
        <p:spPr>
          <a:xfrm>
            <a:off x="7622801" y="4462222"/>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Rounded Corners 111"/>
          <p:cNvSpPr/>
          <p:nvPr/>
        </p:nvSpPr>
        <p:spPr>
          <a:xfrm>
            <a:off x="7783826" y="4623247"/>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7793568" y="4683931"/>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14" name="TextBox 113"/>
          <p:cNvSpPr txBox="1"/>
          <p:nvPr/>
        </p:nvSpPr>
        <p:spPr>
          <a:xfrm>
            <a:off x="7844841" y="4911746"/>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02</a:t>
            </a:r>
          </a:p>
        </p:txBody>
      </p:sp>
      <p:sp>
        <p:nvSpPr>
          <p:cNvPr id="115" name="TextBox 114"/>
          <p:cNvSpPr txBox="1"/>
          <p:nvPr/>
        </p:nvSpPr>
        <p:spPr>
          <a:xfrm>
            <a:off x="9302593" y="4439693"/>
            <a:ext cx="1752153"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Exploratory Data Analysis</a:t>
            </a:r>
          </a:p>
        </p:txBody>
      </p:sp>
      <p:sp>
        <p:nvSpPr>
          <p:cNvPr id="116" name="TextBox 115"/>
          <p:cNvSpPr txBox="1"/>
          <p:nvPr/>
        </p:nvSpPr>
        <p:spPr>
          <a:xfrm>
            <a:off x="2951651" y="3689023"/>
            <a:ext cx="2278031"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PREPROCESSING</a:t>
            </a:r>
          </a:p>
        </p:txBody>
      </p:sp>
      <p:grpSp>
        <p:nvGrpSpPr>
          <p:cNvPr id="117" name="Group 116"/>
          <p:cNvGrpSpPr/>
          <p:nvPr/>
        </p:nvGrpSpPr>
        <p:grpSpPr>
          <a:xfrm>
            <a:off x="7622801" y="2667818"/>
            <a:ext cx="3847232" cy="1256880"/>
            <a:chOff x="6204712" y="4509220"/>
            <a:chExt cx="3847232" cy="1256880"/>
          </a:xfrm>
        </p:grpSpPr>
        <p:sp>
          <p:nvSpPr>
            <p:cNvPr id="118" name="Rectangle: Rounded Corners 117"/>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Rounded Corners 118"/>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22" name="TextBox 121"/>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04</a:t>
              </a:r>
            </a:p>
          </p:txBody>
        </p:sp>
      </p:grpSp>
      <p:grpSp>
        <p:nvGrpSpPr>
          <p:cNvPr id="123" name="Group 122"/>
          <p:cNvGrpSpPr/>
          <p:nvPr/>
        </p:nvGrpSpPr>
        <p:grpSpPr>
          <a:xfrm>
            <a:off x="7622801" y="873414"/>
            <a:ext cx="3847232" cy="1256880"/>
            <a:chOff x="6204712" y="4509220"/>
            <a:chExt cx="3847232" cy="1256880"/>
          </a:xfrm>
        </p:grpSpPr>
        <p:sp>
          <p:nvSpPr>
            <p:cNvPr id="124" name="Rectangle: Rounded Corners 123"/>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Rounded Corners 124"/>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Rounded Corners 125"/>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28" name="TextBox 127"/>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06</a:t>
              </a:r>
            </a:p>
          </p:txBody>
        </p:sp>
      </p:grpSp>
      <p:sp>
        <p:nvSpPr>
          <p:cNvPr id="129" name="TextBox 128"/>
          <p:cNvSpPr txBox="1"/>
          <p:nvPr/>
        </p:nvSpPr>
        <p:spPr>
          <a:xfrm rot="16200000">
            <a:off x="-2482752" y="2818320"/>
            <a:ext cx="6858004"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tx2">
                    <a:lumMod val="40000"/>
                    <a:lumOff val="60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130" name="TextBox 129"/>
          <p:cNvSpPr txBox="1"/>
          <p:nvPr/>
        </p:nvSpPr>
        <p:spPr>
          <a:xfrm rot="16200000">
            <a:off x="-2536136" y="2828835"/>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75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131" name="TextBox 130"/>
          <p:cNvSpPr txBox="1"/>
          <p:nvPr/>
        </p:nvSpPr>
        <p:spPr>
          <a:xfrm>
            <a:off x="2807423" y="5694290"/>
            <a:ext cx="257430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Gathering and organizing data to train machine learning models.</a:t>
            </a:r>
            <a:endParaRPr lang="en-IN" sz="1200" dirty="0">
              <a:solidFill>
                <a:schemeClr val="accent1">
                  <a:lumMod val="75000"/>
                </a:schemeClr>
              </a:solidFill>
              <a:latin typeface="Century Gothic" panose="020B0502020202020204" pitchFamily="34" charset="0"/>
            </a:endParaRPr>
          </a:p>
        </p:txBody>
      </p:sp>
      <p:sp>
        <p:nvSpPr>
          <p:cNvPr id="132" name="TextBox 131"/>
          <p:cNvSpPr txBox="1"/>
          <p:nvPr/>
        </p:nvSpPr>
        <p:spPr>
          <a:xfrm>
            <a:off x="8887352" y="5039341"/>
            <a:ext cx="2572482"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Analyzing and visualizing data patterns to understand its characteristics</a:t>
            </a:r>
            <a:endParaRPr lang="en-IN" sz="1200" dirty="0">
              <a:solidFill>
                <a:schemeClr val="accent1">
                  <a:lumMod val="75000"/>
                </a:schemeClr>
              </a:solidFill>
              <a:latin typeface="Century Gothic" panose="020B0502020202020204" pitchFamily="34" charset="0"/>
            </a:endParaRPr>
          </a:p>
        </p:txBody>
      </p:sp>
      <p:sp>
        <p:nvSpPr>
          <p:cNvPr id="133" name="TextBox 132"/>
          <p:cNvSpPr txBox="1"/>
          <p:nvPr/>
        </p:nvSpPr>
        <p:spPr>
          <a:xfrm>
            <a:off x="2839372" y="4021685"/>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Preparing and cleaning data to enhance its quality and suitability</a:t>
            </a:r>
            <a:endParaRPr lang="en-IN" sz="1200" dirty="0">
              <a:solidFill>
                <a:schemeClr val="accent1">
                  <a:lumMod val="75000"/>
                </a:schemeClr>
              </a:solidFill>
              <a:latin typeface="Century Gothic" panose="020B0502020202020204" pitchFamily="34" charset="0"/>
            </a:endParaRPr>
          </a:p>
        </p:txBody>
      </p:sp>
      <p:sp>
        <p:nvSpPr>
          <p:cNvPr id="134" name="TextBox 133"/>
          <p:cNvSpPr txBox="1"/>
          <p:nvPr/>
        </p:nvSpPr>
        <p:spPr>
          <a:xfrm>
            <a:off x="8958560" y="2652531"/>
            <a:ext cx="2473285"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Split Train  And Test Data</a:t>
            </a:r>
          </a:p>
        </p:txBody>
      </p:sp>
      <p:sp>
        <p:nvSpPr>
          <p:cNvPr id="135" name="TextBox 134"/>
          <p:cNvSpPr txBox="1"/>
          <p:nvPr/>
        </p:nvSpPr>
        <p:spPr>
          <a:xfrm>
            <a:off x="8915517" y="3252124"/>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Dividing the dataset into training and testing sets to evaluate</a:t>
            </a:r>
            <a:endParaRPr lang="en-IN" sz="1200" dirty="0">
              <a:solidFill>
                <a:schemeClr val="accent1">
                  <a:lumMod val="75000"/>
                </a:schemeClr>
              </a:solidFill>
              <a:latin typeface="Century Gothic" panose="020B0502020202020204" pitchFamily="34" charset="0"/>
            </a:endParaRPr>
          </a:p>
        </p:txBody>
      </p:sp>
      <p:sp>
        <p:nvSpPr>
          <p:cNvPr id="136" name="TextBox 135"/>
          <p:cNvSpPr txBox="1"/>
          <p:nvPr/>
        </p:nvSpPr>
        <p:spPr>
          <a:xfrm>
            <a:off x="2828544" y="1924866"/>
            <a:ext cx="2575642"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Selection and </a:t>
            </a:r>
          </a:p>
          <a:p>
            <a:r>
              <a:rPr lang="en-US" sz="1700" dirty="0"/>
              <a:t>Model Training</a:t>
            </a:r>
          </a:p>
        </p:txBody>
      </p:sp>
      <p:sp>
        <p:nvSpPr>
          <p:cNvPr id="137" name="TextBox 136"/>
          <p:cNvSpPr txBox="1"/>
          <p:nvPr/>
        </p:nvSpPr>
        <p:spPr>
          <a:xfrm>
            <a:off x="2828544" y="2507240"/>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rgbClr val="2F5597"/>
                </a:solidFill>
                <a:latin typeface="Century Gothic" panose="020B0502020202020204" pitchFamily="34" charset="0"/>
              </a:rPr>
              <a:t>Choosing a suitable machine learning algorithm and optimizing its parameters</a:t>
            </a:r>
          </a:p>
        </p:txBody>
      </p:sp>
      <p:sp>
        <p:nvSpPr>
          <p:cNvPr id="138" name="TextBox 137"/>
          <p:cNvSpPr txBox="1"/>
          <p:nvPr/>
        </p:nvSpPr>
        <p:spPr>
          <a:xfrm>
            <a:off x="8915857" y="933903"/>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Evaluation</a:t>
            </a:r>
          </a:p>
        </p:txBody>
      </p:sp>
      <p:sp>
        <p:nvSpPr>
          <p:cNvPr id="139" name="TextBox 138"/>
          <p:cNvSpPr txBox="1"/>
          <p:nvPr/>
        </p:nvSpPr>
        <p:spPr>
          <a:xfrm>
            <a:off x="8925259" y="1348335"/>
            <a:ext cx="255451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Assessing the performance of a machine learning model using metrics</a:t>
            </a:r>
            <a:endParaRPr lang="en-IN" sz="1200" dirty="0">
              <a:solidFill>
                <a:schemeClr val="accent1">
                  <a:lumMod val="75000"/>
                </a:schemeClr>
              </a:solidFill>
              <a:latin typeface="Century Gothic" panose="020B0502020202020204" pitchFamily="34" charset="0"/>
            </a:endParaRPr>
          </a:p>
        </p:txBody>
      </p:sp>
      <p:sp>
        <p:nvSpPr>
          <p:cNvPr id="140" name="TextBox 139"/>
          <p:cNvSpPr txBox="1"/>
          <p:nvPr/>
        </p:nvSpPr>
        <p:spPr>
          <a:xfrm>
            <a:off x="2828543" y="385518"/>
            <a:ext cx="2575642" cy="352425"/>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altLang="en-US" sz="1700">
                <a:sym typeface="+mn-ea"/>
              </a:rPr>
              <a:t>Survival Analysis</a:t>
            </a:r>
            <a:endParaRPr lang="en-US" sz="1700" dirty="0"/>
          </a:p>
        </p:txBody>
      </p:sp>
      <p:sp>
        <p:nvSpPr>
          <p:cNvPr id="141" name="TextBox 140"/>
          <p:cNvSpPr txBox="1"/>
          <p:nvPr/>
        </p:nvSpPr>
        <p:spPr>
          <a:xfrm>
            <a:off x="2828203" y="749206"/>
            <a:ext cx="2584647" cy="829945"/>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altLang="en-US" sz="1200">
                <a:solidFill>
                  <a:srgbClr val="2F5597"/>
                </a:solidFill>
                <a:sym typeface="+mn-ea"/>
              </a:rPr>
              <a:t>Use models like the Kaplan-Meier survival curve and Cox Proportional Hazards model to analyze survival trends</a:t>
            </a:r>
            <a:endParaRPr lang="en-US" altLang="en-US" sz="1200" dirty="0">
              <a:solidFill>
                <a:srgbClr val="2F5597"/>
              </a:solidFill>
              <a:latin typeface="Century Gothic" panose="020B0502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Data Collection</a:t>
            </a:r>
          </a:p>
        </p:txBody>
      </p:sp>
      <p:sp>
        <p:nvSpPr>
          <p:cNvPr id="3" name="Content Placeholder 2"/>
          <p:cNvSpPr>
            <a:spLocks noGrp="1"/>
          </p:cNvSpPr>
          <p:nvPr>
            <p:ph idx="1"/>
          </p:nvPr>
        </p:nvSpPr>
        <p:spPr>
          <a:xfrm>
            <a:off x="678884" y="1675075"/>
            <a:ext cx="10834234"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lvl="0" indent="0">
              <a:lnSpc>
                <a:spcPct val="100000"/>
              </a:lnSpc>
              <a:buFont typeface="Wingdings" panose="05000000000000000000" charset="0"/>
              <a:buNone/>
            </a:pPr>
            <a:r>
              <a:rPr lang="en-IN" altLang="en-US" sz="2000" dirty="0">
                <a:solidFill>
                  <a:srgbClr val="000000"/>
                </a:solidFill>
                <a:latin typeface="Times New Roman" panose="02020603050405020304" pitchFamily="18" charset="0"/>
                <a:cs typeface="Times New Roman" panose="02020603050405020304" pitchFamily="18" charset="0"/>
              </a:rPr>
              <a:t>The dataset is collected from Kaggle. </a:t>
            </a:r>
            <a:r>
              <a:rPr lang="en-US" altLang="en-US" sz="2000" dirty="0">
                <a:latin typeface="Times New Roman" panose="02020603050405020304" pitchFamily="18" charset="0"/>
                <a:cs typeface="Times New Roman" panose="02020603050405020304" pitchFamily="18" charset="0"/>
              </a:rPr>
              <a:t>Kaggle is one of the largest platforms for accessing high-quality datasets for machine learning, data science, and analytics projects. It offers a variety of datasets contributed by the community, organizations, or researchers.</a:t>
            </a:r>
          </a:p>
          <a:p>
            <a:pPr lvl="0">
              <a:lnSpc>
                <a:spcPct val="80000"/>
              </a:lnSpc>
              <a:buFont typeface="Wingdings" panose="05000000000000000000" charset="0"/>
              <a:buChar char="v"/>
            </a:pPr>
            <a:r>
              <a:rPr lang="en-US" altLang="en-US" sz="2000"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Number of Entries</a:t>
            </a:r>
            <a:r>
              <a:rPr lang="en-US" altLang="en-US" sz="2000" dirty="0">
                <a:latin typeface="Times New Roman" panose="02020603050405020304" pitchFamily="18" charset="0"/>
                <a:cs typeface="Times New Roman" panose="02020603050405020304" pitchFamily="18" charset="0"/>
              </a:rPr>
              <a:t>: The dataset consists of </a:t>
            </a:r>
            <a:r>
              <a:rPr lang="en-IN" altLang="en-US" sz="2000" dirty="0">
                <a:latin typeface="Times New Roman" panose="02020603050405020304" pitchFamily="18" charset="0"/>
                <a:cs typeface="Times New Roman" panose="02020603050405020304" pitchFamily="18" charset="0"/>
              </a:rPr>
              <a:t>2509</a:t>
            </a:r>
            <a:r>
              <a:rPr lang="en-US" altLang="en-US" sz="2000" dirty="0">
                <a:latin typeface="Times New Roman" panose="02020603050405020304" pitchFamily="18" charset="0"/>
                <a:cs typeface="Times New Roman" panose="02020603050405020304" pitchFamily="18" charset="0"/>
              </a:rPr>
              <a:t> entries, ranging from index 0 to </a:t>
            </a:r>
            <a:r>
              <a:rPr lang="en-IN" altLang="en-US" sz="2000" dirty="0">
                <a:latin typeface="Times New Roman" panose="02020603050405020304" pitchFamily="18" charset="0"/>
                <a:cs typeface="Times New Roman" panose="02020603050405020304" pitchFamily="18" charset="0"/>
              </a:rPr>
              <a:t>2508</a:t>
            </a:r>
            <a:r>
              <a:rPr lang="en-US" altLang="en-US" sz="2000" dirty="0">
                <a:latin typeface="Times New Roman" panose="02020603050405020304" pitchFamily="18" charset="0"/>
                <a:cs typeface="Times New Roman" panose="02020603050405020304" pitchFamily="18" charset="0"/>
              </a:rPr>
              <a:t>.</a:t>
            </a:r>
          </a:p>
          <a:p>
            <a:pPr lvl="0">
              <a:lnSpc>
                <a:spcPct val="80000"/>
              </a:lnSpc>
              <a:buFont typeface="Wingdings" panose="05000000000000000000" charset="0"/>
              <a:buChar char="v"/>
            </a:pPr>
            <a:r>
              <a:rPr lang="en-US" altLang="en-US" sz="2000"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Columns:</a:t>
            </a:r>
            <a:r>
              <a:rPr lang="en-US" altLang="en-US" sz="2000" dirty="0">
                <a:latin typeface="Times New Roman" panose="02020603050405020304" pitchFamily="18" charset="0"/>
                <a:cs typeface="Times New Roman" panose="02020603050405020304" pitchFamily="18" charset="0"/>
                <a:sym typeface="+mn-ea"/>
              </a:rPr>
              <a:t> There are </a:t>
            </a:r>
            <a:r>
              <a:rPr lang="en-IN" altLang="en-US" sz="2000" dirty="0">
                <a:latin typeface="Times New Roman" panose="02020603050405020304" pitchFamily="18" charset="0"/>
                <a:cs typeface="Times New Roman" panose="02020603050405020304" pitchFamily="18" charset="0"/>
                <a:sym typeface="+mn-ea"/>
              </a:rPr>
              <a:t>3</a:t>
            </a:r>
            <a:r>
              <a:rPr lang="en-US" altLang="en-US" sz="2000" dirty="0">
                <a:latin typeface="Times New Roman" panose="02020603050405020304" pitchFamily="18" charset="0"/>
                <a:cs typeface="Times New Roman" panose="02020603050405020304" pitchFamily="18" charset="0"/>
                <a:sym typeface="+mn-ea"/>
              </a:rPr>
              <a:t>4 columns in the dataset corresponding to various attributes of the patients .</a:t>
            </a:r>
            <a:endParaRPr lang="en-US" altLang="en-US" sz="2000" dirty="0">
              <a:latin typeface="Times New Roman" panose="02020603050405020304" pitchFamily="18" charset="0"/>
              <a:cs typeface="Times New Roman" panose="02020603050405020304" pitchFamily="18" charset="0"/>
            </a:endParaRPr>
          </a:p>
          <a:p>
            <a:pPr lvl="0">
              <a:lnSpc>
                <a:spcPct val="80000"/>
              </a:lnSpc>
              <a:buFont typeface="Wingdings" panose="05000000000000000000" charset="0"/>
              <a:buChar char="v"/>
            </a:pPr>
            <a:r>
              <a:rPr lang="en-IN" altLang="en-US" sz="2000"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Data types:</a:t>
            </a:r>
            <a:endParaRPr lang="en-US" altLang="en-US" sz="2000" dirty="0">
              <a:latin typeface="Times New Roman" panose="02020603050405020304" pitchFamily="18" charset="0"/>
              <a:cs typeface="Times New Roman" panose="02020603050405020304" pitchFamily="18" charset="0"/>
            </a:endParaRPr>
          </a:p>
          <a:p>
            <a:pPr lvl="1">
              <a:lnSpc>
                <a:spcPct val="80000"/>
              </a:lnSpc>
              <a:buFont typeface="Wingdings" panose="05000000000000000000" charset="0"/>
              <a:buChar char="v"/>
            </a:pPr>
            <a:r>
              <a:rPr lang="en-US" altLang="en-US" sz="2000" dirty="0">
                <a:latin typeface="Times New Roman" panose="02020603050405020304" pitchFamily="18" charset="0"/>
                <a:cs typeface="Times New Roman" panose="02020603050405020304" pitchFamily="18" charset="0"/>
                <a:sym typeface="+mn-ea"/>
              </a:rPr>
              <a:t>Most of the columns (</a:t>
            </a:r>
            <a:r>
              <a:rPr lang="en-IN" altLang="en-US" sz="2000" dirty="0">
                <a:latin typeface="Times New Roman" panose="02020603050405020304" pitchFamily="18" charset="0"/>
                <a:cs typeface="Times New Roman" panose="02020603050405020304" pitchFamily="18" charset="0"/>
                <a:sym typeface="+mn-ea"/>
              </a:rPr>
              <a:t>34</a:t>
            </a:r>
            <a:r>
              <a:rPr lang="en-US" altLang="en-US" sz="2000" dirty="0">
                <a:latin typeface="Times New Roman" panose="02020603050405020304" pitchFamily="18" charset="0"/>
                <a:cs typeface="Times New Roman" panose="02020603050405020304" pitchFamily="18" charset="0"/>
                <a:sym typeface="+mn-ea"/>
              </a:rPr>
              <a:t> out of </a:t>
            </a:r>
            <a:r>
              <a:rPr lang="en-IN" altLang="en-US" sz="2000" dirty="0">
                <a:latin typeface="Times New Roman" panose="02020603050405020304" pitchFamily="18" charset="0"/>
                <a:cs typeface="Times New Roman" panose="02020603050405020304" pitchFamily="18" charset="0"/>
                <a:sym typeface="+mn-ea"/>
              </a:rPr>
              <a:t>24</a:t>
            </a:r>
            <a:r>
              <a:rPr lang="en-US" altLang="en-US" sz="2000" dirty="0">
                <a:latin typeface="Times New Roman" panose="02020603050405020304" pitchFamily="18" charset="0"/>
                <a:cs typeface="Times New Roman" panose="02020603050405020304" pitchFamily="18" charset="0"/>
                <a:sym typeface="+mn-ea"/>
              </a:rPr>
              <a:t>) are the </a:t>
            </a:r>
            <a:r>
              <a:rPr lang="en-IN" altLang="en-US" sz="2000" dirty="0">
                <a:latin typeface="Times New Roman" panose="02020603050405020304" pitchFamily="18" charset="0"/>
                <a:cs typeface="Times New Roman" panose="02020603050405020304" pitchFamily="18" charset="0"/>
                <a:sym typeface="+mn-ea"/>
              </a:rPr>
              <a:t>object </a:t>
            </a:r>
            <a:r>
              <a:rPr lang="en-US" altLang="en-US" sz="2000" dirty="0">
                <a:latin typeface="Times New Roman" panose="02020603050405020304" pitchFamily="18" charset="0"/>
                <a:cs typeface="Times New Roman" panose="02020603050405020304" pitchFamily="18" charset="0"/>
                <a:sym typeface="+mn-ea"/>
              </a:rPr>
              <a:t>data type.</a:t>
            </a:r>
            <a:endParaRPr lang="en-US" altLang="en-US" sz="2000" dirty="0">
              <a:latin typeface="Times New Roman" panose="02020603050405020304" pitchFamily="18" charset="0"/>
              <a:cs typeface="Times New Roman" panose="02020603050405020304" pitchFamily="18" charset="0"/>
            </a:endParaRPr>
          </a:p>
          <a:p>
            <a:pPr lvl="1">
              <a:lnSpc>
                <a:spcPct val="80000"/>
              </a:lnSpc>
              <a:buFont typeface="Wingdings" panose="05000000000000000000" charset="0"/>
              <a:buChar char="v"/>
            </a:pPr>
            <a:r>
              <a:rPr lang="en-IN" altLang="en-US" sz="2000" dirty="0">
                <a:latin typeface="Times New Roman" panose="02020603050405020304" pitchFamily="18" charset="0"/>
                <a:cs typeface="Times New Roman" panose="02020603050405020304" pitchFamily="18" charset="0"/>
                <a:sym typeface="+mn-ea"/>
              </a:rPr>
              <a:t>Remaining </a:t>
            </a:r>
            <a:r>
              <a:rPr lang="en-US" altLang="en-US" sz="2000" dirty="0">
                <a:latin typeface="Times New Roman" panose="02020603050405020304" pitchFamily="18" charset="0"/>
                <a:cs typeface="Times New Roman" panose="02020603050405020304" pitchFamily="18" charset="0"/>
                <a:sym typeface="+mn-ea"/>
              </a:rPr>
              <a:t> column is the float64 data type.</a:t>
            </a:r>
            <a:endParaRPr lang="en-US" altLang="en-US" sz="2000" dirty="0">
              <a:latin typeface="Times New Roman" panose="02020603050405020304" pitchFamily="18" charset="0"/>
              <a:cs typeface="Times New Roman" panose="02020603050405020304" pitchFamily="18" charset="0"/>
            </a:endParaRPr>
          </a:p>
          <a:p>
            <a:pPr lvl="0">
              <a:lnSpc>
                <a:spcPct val="80000"/>
              </a:lnSpc>
              <a:buFont typeface="Wingdings" panose="05000000000000000000" charset="0"/>
              <a:buChar char="v"/>
            </a:pPr>
            <a:r>
              <a:rPr lang="en-US" altLang="en-US" sz="2000"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Missing Values:</a:t>
            </a:r>
            <a:r>
              <a:rPr lang="en-US" altLang="en-US" sz="2000"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There is lot of missing values treating them by Simple Imputer using </a:t>
            </a:r>
            <a:r>
              <a:rPr lang="en-IN" altLang="en-US" sz="2000" b="1" dirty="0">
                <a:effectLst/>
                <a:latin typeface="Times New Roman" panose="02020603050405020304" pitchFamily="18" charset="0"/>
                <a:cs typeface="Times New Roman" panose="02020603050405020304" pitchFamily="18" charset="0"/>
              </a:rPr>
              <a:t>most frequent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EXPLORATORY DATA ANALYSIS</a:t>
            </a:r>
          </a:p>
        </p:txBody>
      </p:sp>
      <p:sp>
        <p:nvSpPr>
          <p:cNvPr id="3" name="Content Placeholder 2"/>
          <p:cNvSpPr>
            <a:spLocks noGrp="1"/>
          </p:cNvSpPr>
          <p:nvPr>
            <p:ph idx="1"/>
          </p:nvPr>
        </p:nvSpPr>
        <p:spPr>
          <a:xfrm>
            <a:off x="678884" y="1675075"/>
            <a:ext cx="10834234"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lgn="just">
              <a:lnSpc>
                <a:spcPct val="100000"/>
              </a:lnSpc>
              <a:buFont typeface="Wingdings" panose="05000000000000000000" charset="0"/>
              <a:buChar char="§"/>
            </a:pPr>
            <a:r>
              <a:rPr lang="en-US" sz="2000" dirty="0">
                <a:effectLst/>
                <a:latin typeface="Times New Roman" panose="02020603050405020304" pitchFamily="18" charset="0"/>
                <a:cs typeface="Times New Roman" panose="02020603050405020304" pitchFamily="18" charset="0"/>
                <a:sym typeface="+mn-ea"/>
              </a:rPr>
              <a:t>Exploratory Data Analysis (EDA) helped us understand the data structure, find patterns, identify trends, and gain valuable insights from the dataset.</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charset="0"/>
              <a:buChar char="§"/>
            </a:pPr>
            <a:r>
              <a:rPr lang="en-US" sz="2000" dirty="0">
                <a:latin typeface="Times New Roman" panose="02020603050405020304" pitchFamily="18" charset="0"/>
                <a:cs typeface="Times New Roman" panose="02020603050405020304" pitchFamily="18" charset="0"/>
                <a:sym typeface="+mn-ea"/>
              </a:rPr>
              <a:t>From EDA we analyze, the distribution of each features, checking the correlation between the features .</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charset="0"/>
              <a:buChar char="§"/>
            </a:pPr>
            <a:r>
              <a:rPr lang="en-US" sz="2000" dirty="0">
                <a:effectLst/>
                <a:latin typeface="Times New Roman" panose="02020603050405020304" pitchFamily="18" charset="0"/>
                <a:cs typeface="Times New Roman" panose="02020603050405020304" pitchFamily="18" charset="0"/>
                <a:sym typeface="+mn-ea"/>
              </a:rPr>
              <a:t>Using visuals helped us see the data clearly, understand the clinical data relationship with each other, and pinpoint factors that plays vital role in predictions of </a:t>
            </a:r>
            <a:r>
              <a:rPr lang="en-IN" altLang="en-US" sz="2000" dirty="0">
                <a:effectLst/>
                <a:latin typeface="Times New Roman" panose="02020603050405020304" pitchFamily="18" charset="0"/>
                <a:cs typeface="Times New Roman" panose="02020603050405020304" pitchFamily="18" charset="0"/>
                <a:sym typeface="+mn-ea"/>
              </a:rPr>
              <a:t> Breast Cancer</a:t>
            </a:r>
            <a:r>
              <a:rPr lang="en-US" sz="2000" dirty="0">
                <a:effectLst/>
                <a:latin typeface="Times New Roman" panose="02020603050405020304" pitchFamily="18" charset="0"/>
                <a:cs typeface="Times New Roman" panose="02020603050405020304" pitchFamily="18" charset="0"/>
                <a:sym typeface="+mn-ea"/>
              </a:rPr>
              <a:t>.</a:t>
            </a:r>
          </a:p>
          <a:p>
            <a:pPr algn="just">
              <a:lnSpc>
                <a:spcPct val="100000"/>
              </a:lnSpc>
              <a:buFont typeface="Wingdings" panose="05000000000000000000" charset="0"/>
              <a:buChar char="§"/>
            </a:pPr>
            <a:r>
              <a:rPr lang="en-US" sz="2000" dirty="0">
                <a:latin typeface="Times New Roman" panose="02020603050405020304" pitchFamily="18" charset="0"/>
                <a:cs typeface="Times New Roman" panose="02020603050405020304" pitchFamily="18" charset="0"/>
                <a:sym typeface="+mn-ea"/>
              </a:rPr>
              <a:t>The datasets </a:t>
            </a:r>
            <a:r>
              <a:rPr lang="en-IN" altLang="en-US" sz="2000" dirty="0">
                <a:latin typeface="Times New Roman" panose="02020603050405020304" pitchFamily="18" charset="0"/>
                <a:cs typeface="Times New Roman" panose="02020603050405020304" pitchFamily="18" charset="0"/>
                <a:sym typeface="+mn-ea"/>
              </a:rPr>
              <a:t>has </a:t>
            </a:r>
            <a:r>
              <a:rPr lang="en-US" sz="2000" dirty="0">
                <a:latin typeface="Times New Roman" panose="02020603050405020304" pitchFamily="18" charset="0"/>
                <a:cs typeface="Times New Roman" panose="02020603050405020304" pitchFamily="18" charset="0"/>
                <a:sym typeface="+mn-ea"/>
              </a:rPr>
              <a:t> </a:t>
            </a:r>
            <a:r>
              <a:rPr lang="en-US" sz="2000" b="1" dirty="0">
                <a:latin typeface="Times New Roman" panose="02020603050405020304" pitchFamily="18" charset="0"/>
                <a:cs typeface="Times New Roman" panose="02020603050405020304" pitchFamily="18" charset="0"/>
                <a:sym typeface="+mn-ea"/>
              </a:rPr>
              <a:t>NULL</a:t>
            </a:r>
            <a:r>
              <a:rPr lang="en-US" sz="2000" dirty="0">
                <a:latin typeface="Times New Roman" panose="02020603050405020304" pitchFamily="18" charset="0"/>
                <a:cs typeface="Times New Roman" panose="02020603050405020304" pitchFamily="18" charset="0"/>
                <a:sym typeface="+mn-ea"/>
              </a:rPr>
              <a:t> VALUE</a:t>
            </a:r>
            <a:r>
              <a:rPr lang="en-IN" altLang="en-US" sz="2000" dirty="0">
                <a:latin typeface="Times New Roman" panose="02020603050405020304" pitchFamily="18" charset="0"/>
                <a:cs typeface="Times New Roman" panose="02020603050405020304" pitchFamily="18" charset="0"/>
                <a:sym typeface="+mn-ea"/>
              </a:rPr>
              <a:t> and </a:t>
            </a:r>
            <a:r>
              <a:rPr lang="en-US" sz="2000" dirty="0">
                <a:latin typeface="Times New Roman" panose="02020603050405020304" pitchFamily="18" charset="0"/>
                <a:cs typeface="Times New Roman" panose="02020603050405020304" pitchFamily="18" charset="0"/>
                <a:sym typeface="+mn-ea"/>
              </a:rPr>
              <a:t> </a:t>
            </a:r>
            <a:r>
              <a:rPr lang="en-US" sz="2000" b="1" dirty="0">
                <a:latin typeface="Times New Roman" panose="02020603050405020304" pitchFamily="18" charset="0"/>
                <a:cs typeface="Times New Roman" panose="02020603050405020304" pitchFamily="18" charset="0"/>
                <a:sym typeface="+mn-ea"/>
              </a:rPr>
              <a:t>DUPLICATE</a:t>
            </a:r>
            <a:r>
              <a:rPr lang="en-US" sz="2000" dirty="0">
                <a:latin typeface="Times New Roman" panose="02020603050405020304" pitchFamily="18" charset="0"/>
                <a:cs typeface="Times New Roman" panose="02020603050405020304" pitchFamily="18" charset="0"/>
                <a:sym typeface="+mn-ea"/>
              </a:rPr>
              <a:t> VALUES</a:t>
            </a:r>
            <a:r>
              <a:rPr lang="en-US" sz="2000" b="1"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b="0" i="0" dirty="0">
              <a:effectLst/>
              <a:latin typeface="+mn-lt"/>
              <a:cs typeface="+mn-lt"/>
            </a:endParaRPr>
          </a:p>
          <a:p>
            <a:pPr marL="0" lvl="0" indent="0">
              <a:lnSpc>
                <a:spcPct val="100000"/>
              </a:lnSpc>
              <a:buNone/>
            </a:pPr>
            <a:endParaRPr lang="en-IN" altLang="en-US" sz="2000" dirty="0">
              <a:latin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UNIVARIATE</a:t>
            </a:r>
            <a:r>
              <a:rPr lang="en-US"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 ANALYSIS</a:t>
            </a:r>
          </a:p>
        </p:txBody>
      </p:sp>
      <p:sp>
        <p:nvSpPr>
          <p:cNvPr id="3" name="Content Placeholder 2"/>
          <p:cNvSpPr>
            <a:spLocks noGrp="1"/>
          </p:cNvSpPr>
          <p:nvPr>
            <p:ph idx="1"/>
          </p:nvPr>
        </p:nvSpPr>
        <p:spPr>
          <a:xfrm>
            <a:off x="678884" y="1675075"/>
            <a:ext cx="10834234"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lgn="just">
              <a:buNone/>
            </a:pPr>
            <a:endParaRPr lang="en-US" sz="2000" b="0" i="0" dirty="0">
              <a:effectLst/>
              <a:latin typeface="+mn-lt"/>
              <a:cs typeface="+mn-lt"/>
            </a:endParaRPr>
          </a:p>
          <a:p>
            <a:pPr marL="0" lvl="0" indent="0">
              <a:lnSpc>
                <a:spcPct val="100000"/>
              </a:lnSpc>
              <a:buNone/>
            </a:pPr>
            <a:endParaRPr lang="en-IN" altLang="en-US" sz="2000">
              <a:latin typeface="+mn-lt"/>
              <a:cs typeface="+mn-lt"/>
            </a:endParaRPr>
          </a:p>
        </p:txBody>
      </p:sp>
      <p:pic>
        <p:nvPicPr>
          <p:cNvPr id="4" name="Picture 3" descr="univariate analysis"/>
          <p:cNvPicPr>
            <a:picLocks noChangeAspect="1"/>
          </p:cNvPicPr>
          <p:nvPr/>
        </p:nvPicPr>
        <p:blipFill>
          <a:blip r:embed="rId2"/>
          <a:stretch>
            <a:fillRect/>
          </a:stretch>
        </p:blipFill>
        <p:spPr>
          <a:xfrm>
            <a:off x="2566035" y="1328710"/>
            <a:ext cx="7059930" cy="5090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UNIVARIATE</a:t>
            </a:r>
            <a:r>
              <a:rPr lang="en-US"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 ANALYSIS</a:t>
            </a:r>
          </a:p>
        </p:txBody>
      </p:sp>
      <p:sp>
        <p:nvSpPr>
          <p:cNvPr id="3" name="Content Placeholder 2"/>
          <p:cNvSpPr>
            <a:spLocks noGrp="1"/>
          </p:cNvSpPr>
          <p:nvPr>
            <p:ph idx="1"/>
          </p:nvPr>
        </p:nvSpPr>
        <p:spPr>
          <a:xfrm>
            <a:off x="678884" y="1675075"/>
            <a:ext cx="10834234"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lgn="just">
              <a:buNone/>
            </a:pPr>
            <a:endParaRPr lang="en-US" sz="2000" b="0" i="0" dirty="0">
              <a:effectLst/>
              <a:latin typeface="+mn-lt"/>
              <a:cs typeface="+mn-lt"/>
            </a:endParaRPr>
          </a:p>
          <a:p>
            <a:pPr marL="0" lvl="0" indent="0">
              <a:lnSpc>
                <a:spcPct val="100000"/>
              </a:lnSpc>
              <a:buNone/>
            </a:pPr>
            <a:endParaRPr lang="en-IN" altLang="en-US" sz="2000">
              <a:latin typeface="+mn-lt"/>
              <a:cs typeface="+mn-lt"/>
            </a:endParaRPr>
          </a:p>
        </p:txBody>
      </p:sp>
      <p:pic>
        <p:nvPicPr>
          <p:cNvPr id="6" name="Picture 5" descr="univariate 2"/>
          <p:cNvPicPr>
            <a:picLocks noChangeAspect="1"/>
          </p:cNvPicPr>
          <p:nvPr/>
        </p:nvPicPr>
        <p:blipFill>
          <a:blip r:embed="rId2"/>
          <a:stretch>
            <a:fillRect/>
          </a:stretch>
        </p:blipFill>
        <p:spPr>
          <a:xfrm>
            <a:off x="2413635" y="1224916"/>
            <a:ext cx="7364730" cy="4848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2" y="2802254"/>
            <a:ext cx="10834234" cy="612775"/>
          </a:xfrm>
        </p:spPr>
        <p:txBody>
          <a:bodyPr/>
          <a:lstStyle/>
          <a:p>
            <a:r>
              <a:rPr lang="en-IN" altLang="en-US"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rPr>
              <a:t>Correlation of HeatMap</a:t>
            </a:r>
          </a:p>
        </p:txBody>
      </p:sp>
      <p:sp>
        <p:nvSpPr>
          <p:cNvPr id="3" name="Content Placeholder 2"/>
          <p:cNvSpPr>
            <a:spLocks noGrp="1"/>
          </p:cNvSpPr>
          <p:nvPr>
            <p:ph idx="1"/>
          </p:nvPr>
        </p:nvSpPr>
        <p:spPr>
          <a:xfrm>
            <a:off x="678884" y="1675075"/>
            <a:ext cx="10834234"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lgn="just">
              <a:buNone/>
            </a:pPr>
            <a:endParaRPr lang="en-US" sz="2000" b="0" i="0" dirty="0">
              <a:effectLst/>
              <a:latin typeface="+mn-lt"/>
              <a:cs typeface="+mn-lt"/>
            </a:endParaRPr>
          </a:p>
          <a:p>
            <a:pPr marL="0" lvl="0" indent="0">
              <a:lnSpc>
                <a:spcPct val="100000"/>
              </a:lnSpc>
              <a:buNone/>
            </a:pPr>
            <a:endParaRPr lang="en-IN" altLang="en-US" sz="2000" dirty="0">
              <a:latin typeface="+mn-lt"/>
              <a:cs typeface="+mn-lt"/>
            </a:endParaRPr>
          </a:p>
        </p:txBody>
      </p:sp>
      <p:pic>
        <p:nvPicPr>
          <p:cNvPr id="7" name="Picture 6" descr="heat"/>
          <p:cNvPicPr>
            <a:picLocks noChangeAspect="1"/>
          </p:cNvPicPr>
          <p:nvPr/>
        </p:nvPicPr>
        <p:blipFill>
          <a:blip r:embed="rId2"/>
          <a:stretch>
            <a:fillRect/>
          </a:stretch>
        </p:blipFill>
        <p:spPr>
          <a:xfrm>
            <a:off x="5107940" y="144780"/>
            <a:ext cx="6952615" cy="59277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77</TotalTime>
  <Words>1289</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Bernard MT Condensed</vt:lpstr>
      <vt:lpstr>Calibri</vt:lpstr>
      <vt:lpstr>Century</vt:lpstr>
      <vt:lpstr>Century Gothic</vt:lpstr>
      <vt:lpstr>Futura BdCn BT</vt:lpstr>
      <vt:lpstr>Goudy Old Style</vt:lpstr>
      <vt:lpstr>High Tower Text</vt:lpstr>
      <vt:lpstr>Rockwell</vt:lpstr>
      <vt:lpstr>Times New Roman</vt:lpstr>
      <vt:lpstr>Wingdings</vt:lpstr>
      <vt:lpstr>BIA Template</vt:lpstr>
      <vt:lpstr>PowerPoint Presentation</vt:lpstr>
      <vt:lpstr>Breast Cancer Risk Prediction</vt:lpstr>
      <vt:lpstr>Introduction</vt:lpstr>
      <vt:lpstr>PowerPoint Presentation</vt:lpstr>
      <vt:lpstr>Data Collection</vt:lpstr>
      <vt:lpstr>EXPLORATORY DATA ANALYSIS</vt:lpstr>
      <vt:lpstr>UNIVARIATE ANALYSIS</vt:lpstr>
      <vt:lpstr>UNIVARIATE ANALYSIS</vt:lpstr>
      <vt:lpstr>Correlation of HeatMap</vt:lpstr>
      <vt:lpstr>Bar chart for Missing Values</vt:lpstr>
      <vt:lpstr>Pre-Processing</vt:lpstr>
      <vt:lpstr>Model Selection</vt:lpstr>
      <vt:lpstr>PowerPoint Presentation</vt:lpstr>
      <vt:lpstr>Kaplan-Meier Survival</vt:lpstr>
      <vt:lpstr>Cox Proportional Hazard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Akshay O</cp:lastModifiedBy>
  <cp:revision>2259</cp:revision>
  <dcterms:created xsi:type="dcterms:W3CDTF">2020-12-23T13:36:00Z</dcterms:created>
  <dcterms:modified xsi:type="dcterms:W3CDTF">2024-12-14T08:24:42Z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1033-12.2.0.18911</vt:lpwstr>
  </property>
</Properties>
</file>