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8"/>
  </p:notesMasterIdLst>
  <p:sldIdLst>
    <p:sldId id="280" r:id="rId2"/>
    <p:sldId id="263" r:id="rId3"/>
    <p:sldId id="264" r:id="rId4"/>
    <p:sldId id="265" r:id="rId5"/>
    <p:sldId id="266" r:id="rId6"/>
    <p:sldId id="267" r:id="rId7"/>
    <p:sldId id="268" r:id="rId8"/>
    <p:sldId id="269" r:id="rId9"/>
    <p:sldId id="260" r:id="rId10"/>
    <p:sldId id="270" r:id="rId11"/>
    <p:sldId id="271" r:id="rId12"/>
    <p:sldId id="272" r:id="rId13"/>
    <p:sldId id="276" r:id="rId14"/>
    <p:sldId id="277" r:id="rId15"/>
    <p:sldId id="281"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D2324D-6E50-4C81-ADBE-4021B0E7B244}" type="datetimeFigureOut">
              <a:rPr lang="en-US" smtClean="0"/>
              <a:pPr/>
              <a:t>3/16/2016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6987E7-E556-4374-B5FD-8071A74F25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F50EF9-1727-4823-A529-A2EC8E8E69AB}" type="slidenum">
              <a:rPr lang="en-US"/>
              <a:pPr/>
              <a:t>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pPr>
              <a:buFontTx/>
              <a:buChar char="•"/>
            </a:pPr>
            <a:r>
              <a:rPr lang="en-US" sz="800">
                <a:latin typeface="IBM-HelveticaLight" charset="0"/>
              </a:rPr>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Before:</a:t>
            </a:r>
            <a:r>
              <a:rPr lang="en-US" baseline="0" dirty="0" smtClean="0"/>
              <a:t> User must visit all sites on a regular bases to check for changes. </a:t>
            </a:r>
            <a:endParaRPr lang="en-US" dirty="0"/>
          </a:p>
        </p:txBody>
      </p:sp>
      <p:sp>
        <p:nvSpPr>
          <p:cNvPr id="4" name="Slide Number Placeholder 3"/>
          <p:cNvSpPr>
            <a:spLocks noGrp="1"/>
          </p:cNvSpPr>
          <p:nvPr>
            <p:ph type="sldNum" sz="quarter" idx="10"/>
          </p:nvPr>
        </p:nvSpPr>
        <p:spPr/>
        <p:txBody>
          <a:bodyPr/>
          <a:lstStyle/>
          <a:p>
            <a:fld id="{442E2AF1-562D-410D-8ADD-0D17803A3087}" type="slidenum">
              <a:rPr lang="en-US" smtClean="0"/>
              <a:pPr/>
              <a:t>13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After: servers</a:t>
            </a:r>
            <a:r>
              <a:rPr lang="en-US" baseline="0" dirty="0" smtClean="0"/>
              <a:t> (websites) send information to aggregator when changes or additions are made. (In Theory) In practices, reader app checks subscribed sites for changes at set time intervals and alerts users to new information in a feed panel. Difference between push and pull delivery system.      </a:t>
            </a:r>
            <a:endParaRPr lang="en-US" dirty="0"/>
          </a:p>
        </p:txBody>
      </p:sp>
      <p:sp>
        <p:nvSpPr>
          <p:cNvPr id="4" name="Slide Number Placeholder 3"/>
          <p:cNvSpPr>
            <a:spLocks noGrp="1"/>
          </p:cNvSpPr>
          <p:nvPr>
            <p:ph type="sldNum" sz="quarter" idx="10"/>
          </p:nvPr>
        </p:nvSpPr>
        <p:spPr/>
        <p:txBody>
          <a:bodyPr/>
          <a:lstStyle/>
          <a:p>
            <a:fld id="{442E2AF1-562D-410D-8ADD-0D17803A3087}"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6FA598-D353-4127-B5D3-95A8AEA40240}" type="datetimeFigureOut">
              <a:rPr lang="en-US" smtClean="0"/>
              <a:pPr/>
              <a:t>3/16/2016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599930-67CB-4901-AD92-F4981128CED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6FA598-D353-4127-B5D3-95A8AEA40240}" type="datetimeFigureOut">
              <a:rPr lang="en-US" smtClean="0"/>
              <a:pPr/>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99930-67CB-4901-AD92-F4981128CE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6FA598-D353-4127-B5D3-95A8AEA40240}" type="datetimeFigureOut">
              <a:rPr lang="en-US" smtClean="0"/>
              <a:pPr/>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99930-67CB-4901-AD92-F4981128CE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6FA598-D353-4127-B5D3-95A8AEA40240}" type="datetimeFigureOut">
              <a:rPr lang="en-US" smtClean="0"/>
              <a:pPr/>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99930-67CB-4901-AD92-F4981128CED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6FA598-D353-4127-B5D3-95A8AEA40240}" type="datetimeFigureOut">
              <a:rPr lang="en-US" smtClean="0"/>
              <a:pPr/>
              <a:t>3/16/2016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599930-67CB-4901-AD92-F4981128CED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FA598-D353-4127-B5D3-95A8AEA40240}" type="datetimeFigureOut">
              <a:rPr lang="en-US" smtClean="0"/>
              <a:pPr/>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99930-67CB-4901-AD92-F4981128CED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6FA598-D353-4127-B5D3-95A8AEA40240}" type="datetimeFigureOut">
              <a:rPr lang="en-US" smtClean="0"/>
              <a:pPr/>
              <a:t>3/16/2016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99930-67CB-4901-AD92-F4981128CED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6FA598-D353-4127-B5D3-95A8AEA40240}" type="datetimeFigureOut">
              <a:rPr lang="en-US" smtClean="0"/>
              <a:pPr/>
              <a:t>3/16/2016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99930-67CB-4901-AD92-F4981128CE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FA598-D353-4127-B5D3-95A8AEA40240}" type="datetimeFigureOut">
              <a:rPr lang="en-US" smtClean="0"/>
              <a:pPr/>
              <a:t>3/16/2016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99930-67CB-4901-AD92-F4981128CE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6FA598-D353-4127-B5D3-95A8AEA40240}" type="datetimeFigureOut">
              <a:rPr lang="en-US" smtClean="0"/>
              <a:pPr/>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99930-67CB-4901-AD92-F4981128CED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6FA598-D353-4127-B5D3-95A8AEA40240}" type="datetimeFigureOut">
              <a:rPr lang="en-US" smtClean="0"/>
              <a:pPr/>
              <a:t>3/16/2016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A599930-67CB-4901-AD92-F4981128CED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86FA598-D353-4127-B5D3-95A8AEA40240}" type="datetimeFigureOut">
              <a:rPr lang="en-US" smtClean="0"/>
              <a:pPr/>
              <a:t>3/16/2016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599930-67CB-4901-AD92-F4981128CE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447800"/>
            <a:ext cx="9144000" cy="4572000"/>
          </a:xfrm>
        </p:spPr>
        <p:txBody>
          <a:bodyPr>
            <a:normAutofit/>
          </a:bodyPr>
          <a:lstStyle/>
          <a:p>
            <a:pPr>
              <a:buNone/>
            </a:pPr>
            <a:r>
              <a:rPr lang="en-US" sz="4400" b="1" dirty="0" smtClean="0"/>
              <a:t>                            Chapter 1:</a:t>
            </a:r>
          </a:p>
          <a:p>
            <a:pPr algn="ctr">
              <a:buNone/>
            </a:pPr>
            <a:r>
              <a:rPr lang="en-US" sz="4400" b="1" dirty="0" smtClean="0"/>
              <a:t>      Introduction to Advanced Topics       on Web Engineering </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1.2. Semantic Web Overview</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sz="quarter" idx="1"/>
          </p:nvPr>
        </p:nvSpPr>
        <p:spPr>
          <a:xfrm>
            <a:off x="0" y="762000"/>
            <a:ext cx="9144000" cy="6096000"/>
          </a:xfrm>
        </p:spPr>
        <p:txBody>
          <a:bodyPr>
            <a:normAutofit/>
          </a:bodyPr>
          <a:lstStyle/>
          <a:p>
            <a:pPr algn="just">
              <a:lnSpc>
                <a:spcPct val="170000"/>
              </a:lnSpc>
            </a:pPr>
            <a:r>
              <a:rPr lang="en-US" altLang="ko-KR" sz="2400" dirty="0" smtClean="0">
                <a:latin typeface="Times New Roman" pitchFamily="18" charset="0"/>
                <a:ea typeface="굴림" pitchFamily="34" charset="-127"/>
                <a:cs typeface="Times New Roman" pitchFamily="18" charset="0"/>
              </a:rPr>
              <a:t>The Semantic Web is a major research initiative of the World Wide</a:t>
            </a:r>
          </a:p>
          <a:p>
            <a:pPr algn="just">
              <a:lnSpc>
                <a:spcPct val="170000"/>
              </a:lnSpc>
              <a:buFont typeface="Wingdings" pitchFamily="2" charset="2"/>
              <a:buNone/>
            </a:pPr>
            <a:r>
              <a:rPr lang="en-US" altLang="ko-KR" sz="2400" dirty="0" smtClean="0">
                <a:latin typeface="Times New Roman" pitchFamily="18" charset="0"/>
                <a:ea typeface="굴림" pitchFamily="34" charset="-127"/>
                <a:cs typeface="Times New Roman" pitchFamily="18" charset="0"/>
              </a:rPr>
              <a:t> Web Consortium (W3C) to create a metadata-rich Web of resources</a:t>
            </a:r>
          </a:p>
          <a:p>
            <a:pPr algn="just">
              <a:lnSpc>
                <a:spcPct val="170000"/>
              </a:lnSpc>
              <a:buFont typeface="Wingdings" pitchFamily="2" charset="2"/>
              <a:buNone/>
            </a:pPr>
            <a:r>
              <a:rPr lang="en-US" altLang="ko-KR" sz="2400" dirty="0" smtClean="0">
                <a:latin typeface="Times New Roman" pitchFamily="18" charset="0"/>
                <a:ea typeface="굴림" pitchFamily="34" charset="-127"/>
                <a:cs typeface="Times New Roman" pitchFamily="18" charset="0"/>
              </a:rPr>
              <a:t> that can describe themselves not only by how they should be</a:t>
            </a:r>
          </a:p>
          <a:p>
            <a:pPr algn="just">
              <a:lnSpc>
                <a:spcPct val="170000"/>
              </a:lnSpc>
              <a:buFont typeface="Wingdings" pitchFamily="2" charset="2"/>
              <a:buNone/>
            </a:pPr>
            <a:r>
              <a:rPr lang="en-US" altLang="ko-KR" sz="2400" dirty="0" smtClean="0">
                <a:latin typeface="Times New Roman" pitchFamily="18" charset="0"/>
                <a:ea typeface="굴림" pitchFamily="34" charset="-127"/>
                <a:cs typeface="Times New Roman" pitchFamily="18" charset="0"/>
              </a:rPr>
              <a:t>displayed (HTML) or syntactically (XML), but also by the meaning of the metadata.”</a:t>
            </a:r>
            <a:endParaRPr lang="en-US" sz="2400" dirty="0" smtClean="0">
              <a:latin typeface="Times New Roman" pitchFamily="18" charset="0"/>
              <a:cs typeface="Times New Roman" pitchFamily="18" charset="0"/>
            </a:endParaRPr>
          </a:p>
          <a:p>
            <a:pPr algn="just">
              <a:lnSpc>
                <a:spcPct val="170000"/>
              </a:lnSpc>
            </a:pPr>
            <a:r>
              <a:rPr lang="en-US" sz="2400" dirty="0" smtClean="0">
                <a:latin typeface="Times New Roman" pitchFamily="18" charset="0"/>
                <a:cs typeface="Times New Roman" pitchFamily="18" charset="0"/>
              </a:rPr>
              <a:t>“The Semantic Web is an extension of the current web in which</a:t>
            </a:r>
          </a:p>
          <a:p>
            <a:pPr algn="just">
              <a:lnSpc>
                <a:spcPct val="170000"/>
              </a:lnSpc>
              <a:buFont typeface="Wingdings" pitchFamily="2" charset="2"/>
              <a:buNone/>
            </a:pPr>
            <a:r>
              <a:rPr lang="en-US" sz="2400" dirty="0" smtClean="0">
                <a:latin typeface="Times New Roman" pitchFamily="18" charset="0"/>
                <a:cs typeface="Times New Roman" pitchFamily="18" charset="0"/>
              </a:rPr>
              <a:t>information is given well-defined meaning, better enabling computers</a:t>
            </a:r>
          </a:p>
          <a:p>
            <a:pPr algn="just">
              <a:lnSpc>
                <a:spcPct val="170000"/>
              </a:lnSpc>
              <a:buFont typeface="Wingdings" pitchFamily="2" charset="2"/>
              <a:buNone/>
            </a:pPr>
            <a:r>
              <a:rPr lang="en-US" sz="2400" dirty="0" smtClean="0">
                <a:latin typeface="Times New Roman" pitchFamily="18" charset="0"/>
                <a:cs typeface="Times New Roman" pitchFamily="18" charset="0"/>
              </a:rPr>
              <a:t>and people to work in cooperation.”</a:t>
            </a:r>
          </a:p>
          <a:p>
            <a:pPr algn="just">
              <a:lnSpc>
                <a:spcPct val="170000"/>
              </a:lnSpc>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Resource Description Framework (RDF) - I</a:t>
            </a:r>
            <a:endParaRPr lang="en-US" dirty="0">
              <a:solidFill>
                <a:schemeClr val="tx1"/>
              </a:solidFill>
            </a:endParaRPr>
          </a:p>
        </p:txBody>
      </p:sp>
      <p:sp>
        <p:nvSpPr>
          <p:cNvPr id="3" name="Content Placeholder 2"/>
          <p:cNvSpPr>
            <a:spLocks noGrp="1"/>
          </p:cNvSpPr>
          <p:nvPr>
            <p:ph sz="quarter" idx="1"/>
          </p:nvPr>
        </p:nvSpPr>
        <p:spPr>
          <a:xfrm>
            <a:off x="0" y="1143000"/>
            <a:ext cx="9144000" cy="5486400"/>
          </a:xfrm>
        </p:spPr>
        <p:txBody>
          <a:bodyPr>
            <a:normAutofit/>
          </a:bodyPr>
          <a:lstStyle/>
          <a:p>
            <a:pPr marL="609600" indent="-609600" algn="just">
              <a:lnSpc>
                <a:spcPct val="150000"/>
              </a:lnSpc>
            </a:pPr>
            <a:r>
              <a:rPr lang="en-US" sz="2400" dirty="0" smtClean="0">
                <a:latin typeface="Times New Roman" pitchFamily="18" charset="0"/>
                <a:cs typeface="Times New Roman" pitchFamily="18" charset="0"/>
              </a:rPr>
              <a:t>Resource Description Framework (RDF) is a framework for </a:t>
            </a:r>
          </a:p>
          <a:p>
            <a:pPr marL="609600" indent="-609600" algn="just">
              <a:lnSpc>
                <a:spcPct val="150000"/>
              </a:lnSpc>
              <a:buFont typeface="Wingdings" pitchFamily="2" charset="2"/>
              <a:buNone/>
            </a:pPr>
            <a:r>
              <a:rPr lang="en-US" sz="2400" dirty="0" smtClean="0">
                <a:latin typeface="Times New Roman" pitchFamily="18" charset="0"/>
                <a:cs typeface="Times New Roman" pitchFamily="18" charset="0"/>
              </a:rPr>
              <a:t>describing and interchanging </a:t>
            </a:r>
            <a:r>
              <a:rPr lang="en-US" sz="2400" u="sng" dirty="0" smtClean="0">
                <a:latin typeface="Times New Roman" pitchFamily="18" charset="0"/>
                <a:cs typeface="Times New Roman" pitchFamily="18" charset="0"/>
              </a:rPr>
              <a:t>metadata</a:t>
            </a:r>
            <a:r>
              <a:rPr lang="en-US" sz="2400" dirty="0" smtClean="0">
                <a:latin typeface="Times New Roman" pitchFamily="18" charset="0"/>
                <a:cs typeface="Times New Roman" pitchFamily="18" charset="0"/>
              </a:rPr>
              <a:t> (data describing the </a:t>
            </a:r>
            <a:r>
              <a:rPr lang="en-US" sz="2400" u="sng" dirty="0" smtClean="0">
                <a:latin typeface="Times New Roman" pitchFamily="18" charset="0"/>
                <a:cs typeface="Times New Roman" pitchFamily="18" charset="0"/>
              </a:rPr>
              <a:t>web</a:t>
            </a:r>
          </a:p>
          <a:p>
            <a:pPr marL="609600" indent="-609600" algn="just">
              <a:lnSpc>
                <a:spcPct val="150000"/>
              </a:lnSpc>
              <a:buFont typeface="Wingdings" pitchFamily="2" charset="2"/>
              <a:buNone/>
            </a:pPr>
            <a:r>
              <a:rPr lang="en-US" sz="2400" u="sng" dirty="0" smtClean="0">
                <a:latin typeface="Times New Roman" pitchFamily="18" charset="0"/>
                <a:cs typeface="Times New Roman" pitchFamily="18" charset="0"/>
              </a:rPr>
              <a:t>resources</a:t>
            </a:r>
            <a:r>
              <a:rPr lang="en-US" sz="2400" dirty="0" smtClean="0">
                <a:latin typeface="Times New Roman" pitchFamily="18" charset="0"/>
                <a:cs typeface="Times New Roman" pitchFamily="18" charset="0"/>
              </a:rPr>
              <a:t>). </a:t>
            </a:r>
          </a:p>
          <a:p>
            <a:pPr marL="609600" indent="-609600" algn="just">
              <a:lnSpc>
                <a:spcPct val="150000"/>
              </a:lnSpc>
            </a:pPr>
            <a:r>
              <a:rPr lang="en-US" sz="2400" dirty="0" smtClean="0">
                <a:latin typeface="Times New Roman" pitchFamily="18" charset="0"/>
                <a:cs typeface="Times New Roman" pitchFamily="18" charset="0"/>
              </a:rPr>
              <a:t>RDF provides machine understandable semantics for metadata.</a:t>
            </a:r>
          </a:p>
          <a:p>
            <a:pPr marL="609600" indent="-609600" algn="just">
              <a:lnSpc>
                <a:spcPct val="150000"/>
              </a:lnSpc>
              <a:buFont typeface="Wingdings" pitchFamily="2" charset="2"/>
              <a:buNone/>
            </a:pPr>
            <a:r>
              <a:rPr lang="en-US" sz="2400" dirty="0" smtClean="0">
                <a:latin typeface="Times New Roman" pitchFamily="18" charset="0"/>
                <a:cs typeface="Times New Roman" pitchFamily="18" charset="0"/>
              </a:rPr>
              <a:t>This leads,  </a:t>
            </a:r>
          </a:p>
          <a:p>
            <a:pPr marL="990600" lvl="1" indent="-533400" algn="just">
              <a:lnSpc>
                <a:spcPct val="150000"/>
              </a:lnSpc>
            </a:pPr>
            <a:r>
              <a:rPr lang="en-US" sz="2400" dirty="0" smtClean="0">
                <a:latin typeface="Times New Roman" pitchFamily="18" charset="0"/>
                <a:cs typeface="Times New Roman" pitchFamily="18" charset="0"/>
              </a:rPr>
              <a:t>better precision in resource discovery than full text search, </a:t>
            </a:r>
          </a:p>
          <a:p>
            <a:pPr marL="990600" lvl="1" indent="-533400" algn="just">
              <a:lnSpc>
                <a:spcPct val="150000"/>
              </a:lnSpc>
            </a:pPr>
            <a:r>
              <a:rPr lang="en-US" sz="2400" dirty="0" smtClean="0">
                <a:latin typeface="Times New Roman" pitchFamily="18" charset="0"/>
                <a:cs typeface="Times New Roman" pitchFamily="18" charset="0"/>
              </a:rPr>
              <a:t>assisting applications as schemas evolve, </a:t>
            </a:r>
          </a:p>
          <a:p>
            <a:pPr marL="990600" lvl="1" indent="-533400" algn="just">
              <a:lnSpc>
                <a:spcPct val="150000"/>
              </a:lnSpc>
            </a:pPr>
            <a:r>
              <a:rPr lang="en-US" sz="2400" dirty="0" smtClean="0">
                <a:latin typeface="Times New Roman" pitchFamily="18" charset="0"/>
                <a:cs typeface="Times New Roman" pitchFamily="18" charset="0"/>
              </a:rPr>
              <a:t>interoperability of metadata. </a:t>
            </a:r>
          </a:p>
          <a:p>
            <a:pPr algn="just">
              <a:lnSpc>
                <a:spcPct val="150000"/>
              </a:lnSpc>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706562"/>
          </a:xfrm>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Resource Description Framework (RDF) - II </a:t>
            </a:r>
            <a:br>
              <a:rPr lang="en-US" dirty="0" smtClean="0">
                <a:solidFill>
                  <a:schemeClr val="tx1"/>
                </a:solidFill>
              </a:rPr>
            </a:br>
            <a:endParaRPr lang="en-US" dirty="0">
              <a:solidFill>
                <a:schemeClr val="tx1"/>
              </a:solidFill>
            </a:endParaRPr>
          </a:p>
        </p:txBody>
      </p:sp>
      <p:sp>
        <p:nvSpPr>
          <p:cNvPr id="3" name="Content Placeholder 2"/>
          <p:cNvSpPr>
            <a:spLocks noGrp="1"/>
          </p:cNvSpPr>
          <p:nvPr>
            <p:ph sz="quarter" idx="1"/>
          </p:nvPr>
        </p:nvSpPr>
        <p:spPr>
          <a:xfrm>
            <a:off x="0" y="1219200"/>
            <a:ext cx="9144000" cy="5638800"/>
          </a:xfrm>
        </p:spPr>
        <p:txBody>
          <a:bodyPr>
            <a:normAutofit/>
          </a:bodyPr>
          <a:lstStyle/>
          <a:p>
            <a:pPr marL="609600" indent="-609600" algn="just">
              <a:lnSpc>
                <a:spcPct val="150000"/>
              </a:lnSpc>
            </a:pPr>
            <a:r>
              <a:rPr lang="en-US" sz="2800" dirty="0" smtClean="0">
                <a:latin typeface="Times New Roman" pitchFamily="18" charset="0"/>
                <a:cs typeface="Times New Roman" pitchFamily="18" charset="0"/>
              </a:rPr>
              <a:t>RDF has following important concepts</a:t>
            </a:r>
            <a:endParaRPr lang="en-US" sz="2800" b="1" dirty="0" smtClean="0">
              <a:latin typeface="Times New Roman" pitchFamily="18" charset="0"/>
              <a:cs typeface="Times New Roman" pitchFamily="18" charset="0"/>
            </a:endParaRPr>
          </a:p>
          <a:p>
            <a:pPr marL="990600" lvl="1" indent="-533400" algn="just">
              <a:lnSpc>
                <a:spcPct val="150000"/>
              </a:lnSpc>
            </a:pPr>
            <a:r>
              <a:rPr lang="en-US" sz="2800" b="1" dirty="0" smtClean="0">
                <a:latin typeface="Times New Roman" pitchFamily="18" charset="0"/>
                <a:cs typeface="Times New Roman" pitchFamily="18" charset="0"/>
              </a:rPr>
              <a:t>Resource :</a:t>
            </a:r>
            <a:r>
              <a:rPr lang="en-US" sz="2800" dirty="0" smtClean="0">
                <a:latin typeface="Times New Roman" pitchFamily="18" charset="0"/>
                <a:cs typeface="Times New Roman" pitchFamily="18" charset="0"/>
              </a:rPr>
              <a:t> The resources being described by RDF are anything that can be named via a URI. </a:t>
            </a:r>
            <a:endParaRPr lang="en-US" sz="2800" b="1" dirty="0" smtClean="0">
              <a:latin typeface="Times New Roman" pitchFamily="18" charset="0"/>
              <a:cs typeface="Times New Roman" pitchFamily="18" charset="0"/>
            </a:endParaRPr>
          </a:p>
          <a:p>
            <a:pPr marL="990600" lvl="1" indent="-533400" algn="just">
              <a:lnSpc>
                <a:spcPct val="150000"/>
              </a:lnSpc>
            </a:pPr>
            <a:r>
              <a:rPr lang="en-US" sz="2800" b="1" dirty="0" smtClean="0">
                <a:latin typeface="Times New Roman" pitchFamily="18" charset="0"/>
                <a:cs typeface="Times New Roman" pitchFamily="18" charset="0"/>
              </a:rPr>
              <a:t>Property :</a:t>
            </a:r>
            <a:r>
              <a:rPr lang="en-US" sz="2800" dirty="0" smtClean="0">
                <a:latin typeface="Times New Roman" pitchFamily="18" charset="0"/>
                <a:cs typeface="Times New Roman" pitchFamily="18" charset="0"/>
              </a:rPr>
              <a:t> A property is also a resource that has a name, for instance Author or Title. </a:t>
            </a:r>
            <a:endParaRPr lang="en-US" sz="2800" b="1" dirty="0" smtClean="0">
              <a:latin typeface="Times New Roman" pitchFamily="18" charset="0"/>
              <a:cs typeface="Times New Roman" pitchFamily="18" charset="0"/>
            </a:endParaRPr>
          </a:p>
          <a:p>
            <a:pPr marL="990600" lvl="1" indent="-533400" algn="just">
              <a:lnSpc>
                <a:spcPct val="150000"/>
              </a:lnSpc>
            </a:pPr>
            <a:r>
              <a:rPr lang="en-US" sz="2800" b="1" dirty="0" smtClean="0">
                <a:latin typeface="Times New Roman" pitchFamily="18" charset="0"/>
                <a:cs typeface="Times New Roman" pitchFamily="18" charset="0"/>
              </a:rPr>
              <a:t>Statement : </a:t>
            </a:r>
            <a:r>
              <a:rPr lang="en-US" sz="2800" dirty="0" smtClean="0">
                <a:latin typeface="Times New Roman" pitchFamily="18" charset="0"/>
                <a:cs typeface="Times New Roman" pitchFamily="18" charset="0"/>
              </a:rPr>
              <a:t>A statement consists of the combination of a Resource, a Property, and an associated value. </a:t>
            </a:r>
          </a:p>
          <a:p>
            <a:pPr algn="just">
              <a:lnSpc>
                <a:spcPct val="150000"/>
              </a:lnSpc>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9144000" cy="646331"/>
          </a:xfrm>
          <a:prstGeom prst="rect">
            <a:avLst/>
          </a:prstGeom>
          <a:noFill/>
        </p:spPr>
        <p:txBody>
          <a:bodyPr wrap="square" rtlCol="0">
            <a:spAutoFit/>
          </a:bodyPr>
          <a:lstStyle/>
          <a:p>
            <a:pPr algn="ctr"/>
            <a:r>
              <a:rPr lang="en-US" sz="3600" b="1" dirty="0" smtClean="0">
                <a:solidFill>
                  <a:srgbClr val="FF0000"/>
                </a:solidFill>
              </a:rPr>
              <a:t>1.3.What is RSS and Atom all about? </a:t>
            </a:r>
            <a:endParaRPr lang="en-US" sz="3600" b="1" dirty="0">
              <a:solidFill>
                <a:srgbClr val="FF0000"/>
              </a:solidFill>
            </a:endParaRPr>
          </a:p>
        </p:txBody>
      </p:sp>
      <p:sp>
        <p:nvSpPr>
          <p:cNvPr id="16" name="TextBox 15"/>
          <p:cNvSpPr txBox="1"/>
          <p:nvPr/>
        </p:nvSpPr>
        <p:spPr>
          <a:xfrm>
            <a:off x="0" y="914400"/>
            <a:ext cx="9144000" cy="1569660"/>
          </a:xfrm>
          <a:prstGeom prst="rect">
            <a:avLst/>
          </a:prstGeom>
          <a:noFill/>
        </p:spPr>
        <p:txBody>
          <a:bodyPr wrap="square" rtlCol="0">
            <a:spAutoFit/>
          </a:bodyPr>
          <a:lstStyle/>
          <a:p>
            <a:pPr marL="119063" indent="-119063"/>
            <a:r>
              <a:rPr lang="en-US" sz="3200" dirty="0" smtClean="0"/>
              <a:t>- They are a form of communication using XML documents to broadcast information updates to a large group of subscribers.  </a:t>
            </a:r>
            <a:endParaRPr lang="en-US" sz="3200" dirty="0"/>
          </a:p>
        </p:txBody>
      </p:sp>
      <p:sp>
        <p:nvSpPr>
          <p:cNvPr id="17" name="TextBox 16"/>
          <p:cNvSpPr txBox="1"/>
          <p:nvPr/>
        </p:nvSpPr>
        <p:spPr>
          <a:xfrm>
            <a:off x="0" y="2362201"/>
            <a:ext cx="9144000" cy="584775"/>
          </a:xfrm>
          <a:prstGeom prst="rect">
            <a:avLst/>
          </a:prstGeom>
          <a:noFill/>
        </p:spPr>
        <p:txBody>
          <a:bodyPr wrap="square" rtlCol="0">
            <a:spAutoFit/>
          </a:bodyPr>
          <a:lstStyle/>
          <a:p>
            <a:pPr algn="ctr"/>
            <a:r>
              <a:rPr lang="en-US" sz="3200" b="1" dirty="0" smtClean="0"/>
              <a:t>How it works and its benefit.</a:t>
            </a:r>
            <a:endParaRPr lang="en-US" sz="3200" b="1" dirty="0"/>
          </a:p>
        </p:txBody>
      </p:sp>
      <p:sp>
        <p:nvSpPr>
          <p:cNvPr id="18" name="TextBox 17"/>
          <p:cNvSpPr txBox="1"/>
          <p:nvPr/>
        </p:nvSpPr>
        <p:spPr>
          <a:xfrm>
            <a:off x="3352800" y="2819401"/>
            <a:ext cx="3691460" cy="584775"/>
          </a:xfrm>
          <a:prstGeom prst="rect">
            <a:avLst/>
          </a:prstGeom>
          <a:noFill/>
        </p:spPr>
        <p:txBody>
          <a:bodyPr wrap="square" rtlCol="0">
            <a:spAutoFit/>
          </a:bodyPr>
          <a:lstStyle/>
          <a:p>
            <a:pPr algn="ctr"/>
            <a:r>
              <a:rPr lang="en-US" sz="3200" dirty="0" smtClean="0"/>
              <a:t>Before RSS and Atom</a:t>
            </a:r>
            <a:endParaRPr lang="en-US" sz="3200" dirty="0"/>
          </a:p>
        </p:txBody>
      </p:sp>
      <p:pic>
        <p:nvPicPr>
          <p:cNvPr id="1026" name="Picture 2"/>
          <p:cNvPicPr>
            <a:picLocks noChangeAspect="1" noChangeArrowheads="1"/>
          </p:cNvPicPr>
          <p:nvPr/>
        </p:nvPicPr>
        <p:blipFill>
          <a:blip r:embed="rId3" cstate="print"/>
          <a:srcRect/>
          <a:stretch>
            <a:fillRect/>
          </a:stretch>
        </p:blipFill>
        <p:spPr bwMode="auto">
          <a:xfrm>
            <a:off x="2133601" y="4419602"/>
            <a:ext cx="1197523" cy="1190679"/>
          </a:xfrm>
          <a:prstGeom prst="rect">
            <a:avLst/>
          </a:prstGeom>
          <a:noFill/>
          <a:ln w="9525">
            <a:noFill/>
            <a:miter lim="800000"/>
            <a:headEnd/>
            <a:tailEnd/>
          </a:ln>
        </p:spPr>
      </p:pic>
      <p:cxnSp>
        <p:nvCxnSpPr>
          <p:cNvPr id="21" name="Straight Arrow Connector 20"/>
          <p:cNvCxnSpPr/>
          <p:nvPr/>
        </p:nvCxnSpPr>
        <p:spPr>
          <a:xfrm flipV="1">
            <a:off x="3429000" y="4343400"/>
            <a:ext cx="1828800" cy="457200"/>
          </a:xfrm>
          <a:prstGeom prst="straightConnector1">
            <a:avLst/>
          </a:prstGeom>
          <a:ln w="12700" cap="rnd">
            <a:tailEnd type="arrow"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257800" y="4114802"/>
            <a:ext cx="2133600" cy="400110"/>
          </a:xfrm>
          <a:prstGeom prst="rect">
            <a:avLst/>
          </a:prstGeom>
          <a:noFill/>
        </p:spPr>
        <p:txBody>
          <a:bodyPr wrap="square" rtlCol="0">
            <a:spAutoFit/>
          </a:bodyPr>
          <a:lstStyle/>
          <a:p>
            <a:pPr algn="ctr"/>
            <a:r>
              <a:rPr lang="en-US" sz="2000" dirty="0" smtClean="0"/>
              <a:t>Favorite website A </a:t>
            </a:r>
            <a:endParaRPr lang="en-US" sz="2000" dirty="0"/>
          </a:p>
        </p:txBody>
      </p:sp>
      <p:sp>
        <p:nvSpPr>
          <p:cNvPr id="23" name="TextBox 22"/>
          <p:cNvSpPr txBox="1"/>
          <p:nvPr/>
        </p:nvSpPr>
        <p:spPr>
          <a:xfrm>
            <a:off x="5334000" y="4724400"/>
            <a:ext cx="3048000" cy="400110"/>
          </a:xfrm>
          <a:prstGeom prst="rect">
            <a:avLst/>
          </a:prstGeom>
          <a:noFill/>
        </p:spPr>
        <p:txBody>
          <a:bodyPr wrap="square" rtlCol="0">
            <a:spAutoFit/>
          </a:bodyPr>
          <a:lstStyle/>
          <a:p>
            <a:pPr algn="ctr"/>
            <a:r>
              <a:rPr lang="en-US" sz="2000" dirty="0" smtClean="0"/>
              <a:t>Favorite website B </a:t>
            </a:r>
            <a:endParaRPr lang="en-US" sz="2000" dirty="0"/>
          </a:p>
        </p:txBody>
      </p:sp>
      <p:sp>
        <p:nvSpPr>
          <p:cNvPr id="24" name="TextBox 23"/>
          <p:cNvSpPr txBox="1"/>
          <p:nvPr/>
        </p:nvSpPr>
        <p:spPr>
          <a:xfrm>
            <a:off x="4114800" y="5257800"/>
            <a:ext cx="3200400" cy="400110"/>
          </a:xfrm>
          <a:prstGeom prst="rect">
            <a:avLst/>
          </a:prstGeom>
          <a:noFill/>
        </p:spPr>
        <p:txBody>
          <a:bodyPr wrap="square" rtlCol="0">
            <a:spAutoFit/>
          </a:bodyPr>
          <a:lstStyle/>
          <a:p>
            <a:pPr algn="ctr"/>
            <a:r>
              <a:rPr lang="en-US" sz="2000" dirty="0" smtClean="0"/>
              <a:t>Favorite website C </a:t>
            </a:r>
            <a:endParaRPr lang="en-US" sz="2000" dirty="0"/>
          </a:p>
        </p:txBody>
      </p:sp>
      <p:cxnSp>
        <p:nvCxnSpPr>
          <p:cNvPr id="29" name="Straight Arrow Connector 28"/>
          <p:cNvCxnSpPr/>
          <p:nvPr/>
        </p:nvCxnSpPr>
        <p:spPr>
          <a:xfrm flipV="1">
            <a:off x="3505200" y="4876800"/>
            <a:ext cx="2362200" cy="76200"/>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505200" y="5181600"/>
            <a:ext cx="1143000" cy="228600"/>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4" y="457200"/>
            <a:ext cx="3436903" cy="584775"/>
          </a:xfrm>
          <a:prstGeom prst="rect">
            <a:avLst/>
          </a:prstGeom>
          <a:noFill/>
        </p:spPr>
        <p:txBody>
          <a:bodyPr wrap="none" rtlCol="0">
            <a:spAutoFit/>
          </a:bodyPr>
          <a:lstStyle/>
          <a:p>
            <a:pPr algn="ctr"/>
            <a:r>
              <a:rPr lang="en-US" sz="3200" dirty="0" smtClean="0"/>
              <a:t>After RSS and Atom</a:t>
            </a:r>
            <a:endParaRPr lang="en-US" sz="3200" dirty="0"/>
          </a:p>
        </p:txBody>
      </p:sp>
      <p:pic>
        <p:nvPicPr>
          <p:cNvPr id="3" name="Picture 2"/>
          <p:cNvPicPr>
            <a:picLocks noChangeAspect="1" noChangeArrowheads="1"/>
          </p:cNvPicPr>
          <p:nvPr/>
        </p:nvPicPr>
        <p:blipFill>
          <a:blip r:embed="rId3" cstate="print"/>
          <a:srcRect/>
          <a:stretch>
            <a:fillRect/>
          </a:stretch>
        </p:blipFill>
        <p:spPr bwMode="auto">
          <a:xfrm>
            <a:off x="707477" y="1219202"/>
            <a:ext cx="1197523" cy="1190679"/>
          </a:xfrm>
          <a:prstGeom prst="rect">
            <a:avLst/>
          </a:prstGeom>
          <a:noFill/>
          <a:ln w="9525">
            <a:noFill/>
            <a:miter lim="800000"/>
            <a:headEnd/>
            <a:tailEnd/>
          </a:ln>
        </p:spPr>
      </p:pic>
      <p:cxnSp>
        <p:nvCxnSpPr>
          <p:cNvPr id="4" name="Straight Arrow Connector 3"/>
          <p:cNvCxnSpPr/>
          <p:nvPr/>
        </p:nvCxnSpPr>
        <p:spPr>
          <a:xfrm rot="10800000" flipV="1">
            <a:off x="5105400" y="1295400"/>
            <a:ext cx="1524000" cy="304800"/>
          </a:xfrm>
          <a:prstGeom prst="straightConnector1">
            <a:avLst/>
          </a:prstGeom>
          <a:ln w="12700" cap="rnd">
            <a:tailEnd type="arrow" w="lg" len="lg"/>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96000" y="1143002"/>
            <a:ext cx="3048000" cy="400110"/>
          </a:xfrm>
          <a:prstGeom prst="rect">
            <a:avLst/>
          </a:prstGeom>
          <a:noFill/>
        </p:spPr>
        <p:txBody>
          <a:bodyPr wrap="square" rtlCol="0">
            <a:spAutoFit/>
          </a:bodyPr>
          <a:lstStyle/>
          <a:p>
            <a:pPr algn="ctr"/>
            <a:r>
              <a:rPr lang="en-US" sz="2000" dirty="0" smtClean="0"/>
              <a:t>Favorite website A </a:t>
            </a:r>
            <a:endParaRPr lang="en-US" sz="2000" dirty="0"/>
          </a:p>
        </p:txBody>
      </p:sp>
      <p:sp>
        <p:nvSpPr>
          <p:cNvPr id="6" name="TextBox 5"/>
          <p:cNvSpPr txBox="1"/>
          <p:nvPr/>
        </p:nvSpPr>
        <p:spPr>
          <a:xfrm>
            <a:off x="6858000" y="1752602"/>
            <a:ext cx="2286000" cy="400110"/>
          </a:xfrm>
          <a:prstGeom prst="rect">
            <a:avLst/>
          </a:prstGeom>
          <a:noFill/>
        </p:spPr>
        <p:txBody>
          <a:bodyPr wrap="square" rtlCol="0">
            <a:spAutoFit/>
          </a:bodyPr>
          <a:lstStyle/>
          <a:p>
            <a:pPr algn="ctr"/>
            <a:r>
              <a:rPr lang="en-US" sz="2000" dirty="0" smtClean="0"/>
              <a:t>Favorite website B </a:t>
            </a:r>
            <a:endParaRPr lang="en-US" sz="2000" dirty="0"/>
          </a:p>
        </p:txBody>
      </p:sp>
      <p:sp>
        <p:nvSpPr>
          <p:cNvPr id="7" name="TextBox 6"/>
          <p:cNvSpPr txBox="1"/>
          <p:nvPr/>
        </p:nvSpPr>
        <p:spPr>
          <a:xfrm>
            <a:off x="5486400" y="2286003"/>
            <a:ext cx="2971800" cy="400110"/>
          </a:xfrm>
          <a:prstGeom prst="rect">
            <a:avLst/>
          </a:prstGeom>
          <a:noFill/>
        </p:spPr>
        <p:txBody>
          <a:bodyPr wrap="square" rtlCol="0">
            <a:spAutoFit/>
          </a:bodyPr>
          <a:lstStyle/>
          <a:p>
            <a:pPr algn="ctr"/>
            <a:r>
              <a:rPr lang="en-US" sz="2000" dirty="0" smtClean="0"/>
              <a:t>Favorite website C </a:t>
            </a:r>
            <a:endParaRPr lang="en-US" sz="2000" dirty="0"/>
          </a:p>
        </p:txBody>
      </p:sp>
      <p:cxnSp>
        <p:nvCxnSpPr>
          <p:cNvPr id="8" name="Straight Arrow Connector 7"/>
          <p:cNvCxnSpPr/>
          <p:nvPr/>
        </p:nvCxnSpPr>
        <p:spPr>
          <a:xfrm rot="10800000">
            <a:off x="5105400" y="1905000"/>
            <a:ext cx="2133600" cy="1588"/>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5105400" y="2133600"/>
            <a:ext cx="914400" cy="304800"/>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836742" y="1524002"/>
            <a:ext cx="2192460" cy="646331"/>
          </a:xfrm>
          <a:prstGeom prst="rect">
            <a:avLst/>
          </a:prstGeom>
          <a:noFill/>
          <a:ln w="19050" cmpd="sng">
            <a:solidFill>
              <a:schemeClr val="accent4">
                <a:lumMod val="60000"/>
                <a:lumOff val="40000"/>
              </a:schemeClr>
            </a:solidFill>
            <a:miter lim="800000"/>
          </a:ln>
        </p:spPr>
        <p:txBody>
          <a:bodyPr wrap="none" rtlCol="0">
            <a:spAutoFit/>
          </a:bodyPr>
          <a:lstStyle/>
          <a:p>
            <a:pPr algn="ctr"/>
            <a:r>
              <a:rPr lang="en-US" dirty="0" smtClean="0"/>
              <a:t>Reader or Aggregator</a:t>
            </a:r>
          </a:p>
          <a:p>
            <a:pPr algn="ctr"/>
            <a:r>
              <a:rPr lang="en-US" dirty="0" smtClean="0"/>
              <a:t>Application</a:t>
            </a:r>
          </a:p>
        </p:txBody>
      </p:sp>
      <p:cxnSp>
        <p:nvCxnSpPr>
          <p:cNvPr id="38" name="Straight Arrow Connector 37"/>
          <p:cNvCxnSpPr/>
          <p:nvPr/>
        </p:nvCxnSpPr>
        <p:spPr>
          <a:xfrm>
            <a:off x="1981200" y="1905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solidFill>
                  <a:srgbClr val="FF0000"/>
                </a:solidFill>
              </a:rPr>
              <a:t>                                                                               1.4. </a:t>
            </a:r>
            <a:r>
              <a:rPr lang="en-US" sz="4400" dirty="0" err="1" smtClean="0">
                <a:solidFill>
                  <a:srgbClr val="FF0000"/>
                </a:solidFill>
              </a:rPr>
              <a:t>Captcha</a:t>
            </a:r>
            <a:r>
              <a:rPr lang="en-US" sz="4400" dirty="0" smtClean="0">
                <a:solidFill>
                  <a:srgbClr val="FF0000"/>
                </a:solidFill>
              </a:rPr>
              <a:t> </a:t>
            </a:r>
            <a:r>
              <a:rPr lang="en-US" sz="4400" dirty="0">
                <a:solidFill>
                  <a:srgbClr val="FF0000"/>
                </a:solidFill>
              </a:rPr>
              <a:t/>
            </a:r>
            <a:br>
              <a:rPr lang="en-US" sz="4400" dirty="0">
                <a:solidFill>
                  <a:srgbClr val="FF0000"/>
                </a:solidFill>
              </a:rPr>
            </a:br>
            <a:endParaRPr lang="en-US" sz="4400" dirty="0">
              <a:solidFill>
                <a:srgbClr val="FF0000"/>
              </a:solidFill>
            </a:endParaRPr>
          </a:p>
        </p:txBody>
      </p:sp>
      <p:sp>
        <p:nvSpPr>
          <p:cNvPr id="3" name="Content Placeholder 2"/>
          <p:cNvSpPr>
            <a:spLocks noGrp="1"/>
          </p:cNvSpPr>
          <p:nvPr>
            <p:ph sz="quarter" idx="1"/>
          </p:nvPr>
        </p:nvSpPr>
        <p:spPr>
          <a:xfrm>
            <a:off x="0" y="685800"/>
            <a:ext cx="9144000" cy="6172200"/>
          </a:xfrm>
        </p:spPr>
        <p:txBody>
          <a:bodyPr>
            <a:normAutofit fontScale="92500" lnSpcReduction="10000"/>
          </a:bodyPr>
          <a:lstStyle/>
          <a:p>
            <a:pPr algn="just">
              <a:lnSpc>
                <a:spcPct val="150000"/>
              </a:lnSpc>
            </a:pPr>
            <a:r>
              <a:rPr lang="en-US" sz="3200" dirty="0" smtClean="0"/>
              <a:t>A </a:t>
            </a:r>
            <a:r>
              <a:rPr lang="en-US" sz="3200" b="1" dirty="0" smtClean="0"/>
              <a:t>CAPTCHA</a:t>
            </a:r>
            <a:r>
              <a:rPr lang="en-US" sz="3200" dirty="0" smtClean="0"/>
              <a:t> (an acronym for "Completely Automated Public Turing test to tell Computers and Humans Apart") is a type of challenge-response test used in computing to determine whether or not the user is human.</a:t>
            </a:r>
          </a:p>
          <a:p>
            <a:pPr algn="just">
              <a:lnSpc>
                <a:spcPct val="150000"/>
              </a:lnSpc>
            </a:pPr>
            <a:r>
              <a:rPr lang="en-US" sz="3200" dirty="0" smtClean="0"/>
              <a:t>Some CAPTCHA requires that the user type the letters of a distorted image, sometimes with the addition of an obscured sequence of letters or digits that appears on the screen. Because the test is administered by a computer, in contrast to the standard Turing test that is administered by a human.</a:t>
            </a:r>
          </a:p>
          <a:p>
            <a:pPr algn="just">
              <a:lnSpc>
                <a:spcPct val="150000"/>
              </a:lnSpc>
              <a:buNone/>
            </a:pP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rgbClr val="FF0000"/>
                </a:solidFill>
              </a:rPr>
              <a:t>1.5. Workflow Languages</a:t>
            </a:r>
            <a:endParaRPr lang="en-US" sz="4400" dirty="0">
              <a:solidFill>
                <a:srgbClr val="FF0000"/>
              </a:solidFill>
            </a:endParaRPr>
          </a:p>
        </p:txBody>
      </p:sp>
      <p:sp>
        <p:nvSpPr>
          <p:cNvPr id="3" name="Content Placeholder 2"/>
          <p:cNvSpPr>
            <a:spLocks noGrp="1"/>
          </p:cNvSpPr>
          <p:nvPr>
            <p:ph sz="quarter" idx="1"/>
          </p:nvPr>
        </p:nvSpPr>
        <p:spPr>
          <a:xfrm>
            <a:off x="0" y="1295400"/>
            <a:ext cx="9144000" cy="5562600"/>
          </a:xfrm>
        </p:spPr>
        <p:txBody>
          <a:bodyPr>
            <a:normAutofit fontScale="85000" lnSpcReduction="10000"/>
          </a:bodyPr>
          <a:lstStyle/>
          <a:p>
            <a:pPr algn="just">
              <a:lnSpc>
                <a:spcPct val="150000"/>
              </a:lnSpc>
            </a:pPr>
            <a:r>
              <a:rPr lang="en-US" sz="3200" dirty="0" smtClean="0"/>
              <a:t>It is languages for describing or specifying workflows or workflow language for short enter the picture.</a:t>
            </a:r>
          </a:p>
          <a:p>
            <a:pPr algn="just">
              <a:lnSpc>
                <a:spcPct val="150000"/>
              </a:lnSpc>
            </a:pPr>
            <a:r>
              <a:rPr lang="en-US" sz="3200" dirty="0" smtClean="0"/>
              <a:t>Workflow languages aim at capturing workflow-relevance information of application processes with the aim of their controlled execution by workflow management system.</a:t>
            </a:r>
          </a:p>
          <a:p>
            <a:pPr algn="just">
              <a:lnSpc>
                <a:spcPct val="150000"/>
              </a:lnSpc>
            </a:pPr>
            <a:r>
              <a:rPr lang="en-US" sz="3200" dirty="0" smtClean="0"/>
              <a:t>Work flow languages are yet another species of languages for human-computer interaction. In contrast to general-purpose programming languages, workflow languages are highly domain specific, i.e., they are tailored towards the specific needs of workflow application</a:t>
            </a:r>
          </a:p>
          <a:p>
            <a:pPr algn="just">
              <a:lnSpc>
                <a:spcPct val="150000"/>
              </a:lnSpc>
              <a:buNone/>
            </a:pP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143000"/>
          </a:xfrm>
        </p:spPr>
        <p:txBody>
          <a:bodyPr/>
          <a:lstStyle/>
          <a:p>
            <a:pPr algn="ctr"/>
            <a:r>
              <a:rPr lang="en-US" dirty="0" smtClean="0">
                <a:solidFill>
                  <a:srgbClr val="FF0000"/>
                </a:solidFill>
              </a:rPr>
              <a:t>1.1 Web Service</a:t>
            </a:r>
            <a:endParaRPr lang="en-US" dirty="0">
              <a:solidFill>
                <a:srgbClr val="FF0000"/>
              </a:solidFill>
            </a:endParaRPr>
          </a:p>
        </p:txBody>
      </p:sp>
      <p:sp>
        <p:nvSpPr>
          <p:cNvPr id="10243" name="Rectangle 3"/>
          <p:cNvSpPr>
            <a:spLocks noGrp="1" noChangeArrowheads="1"/>
          </p:cNvSpPr>
          <p:nvPr>
            <p:ph sz="quarter" idx="1"/>
          </p:nvPr>
        </p:nvSpPr>
        <p:spPr>
          <a:xfrm>
            <a:off x="0" y="838200"/>
            <a:ext cx="9144000" cy="6019800"/>
          </a:xfrm>
        </p:spPr>
        <p:txBody>
          <a:bodyPr>
            <a:noAutofit/>
          </a:bodyPr>
          <a:lstStyle/>
          <a:p>
            <a:pPr algn="just" rtl="0">
              <a:lnSpc>
                <a:spcPct val="150000"/>
              </a:lnSpc>
              <a:buFont typeface="Wingdings" pitchFamily="2" charset="2"/>
              <a:buNone/>
            </a:pPr>
            <a:r>
              <a:rPr lang="en-US" sz="2000" dirty="0">
                <a:latin typeface="Times New Roman" pitchFamily="18" charset="0"/>
                <a:cs typeface="Times New Roman" pitchFamily="18" charset="0"/>
              </a:rPr>
              <a:t>A simple definition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lgn="just" rtl="0">
              <a:lnSpc>
                <a:spcPct val="150000"/>
              </a:lnSpc>
              <a:buFont typeface="Wingdings" pitchFamily="2" charset="2"/>
              <a:buNone/>
            </a:pPr>
            <a:r>
              <a:rPr lang="en-US" sz="2000" dirty="0">
                <a:latin typeface="Times New Roman" pitchFamily="18" charset="0"/>
                <a:cs typeface="Times New Roman" pitchFamily="18" charset="0"/>
              </a:rPr>
              <a:t>“a Web Service is an application component accessible over open protocols</a:t>
            </a:r>
            <a:r>
              <a:rPr lang="en-US" sz="2000" dirty="0" smtClean="0">
                <a:latin typeface="Times New Roman" pitchFamily="18" charset="0"/>
                <a:cs typeface="Times New Roman" pitchFamily="18" charset="0"/>
              </a:rPr>
              <a:t>”.</a:t>
            </a:r>
          </a:p>
          <a:p>
            <a:pPr lvl="1" algn="just" rtl="0">
              <a:lnSpc>
                <a:spcPct val="150000"/>
              </a:lnSpc>
              <a:buFont typeface="Wingdings" pitchFamily="2" charset="2"/>
              <a:buNone/>
            </a:pPr>
            <a:r>
              <a:rPr lang="en-US" sz="2000" dirty="0" smtClean="0">
                <a:latin typeface="Times New Roman" pitchFamily="18" charset="0"/>
                <a:cs typeface="Times New Roman" pitchFamily="18" charset="0"/>
              </a:rPr>
              <a:t>Web Services are evolving, middleware platform that facilitate </a:t>
            </a:r>
            <a:r>
              <a:rPr lang="en-US" sz="2000" u="sng" dirty="0" smtClean="0">
                <a:latin typeface="Times New Roman" pitchFamily="18" charset="0"/>
                <a:cs typeface="Times New Roman" pitchFamily="18" charset="0"/>
              </a:rPr>
              <a:t>program-to-program</a:t>
            </a:r>
            <a:r>
              <a:rPr lang="en-US" sz="2000" dirty="0" smtClean="0">
                <a:latin typeface="Times New Roman" pitchFamily="18" charset="0"/>
                <a:cs typeface="Times New Roman" pitchFamily="18" charset="0"/>
              </a:rPr>
              <a:t> interactions.</a:t>
            </a:r>
          </a:p>
          <a:p>
            <a:pPr algn="just">
              <a:lnSpc>
                <a:spcPct val="150000"/>
              </a:lnSpc>
            </a:pPr>
            <a:r>
              <a:rPr lang="en-US" sz="2000" dirty="0" smtClean="0">
                <a:latin typeface="Times New Roman" pitchFamily="18" charset="0"/>
                <a:cs typeface="Times New Roman" pitchFamily="18" charset="0"/>
              </a:rPr>
              <a:t>A service is a software entity  that can  be discovered and invoked by other software systems</a:t>
            </a:r>
          </a:p>
          <a:p>
            <a:pPr algn="just">
              <a:lnSpc>
                <a:spcPct val="150000"/>
              </a:lnSpc>
            </a:pPr>
            <a:r>
              <a:rPr lang="en-US" sz="2000" dirty="0" smtClean="0">
                <a:latin typeface="Times New Roman" pitchFamily="18" charset="0"/>
                <a:cs typeface="Times New Roman" pitchFamily="18" charset="0"/>
              </a:rPr>
              <a:t>Definition from standardization body W3C</a:t>
            </a:r>
          </a:p>
          <a:p>
            <a:pPr lvl="1" algn="just">
              <a:lnSpc>
                <a:spcPct val="150000"/>
              </a:lnSpc>
            </a:pPr>
            <a:r>
              <a:rPr lang="en-US" sz="2000" dirty="0" smtClean="0">
                <a:latin typeface="Times New Roman" pitchFamily="18" charset="0"/>
                <a:cs typeface="Times New Roman" pitchFamily="18" charset="0"/>
              </a:rPr>
              <a:t>A Web service is a software system identified by a URI, whose public interfaces and bindings are defined and described using </a:t>
            </a:r>
            <a:r>
              <a:rPr lang="en-US" sz="2000" u="sng" dirty="0" smtClean="0">
                <a:latin typeface="Times New Roman" pitchFamily="18" charset="0"/>
                <a:cs typeface="Times New Roman" pitchFamily="18" charset="0"/>
              </a:rPr>
              <a:t>XML</a:t>
            </a:r>
            <a:r>
              <a:rPr lang="en-US" sz="2000" dirty="0" smtClean="0">
                <a:latin typeface="Times New Roman" pitchFamily="18" charset="0"/>
                <a:cs typeface="Times New Roman" pitchFamily="18" charset="0"/>
              </a:rPr>
              <a:t>. Its definition can be </a:t>
            </a:r>
            <a:r>
              <a:rPr lang="en-US" sz="2000" u="sng" dirty="0" smtClean="0">
                <a:latin typeface="Times New Roman" pitchFamily="18" charset="0"/>
                <a:cs typeface="Times New Roman" pitchFamily="18" charset="0"/>
              </a:rPr>
              <a:t>discovered</a:t>
            </a:r>
            <a:r>
              <a:rPr lang="en-US" sz="2000" dirty="0" smtClean="0">
                <a:latin typeface="Times New Roman" pitchFamily="18" charset="0"/>
                <a:cs typeface="Times New Roman" pitchFamily="18" charset="0"/>
              </a:rPr>
              <a:t> by other software systems. These systems may then interact with the Web service in a manner prescribed by its definition, using </a:t>
            </a:r>
            <a:r>
              <a:rPr lang="en-US" sz="2000" u="sng" dirty="0" smtClean="0">
                <a:latin typeface="Times New Roman" pitchFamily="18" charset="0"/>
                <a:cs typeface="Times New Roman" pitchFamily="18" charset="0"/>
              </a:rPr>
              <a:t>XML</a:t>
            </a:r>
            <a:r>
              <a:rPr lang="en-US" sz="2000" dirty="0" smtClean="0">
                <a:latin typeface="Times New Roman" pitchFamily="18" charset="0"/>
                <a:cs typeface="Times New Roman" pitchFamily="18" charset="0"/>
              </a:rPr>
              <a:t> based messages conveyed by </a:t>
            </a:r>
            <a:r>
              <a:rPr lang="en-US" sz="2000" u="sng" dirty="0" smtClean="0">
                <a:latin typeface="Times New Roman" pitchFamily="18" charset="0"/>
                <a:cs typeface="Times New Roman" pitchFamily="18" charset="0"/>
              </a:rPr>
              <a:t>internet protocols</a:t>
            </a:r>
          </a:p>
          <a:p>
            <a:pPr lvl="1" algn="l" rtl="0">
              <a:lnSpc>
                <a:spcPct val="150000"/>
              </a:lnSpc>
              <a:buFont typeface="Wingdings" pitchFamily="2" charset="2"/>
              <a:buNone/>
            </a:pPr>
            <a:endParaRPr lang="en-US" sz="2000" dirty="0" smtClean="0">
              <a:latin typeface="Times New Roman" pitchFamily="18" charset="0"/>
              <a:cs typeface="Times New Roman" pitchFamily="18" charset="0"/>
            </a:endParaRPr>
          </a:p>
          <a:p>
            <a:pPr lvl="1" algn="l" rtl="0">
              <a:lnSpc>
                <a:spcPct val="150000"/>
              </a:lnSpc>
              <a:buFont typeface="Wingdings" pitchFamily="2" charset="2"/>
              <a:buNone/>
            </a:pPr>
            <a:endParaRPr lang="en-US" sz="2000" dirty="0" smtClean="0">
              <a:latin typeface="Times New Roman" pitchFamily="18" charset="0"/>
              <a:cs typeface="Times New Roman" pitchFamily="18" charset="0"/>
            </a:endParaRPr>
          </a:p>
          <a:p>
            <a:pPr algn="l" rtl="0">
              <a:lnSpc>
                <a:spcPct val="150000"/>
              </a:lnSpc>
              <a:buFont typeface="Wingdings" pitchFamily="2" charset="2"/>
              <a:buNone/>
            </a:pPr>
            <a:endParaRPr lang="en-US" sz="2000" dirty="0" smtClean="0">
              <a:latin typeface="Times New Roman" pitchFamily="18" charset="0"/>
              <a:cs typeface="Times New Roman" pitchFamily="18" charset="0"/>
            </a:endParaRPr>
          </a:p>
          <a:p>
            <a:pPr algn="l" rtl="0">
              <a:lnSpc>
                <a:spcPct val="150000"/>
              </a:lnSpc>
              <a:buFont typeface="Wingdings" pitchFamily="2" charset="2"/>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US" dirty="0">
                <a:solidFill>
                  <a:srgbClr val="FF0000"/>
                </a:solidFill>
              </a:rPr>
              <a:t>History</a:t>
            </a:r>
          </a:p>
        </p:txBody>
      </p:sp>
      <p:sp>
        <p:nvSpPr>
          <p:cNvPr id="11267" name="Rectangle 3"/>
          <p:cNvSpPr>
            <a:spLocks noGrp="1" noChangeArrowheads="1"/>
          </p:cNvSpPr>
          <p:nvPr>
            <p:ph sz="quarter" idx="1"/>
          </p:nvPr>
        </p:nvSpPr>
        <p:spPr>
          <a:xfrm>
            <a:off x="0" y="1143000"/>
            <a:ext cx="9144000" cy="5715000"/>
          </a:xfrm>
        </p:spPr>
        <p:txBody>
          <a:bodyPr>
            <a:normAutofit/>
          </a:bodyPr>
          <a:lstStyle/>
          <a:p>
            <a:pPr marL="609600" indent="-609600" algn="just" rtl="0">
              <a:lnSpc>
                <a:spcPct val="150000"/>
              </a:lnSpc>
            </a:pPr>
            <a:r>
              <a:rPr lang="en-US" dirty="0">
                <a:latin typeface="Times New Roman" pitchFamily="18" charset="0"/>
                <a:cs typeface="Times New Roman" pitchFamily="18" charset="0"/>
              </a:rPr>
              <a:t>Web services evolved from previous technologies that served the same purpose such as RPC, ORPC (DCOM, CORBA and JAVA RMI).</a:t>
            </a:r>
          </a:p>
          <a:p>
            <a:pPr marL="609600" indent="-609600" algn="just" rtl="0">
              <a:lnSpc>
                <a:spcPct val="150000"/>
              </a:lnSpc>
            </a:pPr>
            <a:r>
              <a:rPr lang="en-US" dirty="0">
                <a:latin typeface="Times New Roman" pitchFamily="18" charset="0"/>
                <a:cs typeface="Times New Roman" pitchFamily="18" charset="0"/>
              </a:rPr>
              <a:t>Web Services were intended to solve three main problems:</a:t>
            </a:r>
          </a:p>
          <a:p>
            <a:pPr marL="990600" lvl="1" indent="-533400" algn="just" rtl="0">
              <a:lnSpc>
                <a:spcPct val="150000"/>
              </a:lnSpc>
              <a:buFont typeface="Wingdings" pitchFamily="2" charset="2"/>
              <a:buAutoNum type="arabicPeriod"/>
            </a:pPr>
            <a:r>
              <a:rPr lang="en-US" sz="3200" dirty="0">
                <a:latin typeface="Times New Roman" pitchFamily="18" charset="0"/>
                <a:cs typeface="Times New Roman" pitchFamily="18" charset="0"/>
              </a:rPr>
              <a:t>Interoperability</a:t>
            </a:r>
          </a:p>
          <a:p>
            <a:pPr marL="990600" lvl="1" indent="-533400" algn="just" rtl="0">
              <a:lnSpc>
                <a:spcPct val="150000"/>
              </a:lnSpc>
              <a:buFont typeface="Wingdings" pitchFamily="2" charset="2"/>
              <a:buAutoNum type="arabicPeriod"/>
            </a:pPr>
            <a:r>
              <a:rPr lang="en-US" sz="3200" dirty="0">
                <a:latin typeface="Times New Roman" pitchFamily="18" charset="0"/>
                <a:cs typeface="Times New Roman" pitchFamily="18" charset="0"/>
              </a:rPr>
              <a:t>Firewall traversal</a:t>
            </a:r>
          </a:p>
          <a:p>
            <a:pPr marL="990600" lvl="1" indent="-533400" algn="just" rtl="0">
              <a:lnSpc>
                <a:spcPct val="150000"/>
              </a:lnSpc>
              <a:buFont typeface="Wingdings" pitchFamily="2" charset="2"/>
              <a:buAutoNum type="arabicPeriod"/>
            </a:pPr>
            <a:r>
              <a:rPr lang="en-US" sz="3200" dirty="0">
                <a:latin typeface="Times New Roman" pitchFamily="18" charset="0"/>
                <a:cs typeface="Times New Roman" pitchFamily="18" charset="0"/>
              </a:rPr>
              <a:t>Complexity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 calcmode="lin" valueType="num">
                                      <p:cBhvr additive="base">
                                        <p:cTn id="17"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267">
                                            <p:txEl>
                                              <p:pRg st="3" end="3"/>
                                            </p:txEl>
                                          </p:spTgt>
                                        </p:tgtEl>
                                        <p:attrNameLst>
                                          <p:attrName>style.visibility</p:attrName>
                                        </p:attrNameLst>
                                      </p:cBhvr>
                                      <p:to>
                                        <p:strVal val="visible"/>
                                      </p:to>
                                    </p:set>
                                    <p:anim calcmode="lin" valueType="num">
                                      <p:cBhvr additive="base">
                                        <p:cTn id="21"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dirty="0">
                <a:solidFill>
                  <a:srgbClr val="FF0000"/>
                </a:solidFill>
              </a:rPr>
              <a:t>Interoperability</a:t>
            </a:r>
          </a:p>
        </p:txBody>
      </p:sp>
      <p:sp>
        <p:nvSpPr>
          <p:cNvPr id="12291" name="Rectangle 3"/>
          <p:cNvSpPr>
            <a:spLocks noGrp="1" noChangeArrowheads="1"/>
          </p:cNvSpPr>
          <p:nvPr>
            <p:ph sz="quarter" idx="1"/>
          </p:nvPr>
        </p:nvSpPr>
        <p:spPr>
          <a:xfrm>
            <a:off x="0" y="1143000"/>
            <a:ext cx="9144000" cy="5715000"/>
          </a:xfrm>
        </p:spPr>
        <p:txBody>
          <a:bodyPr>
            <a:normAutofit/>
          </a:bodyPr>
          <a:lstStyle/>
          <a:p>
            <a:pPr algn="just" rtl="0">
              <a:lnSpc>
                <a:spcPct val="150000"/>
              </a:lnSpc>
            </a:pPr>
            <a:r>
              <a:rPr lang="en-US" dirty="0">
                <a:latin typeface="Times New Roman" pitchFamily="18" charset="0"/>
                <a:cs typeface="Times New Roman" pitchFamily="18" charset="0"/>
              </a:rPr>
              <a:t>Earlier distributed systems suffered from interoperability issues because each vendor implemented its own on-wire format for distributed object messaging. </a:t>
            </a:r>
          </a:p>
          <a:p>
            <a:pPr algn="just" rtl="0">
              <a:lnSpc>
                <a:spcPct val="150000"/>
              </a:lnSpc>
            </a:pPr>
            <a:r>
              <a:rPr lang="en-AU" dirty="0">
                <a:latin typeface="Times New Roman" pitchFamily="18" charset="0"/>
                <a:cs typeface="Times New Roman" pitchFamily="18" charset="0"/>
              </a:rPr>
              <a:t>Development of DCOM apps strictly bound to Windows Operating system.</a:t>
            </a:r>
          </a:p>
          <a:p>
            <a:pPr algn="just" rtl="0">
              <a:lnSpc>
                <a:spcPct val="150000"/>
              </a:lnSpc>
            </a:pPr>
            <a:r>
              <a:rPr lang="en-AU" dirty="0">
                <a:latin typeface="Times New Roman" pitchFamily="18" charset="0"/>
                <a:cs typeface="Times New Roman" pitchFamily="18" charset="0"/>
              </a:rPr>
              <a:t>Development of RMI bound to Java programming language.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solidFill>
                  <a:srgbClr val="FF0000"/>
                </a:solidFill>
              </a:rPr>
              <a:t>Firewall traversal</a:t>
            </a:r>
          </a:p>
        </p:txBody>
      </p:sp>
      <p:sp>
        <p:nvSpPr>
          <p:cNvPr id="13315" name="Rectangle 3"/>
          <p:cNvSpPr>
            <a:spLocks noGrp="1" noChangeArrowheads="1"/>
          </p:cNvSpPr>
          <p:nvPr>
            <p:ph sz="quarter" idx="1"/>
          </p:nvPr>
        </p:nvSpPr>
        <p:spPr>
          <a:xfrm>
            <a:off x="0" y="1143000"/>
            <a:ext cx="9144000" cy="5715000"/>
          </a:xfrm>
        </p:spPr>
        <p:txBody>
          <a:bodyPr/>
          <a:lstStyle/>
          <a:p>
            <a:pPr algn="just" rtl="0">
              <a:lnSpc>
                <a:spcPct val="150000"/>
              </a:lnSpc>
            </a:pPr>
            <a:r>
              <a:rPr lang="en-US" dirty="0">
                <a:latin typeface="Times New Roman" pitchFamily="18" charset="0"/>
                <a:cs typeface="Times New Roman" pitchFamily="18" charset="0"/>
              </a:rPr>
              <a:t>Collaboration across corporations was an issue because distributed systems such as CORBA and DCOM used non-standard ports. </a:t>
            </a:r>
          </a:p>
          <a:p>
            <a:pPr algn="just" rtl="0">
              <a:lnSpc>
                <a:spcPct val="150000"/>
              </a:lnSpc>
            </a:pPr>
            <a:r>
              <a:rPr lang="en-US" dirty="0">
                <a:latin typeface="Times New Roman" pitchFamily="18" charset="0"/>
                <a:cs typeface="Times New Roman" pitchFamily="18" charset="0"/>
              </a:rPr>
              <a:t>Web Services use HTTP as a transport protocol and most of the firewalls allow access though port 80 (HTTP), leading to easier and dynamic collaboration.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solidFill>
                  <a:srgbClr val="FF0000"/>
                </a:solidFill>
              </a:rPr>
              <a:t>Complexity</a:t>
            </a:r>
          </a:p>
        </p:txBody>
      </p:sp>
      <p:sp>
        <p:nvSpPr>
          <p:cNvPr id="38915" name="Rectangle 3"/>
          <p:cNvSpPr>
            <a:spLocks noGrp="1" noChangeArrowheads="1"/>
          </p:cNvSpPr>
          <p:nvPr>
            <p:ph sz="quarter" idx="1"/>
          </p:nvPr>
        </p:nvSpPr>
        <p:spPr>
          <a:xfrm>
            <a:off x="0" y="1143000"/>
            <a:ext cx="9144000" cy="5715000"/>
          </a:xfrm>
        </p:spPr>
        <p:txBody>
          <a:bodyPr/>
          <a:lstStyle/>
          <a:p>
            <a:pPr algn="just" rtl="0">
              <a:lnSpc>
                <a:spcPct val="150000"/>
              </a:lnSpc>
            </a:pPr>
            <a:r>
              <a:rPr lang="en-US" dirty="0">
                <a:latin typeface="Times New Roman" pitchFamily="18" charset="0"/>
                <a:cs typeface="Times New Roman" pitchFamily="18" charset="0"/>
              </a:rPr>
              <a:t>Web Services is a developer-friendly service system. </a:t>
            </a:r>
          </a:p>
          <a:p>
            <a:pPr algn="just" rtl="0">
              <a:lnSpc>
                <a:spcPct val="150000"/>
              </a:lnSpc>
            </a:pPr>
            <a:r>
              <a:rPr lang="en-US" dirty="0">
                <a:latin typeface="Times New Roman" pitchFamily="18" charset="0"/>
                <a:cs typeface="Times New Roman" pitchFamily="18" charset="0"/>
              </a:rPr>
              <a:t>Most of the above-mentioned technologies such as RMI, COM, and CORBA involve a whole learning curve.</a:t>
            </a:r>
          </a:p>
          <a:p>
            <a:pPr algn="just" rtl="0">
              <a:lnSpc>
                <a:spcPct val="150000"/>
              </a:lnSpc>
            </a:pPr>
            <a:r>
              <a:rPr lang="en-US" dirty="0">
                <a:latin typeface="Times New Roman" pitchFamily="18" charset="0"/>
                <a:cs typeface="Times New Roman" pitchFamily="18" charset="0"/>
              </a:rPr>
              <a:t>New technologies and languages have to be learnt to implement these services.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solidFill>
                  <a:srgbClr val="FF0000"/>
                </a:solidFill>
              </a:rPr>
              <a:t>Web Services Components</a:t>
            </a:r>
          </a:p>
        </p:txBody>
      </p:sp>
      <p:sp>
        <p:nvSpPr>
          <p:cNvPr id="16387" name="Rectangle 3"/>
          <p:cNvSpPr>
            <a:spLocks noGrp="1" noChangeArrowheads="1"/>
          </p:cNvSpPr>
          <p:nvPr>
            <p:ph sz="quarter" idx="1"/>
          </p:nvPr>
        </p:nvSpPr>
        <p:spPr>
          <a:xfrm>
            <a:off x="0" y="1219200"/>
            <a:ext cx="9144000" cy="5638800"/>
          </a:xfrm>
        </p:spPr>
        <p:txBody>
          <a:bodyPr>
            <a:normAutofit fontScale="92500"/>
          </a:bodyPr>
          <a:lstStyle/>
          <a:p>
            <a:pPr algn="just" rtl="0">
              <a:lnSpc>
                <a:spcPct val="150000"/>
              </a:lnSpc>
            </a:pPr>
            <a:r>
              <a:rPr lang="en-US" sz="2800" b="1" dirty="0"/>
              <a:t>XML</a:t>
            </a:r>
            <a:r>
              <a:rPr lang="en-US" sz="2800" dirty="0"/>
              <a:t> </a:t>
            </a:r>
            <a:r>
              <a:rPr lang="en-US" sz="2800" dirty="0">
                <a:latin typeface="Arial"/>
              </a:rPr>
              <a:t>–</a:t>
            </a:r>
            <a:r>
              <a:rPr lang="en-US" sz="2800" dirty="0"/>
              <a:t> </a:t>
            </a:r>
            <a:r>
              <a:rPr lang="en-US" sz="2800" dirty="0" err="1" smtClean="0"/>
              <a:t>eXtensible</a:t>
            </a:r>
            <a:r>
              <a:rPr lang="en-US" sz="2800" dirty="0" smtClean="0"/>
              <a:t> </a:t>
            </a:r>
            <a:r>
              <a:rPr lang="en-US" sz="2800" dirty="0"/>
              <a:t>Markup Language </a:t>
            </a:r>
            <a:r>
              <a:rPr lang="en-US" sz="2800" dirty="0">
                <a:latin typeface="Arial"/>
              </a:rPr>
              <a:t>–</a:t>
            </a:r>
            <a:r>
              <a:rPr lang="en-US" sz="2800" dirty="0"/>
              <a:t> A uniform data representation and exchange mechanism.</a:t>
            </a:r>
          </a:p>
          <a:p>
            <a:pPr algn="just" rtl="0">
              <a:lnSpc>
                <a:spcPct val="150000"/>
              </a:lnSpc>
            </a:pPr>
            <a:r>
              <a:rPr lang="en-US" sz="2800" b="1" dirty="0"/>
              <a:t>SOAP</a:t>
            </a:r>
            <a:r>
              <a:rPr lang="en-US" sz="2800" dirty="0"/>
              <a:t> </a:t>
            </a:r>
            <a:r>
              <a:rPr lang="en-US" sz="2800" dirty="0">
                <a:latin typeface="Arial"/>
              </a:rPr>
              <a:t>–</a:t>
            </a:r>
            <a:r>
              <a:rPr lang="en-US" sz="2800" dirty="0"/>
              <a:t> Simple Object Access Protocol </a:t>
            </a:r>
            <a:r>
              <a:rPr lang="en-US" sz="2800" dirty="0">
                <a:latin typeface="Arial"/>
              </a:rPr>
              <a:t>–</a:t>
            </a:r>
            <a:r>
              <a:rPr lang="en-US" sz="2800" dirty="0"/>
              <a:t> A standard way for communication.</a:t>
            </a:r>
          </a:p>
          <a:p>
            <a:pPr algn="just" rtl="0">
              <a:lnSpc>
                <a:spcPct val="150000"/>
              </a:lnSpc>
            </a:pPr>
            <a:r>
              <a:rPr lang="en-US" sz="2800" b="1" dirty="0"/>
              <a:t>UDDI</a:t>
            </a:r>
            <a:r>
              <a:rPr lang="en-US" sz="2800" dirty="0"/>
              <a:t> </a:t>
            </a:r>
            <a:r>
              <a:rPr lang="en-US" sz="2800" dirty="0">
                <a:latin typeface="Arial"/>
              </a:rPr>
              <a:t>–</a:t>
            </a:r>
            <a:r>
              <a:rPr lang="en-US" sz="2800" dirty="0"/>
              <a:t> Universal Description, Discovery and Integration specification </a:t>
            </a:r>
            <a:r>
              <a:rPr lang="en-US" sz="2800" dirty="0">
                <a:latin typeface="Arial"/>
              </a:rPr>
              <a:t>–</a:t>
            </a:r>
            <a:r>
              <a:rPr lang="en-US" sz="2800" dirty="0"/>
              <a:t> A mechanism to register and locate WS based application.</a:t>
            </a:r>
          </a:p>
          <a:p>
            <a:pPr algn="just" rtl="0">
              <a:lnSpc>
                <a:spcPct val="150000"/>
              </a:lnSpc>
            </a:pPr>
            <a:r>
              <a:rPr lang="en-US" sz="2800" b="1" dirty="0"/>
              <a:t>WSDL</a:t>
            </a:r>
            <a:r>
              <a:rPr lang="en-US" sz="2800" dirty="0"/>
              <a:t> </a:t>
            </a:r>
            <a:r>
              <a:rPr lang="en-US" sz="2800" dirty="0">
                <a:latin typeface="Arial"/>
              </a:rPr>
              <a:t>–</a:t>
            </a:r>
            <a:r>
              <a:rPr lang="en-US" sz="2800" dirty="0"/>
              <a:t> Web Services Description Language </a:t>
            </a:r>
            <a:r>
              <a:rPr lang="en-US" sz="2800" dirty="0">
                <a:latin typeface="Arial"/>
              </a:rPr>
              <a:t>–</a:t>
            </a:r>
            <a:r>
              <a:rPr lang="en-US" sz="2800" dirty="0"/>
              <a:t> A standard meta language to described the services offered.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143000"/>
          </a:xfrm>
        </p:spPr>
        <p:txBody>
          <a:bodyPr>
            <a:normAutofit/>
          </a:bodyPr>
          <a:lstStyle/>
          <a:p>
            <a:r>
              <a:rPr lang="en-US" sz="4000" dirty="0">
                <a:solidFill>
                  <a:srgbClr val="FF0000"/>
                </a:solidFill>
              </a:rPr>
              <a:t>Example </a:t>
            </a:r>
            <a:r>
              <a:rPr lang="en-US" sz="4000" dirty="0">
                <a:solidFill>
                  <a:srgbClr val="FF0000"/>
                </a:solidFill>
                <a:latin typeface="Arial"/>
              </a:rPr>
              <a:t>–</a:t>
            </a:r>
            <a:r>
              <a:rPr lang="en-US" sz="4000" dirty="0">
                <a:solidFill>
                  <a:srgbClr val="FF0000"/>
                </a:solidFill>
              </a:rPr>
              <a:t> A simple Web Service	</a:t>
            </a:r>
          </a:p>
        </p:txBody>
      </p:sp>
      <p:sp>
        <p:nvSpPr>
          <p:cNvPr id="27651" name="Rectangle 3"/>
          <p:cNvSpPr>
            <a:spLocks noGrp="1" noChangeArrowheads="1"/>
          </p:cNvSpPr>
          <p:nvPr>
            <p:ph sz="quarter" idx="1"/>
          </p:nvPr>
        </p:nvSpPr>
        <p:spPr>
          <a:xfrm>
            <a:off x="0" y="990600"/>
            <a:ext cx="9144000" cy="5867400"/>
          </a:xfrm>
        </p:spPr>
        <p:txBody>
          <a:bodyPr>
            <a:normAutofit lnSpcReduction="10000"/>
          </a:bodyPr>
          <a:lstStyle/>
          <a:p>
            <a:pPr algn="just" rtl="0">
              <a:lnSpc>
                <a:spcPct val="150000"/>
              </a:lnSpc>
            </a:pPr>
            <a:r>
              <a:rPr lang="en-US" sz="2400" dirty="0">
                <a:latin typeface="Times New Roman" pitchFamily="18" charset="0"/>
                <a:cs typeface="Times New Roman" pitchFamily="18" charset="0"/>
              </a:rPr>
              <a:t>A buyer (which might be a simple client) is ordering goods from a seller service.</a:t>
            </a:r>
          </a:p>
          <a:p>
            <a:pPr algn="just" rtl="0">
              <a:lnSpc>
                <a:spcPct val="150000"/>
              </a:lnSpc>
            </a:pPr>
            <a:r>
              <a:rPr lang="en-US" sz="2400" dirty="0">
                <a:latin typeface="Times New Roman" pitchFamily="18" charset="0"/>
                <a:cs typeface="Times New Roman" pitchFamily="18" charset="0"/>
              </a:rPr>
              <a:t>The buyer finds the seller service by searching the UDDI directory. </a:t>
            </a:r>
          </a:p>
          <a:p>
            <a:pPr algn="just" rtl="0">
              <a:lnSpc>
                <a:spcPct val="150000"/>
              </a:lnSpc>
            </a:pPr>
            <a:r>
              <a:rPr lang="en-US" sz="2400" dirty="0">
                <a:latin typeface="Times New Roman" pitchFamily="18" charset="0"/>
                <a:cs typeface="Times New Roman" pitchFamily="18" charset="0"/>
              </a:rPr>
              <a:t>The seller service is a Web Service whose interface is defined using Web Services Description Language (WSDL).</a:t>
            </a:r>
          </a:p>
          <a:p>
            <a:pPr algn="just" rtl="0">
              <a:lnSpc>
                <a:spcPct val="150000"/>
              </a:lnSpc>
            </a:pPr>
            <a:r>
              <a:rPr lang="en-US" sz="2400" dirty="0">
                <a:latin typeface="Times New Roman" pitchFamily="18" charset="0"/>
                <a:cs typeface="Times New Roman" pitchFamily="18" charset="0"/>
              </a:rPr>
              <a:t>The buyer is invoking the order method on the seller service using Simple Object Access Protocol (SOAP) and the WSDL definition for the seller service.</a:t>
            </a:r>
          </a:p>
          <a:p>
            <a:pPr algn="just" rtl="0">
              <a:lnSpc>
                <a:spcPct val="150000"/>
              </a:lnSpc>
            </a:pPr>
            <a:r>
              <a:rPr lang="en-US" sz="2400" dirty="0">
                <a:latin typeface="Times New Roman" pitchFamily="18" charset="0"/>
                <a:cs typeface="Times New Roman" pitchFamily="18" charset="0"/>
              </a:rPr>
              <a:t>The buyer knows what to expect in the SOAP reply message because this is defined in the WSDL definition for the seller 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990600"/>
          </a:xfrm>
        </p:spPr>
        <p:txBody>
          <a:bodyPr>
            <a:normAutofit fontScale="90000"/>
          </a:bodyPr>
          <a:lstStyle/>
          <a:p>
            <a:r>
              <a:rPr lang="en-US" sz="3200" dirty="0">
                <a:solidFill>
                  <a:srgbClr val="FF0000"/>
                </a:solidFill>
              </a:rPr>
              <a:t>Web Services Basic Architecture</a:t>
            </a:r>
            <a:br>
              <a:rPr lang="en-US" sz="3200" dirty="0">
                <a:solidFill>
                  <a:srgbClr val="FF0000"/>
                </a:solidFill>
              </a:rPr>
            </a:br>
            <a:endParaRPr lang="en-US" sz="3200" dirty="0">
              <a:solidFill>
                <a:srgbClr val="FF0000"/>
              </a:solidFill>
            </a:endParaRPr>
          </a:p>
        </p:txBody>
      </p:sp>
      <p:sp>
        <p:nvSpPr>
          <p:cNvPr id="3075" name="Rectangle 3"/>
          <p:cNvSpPr>
            <a:spLocks noGrp="1" noChangeArrowheads="1"/>
          </p:cNvSpPr>
          <p:nvPr>
            <p:ph sz="quarter" idx="1"/>
          </p:nvPr>
        </p:nvSpPr>
        <p:spPr>
          <a:xfrm>
            <a:off x="152400" y="1143000"/>
            <a:ext cx="4953000" cy="5410200"/>
          </a:xfrm>
        </p:spPr>
        <p:txBody>
          <a:bodyPr>
            <a:normAutofit/>
          </a:bodyPr>
          <a:lstStyle/>
          <a:p>
            <a:pPr>
              <a:lnSpc>
                <a:spcPct val="90000"/>
              </a:lnSpc>
            </a:pPr>
            <a:r>
              <a:rPr lang="en-US" sz="2000" dirty="0">
                <a:latin typeface="Times New Roman" pitchFamily="18" charset="0"/>
                <a:cs typeface="Times New Roman" pitchFamily="18" charset="0"/>
              </a:rPr>
              <a:t>Web services are consistent with established </a:t>
            </a:r>
            <a:r>
              <a:rPr lang="en-US" sz="2000" u="sng" dirty="0">
                <a:latin typeface="Times New Roman" pitchFamily="18" charset="0"/>
                <a:cs typeface="Times New Roman" pitchFamily="18" charset="0"/>
              </a:rPr>
              <a:t>Service-Oriented Architecture(SOA)</a:t>
            </a:r>
            <a:r>
              <a:rPr lang="en-US" sz="2000" dirty="0">
                <a:latin typeface="Times New Roman" pitchFamily="18" charset="0"/>
                <a:cs typeface="Times New Roman" pitchFamily="18" charset="0"/>
              </a:rPr>
              <a:t> principles.</a:t>
            </a:r>
          </a:p>
          <a:p>
            <a:pPr>
              <a:lnSpc>
                <a:spcPct val="90000"/>
              </a:lnSpc>
            </a:pPr>
            <a:r>
              <a:rPr lang="en-US" sz="2000" dirty="0">
                <a:latin typeface="Times New Roman" pitchFamily="18" charset="0"/>
                <a:cs typeface="Times New Roman" pitchFamily="18" charset="0"/>
              </a:rPr>
              <a:t>Web Services Component</a:t>
            </a:r>
          </a:p>
          <a:p>
            <a:pPr lvl="1">
              <a:lnSpc>
                <a:spcPct val="90000"/>
              </a:lnSpc>
            </a:pPr>
            <a:r>
              <a:rPr lang="en-US" sz="2000" dirty="0">
                <a:latin typeface="Times New Roman" pitchFamily="18" charset="0"/>
                <a:cs typeface="Times New Roman" pitchFamily="18" charset="0"/>
              </a:rPr>
              <a:t>Service</a:t>
            </a:r>
          </a:p>
          <a:p>
            <a:pPr lvl="1">
              <a:lnSpc>
                <a:spcPct val="90000"/>
              </a:lnSpc>
            </a:pPr>
            <a:r>
              <a:rPr lang="en-US" sz="2000" dirty="0">
                <a:latin typeface="Times New Roman" pitchFamily="18" charset="0"/>
                <a:cs typeface="Times New Roman" pitchFamily="18" charset="0"/>
              </a:rPr>
              <a:t>Service Description</a:t>
            </a:r>
          </a:p>
          <a:p>
            <a:pPr>
              <a:lnSpc>
                <a:spcPct val="90000"/>
              </a:lnSpc>
            </a:pPr>
            <a:r>
              <a:rPr lang="en-US" sz="2000" dirty="0">
                <a:latin typeface="Times New Roman" pitchFamily="18" charset="0"/>
                <a:cs typeface="Times New Roman" pitchFamily="18" charset="0"/>
              </a:rPr>
              <a:t>Web services Roles</a:t>
            </a:r>
          </a:p>
          <a:p>
            <a:pPr lvl="1">
              <a:lnSpc>
                <a:spcPct val="90000"/>
              </a:lnSpc>
            </a:pPr>
            <a:r>
              <a:rPr lang="en-US" sz="2000" dirty="0">
                <a:latin typeface="Times New Roman" pitchFamily="18" charset="0"/>
                <a:cs typeface="Times New Roman" pitchFamily="18" charset="0"/>
              </a:rPr>
              <a:t>Service providers.</a:t>
            </a:r>
          </a:p>
          <a:p>
            <a:pPr lvl="1">
              <a:lnSpc>
                <a:spcPct val="90000"/>
              </a:lnSpc>
            </a:pPr>
            <a:r>
              <a:rPr lang="en-US" sz="2000" dirty="0">
                <a:latin typeface="Times New Roman" pitchFamily="18" charset="0"/>
                <a:cs typeface="Times New Roman" pitchFamily="18" charset="0"/>
              </a:rPr>
              <a:t>Service brokers</a:t>
            </a:r>
          </a:p>
          <a:p>
            <a:pPr lvl="1">
              <a:lnSpc>
                <a:spcPct val="90000"/>
              </a:lnSpc>
            </a:pPr>
            <a:r>
              <a:rPr lang="en-US" sz="2000" dirty="0">
                <a:latin typeface="Times New Roman" pitchFamily="18" charset="0"/>
                <a:cs typeface="Times New Roman" pitchFamily="18" charset="0"/>
              </a:rPr>
              <a:t>Service requestors.</a:t>
            </a:r>
          </a:p>
          <a:p>
            <a:pPr>
              <a:lnSpc>
                <a:spcPct val="90000"/>
              </a:lnSpc>
            </a:pPr>
            <a:r>
              <a:rPr lang="en-US" sz="2000" dirty="0">
                <a:latin typeface="Times New Roman" pitchFamily="18" charset="0"/>
                <a:cs typeface="Times New Roman" pitchFamily="18" charset="0"/>
              </a:rPr>
              <a:t>Web Services Operations</a:t>
            </a:r>
          </a:p>
          <a:p>
            <a:pPr lvl="1"/>
            <a:r>
              <a:rPr lang="en-GB" sz="2000" dirty="0" smtClean="0">
                <a:latin typeface="Times New Roman" pitchFamily="18" charset="0"/>
                <a:cs typeface="Times New Roman" pitchFamily="18" charset="0"/>
              </a:rPr>
              <a:t>Publishing – making a service available</a:t>
            </a:r>
          </a:p>
          <a:p>
            <a:pPr lvl="1"/>
            <a:r>
              <a:rPr lang="en-GB" sz="2000" dirty="0" smtClean="0">
                <a:latin typeface="Times New Roman" pitchFamily="18" charset="0"/>
                <a:cs typeface="Times New Roman" pitchFamily="18" charset="0"/>
              </a:rPr>
              <a:t>Finding – locating web services</a:t>
            </a:r>
          </a:p>
          <a:p>
            <a:pPr lvl="1"/>
            <a:r>
              <a:rPr lang="en-GB" sz="2000" dirty="0" smtClean="0">
                <a:latin typeface="Times New Roman" pitchFamily="18" charset="0"/>
                <a:cs typeface="Times New Roman" pitchFamily="18" charset="0"/>
              </a:rPr>
              <a:t>Binding – using web services</a:t>
            </a:r>
            <a:endParaRPr lang="en-US" sz="2000" dirty="0">
              <a:latin typeface="Times New Roman" pitchFamily="18" charset="0"/>
              <a:cs typeface="Times New Roman" pitchFamily="18" charset="0"/>
            </a:endParaRPr>
          </a:p>
        </p:txBody>
      </p:sp>
      <p:pic>
        <p:nvPicPr>
          <p:cNvPr id="3076" name="Picture 4" descr="Basic Web services architecture graphic"/>
          <p:cNvPicPr>
            <a:picLocks noChangeAspect="1" noChangeArrowheads="1"/>
          </p:cNvPicPr>
          <p:nvPr/>
        </p:nvPicPr>
        <p:blipFill>
          <a:blip r:embed="rId3"/>
          <a:srcRect/>
          <a:stretch>
            <a:fillRect/>
          </a:stretch>
        </p:blipFill>
        <p:spPr bwMode="auto">
          <a:xfrm>
            <a:off x="4724400" y="1676400"/>
            <a:ext cx="4419600" cy="398145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241</TotalTime>
  <Words>948</Words>
  <Application>Microsoft Office PowerPoint</Application>
  <PresentationFormat>On-screen Show (4:3)</PresentationFormat>
  <Paragraphs>100</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Slide 1</vt:lpstr>
      <vt:lpstr>1.1 Web Service</vt:lpstr>
      <vt:lpstr>History</vt:lpstr>
      <vt:lpstr>Interoperability</vt:lpstr>
      <vt:lpstr>Firewall traversal</vt:lpstr>
      <vt:lpstr>Complexity</vt:lpstr>
      <vt:lpstr>Web Services Components</vt:lpstr>
      <vt:lpstr>Example – A simple Web Service </vt:lpstr>
      <vt:lpstr>Web Services Basic Architecture </vt:lpstr>
      <vt:lpstr>1.2. Semantic Web Overview </vt:lpstr>
      <vt:lpstr>    Resource Description Framework (RDF) - I</vt:lpstr>
      <vt:lpstr>   Resource Description Framework (RDF) - II  </vt:lpstr>
      <vt:lpstr>Slide 13</vt:lpstr>
      <vt:lpstr>Slide 14</vt:lpstr>
      <vt:lpstr>                                                                               1.4. Captcha  </vt:lpstr>
      <vt:lpstr>1.5. Workflow Languages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asu</dc:creator>
  <cp:lastModifiedBy>asu</cp:lastModifiedBy>
  <cp:revision>42</cp:revision>
  <dcterms:created xsi:type="dcterms:W3CDTF">2016-03-01T10:01:57Z</dcterms:created>
  <dcterms:modified xsi:type="dcterms:W3CDTF">2016-03-16T23:16:48Z</dcterms:modified>
</cp:coreProperties>
</file>