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342" r:id="rId3"/>
    <p:sldId id="343" r:id="rId4"/>
    <p:sldId id="344" r:id="rId5"/>
    <p:sldId id="352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3" r:id="rId14"/>
    <p:sldId id="354" r:id="rId15"/>
    <p:sldId id="355" r:id="rId16"/>
    <p:sldId id="356" r:id="rId17"/>
    <p:sldId id="35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5" autoAdjust="0"/>
    <p:restoredTop sz="94661" autoAdjust="0"/>
  </p:normalViewPr>
  <p:slideViewPr>
    <p:cSldViewPr>
      <p:cViewPr varScale="1">
        <p:scale>
          <a:sx n="70" d="100"/>
          <a:sy n="70" d="100"/>
        </p:scale>
        <p:origin x="-148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2400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E63C6-FD8D-48CB-BE1A-7FFCADA7F59F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72764-61A9-4E47-8A6F-1B24F57FC2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72764-61A9-4E47-8A6F-1B24F57FC2C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72764-61A9-4E47-8A6F-1B24F57FC2C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72764-61A9-4E47-8A6F-1B24F57FC2C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72764-61A9-4E47-8A6F-1B24F57FC2C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72764-61A9-4E47-8A6F-1B24F57FC2C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72764-61A9-4E47-8A6F-1B24F57FC2C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72764-61A9-4E47-8A6F-1B24F57FC2C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72764-61A9-4E47-8A6F-1B24F57FC2C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72764-61A9-4E47-8A6F-1B24F57FC2C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72764-61A9-4E47-8A6F-1B24F57FC2C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72764-61A9-4E47-8A6F-1B24F57FC2C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72764-61A9-4E47-8A6F-1B24F57FC2C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752600"/>
            <a:ext cx="6477000" cy="2209800"/>
          </a:xfrm>
        </p:spPr>
        <p:txBody>
          <a:bodyPr>
            <a:normAutofit/>
          </a:bodyPr>
          <a:lstStyle/>
          <a:p>
            <a:pPr algn="ctr"/>
            <a:r>
              <a:rPr lang="en-US" b="1" cap="none" dirty="0" smtClean="0">
                <a:solidFill>
                  <a:schemeClr val="bg1"/>
                </a:solidFill>
              </a:rPr>
              <a:t>Chapter 6</a:t>
            </a:r>
            <a:br>
              <a:rPr lang="en-US" b="1" cap="none" dirty="0" smtClean="0">
                <a:solidFill>
                  <a:schemeClr val="bg1"/>
                </a:solidFill>
              </a:rPr>
            </a:br>
            <a:r>
              <a:rPr lang="en-US" sz="3200" b="1" cap="none" dirty="0" smtClean="0">
                <a:solidFill>
                  <a:schemeClr val="bg1"/>
                </a:solidFill>
              </a:rPr>
              <a:t/>
            </a:r>
            <a:br>
              <a:rPr lang="en-US" sz="3200" b="1" cap="none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Cookies and Sessions</a:t>
            </a:r>
            <a:endParaRPr lang="en-US" b="1" cap="none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Cookies and Sessions…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153400" cy="5486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following two scripts show how to use sessions to pass information from one page to the next.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  <a:r>
              <a:rPr lang="en-US" dirty="0" err="1" smtClean="0">
                <a:solidFill>
                  <a:srgbClr val="FF0000"/>
                </a:solidFill>
              </a:rPr>
              <a:t>php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/* Script name: sessionTest1.php  */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session_start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$_SESSION[‘</a:t>
            </a:r>
            <a:r>
              <a:rPr lang="en-US" dirty="0" err="1" smtClean="0">
                <a:solidFill>
                  <a:srgbClr val="FF0000"/>
                </a:solidFill>
              </a:rPr>
              <a:t>fullName</a:t>
            </a:r>
            <a:r>
              <a:rPr lang="en-US" dirty="0" smtClean="0">
                <a:solidFill>
                  <a:srgbClr val="FF0000"/>
                </a:solidFill>
              </a:rPr>
              <a:t>’] = “David John Antony”;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&lt;html&gt;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&lt;head&gt;&lt;title&gt;Testing Sessions page 1&lt;/title&gt;&lt;/head&gt;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&lt;body&gt;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&lt;p&gt;This is a test of the sessions feature.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&lt;form action=”sessionTest2.php” method=”POST”&gt;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&lt;input type=”text” name=”</a:t>
            </a:r>
            <a:r>
              <a:rPr lang="en-US" dirty="0" err="1" smtClean="0">
                <a:solidFill>
                  <a:srgbClr val="FF0000"/>
                </a:solidFill>
              </a:rPr>
              <a:t>form_var</a:t>
            </a:r>
            <a:r>
              <a:rPr lang="en-US" dirty="0" smtClean="0">
                <a:solidFill>
                  <a:srgbClr val="FF0000"/>
                </a:solidFill>
              </a:rPr>
              <a:t>” value=”testing”&gt;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&lt;input type=”submit” value=”Go to Next Page”&gt;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&lt;/form&gt;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&lt;/body&gt;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Cookies and Sessions…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dirty="0" smtClean="0"/>
              <a:t>In this script, a session is started and one session variable called </a:t>
            </a:r>
            <a:r>
              <a:rPr lang="en-US" dirty="0" err="1" smtClean="0"/>
              <a:t>fullName</a:t>
            </a:r>
            <a:r>
              <a:rPr lang="en-US" dirty="0" smtClean="0"/>
              <a:t> is stored. 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dirty="0" smtClean="0"/>
              <a:t>A form is also displayed with one text field where the user can enter some text. 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dirty="0" smtClean="0"/>
              <a:t>When the submit button from this form, labeled “Go to Next Page” is clicked, the sessionTest2.php script runs.</a:t>
            </a:r>
          </a:p>
          <a:p>
            <a:pPr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  <a:r>
              <a:rPr lang="en-US" dirty="0" err="1" smtClean="0">
                <a:solidFill>
                  <a:srgbClr val="FF0000"/>
                </a:solidFill>
              </a:rPr>
              <a:t>php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/* Script name: sessionTest2.php */</a:t>
            </a:r>
          </a:p>
          <a:p>
            <a:pPr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session_start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</a:p>
          <a:p>
            <a:pPr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$</a:t>
            </a:r>
            <a:r>
              <a:rPr lang="en-US" dirty="0" err="1" smtClean="0">
                <a:solidFill>
                  <a:srgbClr val="FF0000"/>
                </a:solidFill>
              </a:rPr>
              <a:t>session_var</a:t>
            </a:r>
            <a:r>
              <a:rPr lang="en-US" dirty="0" smtClean="0">
                <a:solidFill>
                  <a:srgbClr val="FF0000"/>
                </a:solidFill>
              </a:rPr>
              <a:t> = $_SESSION[‘</a:t>
            </a:r>
            <a:r>
              <a:rPr lang="en-US" dirty="0" err="1" smtClean="0">
                <a:solidFill>
                  <a:srgbClr val="FF0000"/>
                </a:solidFill>
              </a:rPr>
              <a:t>fullName</a:t>
            </a:r>
            <a:r>
              <a:rPr lang="en-US" dirty="0" smtClean="0">
                <a:solidFill>
                  <a:srgbClr val="FF0000"/>
                </a:solidFill>
              </a:rPr>
              <a:t>’];</a:t>
            </a:r>
          </a:p>
          <a:p>
            <a:pPr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$</a:t>
            </a:r>
            <a:r>
              <a:rPr lang="en-US" dirty="0" err="1" smtClean="0">
                <a:solidFill>
                  <a:srgbClr val="FF0000"/>
                </a:solidFill>
              </a:rPr>
              <a:t>form_var</a:t>
            </a:r>
            <a:r>
              <a:rPr lang="en-US" dirty="0" smtClean="0">
                <a:solidFill>
                  <a:srgbClr val="FF0000"/>
                </a:solidFill>
              </a:rPr>
              <a:t> = $_POST[‘</a:t>
            </a:r>
            <a:r>
              <a:rPr lang="en-US" dirty="0" err="1" smtClean="0">
                <a:solidFill>
                  <a:srgbClr val="FF0000"/>
                </a:solidFill>
              </a:rPr>
              <a:t>form_var</a:t>
            </a:r>
            <a:r>
              <a:rPr lang="en-US" dirty="0" smtClean="0">
                <a:solidFill>
                  <a:srgbClr val="FF0000"/>
                </a:solidFill>
              </a:rPr>
              <a:t>’];</a:t>
            </a:r>
          </a:p>
          <a:p>
            <a:pPr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echo “</a:t>
            </a:r>
            <a:r>
              <a:rPr lang="en-US" dirty="0" err="1" smtClean="0">
                <a:solidFill>
                  <a:srgbClr val="FF0000"/>
                </a:solidFill>
              </a:rPr>
              <a:t>session_var</a:t>
            </a:r>
            <a:r>
              <a:rPr lang="en-US" dirty="0" smtClean="0">
                <a:solidFill>
                  <a:srgbClr val="FF0000"/>
                </a:solidFill>
              </a:rPr>
              <a:t> = $</a:t>
            </a:r>
            <a:r>
              <a:rPr lang="en-US" dirty="0" err="1" smtClean="0">
                <a:solidFill>
                  <a:srgbClr val="FF0000"/>
                </a:solidFill>
              </a:rPr>
              <a:t>session_var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&gt;\n”;</a:t>
            </a:r>
          </a:p>
          <a:p>
            <a:pPr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echo “</a:t>
            </a:r>
            <a:r>
              <a:rPr lang="en-US" dirty="0" err="1" smtClean="0">
                <a:solidFill>
                  <a:srgbClr val="FF0000"/>
                </a:solidFill>
              </a:rPr>
              <a:t>form_var</a:t>
            </a:r>
            <a:r>
              <a:rPr lang="en-US" dirty="0" smtClean="0">
                <a:solidFill>
                  <a:srgbClr val="FF0000"/>
                </a:solidFill>
              </a:rPr>
              <a:t> = $</a:t>
            </a:r>
            <a:r>
              <a:rPr lang="en-US" dirty="0" err="1" smtClean="0">
                <a:solidFill>
                  <a:srgbClr val="FF0000"/>
                </a:solidFill>
              </a:rPr>
              <a:t>form_var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&gt;\n”;</a:t>
            </a:r>
          </a:p>
          <a:p>
            <a:pPr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Cookies and Sessions…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output:</a:t>
            </a:r>
          </a:p>
          <a:p>
            <a:pPr>
              <a:buNone/>
            </a:pPr>
            <a:r>
              <a:rPr lang="en-US" sz="2800" dirty="0" err="1" smtClean="0">
                <a:solidFill>
                  <a:srgbClr val="FF0000"/>
                </a:solidFill>
              </a:rPr>
              <a:t>session_var</a:t>
            </a:r>
            <a:r>
              <a:rPr lang="en-US" sz="2800" dirty="0" smtClean="0">
                <a:solidFill>
                  <a:srgbClr val="FF0000"/>
                </a:solidFill>
              </a:rPr>
              <a:t> = “David John Antony”;</a:t>
            </a:r>
          </a:p>
          <a:p>
            <a:pPr>
              <a:buNone/>
            </a:pPr>
            <a:r>
              <a:rPr lang="en-US" sz="2800" dirty="0" err="1" smtClean="0">
                <a:solidFill>
                  <a:srgbClr val="FF0000"/>
                </a:solidFill>
              </a:rPr>
              <a:t>form_var</a:t>
            </a:r>
            <a:r>
              <a:rPr lang="en-US" sz="2800" dirty="0" smtClean="0">
                <a:solidFill>
                  <a:srgbClr val="FF0000"/>
                </a:solidFill>
              </a:rPr>
              <a:t> = testing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Chapter 7</a:t>
            </a:r>
            <a:br>
              <a:rPr lang="en-US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b="1" dirty="0" smtClean="0"/>
              <a:t> Content Management Systems (CMS)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Content Management?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3200" dirty="0" smtClean="0"/>
              <a:t>Supporting the functions required to create, store, retrieve, edit, control, and publish content</a:t>
            </a:r>
          </a:p>
          <a:p>
            <a:pPr algn="just">
              <a:lnSpc>
                <a:spcPct val="200000"/>
              </a:lnSpc>
            </a:pPr>
            <a:r>
              <a:rPr lang="en-US" sz="3200" dirty="0" smtClean="0"/>
              <a:t>These functions relate to authors, editors, and collaborators involved in preparing and delivering content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An integrated set of software tools that support the content management functions</a:t>
            </a:r>
          </a:p>
          <a:p>
            <a:pPr algn="just"/>
            <a:r>
              <a:rPr lang="en-US" sz="3200" dirty="0" smtClean="0"/>
              <a:t>The major components are: </a:t>
            </a:r>
          </a:p>
          <a:p>
            <a:pPr lvl="1" algn="just"/>
            <a:r>
              <a:rPr lang="en-US" sz="3200" dirty="0" smtClean="0"/>
              <a:t>Data repository </a:t>
            </a:r>
          </a:p>
          <a:p>
            <a:pPr lvl="1" algn="just"/>
            <a:r>
              <a:rPr lang="en-US" sz="3200" dirty="0" smtClean="0"/>
              <a:t>User interface</a:t>
            </a:r>
          </a:p>
          <a:p>
            <a:pPr lvl="1" algn="just"/>
            <a:r>
              <a:rPr lang="en-US" sz="3200" dirty="0" smtClean="0"/>
              <a:t>Workflow scheme</a:t>
            </a:r>
          </a:p>
          <a:p>
            <a:pPr lvl="1" algn="just"/>
            <a:r>
              <a:rPr lang="en-US" sz="3200" dirty="0" smtClean="0"/>
              <a:t>Editorial tools </a:t>
            </a:r>
          </a:p>
          <a:p>
            <a:pPr lvl="1" algn="just"/>
            <a:r>
              <a:rPr lang="en-US" sz="3200" dirty="0" smtClean="0"/>
              <a:t>Output utilities</a:t>
            </a:r>
          </a:p>
          <a:p>
            <a:pPr algn="just"/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CMS?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To provide an adaptable and extensible platform for managing content </a:t>
            </a:r>
          </a:p>
          <a:p>
            <a:pPr>
              <a:lnSpc>
                <a:spcPct val="150000"/>
              </a:lnSpc>
              <a:buNone/>
            </a:pPr>
            <a:r>
              <a:rPr lang="en-US" sz="3200" smtClean="0"/>
              <a:t>       </a:t>
            </a:r>
            <a:r>
              <a:rPr lang="en-US" sz="3200" dirty="0" smtClean="0"/>
              <a:t>To enable: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Self-authoring of content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Versioning and archiving of documents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Scalability of Website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Keeping up with standards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Better workflow management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Easier re-designs</a:t>
            </a:r>
          </a:p>
          <a:p>
            <a:pPr>
              <a:lnSpc>
                <a:spcPct val="150000"/>
              </a:lnSpc>
              <a:buNone/>
            </a:pPr>
            <a:endParaRPr lang="en-US" sz="3200" dirty="0" smtClean="0"/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Note: content may be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on a Website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for a print publication 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for a product catalog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Cookies and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i="1" dirty="0" smtClean="0"/>
              <a:t>Cookies</a:t>
            </a:r>
          </a:p>
          <a:p>
            <a:r>
              <a:rPr lang="en-US" dirty="0" smtClean="0"/>
              <a:t>You can store information in cookies and then retrieve it. </a:t>
            </a:r>
          </a:p>
          <a:p>
            <a:r>
              <a:rPr lang="en-US" dirty="0" smtClean="0"/>
              <a:t>You store cookies by using the </a:t>
            </a:r>
            <a:r>
              <a:rPr lang="en-US" dirty="0" err="1" smtClean="0"/>
              <a:t>setcookie</a:t>
            </a:r>
            <a:r>
              <a:rPr lang="en-US" dirty="0" smtClean="0"/>
              <a:t> function. </a:t>
            </a:r>
          </a:p>
          <a:p>
            <a:r>
              <a:rPr lang="en-US" dirty="0" smtClean="0"/>
              <a:t>The general format is as follows: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setcookie</a:t>
            </a:r>
            <a:r>
              <a:rPr lang="en-US" dirty="0" smtClean="0">
                <a:solidFill>
                  <a:srgbClr val="FF0000"/>
                </a:solidFill>
              </a:rPr>
              <a:t>(“</a:t>
            </a:r>
            <a:r>
              <a:rPr lang="en-US" dirty="0" err="1" smtClean="0">
                <a:solidFill>
                  <a:srgbClr val="FF0000"/>
                </a:solidFill>
              </a:rPr>
              <a:t>variable”,”value</a:t>
            </a:r>
            <a:r>
              <a:rPr lang="en-US" dirty="0" smtClean="0">
                <a:solidFill>
                  <a:srgbClr val="FF0000"/>
                </a:solidFill>
              </a:rPr>
              <a:t>”);</a:t>
            </a:r>
          </a:p>
          <a:p>
            <a:r>
              <a:rPr lang="en-US" dirty="0" smtClean="0"/>
              <a:t>The variable is the variable name, but you do not include the dollar sign ($).</a:t>
            </a:r>
          </a:p>
          <a:p>
            <a:r>
              <a:rPr lang="en-US" dirty="0" smtClean="0"/>
              <a:t>This statement stores the information only until the user leaves your Web site.</a:t>
            </a:r>
          </a:p>
          <a:p>
            <a:r>
              <a:rPr lang="en-US" sz="1800" dirty="0" smtClean="0"/>
              <a:t> </a:t>
            </a:r>
          </a:p>
          <a:p>
            <a:r>
              <a:rPr lang="en-US" dirty="0" smtClean="0"/>
              <a:t> For example, the following statement stores the pair city=</a:t>
            </a:r>
            <a:r>
              <a:rPr lang="en-US" dirty="0" err="1" smtClean="0"/>
              <a:t>Addiss</a:t>
            </a:r>
            <a:r>
              <a:rPr lang="en-US" dirty="0" smtClean="0"/>
              <a:t> </a:t>
            </a:r>
            <a:r>
              <a:rPr lang="en-US" dirty="0" err="1" smtClean="0"/>
              <a:t>Abeba</a:t>
            </a:r>
            <a:r>
              <a:rPr lang="en-US" dirty="0" smtClean="0"/>
              <a:t> in the cookie file on the user’s computer: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setcookie</a:t>
            </a:r>
            <a:r>
              <a:rPr lang="en-US" dirty="0" smtClean="0">
                <a:solidFill>
                  <a:srgbClr val="FF0000"/>
                </a:solidFill>
              </a:rPr>
              <a:t>(“city”,”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Addiss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Abeba</a:t>
            </a:r>
            <a:r>
              <a:rPr lang="en-US" dirty="0" smtClean="0">
                <a:solidFill>
                  <a:srgbClr val="FF0000"/>
                </a:solidFill>
              </a:rPr>
              <a:t> ”);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Cookies and Sessions…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When the user moves to the next page, the cookie information is available in the built-in array called $_COOKIE. </a:t>
            </a:r>
          </a:p>
          <a:p>
            <a:r>
              <a:rPr lang="en-US" dirty="0" smtClean="0"/>
              <a:t>The next Web page can display the information from the cookie by using the following statement.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echo “Your home city is “.$_COOKIE[‘city’];</a:t>
            </a:r>
          </a:p>
          <a:p>
            <a:pPr>
              <a:buNone/>
            </a:pPr>
            <a:r>
              <a:rPr lang="en-US" sz="1500" dirty="0" smtClean="0"/>
              <a:t> </a:t>
            </a:r>
          </a:p>
          <a:p>
            <a:r>
              <a:rPr lang="en-US" dirty="0" smtClean="0"/>
              <a:t>The output from this statement is as follows: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Your home city is </a:t>
            </a:r>
            <a:r>
              <a:rPr lang="en-US" dirty="0" err="1" smtClean="0">
                <a:solidFill>
                  <a:srgbClr val="FF0000"/>
                </a:solidFill>
              </a:rPr>
              <a:t>Addiss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Abeba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sz="1500" dirty="0" smtClean="0"/>
              <a:t> </a:t>
            </a:r>
          </a:p>
          <a:p>
            <a:r>
              <a:rPr lang="en-US" b="1" dirty="0" smtClean="0"/>
              <a:t>Setting expiration dates</a:t>
            </a:r>
            <a:endParaRPr lang="en-US" dirty="0" smtClean="0"/>
          </a:p>
          <a:p>
            <a:r>
              <a:rPr lang="en-US" dirty="0" smtClean="0"/>
              <a:t>If you want the information stored in a cookie to remain in a file on the user’s computer after the user leaves your Web site, set your cookie with an expiration time, as follows: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setcookie</a:t>
            </a:r>
            <a:r>
              <a:rPr lang="en-US" dirty="0" smtClean="0">
                <a:solidFill>
                  <a:srgbClr val="FF0000"/>
                </a:solidFill>
              </a:rPr>
              <a:t>(“</a:t>
            </a:r>
            <a:r>
              <a:rPr lang="en-US" dirty="0" err="1" smtClean="0">
                <a:solidFill>
                  <a:srgbClr val="FF0000"/>
                </a:solidFill>
              </a:rPr>
              <a:t>variable”,”value”,expiretime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Cookies and Sessions…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expiretime</a:t>
            </a:r>
            <a:r>
              <a:rPr lang="en-US" dirty="0" smtClean="0"/>
              <a:t> value sets the time when the cookie expires. </a:t>
            </a:r>
          </a:p>
          <a:p>
            <a:r>
              <a:rPr lang="en-US" dirty="0" smtClean="0"/>
              <a:t>The value for </a:t>
            </a:r>
            <a:r>
              <a:rPr lang="en-US" dirty="0" err="1" smtClean="0"/>
              <a:t>expiretime</a:t>
            </a:r>
            <a:r>
              <a:rPr lang="en-US" dirty="0" smtClean="0"/>
              <a:t> is usually set by using either the time or </a:t>
            </a:r>
            <a:r>
              <a:rPr lang="en-US" dirty="0" err="1" smtClean="0"/>
              <a:t>mktime</a:t>
            </a:r>
            <a:r>
              <a:rPr lang="en-US" dirty="0" smtClean="0"/>
              <a:t> function as follows:</a:t>
            </a:r>
          </a:p>
          <a:p>
            <a:pPr lvl="0"/>
            <a:r>
              <a:rPr lang="en-US" dirty="0" smtClean="0"/>
              <a:t> time: This function returns the current time in a format the computer can understand. You use the time function plus a number of seconds to set the expiration time of the cookie: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setcookie</a:t>
            </a:r>
            <a:r>
              <a:rPr lang="en-US" dirty="0" smtClean="0">
                <a:solidFill>
                  <a:srgbClr val="FF0000"/>
                </a:solidFill>
              </a:rPr>
              <a:t>(“state”, ”CA”, time()+3600); #expires in one hour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setcookie</a:t>
            </a:r>
            <a:r>
              <a:rPr lang="en-US" dirty="0" smtClean="0">
                <a:solidFill>
                  <a:srgbClr val="FF0000"/>
                </a:solidFill>
              </a:rPr>
              <a:t>(“Name”, $Name, time()+(3*86400)) #expires 3 days</a:t>
            </a:r>
          </a:p>
          <a:p>
            <a:pPr>
              <a:buNone/>
            </a:pPr>
            <a:r>
              <a:rPr lang="en-US" sz="1600" dirty="0" smtClean="0"/>
              <a:t> </a:t>
            </a:r>
          </a:p>
          <a:p>
            <a:pPr lvl="0"/>
            <a:r>
              <a:rPr lang="en-US" dirty="0" err="1" smtClean="0"/>
              <a:t>mktime</a:t>
            </a:r>
            <a:r>
              <a:rPr lang="en-US" dirty="0" smtClean="0"/>
              <a:t>: This function returns a date and time in a format that the computer can understand. You must provide the desired date and time in the following order: hour, minute, second, month, day, and year. If any value is not included, the current value is used. </a:t>
            </a:r>
          </a:p>
          <a:p>
            <a:pPr>
              <a:buNone/>
            </a:pPr>
            <a:r>
              <a:rPr lang="en-US" sz="1600" dirty="0" smtClean="0"/>
              <a:t> </a:t>
            </a:r>
          </a:p>
          <a:p>
            <a:r>
              <a:rPr lang="en-US" dirty="0" smtClean="0"/>
              <a:t>This is shown in the following statements: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sz="2600" dirty="0" err="1" smtClean="0">
                <a:solidFill>
                  <a:srgbClr val="FF0000"/>
                </a:solidFill>
              </a:rPr>
              <a:t>setcookie</a:t>
            </a:r>
            <a:r>
              <a:rPr lang="en-US" sz="2600" dirty="0" smtClean="0">
                <a:solidFill>
                  <a:srgbClr val="FF0000"/>
                </a:solidFill>
              </a:rPr>
              <a:t>(“state”, ”CA”, </a:t>
            </a:r>
            <a:r>
              <a:rPr lang="en-US" sz="2600" dirty="0" err="1" smtClean="0">
                <a:solidFill>
                  <a:srgbClr val="FF0000"/>
                </a:solidFill>
              </a:rPr>
              <a:t>mktime</a:t>
            </a:r>
            <a:r>
              <a:rPr lang="en-US" sz="2600" dirty="0" smtClean="0">
                <a:solidFill>
                  <a:srgbClr val="FF0000"/>
                </a:solidFill>
              </a:rPr>
              <a:t>(3,0,0,4,1,2003)); #expires at 3:00 AM on April 1, 2003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setcookie</a:t>
            </a:r>
            <a:r>
              <a:rPr lang="en-US" dirty="0" smtClean="0">
                <a:solidFill>
                  <a:srgbClr val="FF0000"/>
                </a:solidFill>
              </a:rPr>
              <a:t>(“state”, ”CA”, </a:t>
            </a:r>
            <a:r>
              <a:rPr lang="en-US" dirty="0" err="1" smtClean="0">
                <a:solidFill>
                  <a:srgbClr val="FF0000"/>
                </a:solidFill>
              </a:rPr>
              <a:t>mktime</a:t>
            </a:r>
            <a:r>
              <a:rPr lang="en-US" dirty="0" smtClean="0">
                <a:solidFill>
                  <a:srgbClr val="FF0000"/>
                </a:solidFill>
              </a:rPr>
              <a:t>(13,0,0,,,)); /#expires at 1:00 PM today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Cookies and Sessions…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/>
              <a:t>Deleting a Cookie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Officially, to delete a cookie, you should call </a:t>
            </a:r>
            <a:r>
              <a:rPr lang="en-US" dirty="0" err="1" smtClean="0"/>
              <a:t>setcookie</a:t>
            </a:r>
            <a:r>
              <a:rPr lang="en-US" dirty="0" smtClean="0"/>
              <a:t>() with the name argument only: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setcookie</a:t>
            </a:r>
            <a:r>
              <a:rPr lang="en-US" dirty="0" smtClean="0">
                <a:solidFill>
                  <a:srgbClr val="FF0000"/>
                </a:solidFill>
              </a:rPr>
              <a:t>("vegetable");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This approach does not always work well, however, and should not be relied on. </a:t>
            </a:r>
          </a:p>
          <a:p>
            <a:pPr>
              <a:lnSpc>
                <a:spcPct val="120000"/>
              </a:lnSpc>
            </a:pP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Cookies and Sessions…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5257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3200" b="1" i="1" dirty="0" smtClean="0"/>
              <a:t>Session</a:t>
            </a:r>
          </a:p>
          <a:p>
            <a:r>
              <a:rPr lang="en-US" sz="3200" dirty="0" smtClean="0"/>
              <a:t>A session is the time that a user spends at your Web site. </a:t>
            </a:r>
          </a:p>
          <a:p>
            <a:r>
              <a:rPr lang="en-US" sz="3200" dirty="0" smtClean="0"/>
              <a:t>Users may view many Web pages between the time they enter your site and leave it. </a:t>
            </a:r>
          </a:p>
          <a:p>
            <a:r>
              <a:rPr lang="en-US" sz="3200" dirty="0" smtClean="0"/>
              <a:t>Often you want information to be available for a complete session. </a:t>
            </a:r>
          </a:p>
          <a:p>
            <a:pPr>
              <a:buNone/>
            </a:pPr>
            <a:r>
              <a:rPr lang="en-US" sz="1900" dirty="0" smtClean="0"/>
              <a:t> </a:t>
            </a:r>
          </a:p>
          <a:p>
            <a:r>
              <a:rPr lang="en-US" sz="3200" dirty="0" smtClean="0"/>
              <a:t>After you create a session, the session variables are available for your use on any other Web page. </a:t>
            </a:r>
          </a:p>
          <a:p>
            <a:r>
              <a:rPr lang="en-US" sz="3200" dirty="0" smtClean="0"/>
              <a:t>To make session information available, PHP does the following:</a:t>
            </a:r>
          </a:p>
          <a:p>
            <a:pPr lvl="1"/>
            <a:r>
              <a:rPr lang="en-US" sz="2900" dirty="0" smtClean="0"/>
              <a:t>PHP assigns a session ID number.</a:t>
            </a:r>
          </a:p>
          <a:p>
            <a:pPr lvl="1"/>
            <a:r>
              <a:rPr lang="en-US" sz="2900" dirty="0" smtClean="0"/>
              <a:t>The number is a really long number that is unique for the user and that no one could possibly guess. The session ID is stored in a PHP system variable named PHPSESSID.</a:t>
            </a:r>
          </a:p>
          <a:p>
            <a:pPr lvl="1"/>
            <a:r>
              <a:rPr lang="en-US" sz="2900" dirty="0" smtClean="0"/>
              <a:t>PHP stores the variables that you want saved for the session in a file on the server.</a:t>
            </a:r>
          </a:p>
          <a:p>
            <a:pPr lvl="1"/>
            <a:r>
              <a:rPr lang="en-US" sz="2900" dirty="0" smtClean="0"/>
              <a:t>The file is named with the session ID number. </a:t>
            </a:r>
          </a:p>
          <a:p>
            <a:pPr lvl="1"/>
            <a:r>
              <a:rPr lang="en-US" sz="2900" dirty="0" smtClean="0"/>
              <a:t>It’s stored in a directory specified by </a:t>
            </a:r>
            <a:r>
              <a:rPr lang="en-US" sz="2900" dirty="0" err="1" smtClean="0"/>
              <a:t>session.save_path</a:t>
            </a:r>
            <a:r>
              <a:rPr lang="en-US" sz="2900" dirty="0" smtClean="0"/>
              <a:t> in the php.ini file. </a:t>
            </a:r>
          </a:p>
          <a:p>
            <a:pPr lvl="1"/>
            <a:r>
              <a:rPr lang="en-US" sz="2900" dirty="0" smtClean="0"/>
              <a:t>PHP passes the session ID number to every 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Cookies and Sessions…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If the user has cookies turned on, PHP passes the session ID by using cookies. </a:t>
            </a:r>
          </a:p>
          <a:p>
            <a:pPr lvl="1"/>
            <a:r>
              <a:rPr lang="en-US" sz="2400" dirty="0" smtClean="0"/>
              <a:t>If the user has cookies turned off, PHP behavior depends on whether trans-</a:t>
            </a:r>
            <a:r>
              <a:rPr lang="en-US" sz="2400" dirty="0" err="1" smtClean="0"/>
              <a:t>sid</a:t>
            </a:r>
            <a:r>
              <a:rPr lang="en-US" sz="2400" dirty="0" smtClean="0"/>
              <a:t> is turned on in php.ini. </a:t>
            </a:r>
          </a:p>
          <a:p>
            <a:pPr lvl="1"/>
            <a:r>
              <a:rPr lang="en-US" sz="2400" dirty="0" smtClean="0"/>
              <a:t>PHP gets the variables from the session file for each new session page.</a:t>
            </a:r>
          </a:p>
          <a:p>
            <a:pPr lvl="1"/>
            <a:r>
              <a:rPr lang="en-US" sz="2400" dirty="0" smtClean="0"/>
              <a:t>Whenever a user opens a new page that is part of the session, PHP gets the variables from the file by using the session ID number that was passed from the previous page. </a:t>
            </a:r>
          </a:p>
          <a:p>
            <a:pPr lvl="1"/>
            <a:r>
              <a:rPr lang="en-US" sz="2400" dirty="0" smtClean="0"/>
              <a:t>The variables are available in the $_SESSION array.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Cookies and Sessions…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Opening and closing sessions</a:t>
            </a:r>
            <a:endParaRPr lang="en-US" dirty="0" smtClean="0"/>
          </a:p>
          <a:p>
            <a:r>
              <a:rPr lang="en-US" dirty="0" smtClean="0"/>
              <a:t>You should open a session at the beginning of each Web page. </a:t>
            </a:r>
          </a:p>
          <a:p>
            <a:r>
              <a:rPr lang="en-US" dirty="0" smtClean="0"/>
              <a:t>Open the session with the </a:t>
            </a:r>
            <a:r>
              <a:rPr lang="en-US" dirty="0" smtClean="0"/>
              <a:t>session start </a:t>
            </a:r>
            <a:r>
              <a:rPr lang="en-US" dirty="0" smtClean="0"/>
              <a:t>function, as follows: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session_start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sz="1600" dirty="0" smtClean="0"/>
              <a:t> </a:t>
            </a:r>
          </a:p>
          <a:p>
            <a:r>
              <a:rPr lang="en-US" dirty="0" smtClean="0"/>
              <a:t>The function first checks for an existing session ID number. </a:t>
            </a:r>
          </a:p>
          <a:p>
            <a:r>
              <a:rPr lang="en-US" dirty="0" smtClean="0"/>
              <a:t>If it finds one, it sets up the session variables. </a:t>
            </a:r>
          </a:p>
          <a:p>
            <a:r>
              <a:rPr lang="en-US" dirty="0" smtClean="0"/>
              <a:t>If it doesn’t find one, it starts a new session by creating a new session ID number.</a:t>
            </a:r>
          </a:p>
          <a:p>
            <a:pPr>
              <a:buNone/>
            </a:pPr>
            <a:r>
              <a:rPr lang="en-US" sz="1400" dirty="0" smtClean="0"/>
              <a:t> </a:t>
            </a:r>
          </a:p>
          <a:p>
            <a:r>
              <a:rPr lang="en-US" dirty="0" smtClean="0"/>
              <a:t>Because sessions use cookies, if the user has them turned on, </a:t>
            </a:r>
            <a:r>
              <a:rPr lang="en-US" dirty="0" err="1" smtClean="0"/>
              <a:t>session_start</a:t>
            </a:r>
            <a:r>
              <a:rPr lang="en-US" dirty="0" smtClean="0"/>
              <a:t> is subject to the same limitation as cookies. </a:t>
            </a:r>
          </a:p>
          <a:p>
            <a:r>
              <a:rPr lang="en-US" dirty="0" smtClean="0"/>
              <a:t>That is, to avoid an error, the </a:t>
            </a:r>
            <a:r>
              <a:rPr lang="en-US" dirty="0" err="1" smtClean="0"/>
              <a:t>session_start</a:t>
            </a:r>
            <a:r>
              <a:rPr lang="en-US" dirty="0" smtClean="0"/>
              <a:t> function must be called before any output is sent. </a:t>
            </a:r>
          </a:p>
          <a:p>
            <a:r>
              <a:rPr lang="en-US" dirty="0" smtClean="0"/>
              <a:t>This means that it is must be the first line code in your program.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Cookies and Sessions…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 smtClean="0"/>
              <a:t>You may want to restrict your site to users with a valid user ID and password. </a:t>
            </a:r>
          </a:p>
          <a:p>
            <a:r>
              <a:rPr lang="en-US" sz="3200" dirty="0" smtClean="0"/>
              <a:t>For restricted sessions that users log into, you often want users to log out when they’re finished. </a:t>
            </a:r>
          </a:p>
          <a:p>
            <a:r>
              <a:rPr lang="en-US" sz="3200" dirty="0" smtClean="0"/>
              <a:t>To close a session, use the following statement wherever to want to close the session:</a:t>
            </a:r>
          </a:p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	</a:t>
            </a:r>
            <a:r>
              <a:rPr lang="en-US" sz="3200" dirty="0" err="1" smtClean="0">
                <a:solidFill>
                  <a:srgbClr val="FF0000"/>
                </a:solidFill>
              </a:rPr>
              <a:t>session_destroy</a:t>
            </a:r>
            <a:r>
              <a:rPr lang="en-US" sz="3200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sz="1500" dirty="0" smtClean="0"/>
              <a:t> </a:t>
            </a:r>
          </a:p>
          <a:p>
            <a:pPr>
              <a:buNone/>
            </a:pPr>
            <a:r>
              <a:rPr lang="en-US" b="1" dirty="0" smtClean="0"/>
              <a:t>Using PHP session variables</a:t>
            </a:r>
            <a:endParaRPr lang="en-US" dirty="0" smtClean="0"/>
          </a:p>
          <a:p>
            <a:r>
              <a:rPr lang="en-US" dirty="0" smtClean="0"/>
              <a:t>To save a variable in a session so that it’s available on later Web pages, store the value in the $_SESSION array, as follows: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$_SESSION[‘</a:t>
            </a:r>
            <a:r>
              <a:rPr lang="en-US" dirty="0" err="1" smtClean="0">
                <a:solidFill>
                  <a:srgbClr val="FF0000"/>
                </a:solidFill>
              </a:rPr>
              <a:t>varname</a:t>
            </a:r>
            <a:r>
              <a:rPr lang="en-US" dirty="0" smtClean="0">
                <a:solidFill>
                  <a:srgbClr val="FF0000"/>
                </a:solidFill>
              </a:rPr>
              <a:t>’] = “John </a:t>
            </a:r>
            <a:r>
              <a:rPr lang="en-US" dirty="0" err="1" smtClean="0">
                <a:solidFill>
                  <a:srgbClr val="FF0000"/>
                </a:solidFill>
              </a:rPr>
              <a:t>Bonson</a:t>
            </a:r>
            <a:r>
              <a:rPr lang="en-US" dirty="0" smtClean="0">
                <a:solidFill>
                  <a:srgbClr val="FF0000"/>
                </a:solidFill>
              </a:rPr>
              <a:t>”;</a:t>
            </a:r>
          </a:p>
          <a:p>
            <a:r>
              <a:rPr lang="en-US" dirty="0" smtClean="0"/>
              <a:t>When you open a session on any subsequent Web page, the values stored in the $_SESSION array are available.</a:t>
            </a:r>
          </a:p>
          <a:p>
            <a:endParaRPr lang="en-US" sz="1600" dirty="0" smtClean="0"/>
          </a:p>
          <a:p>
            <a:r>
              <a:rPr lang="en-US" dirty="0" smtClean="0"/>
              <a:t>If you want to stop storing any variable at any time, you can unset the variable by using the following statement: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unset($_SESSION[‘</a:t>
            </a:r>
            <a:r>
              <a:rPr lang="en-US" dirty="0" err="1" smtClean="0">
                <a:solidFill>
                  <a:srgbClr val="FF0000"/>
                </a:solidFill>
              </a:rPr>
              <a:t>varname</a:t>
            </a:r>
            <a:r>
              <a:rPr lang="en-US" dirty="0" smtClean="0">
                <a:solidFill>
                  <a:srgbClr val="FF0000"/>
                </a:solidFill>
              </a:rPr>
              <a:t>’]);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9240</TotalTime>
  <Words>805</Words>
  <Application>Microsoft Office PowerPoint</Application>
  <PresentationFormat>On-screen Show (4:3)</PresentationFormat>
  <Paragraphs>157</Paragraphs>
  <Slides>17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Median</vt:lpstr>
      <vt:lpstr>Chapter 6  Cookies and Sessions</vt:lpstr>
      <vt:lpstr>Cookies and Sessions</vt:lpstr>
      <vt:lpstr>Cookies and Sessions…</vt:lpstr>
      <vt:lpstr>   Cookies and Sessions…</vt:lpstr>
      <vt:lpstr>   Cookies and Sessions…</vt:lpstr>
      <vt:lpstr>  Cookies and Sessions…</vt:lpstr>
      <vt:lpstr>   Cookies and Sessions…</vt:lpstr>
      <vt:lpstr>  Cookies and Sessions…</vt:lpstr>
      <vt:lpstr>  Cookies and Sessions…</vt:lpstr>
      <vt:lpstr>   Cookies and Sessions…</vt:lpstr>
      <vt:lpstr>  Cookies and Sessions…</vt:lpstr>
      <vt:lpstr>  Cookies and Sessions…</vt:lpstr>
      <vt:lpstr>Chapter 7   Content Management Systems (CMS)  </vt:lpstr>
      <vt:lpstr>What is Content Management?</vt:lpstr>
      <vt:lpstr>Continue…</vt:lpstr>
      <vt:lpstr>Why a CMS?</vt:lpstr>
      <vt:lpstr>Continue…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Server side programs </dc:title>
  <dc:creator>lattu</dc:creator>
  <cp:lastModifiedBy>LIFEline</cp:lastModifiedBy>
  <cp:revision>449</cp:revision>
  <dcterms:created xsi:type="dcterms:W3CDTF">2006-08-16T00:00:00Z</dcterms:created>
  <dcterms:modified xsi:type="dcterms:W3CDTF">2016-05-28T22:02:26Z</dcterms:modified>
</cp:coreProperties>
</file>