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0" r:id="rId3"/>
    <p:sldId id="257" r:id="rId4"/>
    <p:sldId id="294" r:id="rId5"/>
    <p:sldId id="259" r:id="rId6"/>
    <p:sldId id="260" r:id="rId7"/>
    <p:sldId id="261" r:id="rId8"/>
    <p:sldId id="272" r:id="rId9"/>
    <p:sldId id="281" r:id="rId10"/>
    <p:sldId id="262" r:id="rId11"/>
    <p:sldId id="271" r:id="rId12"/>
    <p:sldId id="263" r:id="rId13"/>
    <p:sldId id="265" r:id="rId14"/>
    <p:sldId id="273" r:id="rId15"/>
    <p:sldId id="295" r:id="rId16"/>
    <p:sldId id="296" r:id="rId17"/>
    <p:sldId id="297" r:id="rId18"/>
    <p:sldId id="278" r:id="rId19"/>
    <p:sldId id="300" r:id="rId20"/>
    <p:sldId id="304" r:id="rId21"/>
    <p:sldId id="303" r:id="rId22"/>
    <p:sldId id="293" r:id="rId23"/>
    <p:sldId id="270" r:id="rId24"/>
    <p:sldId id="306" r:id="rId25"/>
    <p:sldId id="307" r:id="rId26"/>
    <p:sldId id="264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471" autoAdjust="0"/>
    <p:restoredTop sz="94660"/>
  </p:normalViewPr>
  <p:slideViewPr>
    <p:cSldViewPr snapToGrid="0">
      <p:cViewPr>
        <p:scale>
          <a:sx n="90" d="100"/>
          <a:sy n="90" d="100"/>
        </p:scale>
        <p:origin x="6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CDF6318-0102-42D0-9E1D-3CE3F6EA81A1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D0F05E8-2CC8-47E7-BB68-3D1A0EBFD75C}">
      <dgm:prSet phldrT="[Text]"/>
      <dgm:spPr/>
      <dgm:t>
        <a:bodyPr/>
        <a:lstStyle/>
        <a:p>
          <a:r>
            <a:rPr lang="en-US" dirty="0" smtClean="0"/>
            <a:t>preprocessing</a:t>
          </a:r>
          <a:endParaRPr lang="en-US" dirty="0"/>
        </a:p>
      </dgm:t>
    </dgm:pt>
    <dgm:pt modelId="{55B56318-ADD3-4C61-B87F-C709EEFADBB1}" type="parTrans" cxnId="{7F39D3F1-7F42-4FAB-A08C-99E097FC6B80}">
      <dgm:prSet/>
      <dgm:spPr/>
      <dgm:t>
        <a:bodyPr/>
        <a:lstStyle/>
        <a:p>
          <a:endParaRPr lang="en-US"/>
        </a:p>
      </dgm:t>
    </dgm:pt>
    <dgm:pt modelId="{A679B142-D616-4F29-9A42-AD6B48E3650F}" type="sibTrans" cxnId="{7F39D3F1-7F42-4FAB-A08C-99E097FC6B80}">
      <dgm:prSet/>
      <dgm:spPr/>
      <dgm:t>
        <a:bodyPr/>
        <a:lstStyle/>
        <a:p>
          <a:endParaRPr lang="en-US"/>
        </a:p>
      </dgm:t>
    </dgm:pt>
    <dgm:pt modelId="{0E75EE1B-D9F1-43C5-8469-F64C628F434E}">
      <dgm:prSet phldrT="[Text]"/>
      <dgm:spPr/>
      <dgm:t>
        <a:bodyPr/>
        <a:lstStyle/>
        <a:p>
          <a:r>
            <a:rPr lang="en-US" dirty="0" smtClean="0"/>
            <a:t>Feature extraction </a:t>
          </a:r>
          <a:endParaRPr lang="en-US" dirty="0"/>
        </a:p>
      </dgm:t>
    </dgm:pt>
    <dgm:pt modelId="{496B4900-AFDA-4BAA-9517-02D987D4DE0B}" type="parTrans" cxnId="{4FB478E0-F098-47DE-8CCA-6B92B0A86C75}">
      <dgm:prSet/>
      <dgm:spPr/>
      <dgm:t>
        <a:bodyPr/>
        <a:lstStyle/>
        <a:p>
          <a:endParaRPr lang="en-US"/>
        </a:p>
      </dgm:t>
    </dgm:pt>
    <dgm:pt modelId="{B9EA4811-EC48-4F6F-AD20-372153B8C5C7}" type="sibTrans" cxnId="{4FB478E0-F098-47DE-8CCA-6B92B0A86C75}">
      <dgm:prSet/>
      <dgm:spPr/>
      <dgm:t>
        <a:bodyPr/>
        <a:lstStyle/>
        <a:p>
          <a:endParaRPr lang="en-US"/>
        </a:p>
      </dgm:t>
    </dgm:pt>
    <dgm:pt modelId="{9682E3C7-224B-4794-BDED-F4DB8DA57A17}">
      <dgm:prSet phldrT="[Text]"/>
      <dgm:spPr/>
      <dgm:t>
        <a:bodyPr/>
        <a:lstStyle/>
        <a:p>
          <a:r>
            <a:rPr lang="en-US" dirty="0" smtClean="0"/>
            <a:t>Machine learning </a:t>
          </a:r>
          <a:endParaRPr lang="en-US" dirty="0"/>
        </a:p>
      </dgm:t>
    </dgm:pt>
    <dgm:pt modelId="{970472C2-4008-4793-BDF3-59A2BBF2E9A3}" type="parTrans" cxnId="{53B8A67F-85F2-4884-95BC-EABAB3476467}">
      <dgm:prSet/>
      <dgm:spPr/>
      <dgm:t>
        <a:bodyPr/>
        <a:lstStyle/>
        <a:p>
          <a:endParaRPr lang="en-US"/>
        </a:p>
      </dgm:t>
    </dgm:pt>
    <dgm:pt modelId="{1C10E6EF-900B-4EDA-AEBD-86C8126EE201}" type="sibTrans" cxnId="{53B8A67F-85F2-4884-95BC-EABAB3476467}">
      <dgm:prSet/>
      <dgm:spPr/>
      <dgm:t>
        <a:bodyPr/>
        <a:lstStyle/>
        <a:p>
          <a:endParaRPr lang="en-US"/>
        </a:p>
      </dgm:t>
    </dgm:pt>
    <dgm:pt modelId="{FE616E6A-E7C2-4809-8E99-D2F7E398C52F}" type="pres">
      <dgm:prSet presAssocID="{8CDF6318-0102-42D0-9E1D-3CE3F6EA81A1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F64037F-3EFC-429F-98CC-8CD4A3A6FDA0}" type="pres">
      <dgm:prSet presAssocID="{3D0F05E8-2CC8-47E7-BB68-3D1A0EBFD75C}" presName="composite" presStyleCnt="0"/>
      <dgm:spPr/>
      <dgm:t>
        <a:bodyPr/>
        <a:lstStyle/>
        <a:p>
          <a:endParaRPr lang="en-US"/>
        </a:p>
      </dgm:t>
    </dgm:pt>
    <dgm:pt modelId="{E3CB6A17-8EA8-4364-B281-89CEF422F903}" type="pres">
      <dgm:prSet presAssocID="{3D0F05E8-2CC8-47E7-BB68-3D1A0EBFD75C}" presName="imgShp" presStyleLbl="fgImgPlace1" presStyleIdx="0" presStyleCnt="3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776E0C77-3847-43C9-AE4D-1C9214B78187}" type="pres">
      <dgm:prSet presAssocID="{3D0F05E8-2CC8-47E7-BB68-3D1A0EBFD75C}" presName="txShp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E88E87-FCC1-4BCA-B187-289AE23661B4}" type="pres">
      <dgm:prSet presAssocID="{A679B142-D616-4F29-9A42-AD6B48E3650F}" presName="spacing" presStyleCnt="0"/>
      <dgm:spPr/>
      <dgm:t>
        <a:bodyPr/>
        <a:lstStyle/>
        <a:p>
          <a:endParaRPr lang="en-US"/>
        </a:p>
      </dgm:t>
    </dgm:pt>
    <dgm:pt modelId="{D91E0EF4-5D20-4A93-B2C4-E7D4B4814D78}" type="pres">
      <dgm:prSet presAssocID="{0E75EE1B-D9F1-43C5-8469-F64C628F434E}" presName="composite" presStyleCnt="0"/>
      <dgm:spPr/>
      <dgm:t>
        <a:bodyPr/>
        <a:lstStyle/>
        <a:p>
          <a:endParaRPr lang="en-US"/>
        </a:p>
      </dgm:t>
    </dgm:pt>
    <dgm:pt modelId="{A323F131-020F-4E1C-BECB-B988018F8209}" type="pres">
      <dgm:prSet presAssocID="{0E75EE1B-D9F1-43C5-8469-F64C628F434E}" presName="imgShp" presStyleLbl="fgImgPlace1" presStyleIdx="1" presStyleCnt="3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CE416C27-F418-44B5-A7B3-7C0FBB396600}" type="pres">
      <dgm:prSet presAssocID="{0E75EE1B-D9F1-43C5-8469-F64C628F434E}" presName="txShp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D241DE-0FC7-4C84-9854-2D71B917EAF1}" type="pres">
      <dgm:prSet presAssocID="{B9EA4811-EC48-4F6F-AD20-372153B8C5C7}" presName="spacing" presStyleCnt="0"/>
      <dgm:spPr/>
      <dgm:t>
        <a:bodyPr/>
        <a:lstStyle/>
        <a:p>
          <a:endParaRPr lang="en-US"/>
        </a:p>
      </dgm:t>
    </dgm:pt>
    <dgm:pt modelId="{B1605A26-8F12-49FF-9D16-4714D698AA3D}" type="pres">
      <dgm:prSet presAssocID="{9682E3C7-224B-4794-BDED-F4DB8DA57A17}" presName="composite" presStyleCnt="0"/>
      <dgm:spPr/>
      <dgm:t>
        <a:bodyPr/>
        <a:lstStyle/>
        <a:p>
          <a:endParaRPr lang="en-US"/>
        </a:p>
      </dgm:t>
    </dgm:pt>
    <dgm:pt modelId="{9C4B02FF-F801-4BD3-B62B-FE6369E85335}" type="pres">
      <dgm:prSet presAssocID="{9682E3C7-224B-4794-BDED-F4DB8DA57A17}" presName="imgShp" presStyleLbl="fgImgPlace1" presStyleIdx="2" presStyleCnt="3" custScaleX="110653" custScaleY="108648"/>
      <dgm:spPr>
        <a:blipFill rotWithShape="1"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4CDD0D33-AEF2-49E5-B9CF-BF5D4604C399}" type="pres">
      <dgm:prSet presAssocID="{9682E3C7-224B-4794-BDED-F4DB8DA57A17}" presName="txShp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78359E5-3EFE-4847-B595-D936ECCCB87B}" type="presOf" srcId="{8CDF6318-0102-42D0-9E1D-3CE3F6EA81A1}" destId="{FE616E6A-E7C2-4809-8E99-D2F7E398C52F}" srcOrd="0" destOrd="0" presId="urn:microsoft.com/office/officeart/2005/8/layout/vList3"/>
    <dgm:cxn modelId="{70A72D9F-1051-4DB5-B33A-E4D2CA968AFA}" type="presOf" srcId="{9682E3C7-224B-4794-BDED-F4DB8DA57A17}" destId="{4CDD0D33-AEF2-49E5-B9CF-BF5D4604C399}" srcOrd="0" destOrd="0" presId="urn:microsoft.com/office/officeart/2005/8/layout/vList3"/>
    <dgm:cxn modelId="{7F39D3F1-7F42-4FAB-A08C-99E097FC6B80}" srcId="{8CDF6318-0102-42D0-9E1D-3CE3F6EA81A1}" destId="{3D0F05E8-2CC8-47E7-BB68-3D1A0EBFD75C}" srcOrd="0" destOrd="0" parTransId="{55B56318-ADD3-4C61-B87F-C709EEFADBB1}" sibTransId="{A679B142-D616-4F29-9A42-AD6B48E3650F}"/>
    <dgm:cxn modelId="{FD0D1107-4025-42BE-9C29-011A96D2BFB7}" type="presOf" srcId="{0E75EE1B-D9F1-43C5-8469-F64C628F434E}" destId="{CE416C27-F418-44B5-A7B3-7C0FBB396600}" srcOrd="0" destOrd="0" presId="urn:microsoft.com/office/officeart/2005/8/layout/vList3"/>
    <dgm:cxn modelId="{4FB478E0-F098-47DE-8CCA-6B92B0A86C75}" srcId="{8CDF6318-0102-42D0-9E1D-3CE3F6EA81A1}" destId="{0E75EE1B-D9F1-43C5-8469-F64C628F434E}" srcOrd="1" destOrd="0" parTransId="{496B4900-AFDA-4BAA-9517-02D987D4DE0B}" sibTransId="{B9EA4811-EC48-4F6F-AD20-372153B8C5C7}"/>
    <dgm:cxn modelId="{835B9DFE-71E0-4BEE-A9A0-4BBEA38B7597}" type="presOf" srcId="{3D0F05E8-2CC8-47E7-BB68-3D1A0EBFD75C}" destId="{776E0C77-3847-43C9-AE4D-1C9214B78187}" srcOrd="0" destOrd="0" presId="urn:microsoft.com/office/officeart/2005/8/layout/vList3"/>
    <dgm:cxn modelId="{53B8A67F-85F2-4884-95BC-EABAB3476467}" srcId="{8CDF6318-0102-42D0-9E1D-3CE3F6EA81A1}" destId="{9682E3C7-224B-4794-BDED-F4DB8DA57A17}" srcOrd="2" destOrd="0" parTransId="{970472C2-4008-4793-BDF3-59A2BBF2E9A3}" sibTransId="{1C10E6EF-900B-4EDA-AEBD-86C8126EE201}"/>
    <dgm:cxn modelId="{DBD36330-9835-41FD-BC45-B1CE9B8000FA}" type="presParOf" srcId="{FE616E6A-E7C2-4809-8E99-D2F7E398C52F}" destId="{1F64037F-3EFC-429F-98CC-8CD4A3A6FDA0}" srcOrd="0" destOrd="0" presId="urn:microsoft.com/office/officeart/2005/8/layout/vList3"/>
    <dgm:cxn modelId="{F8ED8A49-F75D-4348-939D-A491729B8955}" type="presParOf" srcId="{1F64037F-3EFC-429F-98CC-8CD4A3A6FDA0}" destId="{E3CB6A17-8EA8-4364-B281-89CEF422F903}" srcOrd="0" destOrd="0" presId="urn:microsoft.com/office/officeart/2005/8/layout/vList3"/>
    <dgm:cxn modelId="{FCD7B386-7B7E-455A-9987-0AB5CF6CB65A}" type="presParOf" srcId="{1F64037F-3EFC-429F-98CC-8CD4A3A6FDA0}" destId="{776E0C77-3847-43C9-AE4D-1C9214B78187}" srcOrd="1" destOrd="0" presId="urn:microsoft.com/office/officeart/2005/8/layout/vList3"/>
    <dgm:cxn modelId="{1B1B2FD3-2023-4889-8FE9-B8382809249A}" type="presParOf" srcId="{FE616E6A-E7C2-4809-8E99-D2F7E398C52F}" destId="{68E88E87-FCC1-4BCA-B187-289AE23661B4}" srcOrd="1" destOrd="0" presId="urn:microsoft.com/office/officeart/2005/8/layout/vList3"/>
    <dgm:cxn modelId="{DB4A133C-FF37-4653-8500-04C0B5E1B8B6}" type="presParOf" srcId="{FE616E6A-E7C2-4809-8E99-D2F7E398C52F}" destId="{D91E0EF4-5D20-4A93-B2C4-E7D4B4814D78}" srcOrd="2" destOrd="0" presId="urn:microsoft.com/office/officeart/2005/8/layout/vList3"/>
    <dgm:cxn modelId="{56F3D02A-92C8-4D56-8CCF-77926DD47735}" type="presParOf" srcId="{D91E0EF4-5D20-4A93-B2C4-E7D4B4814D78}" destId="{A323F131-020F-4E1C-BECB-B988018F8209}" srcOrd="0" destOrd="0" presId="urn:microsoft.com/office/officeart/2005/8/layout/vList3"/>
    <dgm:cxn modelId="{5735FCEF-482D-4461-B6A0-2CC131D8F1D3}" type="presParOf" srcId="{D91E0EF4-5D20-4A93-B2C4-E7D4B4814D78}" destId="{CE416C27-F418-44B5-A7B3-7C0FBB396600}" srcOrd="1" destOrd="0" presId="urn:microsoft.com/office/officeart/2005/8/layout/vList3"/>
    <dgm:cxn modelId="{E6B30CF3-522C-4742-85D2-204B28BF8E48}" type="presParOf" srcId="{FE616E6A-E7C2-4809-8E99-D2F7E398C52F}" destId="{10D241DE-0FC7-4C84-9854-2D71B917EAF1}" srcOrd="3" destOrd="0" presId="urn:microsoft.com/office/officeart/2005/8/layout/vList3"/>
    <dgm:cxn modelId="{EB41B7F7-E57D-4CF1-AF36-F6A288AD6D9C}" type="presParOf" srcId="{FE616E6A-E7C2-4809-8E99-D2F7E398C52F}" destId="{B1605A26-8F12-49FF-9D16-4714D698AA3D}" srcOrd="4" destOrd="0" presId="urn:microsoft.com/office/officeart/2005/8/layout/vList3"/>
    <dgm:cxn modelId="{DD01BF9D-79F9-41AB-A466-073A9E01E772}" type="presParOf" srcId="{B1605A26-8F12-49FF-9D16-4714D698AA3D}" destId="{9C4B02FF-F801-4BD3-B62B-FE6369E85335}" srcOrd="0" destOrd="0" presId="urn:microsoft.com/office/officeart/2005/8/layout/vList3"/>
    <dgm:cxn modelId="{5BCC9225-B880-4A79-8850-4D7D97486FB4}" type="presParOf" srcId="{B1605A26-8F12-49FF-9D16-4714D698AA3D}" destId="{4CDD0D33-AEF2-49E5-B9CF-BF5D4604C399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6E0C77-3847-43C9-AE4D-1C9214B78187}">
      <dsp:nvSpPr>
        <dsp:cNvPr id="0" name=""/>
        <dsp:cNvSpPr/>
      </dsp:nvSpPr>
      <dsp:spPr>
        <a:xfrm rot="10800000">
          <a:off x="876797" y="654"/>
          <a:ext cx="2820062" cy="66592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3653" tIns="87630" rIns="163576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preprocessing</a:t>
          </a:r>
          <a:endParaRPr lang="en-US" sz="2300" kern="1200" dirty="0"/>
        </a:p>
      </dsp:txBody>
      <dsp:txXfrm rot="10800000">
        <a:off x="1043277" y="654"/>
        <a:ext cx="2653582" cy="665921"/>
      </dsp:txXfrm>
    </dsp:sp>
    <dsp:sp modelId="{E3CB6A17-8EA8-4364-B281-89CEF422F903}">
      <dsp:nvSpPr>
        <dsp:cNvPr id="0" name=""/>
        <dsp:cNvSpPr/>
      </dsp:nvSpPr>
      <dsp:spPr>
        <a:xfrm>
          <a:off x="543836" y="654"/>
          <a:ext cx="665921" cy="665921"/>
        </a:xfrm>
        <a:prstGeom prst="ellipse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416C27-F418-44B5-A7B3-7C0FBB396600}">
      <dsp:nvSpPr>
        <dsp:cNvPr id="0" name=""/>
        <dsp:cNvSpPr/>
      </dsp:nvSpPr>
      <dsp:spPr>
        <a:xfrm rot="10800000">
          <a:off x="876797" y="865358"/>
          <a:ext cx="2820062" cy="66592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3653" tIns="87630" rIns="163576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Feature extraction </a:t>
          </a:r>
          <a:endParaRPr lang="en-US" sz="2300" kern="1200" dirty="0"/>
        </a:p>
      </dsp:txBody>
      <dsp:txXfrm rot="10800000">
        <a:off x="1043277" y="865358"/>
        <a:ext cx="2653582" cy="665921"/>
      </dsp:txXfrm>
    </dsp:sp>
    <dsp:sp modelId="{A323F131-020F-4E1C-BECB-B988018F8209}">
      <dsp:nvSpPr>
        <dsp:cNvPr id="0" name=""/>
        <dsp:cNvSpPr/>
      </dsp:nvSpPr>
      <dsp:spPr>
        <a:xfrm>
          <a:off x="543836" y="865358"/>
          <a:ext cx="665921" cy="665921"/>
        </a:xfrm>
        <a:prstGeom prst="ellipse">
          <a:avLst/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DD0D33-AEF2-49E5-B9CF-BF5D4604C399}">
      <dsp:nvSpPr>
        <dsp:cNvPr id="0" name=""/>
        <dsp:cNvSpPr/>
      </dsp:nvSpPr>
      <dsp:spPr>
        <a:xfrm rot="10800000">
          <a:off x="894532" y="1758857"/>
          <a:ext cx="2820062" cy="66592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3653" tIns="87630" rIns="163576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Machine learning </a:t>
          </a:r>
          <a:endParaRPr lang="en-US" sz="2300" kern="1200" dirty="0"/>
        </a:p>
      </dsp:txBody>
      <dsp:txXfrm rot="10800000">
        <a:off x="1061012" y="1758857"/>
        <a:ext cx="2653582" cy="665921"/>
      </dsp:txXfrm>
    </dsp:sp>
    <dsp:sp modelId="{9C4B02FF-F801-4BD3-B62B-FE6369E85335}">
      <dsp:nvSpPr>
        <dsp:cNvPr id="0" name=""/>
        <dsp:cNvSpPr/>
      </dsp:nvSpPr>
      <dsp:spPr>
        <a:xfrm>
          <a:off x="526100" y="1730063"/>
          <a:ext cx="736862" cy="723510"/>
        </a:xfrm>
        <a:prstGeom prst="ellipse">
          <a:avLst/>
        </a:prstGeom>
        <a:blipFill rotWithShape="1">
          <a:blip xmlns:r="http://schemas.openxmlformats.org/officeDocument/2006/relationships" r:embed="rId3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88BAF-581F-4770-8805-6D95286AAF6B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7AF4C-4C41-4EF7-9D05-06DD4419F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983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88BAF-581F-4770-8805-6D95286AAF6B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7AF4C-4C41-4EF7-9D05-06DD4419F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197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88BAF-581F-4770-8805-6D95286AAF6B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7AF4C-4C41-4EF7-9D05-06DD4419F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384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88BAF-581F-4770-8805-6D95286AAF6B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7AF4C-4C41-4EF7-9D05-06DD4419F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375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88BAF-581F-4770-8805-6D95286AAF6B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7AF4C-4C41-4EF7-9D05-06DD4419F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287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88BAF-581F-4770-8805-6D95286AAF6B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7AF4C-4C41-4EF7-9D05-06DD4419F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483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88BAF-581F-4770-8805-6D95286AAF6B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7AF4C-4C41-4EF7-9D05-06DD4419F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2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88BAF-581F-4770-8805-6D95286AAF6B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7AF4C-4C41-4EF7-9D05-06DD4419F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262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88BAF-581F-4770-8805-6D95286AAF6B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7AF4C-4C41-4EF7-9D05-06DD4419F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302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88BAF-581F-4770-8805-6D95286AAF6B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7AF4C-4C41-4EF7-9D05-06DD4419F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015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88BAF-581F-4770-8805-6D95286AAF6B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7AF4C-4C41-4EF7-9D05-06DD4419F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635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288BAF-581F-4770-8805-6D95286AAF6B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87AF4C-4C41-4EF7-9D05-06DD4419F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841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5.png"/><Relationship Id="rId7" Type="http://schemas.openxmlformats.org/officeDocument/2006/relationships/diagramQuickStyle" Target="../diagrams/quickStyle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6.png"/><Relationship Id="rId9" Type="http://schemas.microsoft.com/office/2007/relationships/diagramDrawing" Target="../diagrams/drawing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2733" y="347731"/>
            <a:ext cx="10779616" cy="6310646"/>
          </a:xfrm>
        </p:spPr>
        <p:txBody>
          <a:bodyPr>
            <a:normAutofit fontScale="90000"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Faculty 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Informatics</a:t>
            </a:r>
            <a:br>
              <a:rPr 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Information </a:t>
            </a:r>
            <a:r>
              <a:rPr 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br>
              <a:rPr 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 Graduate Program (Regular</a:t>
            </a:r>
            <a:r>
              <a:rPr 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7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Hybrid </a:t>
            </a:r>
            <a:r>
              <a:rPr lang="en-US" sz="27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Approach of Amharic Fake News Detection on Social Media Using Machine Learning Technique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</a:t>
            </a:r>
            <a:br>
              <a:rPr 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</a:t>
            </a:r>
            <a:r>
              <a:rPr lang="en-US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Menbere </a:t>
            </a:r>
            <a:r>
              <a:rPr lang="en-US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Hailu</a:t>
            </a:r>
            <a:br>
              <a:rPr lang="en-US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Advisor :</a:t>
            </a: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Michael Melese (PhD</a:t>
            </a:r>
            <a:r>
              <a:rPr lang="en-US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.)</a:t>
            </a:r>
            <a:br>
              <a:rPr lang="en-US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8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</a:t>
            </a:r>
            <a:br>
              <a:rPr lang="en-US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Gondar, Ethiopia</a:t>
            </a:r>
            <a:br>
              <a:rPr lang="en-US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November 2020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logo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14422" y="444688"/>
            <a:ext cx="3696237" cy="1332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93008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46243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Scope and limitation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56068"/>
            <a:ext cx="10515600" cy="5120895"/>
          </a:xfrm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Scope</a:t>
            </a:r>
          </a:p>
          <a:p>
            <a:endParaRPr lang="en-US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ollecting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preparing and preprocessing the Amharic fake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news</a:t>
            </a:r>
          </a:p>
          <a:p>
            <a:pPr lvl="1">
              <a:buFont typeface="Wingdings" panose="05000000000000000000" pitchFamily="2" charset="2"/>
              <a:buChar char="v"/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xtracting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feature for Amharic fake news detection from content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based and social feature </a:t>
            </a:r>
            <a:r>
              <a:rPr lang="en-US" sz="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>
              <a:buFont typeface="Wingdings" panose="05000000000000000000" pitchFamily="2" charset="2"/>
              <a:buChar char="v"/>
            </a:pPr>
            <a:endParaRPr lang="en-US" sz="28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800" dirty="0" smtClean="0"/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achine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(RF, SVM and LR) is applied to identify the fake from the real one.</a:t>
            </a:r>
          </a:p>
          <a:p>
            <a:pPr lvl="1">
              <a:buFont typeface="Wingdings" panose="05000000000000000000" pitchFamily="2" charset="2"/>
              <a:buChar char="v"/>
            </a:pPr>
            <a:endParaRPr lang="en-US" sz="28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v"/>
            </a:pPr>
            <a:endParaRPr lang="en-US" sz="28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sz="2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012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46243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Cont..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56068"/>
            <a:ext cx="10515600" cy="5120895"/>
          </a:xfrm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Limitation</a:t>
            </a:r>
            <a:r>
              <a:rPr lang="en-US" dirty="0" smtClean="0"/>
              <a:t> </a:t>
            </a:r>
          </a:p>
          <a:p>
            <a:endParaRPr lang="en-US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consider the Amharic news in social media specifically in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Facebook</a:t>
            </a:r>
          </a:p>
          <a:p>
            <a:pPr lvl="1">
              <a:buFont typeface="Wingdings" panose="05000000000000000000" pitchFamily="2" charset="2"/>
              <a:buChar char="v"/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limited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binary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</a:p>
          <a:p>
            <a:pPr lvl="1">
              <a:buFont typeface="Wingdings" panose="05000000000000000000" pitchFamily="2" charset="2"/>
              <a:buChar char="v"/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800" dirty="0" smtClean="0"/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doesn’t analyses the pictures related to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news and user response based analysis  ( i.e.  like, share, comment )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4063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9215"/>
            <a:ext cx="10515600" cy="446243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Significance of the study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953038"/>
            <a:ext cx="10791423" cy="5615188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Social media users: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able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identify and does not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accept disinformation.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Expertise(journalist):</a:t>
            </a:r>
            <a:r>
              <a:rPr lang="en-US" dirty="0" smtClean="0"/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 journalist easily identify the given news is genuine or fake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Government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able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filter out fake news and prevent internal conflict because of dissemination of fake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news.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Researchers: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hybrid model for the future researcher want to work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related work and shows the effectiveness of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hybrid approach as compared to individual approach.</a:t>
            </a:r>
          </a:p>
        </p:txBody>
      </p:sp>
    </p:spTree>
    <p:extLst>
      <p:ext uri="{BB962C8B-B14F-4D97-AF65-F5344CB8AC3E}">
        <p14:creationId xmlns:p14="http://schemas.microsoft.com/office/powerpoint/2010/main" val="508825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46243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Related work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9424442"/>
              </p:ext>
            </p:extLst>
          </p:nvPr>
        </p:nvGraphicFramePr>
        <p:xfrm>
          <a:off x="64395" y="893849"/>
          <a:ext cx="12015989" cy="667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3198"/>
                <a:gridCol w="3120199"/>
                <a:gridCol w="2774952"/>
                <a:gridCol w="1540166"/>
                <a:gridCol w="2177474"/>
              </a:tblGrid>
              <a:tr h="599597"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Authors &amp; year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Title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Feature extraction &amp;</a:t>
                      </a:r>
                    </a:p>
                    <a:p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ML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Differences</a:t>
                      </a:r>
                      <a:r>
                        <a:rPr lang="en-US" sz="1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1113538">
                <a:tc>
                  <a:txBody>
                    <a:bodyPr/>
                    <a:lstStyle/>
                    <a:p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Abinet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and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Tibebe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et al … (2020)  [20]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Fake news detection model using machine learning approach: the case of Amharic news on social media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No_like</a:t>
                      </a: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share, comment </a:t>
                      </a:r>
                    </a:p>
                    <a:p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With RF, CART, ensemble</a:t>
                      </a:r>
                      <a:r>
                        <a:rPr lang="en-US" sz="1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94.4%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incorporating content features 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1113538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Ahmed et al… (2017) [65]</a:t>
                      </a:r>
                    </a:p>
                    <a:p>
                      <a:endParaRPr lang="en-US" sz="18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Detection of Online Fake News Using N-Gram Analysis and Machine Learning Techniques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TF-IDF and N-gram with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(SGD), (SVM), (LSVM), (KNN) and (DT). 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92% with unigram feature and SVM 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Incorporate</a:t>
                      </a:r>
                      <a:r>
                        <a:rPr lang="en-US" sz="1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social context feature and adding word2vec 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1370508">
                <a:tc>
                  <a:txBody>
                    <a:bodyPr/>
                    <a:lstStyle/>
                    <a:p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Shu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et al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(2019) [69]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Natural Language Processing based Hybrid Model for Detecting Fake News Using Content-Based Features and Social Features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BOW for content-based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Facebook Page ID, Source, and Facebook App ID for social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context with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 probabilistic classifier 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90.62% 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Using word2vec</a:t>
                      </a:r>
                      <a:r>
                        <a:rPr lang="en-US" sz="1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and N-gram.</a:t>
                      </a:r>
                    </a:p>
                    <a:p>
                      <a:r>
                        <a:rPr lang="en-US" sz="1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122163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Bourgonje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et al (2017) [71]</a:t>
                      </a:r>
                      <a:endParaRPr lang="en-US" sz="18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From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Clickbait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to Fake News Detection: An Approach based on Detecting the Stance of Headlines to Articles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N- gram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89.59%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Only focused on the similarity of headline and content . it didn’t  analyze the content  in detail.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42627">
                <a:tc>
                  <a:txBody>
                    <a:bodyPr/>
                    <a:lstStyle/>
                    <a:p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42627">
                <a:tc>
                  <a:txBody>
                    <a:bodyPr/>
                    <a:lstStyle/>
                    <a:p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0183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46243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59099"/>
            <a:ext cx="10515600" cy="5017864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Research  design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techniques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2158" y="1413858"/>
            <a:ext cx="4327301" cy="2630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514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46243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59098"/>
            <a:ext cx="10515600" cy="5413979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 design 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           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techniques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                                                  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Total of 4590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Fake:2211        Real: 2379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8366" y="1159099"/>
            <a:ext cx="4584879" cy="2338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945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46243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59099"/>
            <a:ext cx="10515600" cy="5017864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 design 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 :            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techniques </a:t>
            </a:r>
            <a:endParaRPr lang="en-US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7250" y="1325920"/>
            <a:ext cx="2857500" cy="1600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0516" y="1325920"/>
            <a:ext cx="2143125" cy="21431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7009" y="3273850"/>
            <a:ext cx="1983348" cy="1803043"/>
          </a:xfrm>
          <a:prstGeom prst="rect">
            <a:avLst/>
          </a:prstGeom>
        </p:spPr>
      </p:pic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2036839697"/>
              </p:ext>
            </p:extLst>
          </p:nvPr>
        </p:nvGraphicFramePr>
        <p:xfrm>
          <a:off x="6957392" y="3684104"/>
          <a:ext cx="4240696" cy="24542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188208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>
        <p:bldAsOne/>
      </p:bldGraphic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46243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59099"/>
            <a:ext cx="10515600" cy="5017864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 design 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 :            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techniques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Evaluation </a:t>
            </a:r>
            <a:endParaRPr lang="en-US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9887" y="1515381"/>
            <a:ext cx="4507606" cy="3249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275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46243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8799" y="811213"/>
            <a:ext cx="8178085" cy="5821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782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46243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Experiments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6865747"/>
              </p:ext>
            </p:extLst>
          </p:nvPr>
        </p:nvGraphicFramePr>
        <p:xfrm>
          <a:off x="838199" y="1158878"/>
          <a:ext cx="11177790" cy="5013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1089"/>
                <a:gridCol w="3891899"/>
                <a:gridCol w="4624802"/>
              </a:tblGrid>
              <a:tr h="546661">
                <a:tc>
                  <a:txBody>
                    <a:bodyPr/>
                    <a:lstStyle/>
                    <a:p>
                      <a:r>
                        <a:rPr lang="en-US" dirty="0" smtClean="0"/>
                        <a:t>Experiments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Approach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Features and algorithms 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</a:tr>
              <a:tr h="546661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Experiment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1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  <a:p>
                      <a:pPr lvl="2"/>
                      <a:endParaRPr lang="en-US" dirty="0" smtClean="0"/>
                    </a:p>
                    <a:p>
                      <a:pPr lvl="2"/>
                      <a:endParaRPr lang="en-US" dirty="0" smtClean="0"/>
                    </a:p>
                    <a:p>
                      <a:pPr lvl="2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Content-based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Unigram with LR, SVM, and RF </a:t>
                      </a:r>
                      <a:endParaRPr lang="en-US" dirty="0"/>
                    </a:p>
                  </a:txBody>
                  <a:tcPr/>
                </a:tc>
              </a:tr>
              <a:tr h="546661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Experiment 2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Bigram with LR, SVM, and RF </a:t>
                      </a:r>
                      <a:endParaRPr lang="en-US" dirty="0"/>
                    </a:p>
                  </a:txBody>
                  <a:tcPr/>
                </a:tc>
              </a:tr>
              <a:tr h="546661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Experiment 3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Trigram with LR, SVM, and RF </a:t>
                      </a:r>
                      <a:endParaRPr lang="en-US" dirty="0"/>
                    </a:p>
                  </a:txBody>
                  <a:tcPr/>
                </a:tc>
              </a:tr>
              <a:tr h="546661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Experiment 4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Word2vec with LR, SVM, and RF 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546661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Experiment 5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lang="en-US" sz="2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hybrid</a:t>
                      </a:r>
                      <a:r>
                        <a:rPr lang="en-US" sz="2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of </a:t>
                      </a:r>
                    </a:p>
                    <a:p>
                      <a:r>
                        <a:rPr lang="en-US" sz="2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content and social-based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Unigram + social</a:t>
                      </a:r>
                      <a:r>
                        <a:rPr lang="en-US" baseline="0" dirty="0" smtClean="0"/>
                        <a:t> feature  with </a:t>
                      </a:r>
                      <a:r>
                        <a:rPr lang="en-US" dirty="0" smtClean="0"/>
                        <a:t>LR, SVM, and RF </a:t>
                      </a:r>
                      <a:endParaRPr lang="en-US" dirty="0"/>
                    </a:p>
                  </a:txBody>
                  <a:tcPr/>
                </a:tc>
              </a:tr>
              <a:tr h="546661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Experiment 6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Bigram + social</a:t>
                      </a:r>
                      <a:r>
                        <a:rPr lang="en-US" baseline="0" dirty="0" smtClean="0"/>
                        <a:t> feature  with </a:t>
                      </a:r>
                      <a:r>
                        <a:rPr lang="en-US" dirty="0" smtClean="0"/>
                        <a:t>LR, SVM, and RF </a:t>
                      </a:r>
                      <a:endParaRPr lang="en-US" dirty="0"/>
                    </a:p>
                  </a:txBody>
                  <a:tcPr/>
                </a:tc>
              </a:tr>
              <a:tr h="546661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Experiment 7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Trigram + social</a:t>
                      </a:r>
                      <a:r>
                        <a:rPr lang="en-US" baseline="0" dirty="0" smtClean="0"/>
                        <a:t> feature  with </a:t>
                      </a:r>
                      <a:r>
                        <a:rPr lang="en-US" dirty="0" smtClean="0"/>
                        <a:t>LR, SVM, and RF </a:t>
                      </a:r>
                      <a:endParaRPr lang="en-US" dirty="0"/>
                    </a:p>
                  </a:txBody>
                  <a:tcPr/>
                </a:tc>
              </a:tr>
              <a:tr h="546661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Experiment 8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Word2</a:t>
                      </a:r>
                      <a:r>
                        <a:rPr lang="en-US" baseline="0" dirty="0" smtClean="0"/>
                        <a:t>vec</a:t>
                      </a:r>
                      <a:r>
                        <a:rPr lang="en-US" dirty="0" smtClean="0"/>
                        <a:t>+ social</a:t>
                      </a:r>
                      <a:r>
                        <a:rPr lang="en-US" baseline="0" dirty="0" smtClean="0"/>
                        <a:t> feature  with </a:t>
                      </a:r>
                      <a:r>
                        <a:rPr lang="en-US" dirty="0" smtClean="0"/>
                        <a:t>LR, SVM, and RF 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8561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46243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Contents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2580" y="811369"/>
            <a:ext cx="10671220" cy="5615189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Statements of problem 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 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 and result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</a:t>
            </a:r>
            <a:r>
              <a:rPr lang="en-US" dirty="0" smtClean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898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46243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Experiments result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56068"/>
            <a:ext cx="10515600" cy="5120895"/>
          </a:xfrm>
        </p:spPr>
        <p:txBody>
          <a:bodyPr/>
          <a:lstStyle/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99841027"/>
              </p:ext>
            </p:extLst>
          </p:nvPr>
        </p:nvGraphicFramePr>
        <p:xfrm>
          <a:off x="579548" y="901283"/>
          <a:ext cx="9247033" cy="545606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30335"/>
                <a:gridCol w="1370310"/>
                <a:gridCol w="1278570"/>
                <a:gridCol w="1226911"/>
                <a:gridCol w="1197608"/>
                <a:gridCol w="1243299"/>
              </a:tblGrid>
              <a:tr h="78849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Features 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793" marR="66793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Algorithm 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793" marR="66793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 (100%)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793" marR="66793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Precision (100% )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793" marR="66793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Recall (100%)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793" marR="66793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F1-score (100 %)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793" marR="66793" marT="0" marB="0"/>
                </a:tc>
              </a:tr>
              <a:tr h="373933">
                <a:tc rowSpan="3"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Unigram with TFIDF 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793" marR="66793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LR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793" marR="66793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93.35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793" marR="66793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93.33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793" marR="66793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93.33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793" marR="66793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93.33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793" marR="66793" marT="0" marB="0"/>
                </a:tc>
              </a:tr>
              <a:tr h="37393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SVM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793" marR="66793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89.76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793" marR="66793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90.00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793" marR="66793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89.8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793" marR="66793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89.89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793" marR="66793" marT="0" marB="0"/>
                </a:tc>
              </a:tr>
              <a:tr h="37393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RF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793" marR="66793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91.5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793" marR="66793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91.47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793" marR="66793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91.5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793" marR="66793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91.48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793" marR="66793" marT="0" marB="0"/>
                </a:tc>
              </a:tr>
              <a:tr h="373933">
                <a:tc rowSpan="3"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Bigram with TFIDF 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tabLst>
                          <a:tab pos="1076325" algn="l"/>
                        </a:tabLs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793" marR="66793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LR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793" marR="66793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89.32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793" marR="66793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90.00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793" marR="66793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89.5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793" marR="66793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89.75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793" marR="66793" marT="0" marB="0"/>
                </a:tc>
              </a:tr>
              <a:tr h="37393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SVM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793" marR="66793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81.69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793" marR="66793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84.57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793" marR="66793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82.0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793" marR="66793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83.16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793" marR="66793" marT="0" marB="0"/>
                </a:tc>
              </a:tr>
              <a:tr h="37393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RF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793" marR="66793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86.71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793" marR="66793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88.22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793" marR="66793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86.97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793" marR="66793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87.59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793" marR="66793" marT="0" marB="0"/>
                </a:tc>
              </a:tr>
              <a:tr h="373933">
                <a:tc rowSpan="3"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Trigram with TFIDF 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793" marR="66793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LR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793" marR="66793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76.57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793" marR="66793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83.26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793" marR="66793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77.15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793" marR="66793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80.08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793" marR="66793" marT="0" marB="0"/>
                </a:tc>
              </a:tr>
              <a:tr h="37393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SVM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793" marR="66793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74.94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793" marR="66793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82.30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793" marR="66793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75.5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793" marR="66793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78.75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793" marR="66793" marT="0" marB="0"/>
                </a:tc>
              </a:tr>
              <a:tr h="37393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RF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793" marR="66793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79.52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793" marR="66793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84.63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793" marR="66793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80.01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793" marR="66793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82.25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793" marR="66793" marT="0" marB="0"/>
                </a:tc>
              </a:tr>
              <a:tr h="373933">
                <a:tc rowSpan="3"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Word2vec  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793" marR="66793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LR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793" marR="66793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92.48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793" marR="66793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92.50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793" marR="66793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92.45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793" marR="66793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95.47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793" marR="66793" marT="0" marB="0"/>
                </a:tc>
              </a:tr>
              <a:tr h="37393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SVM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793" marR="66793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94.22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793" marR="66793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94.28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793" marR="66793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95.24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793" marR="66793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94.75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793" marR="66793" marT="0" marB="0"/>
                </a:tc>
              </a:tr>
              <a:tr h="37393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RF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793" marR="66793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94.00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793" marR="66793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94.04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793" marR="66793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93.97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793" marR="66793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94.00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793" marR="66793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681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46243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Experiments result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56068"/>
            <a:ext cx="10515600" cy="5120895"/>
          </a:xfrm>
        </p:spPr>
        <p:txBody>
          <a:bodyPr/>
          <a:lstStyle/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84802576"/>
              </p:ext>
            </p:extLst>
          </p:nvPr>
        </p:nvGraphicFramePr>
        <p:xfrm>
          <a:off x="553791" y="927036"/>
          <a:ext cx="9620519" cy="53649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412903"/>
                <a:gridCol w="1339403"/>
                <a:gridCol w="1159098"/>
                <a:gridCol w="1249251"/>
                <a:gridCol w="1210614"/>
                <a:gridCol w="1249250"/>
              </a:tblGrid>
              <a:tr h="79539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Features 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793" marR="66793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Algorithm 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793" marR="66793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 (100%)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793" marR="66793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Precision (100% )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793" marR="66793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Recall (100%)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793" marR="66793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F1-score (100 %)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793" marR="66793" marT="0" marB="0"/>
                </a:tc>
              </a:tr>
              <a:tr h="377789">
                <a:tc rowSpan="3"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Unigram with </a:t>
                      </a:r>
                      <a:r>
                        <a:rPr lang="en-US" sz="18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TFIDF    +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Social</a:t>
                      </a:r>
                      <a:r>
                        <a:rPr lang="en-US" sz="1800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feature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793" marR="66793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LR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96.84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97.10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96.75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96.92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778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SVM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96.40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96.72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96.30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96.50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778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RF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99.56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99.57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99.55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99.56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7789">
                <a:tc rowSpan="3"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Bigram with </a:t>
                      </a:r>
                      <a:r>
                        <a:rPr lang="en-US" sz="18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TFIDF  +</a:t>
                      </a: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Social</a:t>
                      </a:r>
                      <a:r>
                        <a:rPr lang="en-US" sz="1800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feature</a:t>
                      </a:r>
                    </a:p>
                  </a:txBody>
                  <a:tcPr marL="66793" marR="66793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LR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96.84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97.1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96.75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95.39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778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SVM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96.40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96.72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96.30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96.50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1383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RF</a:t>
                      </a:r>
                      <a:endParaRPr lang="en-US" sz="18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99.34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99.36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99.33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99.34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7789">
                <a:tc rowSpan="3"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Trigram with TFIDF </a:t>
                      </a:r>
                      <a:r>
                        <a:rPr lang="en-US" sz="18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+</a:t>
                      </a: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Social</a:t>
                      </a:r>
                      <a:r>
                        <a:rPr lang="en-US" sz="1800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feature</a:t>
                      </a:r>
                      <a:endParaRPr lang="en-US" sz="1800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793" marR="66793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LR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96.84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97.1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96.75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95.39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778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SVM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96.40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96.72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96.30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96.50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778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RF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99.34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99.35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99.34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99.34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7789">
                <a:tc rowSpan="3"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Word2vec  </a:t>
                      </a:r>
                      <a:r>
                        <a:rPr lang="en-US" sz="18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 Social feature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793" marR="66793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LR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93.79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93.80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93.77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90.87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778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SVM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96.40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96.72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96.30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96.50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778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RF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99.67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99.68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99.66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99.67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8863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46243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iscussion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56068"/>
            <a:ext cx="10515600" cy="5120895"/>
          </a:xfrm>
        </p:spPr>
        <p:txBody>
          <a:bodyPr/>
          <a:lstStyle/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content based analysis word2vec features have been higher accuracy among other content features. because this feature contain the semantic information of words in the document .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 compared to content based analysis hybrid approach achieves higher accuracy . It shows that hybrid approach is an effective approach other than individual.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achieve the highest accuracy as compared to SVM and RF </a:t>
            </a:r>
          </a:p>
        </p:txBody>
      </p:sp>
    </p:spTree>
    <p:extLst>
      <p:ext uri="{BB962C8B-B14F-4D97-AF65-F5344CB8AC3E}">
        <p14:creationId xmlns:p14="http://schemas.microsoft.com/office/powerpoint/2010/main" val="4253469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46243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56068"/>
            <a:ext cx="10515600" cy="5120895"/>
          </a:xfrm>
        </p:spPr>
        <p:txBody>
          <a:bodyPr/>
          <a:lstStyle/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best to see the difference in performance outcomes using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deep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algorithm models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uild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variety of detection methods, other languages such as Tigrigna,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AfanOromo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Sidamegna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would be nice to consider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would be better for future researchers to incorporate picture analysis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296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46243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7577" y="1056068"/>
            <a:ext cx="11539471" cy="4855335"/>
          </a:xfrm>
        </p:spPr>
        <p:txBody>
          <a:bodyPr>
            <a:normAutofit/>
          </a:bodyPr>
          <a:lstStyle/>
          <a:p>
            <a:endParaRPr lang="en-US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used a data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collected from Facebook and prepared and annotate for the purpose of feature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extraction. 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extraction method of word2vec,N-gram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TFIDF feature have been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applied on 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content. And a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of 8 experiments have been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conducted. 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highest accuracy score is 99.7% when using hybrid of word2vec with social-context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feature and RF algorithm.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4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043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707" y="2551822"/>
            <a:ext cx="10535093" cy="1371711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 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6344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46243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4862" y="1120462"/>
            <a:ext cx="8255358" cy="4005330"/>
          </a:xfrm>
        </p:spPr>
      </p:pic>
    </p:spTree>
    <p:extLst>
      <p:ext uri="{BB962C8B-B14F-4D97-AF65-F5344CB8AC3E}">
        <p14:creationId xmlns:p14="http://schemas.microsoft.com/office/powerpoint/2010/main" val="652153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46243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2580" y="811369"/>
            <a:ext cx="10671220" cy="5615189"/>
          </a:xfrm>
        </p:spPr>
        <p:txBody>
          <a:bodyPr>
            <a:normAutofit fontScale="92500" lnSpcReduction="10000"/>
          </a:bodyPr>
          <a:lstStyle/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exchange of data between individuals that results in a shared understanding between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them.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Social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media is one of the means of using the Internet to exchange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information.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Social media currently provide localization, which allows the user to use different world languages on their sites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large amounts of false information are created online for the purpose of political and financial benefit, causing uncertainty for users to detect whether the information is true or false.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219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46243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Cont. .. 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2580" y="811369"/>
            <a:ext cx="10671220" cy="5615189"/>
          </a:xfrm>
        </p:spPr>
        <p:txBody>
          <a:bodyPr/>
          <a:lstStyle/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Fake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news calls for violence and attacks on specific person or community targets based on their political beliefs, ethnic background, and religious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affiliation.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important to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automatically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 fake news on this platform.</a:t>
            </a: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Fake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news detection on social media has recently become an emerging research that is attracting great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attention.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3912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46243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Statement of problem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96214" y="953037"/>
            <a:ext cx="11681138" cy="567958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eople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promptly get their news from social media than from traditional news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source.</a:t>
            </a:r>
          </a:p>
          <a:p>
            <a:pPr lvl="3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Social media user accept all things that are posted on Facebook</a:t>
            </a:r>
          </a:p>
          <a:p>
            <a:pPr lvl="3"/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alse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makes a great impact on the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economy, social and political.</a:t>
            </a:r>
          </a:p>
          <a:p>
            <a:pPr lvl="3"/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under-resourced Ethiopian languages highly suffer from the benefits of fake news detection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7251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46243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Research question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56068"/>
            <a:ext cx="10515600" cy="5120895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feature extraction techniques best detect Amharic fake news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lvl="0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machine learning algorithm is preferable for detecting Amharic fake news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lvl="0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what extent the fake news is detected using the hybrid of content and social features?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070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46243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 of the study 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17431"/>
            <a:ext cx="10515600" cy="5254579"/>
          </a:xfrm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General objective</a:t>
            </a:r>
          </a:p>
          <a:p>
            <a:pPr marL="0" indent="0">
              <a:buNone/>
            </a:pPr>
            <a:endParaRPr lang="en-US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 design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develop a model that can detect fake news using a content and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social features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social media specifically on Facebook</a:t>
            </a:r>
            <a:r>
              <a:rPr lang="en-US" sz="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6759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46243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Cont..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56068"/>
            <a:ext cx="10515600" cy="512089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Specific objective 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review related literature to understand the state-of-the-art fake news detection, Amharic language and machine learning technique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collect, preprocess and prepare representative fake news for Amharic language from Facebook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identify and extract the features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detecting Amharic fake news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9622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23517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Cont.…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004552"/>
            <a:ext cx="10739907" cy="5653825"/>
          </a:xfrm>
        </p:spPr>
        <p:txBody>
          <a:bodyPr>
            <a:normAutofit lnSpcReduction="10000"/>
          </a:bodyPr>
          <a:lstStyle/>
          <a:p>
            <a:pPr lvl="0"/>
            <a:endParaRPr lang="en-US" dirty="0" smtClean="0"/>
          </a:p>
          <a:p>
            <a:pPr lvl="1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the architecture of fake news detection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develop a prototype for Amharic fake news detection models using machine learning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evaluate the performance of the Amharic fake news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detection</a:t>
            </a:r>
          </a:p>
          <a:p>
            <a:pPr marL="457200" lvl="1" indent="0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report the findings of Amharic fake news detection on social media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further recommend future research direction for the upcoming research area. </a:t>
            </a:r>
          </a:p>
        </p:txBody>
      </p:sp>
    </p:spTree>
    <p:extLst>
      <p:ext uri="{BB962C8B-B14F-4D97-AF65-F5344CB8AC3E}">
        <p14:creationId xmlns:p14="http://schemas.microsoft.com/office/powerpoint/2010/main" val="668371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1387</TotalTime>
  <Words>1321</Words>
  <Application>Microsoft Office PowerPoint</Application>
  <PresentationFormat>Widescreen</PresentationFormat>
  <Paragraphs>350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Calibri Light</vt:lpstr>
      <vt:lpstr>Times New Roman</vt:lpstr>
      <vt:lpstr>Wingdings</vt:lpstr>
      <vt:lpstr>Office Theme</vt:lpstr>
      <vt:lpstr>                  Faculty of Informatics  Department of Information System  Post Graduate Program (Regular)  Hybrid Approach of Amharic Fake News Detection on Social Media Using Machine Learning Technique                                                                                                                                                             By: Menbere Hailu                                                                                                Advisor :Michael Melese (PhD.)                                                                                                       Gondar, Ethiopia  November 2020</vt:lpstr>
      <vt:lpstr>Contents </vt:lpstr>
      <vt:lpstr>Introduction </vt:lpstr>
      <vt:lpstr> Cont. .. </vt:lpstr>
      <vt:lpstr>Statement of problem</vt:lpstr>
      <vt:lpstr>Research question </vt:lpstr>
      <vt:lpstr>Objective of the study </vt:lpstr>
      <vt:lpstr>Cont..</vt:lpstr>
      <vt:lpstr>Cont.…</vt:lpstr>
      <vt:lpstr>Scope and limitation </vt:lpstr>
      <vt:lpstr>Cont..</vt:lpstr>
      <vt:lpstr>Significance of the study</vt:lpstr>
      <vt:lpstr>Related work </vt:lpstr>
      <vt:lpstr>Methodology </vt:lpstr>
      <vt:lpstr>Methodology </vt:lpstr>
      <vt:lpstr>Methodology </vt:lpstr>
      <vt:lpstr>Methodology </vt:lpstr>
      <vt:lpstr>Architecture </vt:lpstr>
      <vt:lpstr>Experiments </vt:lpstr>
      <vt:lpstr>Experiments result</vt:lpstr>
      <vt:lpstr>Experiments result</vt:lpstr>
      <vt:lpstr>Discussion </vt:lpstr>
      <vt:lpstr>Recommendation </vt:lpstr>
      <vt:lpstr>Conclusion </vt:lpstr>
      <vt:lpstr>                        THANK YOU </vt:lpstr>
      <vt:lpstr>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MenbiAmel</dc:creator>
  <cp:lastModifiedBy>MenbiAmel</cp:lastModifiedBy>
  <cp:revision>68</cp:revision>
  <dcterms:created xsi:type="dcterms:W3CDTF">2020-12-05T21:17:34Z</dcterms:created>
  <dcterms:modified xsi:type="dcterms:W3CDTF">2020-12-30T09:26:50Z</dcterms:modified>
</cp:coreProperties>
</file>