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3"/>
  </p:notesMasterIdLst>
  <p:handoutMasterIdLst>
    <p:handoutMasterId r:id="rId84"/>
  </p:handoutMasterIdLst>
  <p:sldIdLst>
    <p:sldId id="258" r:id="rId2"/>
    <p:sldId id="348" r:id="rId3"/>
    <p:sldId id="355" r:id="rId4"/>
    <p:sldId id="356" r:id="rId5"/>
    <p:sldId id="350" r:id="rId6"/>
    <p:sldId id="351" r:id="rId7"/>
    <p:sldId id="259" r:id="rId8"/>
    <p:sldId id="260" r:id="rId9"/>
    <p:sldId id="261" r:id="rId10"/>
    <p:sldId id="262" r:id="rId11"/>
    <p:sldId id="263" r:id="rId12"/>
    <p:sldId id="264" r:id="rId13"/>
    <p:sldId id="352" r:id="rId14"/>
    <p:sldId id="353" r:id="rId15"/>
    <p:sldId id="307" r:id="rId16"/>
    <p:sldId id="308" r:id="rId17"/>
    <p:sldId id="309" r:id="rId18"/>
    <p:sldId id="364" r:id="rId19"/>
    <p:sldId id="365" r:id="rId20"/>
    <p:sldId id="265" r:id="rId21"/>
    <p:sldId id="266" r:id="rId22"/>
    <p:sldId id="267" r:id="rId23"/>
    <p:sldId id="269" r:id="rId24"/>
    <p:sldId id="358" r:id="rId25"/>
    <p:sldId id="359" r:id="rId26"/>
    <p:sldId id="279" r:id="rId27"/>
    <p:sldId id="316" r:id="rId28"/>
    <p:sldId id="317" r:id="rId29"/>
    <p:sldId id="361" r:id="rId30"/>
    <p:sldId id="349" r:id="rId31"/>
    <p:sldId id="360" r:id="rId32"/>
    <p:sldId id="366" r:id="rId33"/>
    <p:sldId id="367" r:id="rId34"/>
    <p:sldId id="368" r:id="rId35"/>
    <p:sldId id="369" r:id="rId36"/>
    <p:sldId id="371" r:id="rId37"/>
    <p:sldId id="372" r:id="rId38"/>
    <p:sldId id="373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06" r:id="rId66"/>
    <p:sldId id="407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2" r:id="rId80"/>
    <p:sldId id="423" r:id="rId81"/>
    <p:sldId id="424" r:id="rId8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91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6 4 3 2 1 0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2702D6-CC1F-A64F-B9A5-EB201DA0251D}" type="slidenum">
              <a:rPr lang="en-US" sz="1200"/>
              <a:pPr eaLnBrk="1" hangingPunct="1"/>
              <a:t>51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745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do you get these numbers?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Suggests df is better.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5957016-9118-814F-82FB-321282CA8DEF}" type="slidenum">
              <a:rPr lang="en-US" sz="1200"/>
              <a:pPr eaLnBrk="1" hangingPunct="1"/>
              <a:t>54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880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Law of Cosines (Cosine Rule) wikipedia page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11E3A2A-4E64-BA4C-9424-F0CCC20B2367}" type="slidenum">
              <a:rPr lang="en-US" sz="1200"/>
              <a:pPr eaLnBrk="1" hangingPunct="1"/>
              <a:t>70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69208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77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1506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200"/>
              <a:pPr eaLnBrk="1" hangingPunct="1"/>
              <a:t>78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65386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Needs to be after the idea of separately weighting query and document terms.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72170B6-7133-8340-BA7D-540FED543EA4}" type="slidenum">
              <a:rPr lang="en-US" sz="1200"/>
              <a:pPr eaLnBrk="1" hangingPunct="1"/>
              <a:t>79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562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584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Wikimedia commons picture of 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886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>
                <a:ea typeface="ＭＳ Ｐゴシック" charset="0"/>
              </a:rPr>
              <a:t>Cf. our discussion of how Westlaw Boolean queries didn</a:t>
            </a:r>
            <a:r>
              <a:rPr lang="ja-JP" altLang="en-US">
                <a:ea typeface="ＭＳ Ｐゴシック" charset="0"/>
              </a:rPr>
              <a:t>’</a:t>
            </a:r>
            <a:r>
              <a:rPr lang="en-US">
                <a:ea typeface="ＭＳ Ｐゴシック" charset="0"/>
              </a:rPr>
              <a:t>t actually outperform free text querying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B45AE43-DAD5-5549-85DE-D513DBD71903}" type="slidenum">
              <a:rPr lang="en-US" sz="1200"/>
              <a:pPr eaLnBrk="1" hangingPunct="1"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2723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Underline</a:t>
            </a:r>
            <a:r>
              <a:rPr lang="en-US" baseline="0" dirty="0" smtClean="0"/>
              <a:t> count vector and circle a vector!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758CC-F7CA-5D4C-9288-CB423C2C932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7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3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Excel_97-2003____4.xls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5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6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___2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’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</a:t>
            </a:r>
            <a:r>
              <a:rPr lang="en-US" dirty="0" smtClean="0">
                <a:latin typeface="Calibri" charset="0"/>
                <a:ea typeface="ＭＳ Ｐゴシック" charset="0"/>
              </a:rPr>
              <a:t>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doc by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stages of text processing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’ </a:t>
            </a:r>
            <a:r>
              <a:rPr lang="en-US" dirty="0">
                <a:latin typeface="Arial" charset="0"/>
              </a:rPr>
              <a:t>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Our focus</a:t>
            </a:r>
            <a:endParaRPr lang="en-US" dirty="0">
              <a:latin typeface="+mn-lt"/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</a:rPr>
              <a:t>the two </a:t>
            </a:r>
            <a:r>
              <a:rPr lang="en-US" dirty="0" smtClean="0">
                <a:latin typeface="Calibri" charset="0"/>
                <a:ea typeface="ＭＳ Ｐゴシック" charset="0"/>
              </a:rPr>
              <a:t>postings (intersect the document sets):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documents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ranked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far, our queries have all been Boolean.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Documents either match or </a:t>
            </a:r>
            <a:r>
              <a:rPr lang="en-US" dirty="0" smtClean="0">
                <a:latin typeface="Calibri" charset="0"/>
                <a:ea typeface="ＭＳ Ｐゴシック" charset="0"/>
              </a:rPr>
              <a:t>don’t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Good for expert users with precise understanding of their needs and the collection.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Also good for applications: Applications can easily consume 1000s of results.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good for the majority of users.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Most users incapable of writing Boolean queries (or they are, but they think </a:t>
            </a:r>
            <a:r>
              <a:rPr lang="en-US" dirty="0" smtClean="0">
                <a:latin typeface="Calibri" charset="0"/>
                <a:ea typeface="ＭＳ Ｐゴシック" charset="0"/>
              </a:rPr>
              <a:t>it’s </a:t>
            </a:r>
            <a:r>
              <a:rPr lang="en-US" dirty="0">
                <a:latin typeface="Calibri" charset="0"/>
                <a:ea typeface="ＭＳ Ｐゴシック" charset="0"/>
              </a:rPr>
              <a:t>too much work).</a:t>
            </a:r>
          </a:p>
          <a:p>
            <a:pPr lvl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Most users </a:t>
            </a:r>
            <a:r>
              <a:rPr lang="en-US" dirty="0" smtClean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don’t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want to wade through 1000s of results.</a:t>
            </a:r>
          </a:p>
          <a:p>
            <a:pPr lvl="2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This is particularly true of web search.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45816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Boolean search:</a:t>
            </a:r>
            <a:br>
              <a:rPr lang="en-US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feast or famine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Boolean queries often result in either too few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(≈0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or too many (1000s) results.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1: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650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→ 200,000 hits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2: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standard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user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dlink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650 no card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found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 →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hits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takes a lot of skill to come up with a query that produces a manageable number of hits.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AND gives too few; OR gives too many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8296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Rather than a set of documents satisfying a query expression, 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ranked retrieval models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the system returns an ordering over the (top) documents in the collection with respect to a query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Free text queries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Rather than a query language of operators and expressions,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user’s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query is just one or more words in a human language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principle, there are two separate choices here, but in practice, ranked retrieval models have normally been associated with free text queries and vice versa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04CD622-71EB-E942-81D1-1DC915DC690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Scoring as the basis of ranked retrieval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wish to return in order the documents most likely to be useful to the searcher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How can we rank-order the documents in the collection with respect to a query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 eaLnBrk="1" hangingPunct="1"/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f(</a:t>
            </a:r>
            <a:r>
              <a:rPr lang="en-US" dirty="0" err="1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d,q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Assign a score – say in [0, 1] – to each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This score measures how well document and query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“match”.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341088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Query-document matching scores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a way of assigning a score to a query/document pair</a:t>
            </a:r>
          </a:p>
          <a:p>
            <a:pPr eaLnBrk="1" hangingPunct="1"/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Let’s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start with a one-term query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the query term does not occur in the document: score should be 0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more frequent the query term in the document, the higher the score (should be)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look at a number of alternatives for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this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71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Ch. 6</a:t>
            </a:r>
          </a:p>
        </p:txBody>
      </p:sp>
    </p:spTree>
    <p:extLst>
      <p:ext uri="{BB962C8B-B14F-4D97-AF65-F5344CB8AC3E}">
        <p14:creationId xmlns:p14="http://schemas.microsoft.com/office/powerpoint/2010/main" val="26941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ranked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4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Collection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User task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</a:t>
            </a:r>
            <a:r>
              <a:rPr lang="en-US" sz="1400" b="1" dirty="0" smtClean="0">
                <a:latin typeface="Arial" charset="0"/>
              </a:rPr>
              <a:t>need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 smtClean="0">
                <a:latin typeface="Arial" charset="0"/>
              </a:rPr>
              <a:t>engine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 smtClean="0">
                <a:latin typeface="Arial" charset="0"/>
              </a:rPr>
              <a:t>refinement 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Recall: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Binary term-document incidence matrix</a:t>
            </a:r>
          </a:p>
        </p:txBody>
      </p:sp>
      <p:graphicFrame>
        <p:nvGraphicFramePr>
          <p:cNvPr id="29698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0" y="1985963"/>
          <a:ext cx="9101138" cy="334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Worksheet" r:id="rId3" imgW="9804400" imgH="3606800" progId="Excel.Sheet.8">
                  <p:embed/>
                </p:oleObj>
              </mc:Choice>
              <mc:Fallback>
                <p:oleObj name="Worksheet" r:id="rId3" imgW="9804400" imgH="36068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5963"/>
                        <a:ext cx="9101138" cy="334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76200" y="6096000"/>
            <a:ext cx="9094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Each document is represented by a binary vector ∈ {0,1}</a:t>
            </a:r>
            <a:r>
              <a:rPr lang="en-US" baseline="30000" dirty="0"/>
              <a:t>|V|</a:t>
            </a:r>
          </a:p>
        </p:txBody>
      </p:sp>
      <p:sp>
        <p:nvSpPr>
          <p:cNvPr id="2970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17537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 smtClean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 smtClean="0"/>
              <a:t>|V|</a:t>
            </a:r>
            <a:r>
              <a:rPr lang="en-US" dirty="0" smtClean="0">
                <a:latin typeface="Calibri" charset="0"/>
                <a:ea typeface="ＭＳ Ｐゴシック" charset="0"/>
              </a:rPr>
              <a:t>: </a:t>
            </a:r>
            <a:r>
              <a:rPr lang="en-US" dirty="0">
                <a:latin typeface="Calibri" charset="0"/>
                <a:ea typeface="ＭＳ Ｐゴシック" charset="0"/>
              </a:rPr>
              <a:t>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Worksheet" r:id="rId4" imgW="9804400" imgH="2933700" progId="Excel.Sheet.8">
                  <p:embed/>
                </p:oleObj>
              </mc:Choice>
              <mc:Fallback>
                <p:oleObj name="Worksheet" r:id="rId4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8183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Term-document count matrices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number of occurrences of a term in a document: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Each document is a count vector in </a:t>
            </a:r>
            <a:r>
              <a:rPr lang="en-US" dirty="0" smtClean="0">
                <a:latin typeface="Lucida Sans Unicode" charset="0"/>
                <a:ea typeface="ＭＳ Ｐゴシック" charset="0"/>
                <a:cs typeface="Lucida Sans Unicode" charset="0"/>
              </a:rPr>
              <a:t>ℕ</a:t>
            </a:r>
            <a:r>
              <a:rPr lang="en-US" baseline="30000" dirty="0" smtClean="0"/>
              <a:t>|V|</a:t>
            </a:r>
            <a:r>
              <a:rPr lang="en-US" dirty="0" smtClean="0">
                <a:latin typeface="Calibri" charset="0"/>
                <a:ea typeface="ＭＳ Ｐゴシック" charset="0"/>
              </a:rPr>
              <a:t>: </a:t>
            </a:r>
            <a:r>
              <a:rPr lang="en-US" dirty="0">
                <a:latin typeface="Calibri" charset="0"/>
                <a:ea typeface="ＭＳ Ｐゴシック" charset="0"/>
              </a:rPr>
              <a:t>a column below 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" y="3765550"/>
          <a:ext cx="893286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Worksheet" r:id="rId3" imgW="9804400" imgH="2933700" progId="Excel.Sheet.8">
                  <p:embed/>
                </p:oleObj>
              </mc:Choice>
              <mc:Fallback>
                <p:oleObj name="Worksheet" r:id="rId3" imgW="98044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65550"/>
                        <a:ext cx="893286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3352800" y="3810000"/>
            <a:ext cx="137160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3733800" y="2667000"/>
            <a:ext cx="1600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1100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Bag of words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Vector representation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doesn’t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 ordering of words in a document</a:t>
            </a:r>
          </a:p>
          <a:p>
            <a:pPr eaLnBrk="1" hangingPunct="1"/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John is quicker than Mary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Mary is quicker than John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have the same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vectors</a:t>
            </a:r>
          </a:p>
          <a:p>
            <a:pPr eaLnBrk="1" hangingPunct="1"/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This is called the </a:t>
            </a:r>
            <a:r>
              <a:rPr lang="en-US" b="1" dirty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bag of words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0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Term frequency tf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term frequency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t,d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document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defined as the number of times that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occurs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We want to use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when computing query-document match scores. But how?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Raw term frequency is not what we want: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document with 10 occurrences of the term is more relevant than a document with 1 occurrence of the term.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But not 10 times more relevant.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Relevance does not increase proportionally with term frequency.</a:t>
            </a:r>
          </a:p>
        </p:txBody>
      </p:sp>
    </p:spTree>
    <p:extLst>
      <p:ext uri="{BB962C8B-B14F-4D97-AF65-F5344CB8AC3E}">
        <p14:creationId xmlns:p14="http://schemas.microsoft.com/office/powerpoint/2010/main" val="386231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Score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4" imgW="2108160" imgH="457200" progId="Equation.3">
                  <p:embed/>
                </p:oleObj>
              </mc:Choice>
              <mc:Fallback>
                <p:oleObj name="Equation" r:id="rId4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6" imgW="1358640" imgH="279360" progId="Equation.3">
                  <p:embed/>
                </p:oleObj>
              </mc:Choice>
              <mc:Fallback>
                <p:oleObj name="Equation" r:id="rId6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174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Log-frequency weighting</a:t>
            </a:r>
          </a:p>
        </p:txBody>
      </p:sp>
      <p:sp>
        <p:nvSpPr>
          <p:cNvPr id="337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log frequency weight of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0 → 0, 1 → 1, 2 → 1.3, 10 → 2, 1000 → 4, etc.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 for a document-query pair: sum over terms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both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score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score is 0 if none of the query terms is present in the document.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84300" y="2209800"/>
          <a:ext cx="532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3" imgW="2108160" imgH="457200" progId="Equation.3">
                  <p:embed/>
                </p:oleObj>
              </mc:Choice>
              <mc:Fallback>
                <p:oleObj name="Equation" r:id="rId3" imgW="2108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209800"/>
                        <a:ext cx="5321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981200" y="4529138"/>
          <a:ext cx="353853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5" imgW="1358640" imgH="279360" progId="Equation.3">
                  <p:embed/>
                </p:oleObj>
              </mc:Choice>
              <mc:Fallback>
                <p:oleObj name="Equation" r:id="rId5" imgW="13586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29138"/>
                        <a:ext cx="353853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</a:t>
            </a:r>
          </a:p>
        </p:txBody>
      </p:sp>
    </p:spTree>
    <p:extLst>
      <p:ext uri="{BB962C8B-B14F-4D97-AF65-F5344CB8AC3E}">
        <p14:creationId xmlns:p14="http://schemas.microsoft.com/office/powerpoint/2010/main" val="22887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Term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(Inverse) Document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are more informative than frequent terms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Recall stop words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Consider a term in the query that is rare in the collection (e.g.,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this term is very likely to be relevant to the query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→ We want a high weight for rare terms like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79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weight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the number of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is an inverse measure of the informativeness of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i="1" baseline="-25000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(inverse document frequency)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by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use log (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) instead of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to </a:t>
            </a:r>
            <a:r>
              <a:rPr lang="en-US" dirty="0" smtClean="0">
                <a:latin typeface="Calibri" charset="0"/>
                <a:ea typeface="ＭＳ Ｐゴシック" charset="0"/>
              </a:rPr>
              <a:t>“dampen” </a:t>
            </a:r>
            <a:r>
              <a:rPr lang="en-US" dirty="0">
                <a:latin typeface="Calibri" charset="0"/>
                <a:ea typeface="ＭＳ Ｐゴシック" charset="0"/>
              </a:rPr>
              <a:t>the effect of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82813" y="40814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814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167438"/>
            <a:ext cx="70786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357E69"/>
                </a:solidFill>
              </a:rPr>
              <a:t>Will turn out the base of the log is immaterial.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23382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example, suppose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7926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sp>
        <p:nvSpPr>
          <p:cNvPr id="379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30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iPhone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  <a:p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has no effect on ranking one term queries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affects the ranking of documents for queries with at least two terms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For the query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 person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weighting makes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</a:t>
            </a:r>
            <a:r>
              <a:rPr lang="en-US" dirty="0">
                <a:latin typeface="Calibri" charset="0"/>
                <a:ea typeface="ＭＳ Ｐゴシック" charset="0"/>
              </a:rPr>
              <a:t> count for much more in the final document ranking than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person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1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Collection vs. Document frequency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collection 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number of occurrences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the collection, counting multiple occurrences.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43000" y="3657600"/>
          <a:ext cx="6858000" cy="1309688"/>
        </p:xfrm>
        <a:graphic>
          <a:graphicData uri="http://schemas.openxmlformats.org/drawingml/2006/table">
            <a:tbl>
              <a:tblPr/>
              <a:tblGrid>
                <a:gridCol w="1474839"/>
                <a:gridCol w="2716161"/>
                <a:gridCol w="2667000"/>
              </a:tblGrid>
              <a:tr h="43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4098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245773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(Inverse) Document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1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of a term is the product of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and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weight.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Best known weighting scheme in information retrieval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Note: the </a:t>
            </a:r>
            <a:r>
              <a:rPr lang="en-US" dirty="0" smtClean="0">
                <a:latin typeface="Calibri" charset="0"/>
                <a:ea typeface="ＭＳ Ｐゴシック" charset="0"/>
              </a:rPr>
              <a:t>“-” </a:t>
            </a:r>
            <a:r>
              <a:rPr lang="en-US" dirty="0">
                <a:latin typeface="Calibri" charset="0"/>
                <a:ea typeface="ＭＳ Ｐゴシック" charset="0"/>
              </a:rPr>
              <a:t>in </a:t>
            </a:r>
            <a:r>
              <a:rPr lang="en-US" dirty="0" err="1">
                <a:latin typeface="Calibri" charset="0"/>
                <a:ea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</a:rPr>
              <a:t> is a hyphen, not a minus sign!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Alternative names: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tf.idf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 x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idf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Increases with the number of occurrences within a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Increases with the rarity of the term in the collection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/>
          </p:nvPr>
        </p:nvGraphicFramePr>
        <p:xfrm>
          <a:off x="1219200" y="2738437"/>
          <a:ext cx="63261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3" imgW="2095200" imgH="253800" progId="Equation.3">
                  <p:embed/>
                </p:oleObj>
              </mc:Choice>
              <mc:Fallback>
                <p:oleObj name="Equation" r:id="rId3" imgW="2095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8437"/>
                        <a:ext cx="63261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19489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Final ranking of documents for a query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888EEE6-E5D6-B744-97BF-5340DF07A52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1219200" y="2819400"/>
          <a:ext cx="7002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0024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35823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Binary → count → weight matrix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Worksheet" r:id="rId3" imgW="9779000" imgH="2933700" progId="Excel.Sheet.8">
                  <p:embed/>
                </p:oleObj>
              </mc:Choice>
              <mc:Fallback>
                <p:oleObj name="Worksheet" r:id="rId3" imgW="97790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6439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1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Vector Space Model (VSM)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Now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have a |V|-dimensional vector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Terms are axes of the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Documents are points or vectors in this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are very sparse vectors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most entries are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70430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Queries as 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1: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 the same for queries: represent them as vectors in the space</a:t>
            </a:r>
          </a:p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2: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Rank documents according to their proximity to the query in this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= similarity of vectors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≈ inverse of distance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Recall: We do this because we want to get away from the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you’re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-either-in-or-out Boolean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Instead: rank more relevant documents higher than less relevant documents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0654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Formalizing vector space proximity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First cut: distance between two points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 = distance between the end points of the two vectors)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Euclidean distance?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Euclidean distance is a bad idea . . 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because Euclidean distance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vectors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different lengths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24300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>
                <a:latin typeface="Calibri" charset="0"/>
                <a:ea typeface="ＭＳ Ｐゴシック" charset="0"/>
                <a:cs typeface="ＭＳ Ｐゴシック" charset="0"/>
              </a:rPr>
              <a:t>Why distance is a bad idea</a:t>
            </a:r>
          </a:p>
        </p:txBody>
      </p:sp>
      <p:pic>
        <p:nvPicPr>
          <p:cNvPr id="49155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9156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is large even though the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distribution of terms in the query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the distribution of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terms in the document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are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very similar.</a:t>
            </a:r>
          </a:p>
        </p:txBody>
      </p:sp>
      <p:cxnSp>
        <p:nvCxnSpPr>
          <p:cNvPr id="49157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Arrow Connector 8"/>
          <p:cNvCxnSpPr>
            <a:cxnSpLocks noChangeShapeType="1"/>
          </p:cNvCxnSpPr>
          <p:nvPr/>
        </p:nvCxnSpPr>
        <p:spPr bwMode="auto">
          <a:xfrm>
            <a:off x="21336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Arrow Connector 9"/>
          <p:cNvCxnSpPr>
            <a:cxnSpLocks noChangeShapeType="1"/>
          </p:cNvCxnSpPr>
          <p:nvPr/>
        </p:nvCxnSpPr>
        <p:spPr bwMode="auto">
          <a:xfrm>
            <a:off x="19050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4581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angle instead of distance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Thought experiment: take a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append it to itself. Call this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′.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“Semantically”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′ have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same content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Euclidean distance between the two documents can be quite large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angle between the two documents is 0, corresponding to maximal similarity.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idea: Rank documents according to angle with query.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7846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following two notions are equivalent.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decreasing</a:t>
            </a:r>
            <a:r>
              <a:rPr lang="en-US" dirty="0">
                <a:latin typeface="Calibri" charset="0"/>
                <a:ea typeface="ＭＳ Ｐゴシック" charset="0"/>
              </a:rPr>
              <a:t> order of the angle between query and document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increasing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order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marL="914400" lvl="2" indent="0" eaLnBrk="1" hangingPunct="1">
              <a:buNone/>
            </a:pPr>
            <a:r>
              <a:rPr lang="en-US" sz="2400" dirty="0" smtClean="0">
                <a:latin typeface="Calibri" charset="0"/>
                <a:ea typeface="ＭＳ Ｐゴシック" charset="0"/>
              </a:rPr>
              <a:t>cosine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dirty="0" err="1">
                <a:latin typeface="Calibri" charset="0"/>
                <a:ea typeface="ＭＳ Ｐゴシック" charset="0"/>
              </a:rPr>
              <a:t>query,document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)</a:t>
            </a:r>
          </a:p>
          <a:p>
            <a:pPr marL="914400" lvl="2" indent="0" eaLnBrk="1" hangingPunct="1"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Cosine is a monotonically decreasing function for the interval [0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180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9010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But how – </a:t>
            </a:r>
            <a:r>
              <a:rPr lang="en-US" sz="2600" i="1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and why</a:t>
            </a: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– should we be computing cosines?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522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07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Length normalization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vector can be (length-) normalized by dividing each of its components by its length – for this we use the L</a:t>
            </a:r>
            <a:r>
              <a:rPr lang="en-US" baseline="-2500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norm: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Dividing a vector by its L</a:t>
            </a:r>
            <a:r>
              <a:rPr lang="en-US" baseline="-2500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norm makes it a unit (length) vector (on surface of unit hypersphere)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</a:rPr>
              <a:t>Long and short documents now have comparable weights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8773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1620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cosine(query,document)</a:t>
            </a:r>
          </a:p>
        </p:txBody>
      </p:sp>
      <p:graphicFrame>
        <p:nvGraphicFramePr>
          <p:cNvPr id="5427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54286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54287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q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i="1">
                <a:solidFill>
                  <a:srgbClr val="0000FF"/>
                </a:solidFill>
              </a:rPr>
              <a:t>d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r>
              <a:rPr lang="en-US"/>
              <a:t>cos(</a:t>
            </a:r>
            <a:r>
              <a:rPr lang="en-US" i="1"/>
              <a:t>q,d</a:t>
            </a:r>
            <a:r>
              <a:rPr lang="en-US"/>
              <a:t>) is the cosine similarity of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… or,</a:t>
            </a:r>
          </a:p>
          <a:p>
            <a:pPr eaLnBrk="1" hangingPunct="1"/>
            <a:r>
              <a:rPr lang="en-US"/>
              <a:t>equivalently, the cosine of the angle between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.</a:t>
            </a:r>
          </a:p>
        </p:txBody>
      </p:sp>
      <p:cxnSp>
        <p:nvCxnSpPr>
          <p:cNvPr id="54279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7746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for length-normalized vectors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length-normalized vectors, cosine similarity is simply the dot product (or scalar product):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                           for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length-normalized.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A75144-B418-A04F-ACEF-BB5DF4DD435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6322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20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similarity illustrated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593FD82A-4A0E-874B-843C-B5BEFE993F1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4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sz="3600" b="0" dirty="0">
                <a:latin typeface="Calibri" charset="0"/>
                <a:ea typeface="ＭＳ Ｐゴシック" charset="0"/>
                <a:cs typeface="ＭＳ Ｐゴシック" charset="0"/>
              </a:rPr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58403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How similar are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novels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SaS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Sensibility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PaP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Pride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Prejudice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and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WH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Wuthering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Heights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58404" name="TextBox 7"/>
          <p:cNvSpPr txBox="1">
            <a:spLocks noChangeArrowheads="1"/>
          </p:cNvSpPr>
          <p:nvPr/>
        </p:nvSpPr>
        <p:spPr bwMode="auto">
          <a:xfrm>
            <a:off x="4099128" y="4800600"/>
            <a:ext cx="397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+mn-lt"/>
              </a:rPr>
              <a:t>Term frequencies (counts)</a:t>
            </a:r>
          </a:p>
        </p:txBody>
      </p:sp>
      <p:sp>
        <p:nvSpPr>
          <p:cNvPr id="58405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58406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7343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57E69"/>
                </a:solidFill>
                <a:latin typeface="+mn-lt"/>
              </a:rPr>
              <a:t>Note: To simplify this example, we </a:t>
            </a:r>
            <a:r>
              <a:rPr lang="en-US" dirty="0" smtClean="0">
                <a:solidFill>
                  <a:srgbClr val="357E69"/>
                </a:solidFill>
                <a:latin typeface="+mn-lt"/>
              </a:rPr>
              <a:t>don’t 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do </a:t>
            </a:r>
            <a:r>
              <a:rPr lang="en-US" dirty="0" err="1">
                <a:solidFill>
                  <a:srgbClr val="357E69"/>
                </a:solidFill>
                <a:latin typeface="+mn-lt"/>
              </a:rPr>
              <a:t>idf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26825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3 documents example contd.</a:t>
            </a:r>
          </a:p>
        </p:txBody>
      </p:sp>
      <p:sp>
        <p:nvSpPr>
          <p:cNvPr id="59395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Log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/>
                <a:gridCol w="909637"/>
                <a:gridCol w="1047750"/>
                <a:gridCol w="1047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/>
                <a:gridCol w="1011237"/>
                <a:gridCol w="1009650"/>
                <a:gridCol w="1011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450140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</a:t>
            </a:r>
          </a:p>
          <a:p>
            <a:pPr eaLnBrk="1" hangingPunct="1"/>
            <a:r>
              <a:rPr lang="en-US" dirty="0">
                <a:latin typeface="+mn-lt"/>
              </a:rPr>
              <a:t>0.789 × 0.832 + 0.515 × 0.555 + 0.335 × 0.0 + 0.0 × </a:t>
            </a:r>
            <a:r>
              <a:rPr lang="en-US" dirty="0" smtClean="0">
                <a:latin typeface="+mn-lt"/>
              </a:rPr>
              <a:t>0.0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0.94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dirty="0">
                <a:latin typeface="+mn-lt"/>
              </a:rPr>
              <a:t>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0.79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PaP,WH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0.69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7800" y="6324600"/>
            <a:ext cx="5892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254"/>
                </a:solidFill>
                <a:latin typeface="+mn-lt"/>
              </a:rPr>
              <a:t>Why do we have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) &gt;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(SAS,WH)?</a:t>
            </a:r>
          </a:p>
        </p:txBody>
      </p:sp>
      <p:sp>
        <p:nvSpPr>
          <p:cNvPr id="59463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5947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Vector Space Model (VSM)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tf-idf</a:t>
            </a:r>
            <a:r>
              <a:rPr lang="en-US" dirty="0" smtClean="0"/>
              <a:t> cosine scores</a:t>
            </a:r>
          </a:p>
          <a:p>
            <a:r>
              <a:rPr lang="en-US" dirty="0" smtClean="0"/>
              <a:t>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Box 10"/>
          <p:cNvSpPr txBox="1">
            <a:spLocks noChangeArrowheads="1"/>
          </p:cNvSpPr>
          <p:nvPr/>
        </p:nvSpPr>
        <p:spPr bwMode="auto">
          <a:xfrm>
            <a:off x="228600" y="5105400"/>
            <a:ext cx="838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Columns headed </a:t>
            </a:r>
            <a:r>
              <a:rPr lang="ja-JP" altLang="en-US"/>
              <a:t>‘</a:t>
            </a:r>
            <a:r>
              <a:rPr lang="en-US"/>
              <a:t>n</a:t>
            </a:r>
            <a:r>
              <a:rPr lang="ja-JP" altLang="en-US"/>
              <a:t>’</a:t>
            </a:r>
            <a:r>
              <a:rPr lang="en-US"/>
              <a:t> are acronyms for weight schemes.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20763" y="6019800"/>
            <a:ext cx="675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Why is the base of the log in idf immaterial?</a:t>
            </a:r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14919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636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Computing cosine scores</a:t>
            </a:r>
          </a:p>
        </p:txBody>
      </p:sp>
      <p:pic>
        <p:nvPicPr>
          <p:cNvPr id="6553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24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incidence matrices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– vector space ranking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Represent each document as a weighted tf-idf vector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Rank documents with respect to the query by score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Return the top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112692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tf-idf</a:t>
            </a:r>
            <a:r>
              <a:rPr lang="en-US" dirty="0" smtClean="0"/>
              <a:t> cosine scores</a:t>
            </a:r>
          </a:p>
          <a:p>
            <a:r>
              <a:rPr lang="en-US" dirty="0" smtClean="0"/>
              <a:t>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101111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16059</TotalTime>
  <Words>3329</Words>
  <Application>Microsoft Office PowerPoint</Application>
  <PresentationFormat>全屏显示(4:3)</PresentationFormat>
  <Paragraphs>724</Paragraphs>
  <Slides>81</Slides>
  <Notes>15</Notes>
  <HiddenSlides>5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5" baseType="lpstr">
      <vt:lpstr>Arial Unicode MS</vt:lpstr>
      <vt:lpstr>ＭＳ Ｐゴシック</vt:lpstr>
      <vt:lpstr>Arial</vt:lpstr>
      <vt:lpstr>Calibri</vt:lpstr>
      <vt:lpstr>Lucida Sans</vt:lpstr>
      <vt:lpstr>Lucida Sans Unicode</vt:lpstr>
      <vt:lpstr>Palatino Linotype</vt:lpstr>
      <vt:lpstr>Symbol</vt:lpstr>
      <vt:lpstr>Tahoma</vt:lpstr>
      <vt:lpstr>Times New Roman</vt:lpstr>
      <vt:lpstr>Wingdings</vt:lpstr>
      <vt:lpstr>IIR-slides</vt:lpstr>
      <vt:lpstr>Worksheet</vt:lpstr>
      <vt:lpstr>Equation</vt:lpstr>
      <vt:lpstr>PowerPoint 演示文稿</vt:lpstr>
      <vt:lpstr>Information Retrieval</vt:lpstr>
      <vt:lpstr>Basic assumptions of Information Retrieval</vt:lpstr>
      <vt:lpstr>The classic search model</vt:lpstr>
      <vt:lpstr>PowerPoint 演示文稿</vt:lpstr>
      <vt:lpstr>PowerPoint 演示文稿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演示文稿</vt:lpstr>
      <vt:lpstr>PowerPoint 演示文稿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演示文稿</vt:lpstr>
      <vt:lpstr>PowerPoint 演示文稿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演示文稿</vt:lpstr>
      <vt:lpstr>PowerPoint 演示文稿</vt:lpstr>
      <vt:lpstr>Ranked retrieval</vt:lpstr>
      <vt:lpstr>Problem with Boolean search: feast or famine</vt:lpstr>
      <vt:lpstr>Ranked retrieval models</vt:lpstr>
      <vt:lpstr>Scoring as the basis of ranked retrieval</vt:lpstr>
      <vt:lpstr>Query-document matching scores</vt:lpstr>
      <vt:lpstr>PowerPoint 演示文稿</vt:lpstr>
      <vt:lpstr>PowerPoint 演示文稿</vt:lpstr>
      <vt:lpstr>Recall: Binary term-document incidence matrix</vt:lpstr>
      <vt:lpstr>Term-document count matrices</vt:lpstr>
      <vt:lpstr>Term-document count matrices</vt:lpstr>
      <vt:lpstr>Bag of words model</vt:lpstr>
      <vt:lpstr>Term frequency tf</vt:lpstr>
      <vt:lpstr>Log-frequency weighting</vt:lpstr>
      <vt:lpstr>Log-frequency weighting</vt:lpstr>
      <vt:lpstr>PowerPoint 演示文稿</vt:lpstr>
      <vt:lpstr>PowerPoint 演示文稿</vt:lpstr>
      <vt:lpstr>Document frequency</vt:lpstr>
      <vt:lpstr>idf weight</vt:lpstr>
      <vt:lpstr>idf example, suppose N = 1 million</vt:lpstr>
      <vt:lpstr>Effect of idf on ranking</vt:lpstr>
      <vt:lpstr>Effect of idf on ranking</vt:lpstr>
      <vt:lpstr>Collection vs. Document frequency</vt:lpstr>
      <vt:lpstr>PowerPoint 演示文稿</vt:lpstr>
      <vt:lpstr>PowerPoint 演示文稿</vt:lpstr>
      <vt:lpstr>tf-idf weighting</vt:lpstr>
      <vt:lpstr>Final ranking of documents for a query</vt:lpstr>
      <vt:lpstr>Binary → count → weight matrix</vt:lpstr>
      <vt:lpstr>PowerPoint 演示文稿</vt:lpstr>
      <vt:lpstr>PowerPoint 演示文稿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PowerPoint 演示文稿</vt:lpstr>
      <vt:lpstr>PowerPoint 演示文稿</vt:lpstr>
      <vt:lpstr>tf-idf weighting has many variants</vt:lpstr>
      <vt:lpstr>tf-idf weighting has many variants</vt:lpstr>
      <vt:lpstr>Computing cosine scores</vt:lpstr>
      <vt:lpstr>Summary – vector space ranking</vt:lpstr>
      <vt:lpstr>PowerPoint 演示文稿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Zhao Xin</cp:lastModifiedBy>
  <cp:revision>321</cp:revision>
  <cp:lastPrinted>2009-09-22T15:48:09Z</cp:lastPrinted>
  <dcterms:created xsi:type="dcterms:W3CDTF">2009-09-21T23:46:17Z</dcterms:created>
  <dcterms:modified xsi:type="dcterms:W3CDTF">2015-10-08T08:31:38Z</dcterms:modified>
</cp:coreProperties>
</file>