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187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F344B-B0DC-47C4-9556-7856D165509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76FDB-239C-4584-B527-D4D6AEF40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2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effectLst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  <a:effectLst/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effectLst/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effectLst/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  <a:effectLst/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  <a:effectLst/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  <a:effectLst/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hirose/cpp-httpli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234/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94F2-EC18-4D74-8D98-664A5BA06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D55BE-E70C-43C3-8949-0F1CB229C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Menci</a:t>
            </a:r>
          </a:p>
        </p:txBody>
      </p:sp>
    </p:spTree>
    <p:extLst>
      <p:ext uri="{BB962C8B-B14F-4D97-AF65-F5344CB8AC3E}">
        <p14:creationId xmlns:p14="http://schemas.microsoft.com/office/powerpoint/2010/main" val="15922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0E48-1B00-4E08-A0FA-CE74FCC4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POST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80F53-E45B-4E04-B3BD-DC7823B3A9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&lt;form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method=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"post"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action=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"/hello"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&lt;p&gt;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Tell me your name: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&lt;input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name=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"name"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&lt;button&gt;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Submit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&lt;/form&gt;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75EBE8-82FB-4462-A627-EA52D539DE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method</a:t>
            </a:r>
            <a:r>
              <a:rPr lang="en-US" dirty="0"/>
              <a:t>: GET or POST</a:t>
            </a:r>
          </a:p>
          <a:p>
            <a:r>
              <a:rPr lang="en-US" b="1" dirty="0"/>
              <a:t>action</a:t>
            </a:r>
            <a:r>
              <a:rPr lang="en-US" dirty="0"/>
              <a:t>: the target URL to 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F792A-7E44-4996-BEF2-9D7EDE718024}"/>
              </a:ext>
            </a:extLst>
          </p:cNvPr>
          <p:cNvSpPr/>
          <p:nvPr/>
        </p:nvSpPr>
        <p:spPr>
          <a:xfrm>
            <a:off x="6007618" y="2732926"/>
            <a:ext cx="4451474" cy="147947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36618-C2DB-40A5-9514-1631724E0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60" y="2942895"/>
            <a:ext cx="3998786" cy="107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11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BBA7D8-ED24-4CB0-B252-8C315051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Submit POST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F1EC8E-0129-4BCF-82FD-60827E0927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&lt;form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method=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"post"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action=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"/hello"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&lt;p&gt;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Tell me your name: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&lt;input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name=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"name"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&lt;button&gt;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Submit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&lt;/form&gt;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6382-557E-4B7D-AA8F-E9D3D08EA7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POST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 /submit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HTTP/1.1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Host: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 www.http.test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User-Agent: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 Chrome/81.0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Content-Length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: 10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name=world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0DD01F-777E-463D-95C6-11E5192E1CEF}"/>
              </a:ext>
            </a:extLst>
          </p:cNvPr>
          <p:cNvSpPr txBox="1"/>
          <p:nvPr/>
        </p:nvSpPr>
        <p:spPr>
          <a:xfrm>
            <a:off x="1598464" y="3640427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"world" in the input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E816BB-52BC-4ABD-BED1-473D47966CA1}"/>
              </a:ext>
            </a:extLst>
          </p:cNvPr>
          <p:cNvGrpSpPr/>
          <p:nvPr/>
        </p:nvGrpSpPr>
        <p:grpSpPr>
          <a:xfrm>
            <a:off x="3796903" y="3835808"/>
            <a:ext cx="1333103" cy="819932"/>
            <a:chOff x="3796903" y="3835808"/>
            <a:chExt cx="1333103" cy="819932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CC1D16-5D4F-4D14-868E-B6F5CFBE5FE1}"/>
                </a:ext>
              </a:extLst>
            </p:cNvPr>
            <p:cNvCxnSpPr>
              <a:cxnSpLocks/>
            </p:cNvCxnSpPr>
            <p:nvPr/>
          </p:nvCxnSpPr>
          <p:spPr>
            <a:xfrm>
              <a:off x="4453646" y="3835808"/>
              <a:ext cx="6735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01BC868-AC64-4841-BF82-545205948B6E}"/>
                </a:ext>
              </a:extLst>
            </p:cNvPr>
            <p:cNvCxnSpPr>
              <a:cxnSpLocks/>
            </p:cNvCxnSpPr>
            <p:nvPr/>
          </p:nvCxnSpPr>
          <p:spPr>
            <a:xfrm>
              <a:off x="5130006" y="3835808"/>
              <a:ext cx="0" cy="819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8C55EB7-B40A-4535-B611-2AD20E28C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6903" y="4655740"/>
              <a:ext cx="1330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3629AD-42F4-4ACD-9653-76C1098108F8}"/>
              </a:ext>
            </a:extLst>
          </p:cNvPr>
          <p:cNvCxnSpPr/>
          <p:nvPr/>
        </p:nvCxnSpPr>
        <p:spPr>
          <a:xfrm flipV="1">
            <a:off x="3750067" y="5195927"/>
            <a:ext cx="0" cy="40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B1E5887-708F-4F41-92B3-1FEF628CB0D8}"/>
              </a:ext>
            </a:extLst>
          </p:cNvPr>
          <p:cNvSpPr txBox="1"/>
          <p:nvPr/>
        </p:nvSpPr>
        <p:spPr>
          <a:xfrm>
            <a:off x="2762456" y="5596783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the button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A6747B-0FEB-49A8-88ED-D0EC1CABF20C}"/>
              </a:ext>
            </a:extLst>
          </p:cNvPr>
          <p:cNvSpPr/>
          <p:nvPr/>
        </p:nvSpPr>
        <p:spPr>
          <a:xfrm>
            <a:off x="6936279" y="2871248"/>
            <a:ext cx="1010518" cy="313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DA514A-91D0-4599-BB19-D61CFB4C6E66}"/>
              </a:ext>
            </a:extLst>
          </p:cNvPr>
          <p:cNvCxnSpPr>
            <a:cxnSpLocks/>
          </p:cNvCxnSpPr>
          <p:nvPr/>
        </p:nvCxnSpPr>
        <p:spPr>
          <a:xfrm>
            <a:off x="7441538" y="2554331"/>
            <a:ext cx="0" cy="26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660D35-8053-4134-B1B1-61AE6CFA83D6}"/>
              </a:ext>
            </a:extLst>
          </p:cNvPr>
          <p:cNvSpPr txBox="1"/>
          <p:nvPr/>
        </p:nvSpPr>
        <p:spPr>
          <a:xfrm>
            <a:off x="5664449" y="2226363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Nothing appended to the URL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8A367D-45C1-47F4-8BE7-BF8EE006C6B8}"/>
              </a:ext>
            </a:extLst>
          </p:cNvPr>
          <p:cNvCxnSpPr>
            <a:cxnSpLocks/>
          </p:cNvCxnSpPr>
          <p:nvPr/>
        </p:nvCxnSpPr>
        <p:spPr>
          <a:xfrm flipV="1">
            <a:off x="7005711" y="5289452"/>
            <a:ext cx="0" cy="36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5B4343-25A3-4B17-8456-6A171A002646}"/>
              </a:ext>
            </a:extLst>
          </p:cNvPr>
          <p:cNvSpPr txBox="1"/>
          <p:nvPr/>
        </p:nvSpPr>
        <p:spPr>
          <a:xfrm>
            <a:off x="6321083" y="5610362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passed through the request body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4016EC-C893-47B8-A619-CF012F9684CE}"/>
              </a:ext>
            </a:extLst>
          </p:cNvPr>
          <p:cNvSpPr/>
          <p:nvPr/>
        </p:nvSpPr>
        <p:spPr>
          <a:xfrm>
            <a:off x="6244616" y="4906470"/>
            <a:ext cx="1422267" cy="313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7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5" grpId="0"/>
      <p:bldP spid="80" grpId="0"/>
      <p:bldP spid="17" grpId="0" animBg="1"/>
      <p:bldP spid="10" grpId="0"/>
      <p:bldP spid="21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0468-20D3-4626-ABD8-184DEEA1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Web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CBA1E-34A0-4E6B-A6D9-BFC3DD40D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 has a simple built-in static web server: </a:t>
            </a:r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http.server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$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sudo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 apt install python3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$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python3 -m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http.server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Serving HTTP on 0.0.0.0 port 8000 (http://0.0.0.0:8000/) ...</a:t>
            </a:r>
          </a:p>
          <a:p>
            <a:r>
              <a:rPr lang="en-US" dirty="0"/>
              <a:t>Then open your browser and enter 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  <a:hlinkClick r:id="rId2"/>
              </a:rPr>
              <a:t>http://localhost:8000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r>
              <a:rPr lang="en-US" dirty="0"/>
              <a:t>You can see a directory listing page of the working directory of Python</a:t>
            </a:r>
          </a:p>
          <a:p>
            <a:r>
              <a:rPr lang="en-US" dirty="0"/>
              <a:t>And Python will print any accesses to the web server</a:t>
            </a:r>
          </a:p>
          <a:p>
            <a:r>
              <a:rPr lang="en-US" dirty="0"/>
              <a:t>This is convenient to share files temporarily in a local network or on a public server</a:t>
            </a:r>
          </a:p>
          <a:p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9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0468-20D3-4626-ABD8-184DEEA1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Web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CBA1E-34A0-4E6B-A6D9-BFC3DD40D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Nginx</a:t>
            </a:r>
            <a:r>
              <a:rPr lang="en-US" dirty="0"/>
              <a:t> is a full featured HTTP server with the support of static websites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$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sudo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 apt install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nginx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r>
              <a:rPr lang="en-US" dirty="0"/>
              <a:t>The website root is by default 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/var/www/html</a:t>
            </a:r>
            <a:endParaRPr lang="en-US" dirty="0"/>
          </a:p>
          <a:p>
            <a:pPr lvl="1"/>
            <a:r>
              <a:rPr lang="en-US" dirty="0"/>
              <a:t>Open 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  <a:cs typeface="Frank Ruehl CLM" panose="02000603000000000000" pitchFamily="2" charset="-79"/>
                <a:hlinkClick r:id="rId2"/>
              </a:rPr>
              <a:t>http://localhost</a:t>
            </a:r>
            <a:r>
              <a:rPr lang="en-US" dirty="0"/>
              <a:t>, you'll see a test page "It works!"</a:t>
            </a:r>
          </a:p>
          <a:p>
            <a:r>
              <a:rPr lang="en-US" dirty="0"/>
              <a:t>Configure it in 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/</a:t>
            </a:r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etc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/</a:t>
            </a:r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nginx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/site-available/default</a:t>
            </a:r>
          </a:p>
          <a:p>
            <a:r>
              <a:rPr lang="en-US" dirty="0"/>
              <a:t>Search on the Internet for tutorial and more info of </a:t>
            </a:r>
            <a:r>
              <a:rPr lang="en-US" b="1" dirty="0"/>
              <a:t>Nginx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8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0468-20D3-4626-ABD8-184DEEA1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Web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CBA1E-34A0-4E6B-A6D9-BFC3DD40D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and simplest dynamic web technology is </a:t>
            </a:r>
            <a:r>
              <a:rPr lang="en-US" b="1" dirty="0"/>
              <a:t>CGI</a:t>
            </a:r>
            <a:r>
              <a:rPr lang="en-US" dirty="0"/>
              <a:t> (Common Gateway Interface)</a:t>
            </a:r>
          </a:p>
          <a:p>
            <a:r>
              <a:rPr lang="en-US" dirty="0"/>
              <a:t>CGI is an interface connecting the frontend web server program and request processor program</a:t>
            </a:r>
          </a:p>
          <a:p>
            <a:r>
              <a:rPr lang="en-US" dirty="0"/>
              <a:t>A CGI program can be written in C or any other languages, the process of a request is:</a:t>
            </a:r>
          </a:p>
          <a:p>
            <a:pPr lvl="1"/>
            <a:r>
              <a:rPr lang="en-US" dirty="0"/>
              <a:t>Frontend web server forks a new process to execute the CGI program</a:t>
            </a:r>
          </a:p>
          <a:p>
            <a:pPr lvl="1"/>
            <a:r>
              <a:rPr lang="en-US" b="1" dirty="0"/>
              <a:t>HTTP request body</a:t>
            </a:r>
            <a:r>
              <a:rPr lang="en-US" dirty="0"/>
              <a:t> is passed through 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stdin</a:t>
            </a:r>
          </a:p>
          <a:p>
            <a:pPr lvl="1"/>
            <a:r>
              <a:rPr lang="en-US" dirty="0"/>
              <a:t>Client information and </a:t>
            </a:r>
            <a:r>
              <a:rPr lang="en-US" b="1" dirty="0"/>
              <a:t>HTTP request headers</a:t>
            </a:r>
            <a:r>
              <a:rPr lang="en-US" dirty="0"/>
              <a:t> are passed through environment variables</a:t>
            </a:r>
          </a:p>
          <a:p>
            <a:pPr lvl="1"/>
            <a:r>
              <a:rPr lang="en-US" dirty="0"/>
              <a:t>The entire </a:t>
            </a:r>
            <a:r>
              <a:rPr lang="en-US" b="1" dirty="0"/>
              <a:t>HTTP response</a:t>
            </a:r>
            <a:r>
              <a:rPr lang="en-US" dirty="0"/>
              <a:t> is passed through </a:t>
            </a:r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stdout</a:t>
            </a:r>
            <a:endParaRPr lang="en-US" dirty="0"/>
          </a:p>
          <a:p>
            <a:r>
              <a:rPr lang="en-US" dirty="0"/>
              <a:t>Since a new process is created for each request, CGI could be very slow</a:t>
            </a:r>
          </a:p>
        </p:txBody>
      </p:sp>
    </p:spTree>
    <p:extLst>
      <p:ext uri="{BB962C8B-B14F-4D97-AF65-F5344CB8AC3E}">
        <p14:creationId xmlns:p14="http://schemas.microsoft.com/office/powerpoint/2010/main" val="39872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0468-20D3-4626-ABD8-184DEEA1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Web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CBA1E-34A0-4E6B-A6D9-BFC3DD40D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3911384"/>
          </a:xfrm>
        </p:spPr>
        <p:txBody>
          <a:bodyPr>
            <a:normAutofit/>
          </a:bodyPr>
          <a:lstStyle/>
          <a:p>
            <a:r>
              <a:rPr lang="en-US" dirty="0"/>
              <a:t>Modern web apps runs web server and request processor in the same process</a:t>
            </a:r>
          </a:p>
          <a:p>
            <a:r>
              <a:rPr lang="en-US" dirty="0"/>
              <a:t>Building a web server from scratch with </a:t>
            </a:r>
            <a:r>
              <a:rPr lang="en-US" b="1" dirty="0"/>
              <a:t>TCP socket</a:t>
            </a:r>
            <a:r>
              <a:rPr lang="en-US" dirty="0"/>
              <a:t> can be very difficult</a:t>
            </a:r>
          </a:p>
          <a:p>
            <a:r>
              <a:rPr lang="en-US" dirty="0"/>
              <a:t>There're many libraries to help you start your own web server</a:t>
            </a:r>
          </a:p>
          <a:p>
            <a:pPr lvl="1"/>
            <a:r>
              <a:rPr lang="en-US" b="1" dirty="0"/>
              <a:t>Flask</a:t>
            </a:r>
            <a:r>
              <a:rPr lang="en-US" dirty="0"/>
              <a:t> – a web framework for </a:t>
            </a:r>
            <a:r>
              <a:rPr lang="en-US" b="1" dirty="0"/>
              <a:t>Python</a:t>
            </a:r>
          </a:p>
          <a:p>
            <a:pPr lvl="1"/>
            <a:r>
              <a:rPr lang="en-US" b="1" dirty="0"/>
              <a:t>Spring</a:t>
            </a:r>
            <a:r>
              <a:rPr lang="en-US" dirty="0"/>
              <a:t> – a web framework for </a:t>
            </a:r>
            <a:r>
              <a:rPr lang="en-US" b="1" dirty="0"/>
              <a:t>Java</a:t>
            </a:r>
          </a:p>
          <a:p>
            <a:pPr lvl="1"/>
            <a:r>
              <a:rPr lang="en-US" b="1" dirty="0"/>
              <a:t>Express</a:t>
            </a:r>
            <a:r>
              <a:rPr lang="en-US" dirty="0"/>
              <a:t> – a web framework for </a:t>
            </a:r>
            <a:r>
              <a:rPr lang="en-US" b="1" dirty="0"/>
              <a:t>Node.js</a:t>
            </a:r>
          </a:p>
          <a:p>
            <a:pPr lvl="1"/>
            <a:r>
              <a:rPr lang="en-US" b="1" dirty="0" err="1"/>
              <a:t>Laveral</a:t>
            </a:r>
            <a:r>
              <a:rPr lang="en-US" dirty="0"/>
              <a:t> – a web framework for </a:t>
            </a:r>
            <a:r>
              <a:rPr lang="en-US" b="1" dirty="0"/>
              <a:t>PHP</a:t>
            </a:r>
          </a:p>
          <a:p>
            <a:pPr lvl="1"/>
            <a:r>
              <a:rPr lang="en-US" b="1" dirty="0"/>
              <a:t>ASP.NET Core</a:t>
            </a:r>
            <a:r>
              <a:rPr lang="en-US" dirty="0"/>
              <a:t> – a web framework for </a:t>
            </a:r>
            <a:r>
              <a:rPr lang="en-US" b="1" dirty="0"/>
              <a:t>C#</a:t>
            </a:r>
          </a:p>
          <a:p>
            <a:pPr lvl="1"/>
            <a:r>
              <a:rPr lang="en-US" b="1" dirty="0"/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147192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0468-20D3-4626-ABD8-184DEEA1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CBA1E-34A0-4E6B-A6D9-BFC3DD40D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3911384"/>
          </a:xfrm>
        </p:spPr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b="1" dirty="0"/>
              <a:t>Flask</a:t>
            </a:r>
            <a:r>
              <a:rPr lang="en-US" dirty="0"/>
              <a:t> from </a:t>
            </a:r>
            <a:r>
              <a:rPr lang="en-US" dirty="0" err="1"/>
              <a:t>PyPI</a:t>
            </a:r>
            <a:r>
              <a:rPr lang="en-US" dirty="0"/>
              <a:t> with pip: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$ pip install flask</a:t>
            </a:r>
          </a:p>
          <a:p>
            <a:r>
              <a:rPr lang="en-US" dirty="0"/>
              <a:t>Create a flask project directory and add the sub-directory</a:t>
            </a:r>
            <a:r>
              <a:rPr lang="en-US" altLang="zh-CN" dirty="0"/>
              <a:t> </a:t>
            </a:r>
            <a:r>
              <a:rPr lang="en-US" altLang="zh-CN" dirty="0">
                <a:latin typeface="Fira Code Light" panose="020B0409050000020004" pitchFamily="49" charset="0"/>
                <a:ea typeface="Fira Code Light" panose="020B0409050000020004" pitchFamily="49" charset="0"/>
              </a:rPr>
              <a:t>app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mkdir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 -p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mywebapp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/app</a:t>
            </a:r>
          </a:p>
          <a:p>
            <a:r>
              <a:rPr lang="en-US" altLang="zh-CN" dirty="0"/>
              <a:t>Create a </a:t>
            </a:r>
            <a:r>
              <a:rPr lang="en-US" altLang="zh-CN" dirty="0">
                <a:latin typeface="Fira Code Light" panose="020B0409050000020004" pitchFamily="49" charset="0"/>
                <a:ea typeface="Fira Code Light" panose="020B0409050000020004" pitchFamily="49" charset="0"/>
              </a:rPr>
              <a:t>__init__.py</a:t>
            </a:r>
            <a:r>
              <a:rPr lang="en-US" altLang="zh-CN" dirty="0"/>
              <a:t> in </a:t>
            </a:r>
            <a:r>
              <a:rPr lang="en-US" altLang="zh-CN" dirty="0">
                <a:latin typeface="Fira Code Light" panose="020B0409050000020004" pitchFamily="49" charset="0"/>
                <a:ea typeface="Fira Code Light" panose="020B0409050000020004" pitchFamily="49" charset="0"/>
              </a:rPr>
              <a:t>app</a:t>
            </a:r>
            <a:r>
              <a:rPr lang="en-US" altLang="zh-CN" dirty="0"/>
              <a:t> directory and enter code below: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from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flask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import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Flask</a:t>
            </a:r>
          </a:p>
          <a:p>
            <a:pPr marL="457200" lvl="1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app =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Flask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(__name__)</a:t>
            </a:r>
          </a:p>
          <a:p>
            <a:r>
              <a:rPr lang="en-US" dirty="0"/>
              <a:t>Start </a:t>
            </a:r>
            <a:r>
              <a:rPr lang="en-US" b="1" dirty="0"/>
              <a:t>Flask</a:t>
            </a:r>
            <a:r>
              <a:rPr lang="en-US" dirty="0"/>
              <a:t> in your </a:t>
            </a:r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mywebapp</a:t>
            </a:r>
            <a:r>
              <a:rPr lang="en-US" dirty="0"/>
              <a:t> directory: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$ flask run</a:t>
            </a:r>
          </a:p>
        </p:txBody>
      </p:sp>
    </p:spTree>
    <p:extLst>
      <p:ext uri="{BB962C8B-B14F-4D97-AF65-F5344CB8AC3E}">
        <p14:creationId xmlns:p14="http://schemas.microsoft.com/office/powerpoint/2010/main" val="41880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0468-20D3-4626-ABD8-184DEEA1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– Route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CBA1E-34A0-4E6B-A6D9-BFC3DD40D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visit 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  <a:hlinkClick r:id="rId2"/>
              </a:rPr>
              <a:t>http://localhost:5000</a:t>
            </a:r>
            <a:r>
              <a:rPr lang="en-US" dirty="0"/>
              <a:t>, you'll see an error page since we haven't added any request handlers</a:t>
            </a:r>
          </a:p>
          <a:p>
            <a:r>
              <a:rPr lang="en-US" dirty="0"/>
              <a:t>Create a file 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app/routes.py</a:t>
            </a:r>
            <a:r>
              <a:rPr lang="en-US" dirty="0"/>
              <a:t> and enter code on the right</a:t>
            </a:r>
          </a:p>
          <a:p>
            <a:r>
              <a:rPr lang="en-US" dirty="0"/>
              <a:t>Now re-run your </a:t>
            </a:r>
            <a:r>
              <a:rPr lang="en-US" b="1" dirty="0"/>
              <a:t>Flask</a:t>
            </a:r>
            <a:r>
              <a:rPr lang="en-US" dirty="0"/>
              <a:t> app and refresh the page, you'll see a "Hello, world!"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3CDD-2BE1-4849-B21D-0015BBB0E5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from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app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import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app</a:t>
            </a:r>
          </a:p>
          <a:p>
            <a:pPr marL="0" indent="0">
              <a:buNone/>
            </a:pP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@app.route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(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"/"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, methods=[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"GET"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def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index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 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return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"Hello, World!"</a:t>
            </a:r>
          </a:p>
        </p:txBody>
      </p:sp>
    </p:spTree>
    <p:extLst>
      <p:ext uri="{BB962C8B-B14F-4D97-AF65-F5344CB8AC3E}">
        <p14:creationId xmlns:p14="http://schemas.microsoft.com/office/powerpoint/2010/main" val="419340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0468-20D3-4626-ABD8-184DEEA1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– GET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CBA1E-34A0-4E6B-A6D9-BFC3DD40D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we create a simple GET form and try to get the input in our Python script</a:t>
            </a:r>
          </a:p>
          <a:p>
            <a:r>
              <a:rPr lang="en-US" dirty="0"/>
              <a:t>Use </a:t>
            </a:r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request.args</a:t>
            </a:r>
            <a:r>
              <a:rPr lang="en-US" dirty="0"/>
              <a:t> to retrieve input data</a:t>
            </a:r>
          </a:p>
          <a:p>
            <a:pPr lvl="1"/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request.args</a:t>
            </a:r>
            <a:r>
              <a:rPr lang="en-US" dirty="0"/>
              <a:t> is used to retrieve data from the URL</a:t>
            </a:r>
          </a:p>
          <a:p>
            <a:pPr lvl="1"/>
            <a:r>
              <a:rPr lang="en-US" dirty="0"/>
              <a:t>i.e. GET's form data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3CDD-2BE1-4849-B21D-0015BBB0E5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from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flask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import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request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from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app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import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app</a:t>
            </a:r>
          </a:p>
          <a:p>
            <a:pPr marL="0" indent="0">
              <a:buNone/>
            </a:pPr>
            <a:endParaRPr lang="en-US" sz="1200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@app.route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(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"/"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, methods=[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"GET"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def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form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return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"&lt;form method='get' action='/submit'&gt;&lt;input name='name'&gt;&lt;button&gt;Submit&lt;/button&gt;&lt;/form&gt;"</a:t>
            </a:r>
          </a:p>
          <a:p>
            <a:pPr marL="0" indent="0">
              <a:buNone/>
            </a:pPr>
            <a:endParaRPr lang="en-US" sz="1200" dirty="0">
              <a:solidFill>
                <a:schemeClr val="accent3">
                  <a:lumMod val="40000"/>
                  <a:lumOff val="60000"/>
                </a:schemeClr>
              </a:solidFill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@app.route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(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"/submit"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, methods=[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"GET"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def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form_submit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return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"Hello, "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+ </a:t>
            </a:r>
            <a:r>
              <a:rPr lang="en-US" sz="1200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request.args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[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"name"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]</a:t>
            </a:r>
            <a:endParaRPr lang="en-US" sz="1200" dirty="0">
              <a:solidFill>
                <a:schemeClr val="accent3">
                  <a:lumMod val="40000"/>
                  <a:lumOff val="60000"/>
                </a:schemeClr>
              </a:solidFill>
              <a:latin typeface="Fira Code Light" panose="020B0409050000020004" pitchFamily="49" charset="0"/>
              <a:ea typeface="Fira Code Light" panose="020B04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4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0468-20D3-4626-ABD8-184DEEA1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– POST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CBA1E-34A0-4E6B-A6D9-BFC3DD40D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 we try to change the form method to 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POST</a:t>
            </a:r>
          </a:p>
          <a:p>
            <a:r>
              <a:rPr lang="en-US" dirty="0"/>
              <a:t>Use </a:t>
            </a:r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request.form</a:t>
            </a:r>
            <a:r>
              <a:rPr lang="en-US" dirty="0"/>
              <a:t> to retrieve input data</a:t>
            </a:r>
          </a:p>
          <a:p>
            <a:pPr lvl="1"/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request.form</a:t>
            </a:r>
            <a:r>
              <a:rPr lang="en-US" dirty="0"/>
              <a:t> is used to retrieve data from the HTTP request body</a:t>
            </a:r>
          </a:p>
          <a:p>
            <a:pPr lvl="1"/>
            <a:r>
              <a:rPr lang="en-US" dirty="0"/>
              <a:t>i.e. POST's form data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3CDD-2BE1-4849-B21D-0015BBB0E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355601" cy="363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from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flask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import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request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from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app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import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app</a:t>
            </a:r>
          </a:p>
          <a:p>
            <a:pPr marL="0" indent="0">
              <a:buNone/>
            </a:pPr>
            <a:endParaRPr lang="en-US" sz="1200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@app.route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(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"/"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, methods=[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"GET"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def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form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return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"&lt;form method='post' action='/submit'&gt;&lt;input name='name'&gt;&lt;button&gt;Submit&lt;/button&gt;&lt;/form&gt;"</a:t>
            </a:r>
          </a:p>
          <a:p>
            <a:pPr marL="0" indent="0">
              <a:buNone/>
            </a:pPr>
            <a:endParaRPr lang="en-US" sz="1200" dirty="0">
              <a:solidFill>
                <a:schemeClr val="accent3">
                  <a:lumMod val="40000"/>
                  <a:lumOff val="60000"/>
                </a:schemeClr>
              </a:solidFill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@app.route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(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"/submit"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, methods=[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"POST"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def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form_submit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return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"Hello, "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+ </a:t>
            </a:r>
            <a:r>
              <a:rPr lang="en-US" sz="1200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request.form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[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"name"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]</a:t>
            </a:r>
            <a:endParaRPr lang="en-US" sz="1200" dirty="0">
              <a:solidFill>
                <a:schemeClr val="accent3">
                  <a:lumMod val="40000"/>
                  <a:lumOff val="60000"/>
                </a:schemeClr>
              </a:solidFill>
              <a:latin typeface="Fira Code Light" panose="020B0409050000020004" pitchFamily="49" charset="0"/>
              <a:ea typeface="Fira Code Light" panose="020B04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2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3870-AE9B-433B-BC81-2864CE76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  <a:endParaRPr lang="en-US" dirty="0"/>
          </a:p>
        </p:txBody>
      </p:sp>
      <p:pic>
        <p:nvPicPr>
          <p:cNvPr id="9" name="Graphic 6" descr="Website">
            <a:extLst>
              <a:ext uri="{FF2B5EF4-FFF2-40B4-BE49-F238E27FC236}">
                <a16:creationId xmlns:a16="http://schemas.microsoft.com/office/drawing/2014/main" id="{4477C7DE-CFFD-4E66-8F44-43795A171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438" y="2814638"/>
            <a:ext cx="2913062" cy="29130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B4A0-1CA4-4963-9395-D7BCC1572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en-US" dirty="0"/>
              <a:t>The Web Basics</a:t>
            </a:r>
          </a:p>
          <a:p>
            <a:r>
              <a:rPr lang="en-US" dirty="0"/>
              <a:t>Hypertext Transfer Protocol</a:t>
            </a:r>
          </a:p>
          <a:p>
            <a:r>
              <a:rPr lang="en-US" dirty="0"/>
              <a:t>HTML Forms</a:t>
            </a:r>
          </a:p>
          <a:p>
            <a:r>
              <a:rPr lang="en-US" dirty="0"/>
              <a:t>Web Server</a:t>
            </a:r>
          </a:p>
          <a:p>
            <a:pPr lvl="1"/>
            <a:r>
              <a:rPr lang="en-US" dirty="0"/>
              <a:t>Static Web Server</a:t>
            </a:r>
          </a:p>
          <a:p>
            <a:pPr lvl="1"/>
            <a:r>
              <a:rPr lang="en-US" dirty="0"/>
              <a:t>Dynamic Web Server with Flask</a:t>
            </a:r>
          </a:p>
          <a:p>
            <a:pPr lvl="1"/>
            <a:r>
              <a:rPr lang="en-US" dirty="0"/>
              <a:t>Dynamic Web Server with C++</a:t>
            </a:r>
          </a:p>
        </p:txBody>
      </p:sp>
    </p:spTree>
    <p:extLst>
      <p:ext uri="{BB962C8B-B14F-4D97-AF65-F5344CB8AC3E}">
        <p14:creationId xmlns:p14="http://schemas.microsoft.com/office/powerpoint/2010/main" val="3059448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0468-20D3-4626-ABD8-184DEEA1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– Templates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CBA1E-34A0-4E6B-A6D9-BFC3DD40D44F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dirty="0"/>
              <a:t>If you have a complex HTML file to send, you can save it to a file and read in in your script</a:t>
            </a:r>
          </a:p>
          <a:p>
            <a:r>
              <a:rPr lang="en-US" b="1" dirty="0"/>
              <a:t>Flask</a:t>
            </a:r>
            <a:r>
              <a:rPr lang="en-US" dirty="0"/>
              <a:t> provides </a:t>
            </a:r>
            <a:r>
              <a:rPr lang="en-US" b="1" dirty="0"/>
              <a:t>template</a:t>
            </a:r>
            <a:r>
              <a:rPr lang="en-US" dirty="0"/>
              <a:t> to archive this</a:t>
            </a:r>
          </a:p>
          <a:p>
            <a:r>
              <a:rPr lang="en-US" dirty="0"/>
              <a:t>Create 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app/templates/index.html</a:t>
            </a:r>
            <a:r>
              <a:rPr lang="en-US" dirty="0"/>
              <a:t> and enter the code below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&lt;b&gt;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Hello, {{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name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}}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&lt;/b&gt;</a:t>
            </a:r>
          </a:p>
          <a:p>
            <a:r>
              <a:rPr lang="en-US" dirty="0"/>
              <a:t>Then use the template in a route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	from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flask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import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render_template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5">
                  <a:lumMod val="40000"/>
                  <a:lumOff val="60000"/>
                </a:schemeClr>
              </a:solidFill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	@app.route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(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"/"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, methods=[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"GET"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	def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play_with_template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	    return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render_template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(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"index.html"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, name=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"world"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2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0468-20D3-4626-ABD8-184DEEA1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– Static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CBA1E-34A0-4E6B-A6D9-BFC3DD40D44F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dirty="0"/>
              <a:t>Flask can also serve static files (e.g. images)</a:t>
            </a:r>
          </a:p>
          <a:p>
            <a:r>
              <a:rPr lang="en-US" dirty="0"/>
              <a:t>Just add a </a:t>
            </a:r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static_folder</a:t>
            </a:r>
            <a:r>
              <a:rPr lang="en-US" dirty="0"/>
              <a:t> argument to 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Flask</a:t>
            </a:r>
            <a:r>
              <a:rPr lang="en-US" dirty="0"/>
              <a:t> constructor</a:t>
            </a:r>
          </a:p>
          <a:p>
            <a:pPr marL="457200" lvl="1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app =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Flask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(__name__, </a:t>
            </a:r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static_folder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=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"static"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)</a:t>
            </a:r>
            <a:endParaRPr lang="en-US" dirty="0"/>
          </a:p>
          <a:p>
            <a:r>
              <a:rPr lang="en-US" dirty="0"/>
              <a:t>Create 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app/static</a:t>
            </a:r>
            <a:r>
              <a:rPr lang="en-US" dirty="0"/>
              <a:t> folder and put an 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image.png</a:t>
            </a:r>
            <a:r>
              <a:rPr lang="en-US" dirty="0"/>
              <a:t> to it</a:t>
            </a:r>
          </a:p>
          <a:p>
            <a:r>
              <a:rPr lang="en-US" dirty="0"/>
              <a:t>Then re-run your app, you'll able to see the image in 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/static/image.png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6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A2B2-3375-43D5-AF4C-847D8975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HTTP 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B8C7-AED8-490A-8B24-DD16899A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cpp-httplib</a:t>
            </a:r>
            <a:r>
              <a:rPr lang="en-US" dirty="0"/>
              <a:t> is a easy-to-use C++ web programming library</a:t>
            </a:r>
          </a:p>
          <a:p>
            <a:r>
              <a:rPr lang="en-US" dirty="0"/>
              <a:t>Just install </a:t>
            </a:r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httplib.h</a:t>
            </a:r>
            <a:r>
              <a:rPr lang="en-US" dirty="0"/>
              <a:t> to your 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/</a:t>
            </a:r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usr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/local/include</a:t>
            </a:r>
            <a:r>
              <a:rPr lang="en-US" dirty="0"/>
              <a:t> directory</a:t>
            </a:r>
          </a:p>
          <a:p>
            <a:r>
              <a:rPr lang="en-US" dirty="0"/>
              <a:t>And use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#include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httplib.h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&gt;</a:t>
            </a:r>
            <a:r>
              <a:rPr lang="en-US" dirty="0"/>
              <a:t> in your code</a:t>
            </a:r>
          </a:p>
          <a:p>
            <a:r>
              <a:rPr lang="en-US" dirty="0"/>
              <a:t>Compile your code with 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-</a:t>
            </a:r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lpthread</a:t>
            </a:r>
            <a:r>
              <a:rPr lang="en-US" dirty="0"/>
              <a:t> since the library uses threads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clang++ main.cc -</a:t>
            </a:r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lpthread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8F9B-C046-4BF6-B89E-45B774C8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HTTP Lib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CDEA71-FF3F-43AB-9005-22B4E750A1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#include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 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httplib.h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&gt;</a:t>
            </a:r>
          </a:p>
          <a:p>
            <a:pPr marL="0" indent="0">
              <a:buNone/>
            </a:pPr>
            <a:b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int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 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main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    </a:t>
            </a:r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httplib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::Server </a:t>
            </a:r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svr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</a:b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    </a:t>
            </a:r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svr.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Get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(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"/"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, [] (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auto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 &amp;req, 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auto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 &amp;res) {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        </a:t>
            </a:r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res.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set_content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            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"&lt;form action='/submit' method='post'&gt;"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            "&lt;input name='name'&gt;&lt;button&gt;Submit&lt;/button&gt;"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            "&lt;/form&gt;"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        , 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"text/html"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    });</a:t>
            </a:r>
          </a:p>
          <a:p>
            <a:pPr marL="0" indent="0">
              <a:buNone/>
            </a:pPr>
            <a:b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</a:b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    </a:t>
            </a:r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svr.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listen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(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"0.0.0.0"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, 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1234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89DAE80-0955-4195-9633-E2E0AB4E406F}"/>
              </a:ext>
            </a:extLst>
          </p:cNvPr>
          <p:cNvSpPr txBox="1">
            <a:spLocks/>
          </p:cNvSpPr>
          <p:nvPr/>
        </p:nvSpPr>
        <p:spPr>
          <a:xfrm>
            <a:off x="822960" y="2221992"/>
            <a:ext cx="5185873" cy="36387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Compile and run the code on the right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svr.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Get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()</a:t>
            </a:r>
            <a:r>
              <a:rPr lang="en-US" dirty="0"/>
              <a:t> to add a GET handler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res.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set_content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()</a:t>
            </a:r>
            <a:r>
              <a:rPr lang="en-US" dirty="0"/>
              <a:t> to return data to the client</a:t>
            </a:r>
          </a:p>
          <a:p>
            <a:r>
              <a:rPr lang="en-US" dirty="0"/>
              <a:t>And open 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  <a:hlinkClick r:id="rId2"/>
              </a:rPr>
              <a:t>http://localhost:1234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r>
              <a:rPr lang="en-US" dirty="0"/>
              <a:t>You'll see a HTML form page</a:t>
            </a:r>
          </a:p>
          <a:p>
            <a:r>
              <a:rPr lang="en-US" dirty="0"/>
              <a:t>After submitting the form, you'll got a 404 Not Found error, since we haven't add code to handle the POST request</a:t>
            </a:r>
          </a:p>
        </p:txBody>
      </p:sp>
    </p:spTree>
    <p:extLst>
      <p:ext uri="{BB962C8B-B14F-4D97-AF65-F5344CB8AC3E}">
        <p14:creationId xmlns:p14="http://schemas.microsoft.com/office/powerpoint/2010/main" val="148934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8F9B-C046-4BF6-B89E-45B774C8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HTTP Lib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CDEA71-FF3F-43AB-9005-22B4E750A1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svr.</a:t>
            </a:r>
            <a:r>
              <a:rPr 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Post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(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"/submit"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, [] (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auto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&amp;req,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auto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&amp;res) {</a:t>
            </a:r>
          </a:p>
          <a:p>
            <a:pPr marL="0" indent="0">
              <a:buNone/>
            </a:pP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  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auto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name = </a:t>
            </a:r>
            <a:r>
              <a:rPr lang="en-US" sz="1200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req.</a:t>
            </a:r>
            <a:r>
              <a:rPr 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get_param_value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(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"name"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   </a:t>
            </a:r>
            <a:r>
              <a:rPr lang="en-US" sz="1200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res.</a:t>
            </a:r>
            <a:r>
              <a:rPr 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set_content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(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"Hello, "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 + name,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"text/plain"</a:t>
            </a: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});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89DAE80-0955-4195-9633-E2E0AB4E406F}"/>
              </a:ext>
            </a:extLst>
          </p:cNvPr>
          <p:cNvSpPr txBox="1">
            <a:spLocks/>
          </p:cNvSpPr>
          <p:nvPr/>
        </p:nvSpPr>
        <p:spPr>
          <a:xfrm>
            <a:off x="822960" y="2221992"/>
            <a:ext cx="5185873" cy="36387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we add a form POST handler</a:t>
            </a:r>
          </a:p>
          <a:p>
            <a:r>
              <a:rPr lang="en-US" dirty="0"/>
              <a:t>Use </a:t>
            </a:r>
            <a:r>
              <a:rPr lang="en-US" dirty="0" err="1">
                <a:latin typeface="Fira Code Light" panose="020B0409050000020004" pitchFamily="49" charset="0"/>
                <a:ea typeface="Fira Code Light" panose="020B0409050000020004" pitchFamily="49" charset="0"/>
              </a:rPr>
              <a:t>req.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get_param_value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()</a:t>
            </a:r>
            <a:r>
              <a:rPr lang="en-US" dirty="0"/>
              <a:t> to retrieve data submitted through the HTML form</a:t>
            </a:r>
          </a:p>
          <a:p>
            <a:pPr lvl="1"/>
            <a:r>
              <a:rPr lang="en-US" dirty="0"/>
              <a:t>For both GET and POST</a:t>
            </a:r>
          </a:p>
          <a:p>
            <a:r>
              <a:rPr lang="en-US" dirty="0"/>
              <a:t>Recompile and run your code and submit the form again, you'll see the "Hello" message</a:t>
            </a:r>
          </a:p>
        </p:txBody>
      </p:sp>
    </p:spTree>
    <p:extLst>
      <p:ext uri="{BB962C8B-B14F-4D97-AF65-F5344CB8AC3E}">
        <p14:creationId xmlns:p14="http://schemas.microsoft.com/office/powerpoint/2010/main" val="121827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CC0F-C1B7-493F-BCA1-A67FAC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Basics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2D4C8-9CBA-44E7-B3EC-F45A0B6A1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AB4420-7266-45F8-8CC2-6DBB1A950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r>
              <a:rPr lang="en-US" dirty="0"/>
              <a:t>An application </a:t>
            </a:r>
            <a:r>
              <a:rPr lang="en-US" b="1" dirty="0"/>
              <a:t>listening</a:t>
            </a:r>
            <a:r>
              <a:rPr lang="en-US" dirty="0"/>
              <a:t> on a TCP port.</a:t>
            </a:r>
          </a:p>
          <a:p>
            <a:r>
              <a:rPr lang="en-US" dirty="0"/>
              <a:t>Accepting client’s </a:t>
            </a:r>
            <a:r>
              <a:rPr lang="en-US" b="1" dirty="0"/>
              <a:t>requests</a:t>
            </a:r>
            <a:r>
              <a:rPr lang="en-US" dirty="0"/>
              <a:t> and responding with </a:t>
            </a:r>
            <a:r>
              <a:rPr lang="en-US" b="1" dirty="0"/>
              <a:t>responses</a:t>
            </a:r>
            <a:r>
              <a:rPr lang="en-US" dirty="0"/>
              <a:t>.</a:t>
            </a:r>
          </a:p>
          <a:p>
            <a:r>
              <a:rPr lang="en-US" b="1" dirty="0"/>
              <a:t>Responses</a:t>
            </a:r>
            <a:r>
              <a:rPr lang="en-US" dirty="0"/>
              <a:t> can be </a:t>
            </a:r>
            <a:r>
              <a:rPr lang="en-US" b="1" dirty="0"/>
              <a:t>static</a:t>
            </a:r>
            <a:r>
              <a:rPr lang="en-US" dirty="0"/>
              <a:t> files or </a:t>
            </a:r>
            <a:r>
              <a:rPr lang="en-US" b="1" dirty="0" err="1"/>
              <a:t>dynamicly</a:t>
            </a:r>
            <a:r>
              <a:rPr lang="en-US" dirty="0"/>
              <a:t> generated contents.</a:t>
            </a:r>
          </a:p>
          <a:p>
            <a:r>
              <a:rPr lang="en-US" dirty="0"/>
              <a:t>Server applications can be written in many languages but mainly in </a:t>
            </a:r>
            <a:r>
              <a:rPr lang="en-US" b="1" dirty="0"/>
              <a:t>Python</a:t>
            </a:r>
            <a:r>
              <a:rPr lang="en-US" dirty="0"/>
              <a:t>, </a:t>
            </a:r>
            <a:r>
              <a:rPr lang="en-US" b="1" dirty="0"/>
              <a:t>Java</a:t>
            </a:r>
            <a:r>
              <a:rPr lang="en-US" dirty="0"/>
              <a:t> and </a:t>
            </a:r>
            <a:r>
              <a:rPr lang="en-US" b="1" dirty="0"/>
              <a:t>JavaScript</a:t>
            </a:r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C1F748-CA8E-406B-88A7-7B49FBC12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378FC1-3CC2-4B05-B69D-C663044AE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effectLst/>
        </p:spPr>
        <p:txBody>
          <a:bodyPr/>
          <a:lstStyle/>
          <a:p>
            <a:r>
              <a:rPr lang="en-US" dirty="0"/>
              <a:t>An application </a:t>
            </a:r>
            <a:r>
              <a:rPr lang="en-US" b="1" dirty="0"/>
              <a:t>connected</a:t>
            </a:r>
            <a:r>
              <a:rPr lang="en-US" dirty="0"/>
              <a:t> to the server.</a:t>
            </a:r>
          </a:p>
          <a:p>
            <a:r>
              <a:rPr lang="en-US" dirty="0"/>
              <a:t>Sending </a:t>
            </a:r>
            <a:r>
              <a:rPr lang="en-US" b="1" dirty="0"/>
              <a:t>requests</a:t>
            </a:r>
            <a:r>
              <a:rPr lang="en-US" dirty="0"/>
              <a:t> to the server according to user’s action.</a:t>
            </a:r>
          </a:p>
          <a:p>
            <a:r>
              <a:rPr lang="en-US" b="1" dirty="0"/>
              <a:t>Request</a:t>
            </a:r>
            <a:r>
              <a:rPr lang="en-US" dirty="0"/>
              <a:t> can be downloading a file or submitting an action.</a:t>
            </a:r>
          </a:p>
          <a:p>
            <a:r>
              <a:rPr lang="en-US" dirty="0"/>
              <a:t>The most common client applications are </a:t>
            </a:r>
            <a:r>
              <a:rPr lang="en-US" b="1" dirty="0"/>
              <a:t>browsers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597A6-C931-4344-A122-53CAADF45E8F}"/>
              </a:ext>
            </a:extLst>
          </p:cNvPr>
          <p:cNvSpPr txBox="1"/>
          <p:nvPr/>
        </p:nvSpPr>
        <p:spPr>
          <a:xfrm>
            <a:off x="1561672" y="5861051"/>
            <a:ext cx="89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server and client communicates with the </a:t>
            </a:r>
            <a:r>
              <a:rPr lang="en-US" b="1" dirty="0"/>
              <a:t>HTTP (Hypertext Transfer Protocol)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113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BBA7D8-ED24-4CB0-B252-8C315051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F1EC8E-0129-4BCF-82FD-60827E092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application-layer</a:t>
            </a:r>
            <a:r>
              <a:rPr lang="en-US" dirty="0"/>
              <a:t> protocol</a:t>
            </a:r>
          </a:p>
          <a:p>
            <a:r>
              <a:rPr lang="en-US" dirty="0"/>
              <a:t>Based on TCP/IP</a:t>
            </a:r>
          </a:p>
          <a:p>
            <a:r>
              <a:rPr lang="en-US" dirty="0"/>
              <a:t>Initially designed only for transferring web pages and resources</a:t>
            </a:r>
          </a:p>
          <a:p>
            <a:r>
              <a:rPr lang="en-US" dirty="0"/>
              <a:t>Now widely used for almost all network needs</a:t>
            </a:r>
          </a:p>
        </p:txBody>
      </p:sp>
    </p:spTree>
    <p:extLst>
      <p:ext uri="{BB962C8B-B14F-4D97-AF65-F5344CB8AC3E}">
        <p14:creationId xmlns:p14="http://schemas.microsoft.com/office/powerpoint/2010/main" val="39388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BBA7D8-ED24-4CB0-B252-8C315051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 – GET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A1CC1A-93F1-4356-9FFE-6ACE3A12A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F1EC8E-0129-4BCF-82FD-60827E0927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GET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 /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hello?name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=world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HTTP/1.1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Host: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 www.http.test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User-Agent: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 curl/7.68.0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66F47-5376-495B-8F24-3382547E6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6382-557E-4B7D-AA8F-E9D3D08EA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659674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HTTP/1.1 200 OK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Content-Type: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 text/html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Content-Length: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 27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Server:</a:t>
            </a:r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 Python/3.8.2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  <a:endParaRPr lang="de-DE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  <a:endParaRPr lang="de-DE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&lt;html&gt;Hello, world!&lt;/html&gt;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\n</a:t>
            </a:r>
            <a:endParaRPr lang="de-DE" dirty="0">
              <a:solidFill>
                <a:schemeClr val="accent3">
                  <a:lumMod val="60000"/>
                  <a:lumOff val="40000"/>
                </a:schemeClr>
              </a:solidFill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6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BBA7D8-ED24-4CB0-B252-8C315051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 – POST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A1CC1A-93F1-4356-9FFE-6ACE3A12A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F1EC8E-0129-4BCF-82FD-60827E0927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POST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 /upload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HTTP/1.1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Host: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 www.http.test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User-Agent: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 curl/7.68.0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Content-Length: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 28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filename=1.txt&amp;content=hello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66F47-5376-495B-8F24-3382547E6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6382-557E-4B7D-AA8F-E9D3D08EA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6596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HTTP/1.1 201 Created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Content-Type: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 text/html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Content-Length: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 21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Server:</a:t>
            </a:r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 Python/3.8.2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  <a:endParaRPr lang="de-DE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  <a:endParaRPr lang="de-DE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&lt;html&gt;Success!&lt;/html&gt;\n</a:t>
            </a:r>
            <a:endParaRPr lang="de-DE" dirty="0">
              <a:solidFill>
                <a:schemeClr val="accent3">
                  <a:lumMod val="60000"/>
                  <a:lumOff val="40000"/>
                </a:schemeClr>
              </a:solidFill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79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BBA7D8-ED24-4CB0-B252-8C315051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F1EC8E-0129-4BCF-82FD-60827E092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way to submit data to server is using HTML forms.</a:t>
            </a:r>
          </a:p>
          <a:p>
            <a:r>
              <a:rPr lang="en-US" dirty="0"/>
              <a:t>A </a:t>
            </a:r>
            <a:r>
              <a:rPr lang="en-US" b="1" dirty="0"/>
              <a:t>form</a:t>
            </a:r>
            <a:r>
              <a:rPr lang="en-US" dirty="0"/>
              <a:t> contains a group of </a:t>
            </a:r>
            <a:r>
              <a:rPr lang="en-US" b="1" dirty="0"/>
              <a:t>input controls</a:t>
            </a:r>
            <a:r>
              <a:rPr lang="en-US" dirty="0"/>
              <a:t>, in which user can type or select something.</a:t>
            </a:r>
          </a:p>
          <a:p>
            <a:r>
              <a:rPr lang="en-US" dirty="0"/>
              <a:t>A submit button is used to send data to server and navigate to the result page.</a:t>
            </a:r>
          </a:p>
        </p:txBody>
      </p:sp>
    </p:spTree>
    <p:extLst>
      <p:ext uri="{BB962C8B-B14F-4D97-AF65-F5344CB8AC3E}">
        <p14:creationId xmlns:p14="http://schemas.microsoft.com/office/powerpoint/2010/main" val="401824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0E48-1B00-4E08-A0FA-CE74FCC4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GET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80F53-E45B-4E04-B3BD-DC7823B3A9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&lt;form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method=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"get"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action=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"/hello"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&lt;p&gt;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Tell me your name: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&lt;input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name=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"name"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&lt;button&gt;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Submit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&lt;/form&gt;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75EBE8-82FB-4462-A627-EA52D539DE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method</a:t>
            </a:r>
            <a:r>
              <a:rPr lang="en-US" dirty="0"/>
              <a:t>: GET or POST</a:t>
            </a:r>
          </a:p>
          <a:p>
            <a:r>
              <a:rPr lang="en-US" b="1" dirty="0"/>
              <a:t>action</a:t>
            </a:r>
            <a:r>
              <a:rPr lang="en-US" dirty="0"/>
              <a:t>: the target URL to 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F792A-7E44-4996-BEF2-9D7EDE718024}"/>
              </a:ext>
            </a:extLst>
          </p:cNvPr>
          <p:cNvSpPr/>
          <p:nvPr/>
        </p:nvSpPr>
        <p:spPr>
          <a:xfrm>
            <a:off x="6007618" y="2732926"/>
            <a:ext cx="4451474" cy="147947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36618-C2DB-40A5-9514-1631724E0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60" y="2942895"/>
            <a:ext cx="3998786" cy="107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4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BBA7D8-ED24-4CB0-B252-8C315051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Submit GET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F1EC8E-0129-4BCF-82FD-60827E0927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&lt;form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method=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"get"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action=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"/hello"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&lt;p&gt;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Tell me your name: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&lt;input</a:t>
            </a: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name=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"name"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Fira Code Light" panose="020B0409050000020004" pitchFamily="49" charset="0"/>
                <a:ea typeface="Fira Code Light" panose="020B0409050000020004" pitchFamily="49" charset="0"/>
              </a:rPr>
              <a:t>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&lt;button&gt;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Submit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&lt;/button&gt;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&lt;/form&gt;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6382-557E-4B7D-AA8F-E9D3D08EA7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GET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 /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submit?name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=world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HTTP/1.1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Host: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 www.http.test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  <a:endParaRPr lang="en-US" dirty="0">
              <a:latin typeface="Fira Code Light" panose="020B0409050000020004" pitchFamily="49" charset="0"/>
              <a:ea typeface="Fira Code Light" panose="020B04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Medium" panose="020B0609050000020004" pitchFamily="49" charset="0"/>
                <a:ea typeface="Fira Code Medium" panose="020B0609050000020004" pitchFamily="49" charset="0"/>
              </a:rPr>
              <a:t>User-Agent: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 Chrome/81.0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Fira Code Light" panose="020B0409050000020004" pitchFamily="49" charset="0"/>
                <a:ea typeface="Fira Code Light" panose="020B0409050000020004" pitchFamily="49" charset="0"/>
              </a:rPr>
              <a:t>\r\n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E29A76-299A-4423-9502-0AD8AAE85864}"/>
              </a:ext>
            </a:extLst>
          </p:cNvPr>
          <p:cNvCxnSpPr>
            <a:cxnSpLocks/>
          </p:cNvCxnSpPr>
          <p:nvPr/>
        </p:nvCxnSpPr>
        <p:spPr>
          <a:xfrm>
            <a:off x="8603455" y="2919016"/>
            <a:ext cx="0" cy="31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7EC05E1-C873-4432-8591-81F4C72F6519}"/>
              </a:ext>
            </a:extLst>
          </p:cNvPr>
          <p:cNvSpPr/>
          <p:nvPr/>
        </p:nvSpPr>
        <p:spPr>
          <a:xfrm>
            <a:off x="7912894" y="3276600"/>
            <a:ext cx="1381125" cy="313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288E0B-1DDA-43DD-A299-8B8B21CE07CD}"/>
              </a:ext>
            </a:extLst>
          </p:cNvPr>
          <p:cNvSpPr txBox="1"/>
          <p:nvPr/>
        </p:nvSpPr>
        <p:spPr>
          <a:xfrm>
            <a:off x="7094068" y="2586229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passed through URL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71FA92-9E57-457A-B1A1-BFC4BF5045D1}"/>
              </a:ext>
            </a:extLst>
          </p:cNvPr>
          <p:cNvSpPr/>
          <p:nvPr/>
        </p:nvSpPr>
        <p:spPr>
          <a:xfrm>
            <a:off x="6267317" y="4882793"/>
            <a:ext cx="4813362" cy="313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5CD2EF-E5A0-42A7-9CB6-EAE5855A4CE8}"/>
              </a:ext>
            </a:extLst>
          </p:cNvPr>
          <p:cNvCxnSpPr>
            <a:cxnSpLocks/>
          </p:cNvCxnSpPr>
          <p:nvPr/>
        </p:nvCxnSpPr>
        <p:spPr>
          <a:xfrm flipV="1">
            <a:off x="8673997" y="5272127"/>
            <a:ext cx="0" cy="32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8F5B9B9-7083-4B73-B323-F234EC30A104}"/>
              </a:ext>
            </a:extLst>
          </p:cNvPr>
          <p:cNvSpPr txBox="1"/>
          <p:nvPr/>
        </p:nvSpPr>
        <p:spPr>
          <a:xfrm>
            <a:off x="7643106" y="5550493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request body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0DD01F-777E-463D-95C6-11E5192E1CEF}"/>
              </a:ext>
            </a:extLst>
          </p:cNvPr>
          <p:cNvSpPr txBox="1"/>
          <p:nvPr/>
        </p:nvSpPr>
        <p:spPr>
          <a:xfrm>
            <a:off x="1598464" y="3640427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"world" in the input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B0E3CC3-E63F-4412-8210-F4B0EF33AD5B}"/>
              </a:ext>
            </a:extLst>
          </p:cNvPr>
          <p:cNvGrpSpPr/>
          <p:nvPr/>
        </p:nvGrpSpPr>
        <p:grpSpPr>
          <a:xfrm>
            <a:off x="3796903" y="3835808"/>
            <a:ext cx="1333103" cy="819932"/>
            <a:chOff x="3796903" y="3835808"/>
            <a:chExt cx="1333103" cy="819932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CC1D16-5D4F-4D14-868E-B6F5CFBE5FE1}"/>
                </a:ext>
              </a:extLst>
            </p:cNvPr>
            <p:cNvCxnSpPr>
              <a:cxnSpLocks/>
            </p:cNvCxnSpPr>
            <p:nvPr/>
          </p:nvCxnSpPr>
          <p:spPr>
            <a:xfrm>
              <a:off x="4453646" y="3835808"/>
              <a:ext cx="6735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01BC868-AC64-4841-BF82-545205948B6E}"/>
                </a:ext>
              </a:extLst>
            </p:cNvPr>
            <p:cNvCxnSpPr>
              <a:cxnSpLocks/>
            </p:cNvCxnSpPr>
            <p:nvPr/>
          </p:nvCxnSpPr>
          <p:spPr>
            <a:xfrm>
              <a:off x="5130006" y="3835808"/>
              <a:ext cx="0" cy="819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8C55EB7-B40A-4535-B611-2AD20E28C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6903" y="4655740"/>
              <a:ext cx="13303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3629AD-42F4-4ACD-9653-76C1098108F8}"/>
              </a:ext>
            </a:extLst>
          </p:cNvPr>
          <p:cNvCxnSpPr/>
          <p:nvPr/>
        </p:nvCxnSpPr>
        <p:spPr>
          <a:xfrm flipV="1">
            <a:off x="3750067" y="5195927"/>
            <a:ext cx="0" cy="40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B1E5887-708F-4F41-92B3-1FEF628CB0D8}"/>
              </a:ext>
            </a:extLst>
          </p:cNvPr>
          <p:cNvSpPr txBox="1"/>
          <p:nvPr/>
        </p:nvSpPr>
        <p:spPr>
          <a:xfrm>
            <a:off x="2762456" y="5596783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the button</a:t>
            </a:r>
          </a:p>
        </p:txBody>
      </p:sp>
    </p:spTree>
    <p:extLst>
      <p:ext uri="{BB962C8B-B14F-4D97-AF65-F5344CB8AC3E}">
        <p14:creationId xmlns:p14="http://schemas.microsoft.com/office/powerpoint/2010/main" val="9576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5" grpId="0" animBg="1"/>
      <p:bldP spid="18" grpId="0"/>
      <p:bldP spid="19" grpId="0" animBg="1"/>
      <p:bldP spid="35" grpId="0"/>
      <p:bldP spid="55" grpId="0"/>
      <p:bldP spid="8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3291</TotalTime>
  <Words>2021</Words>
  <Application>Microsoft Office PowerPoint</Application>
  <PresentationFormat>Widescreen</PresentationFormat>
  <Paragraphs>268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Century Gothic</vt:lpstr>
      <vt:lpstr>Fira Code Light</vt:lpstr>
      <vt:lpstr>Fira Code Medium</vt:lpstr>
      <vt:lpstr>Wingdings 2</vt:lpstr>
      <vt:lpstr>Quotable</vt:lpstr>
      <vt:lpstr>Web Programming</vt:lpstr>
      <vt:lpstr>Agenda</vt:lpstr>
      <vt:lpstr>The Web Basics</vt:lpstr>
      <vt:lpstr>Hypertext Transfer Protocol</vt:lpstr>
      <vt:lpstr>Hypertext Transfer Protocol – GET </vt:lpstr>
      <vt:lpstr>Hypertext Transfer Protocol – POST </vt:lpstr>
      <vt:lpstr>HTML forms</vt:lpstr>
      <vt:lpstr>HTML forms – GET</vt:lpstr>
      <vt:lpstr>HTML forms – Submit GET</vt:lpstr>
      <vt:lpstr>HTML forms – POST</vt:lpstr>
      <vt:lpstr>HTML forms – Submit POST</vt:lpstr>
      <vt:lpstr>Static Web Server</vt:lpstr>
      <vt:lpstr>Static Web Server</vt:lpstr>
      <vt:lpstr>Dynamic Web Server</vt:lpstr>
      <vt:lpstr>Dynamic Web Server</vt:lpstr>
      <vt:lpstr>Flask</vt:lpstr>
      <vt:lpstr>Flask – Route</vt:lpstr>
      <vt:lpstr>Flask – GET</vt:lpstr>
      <vt:lpstr>Flask – POST</vt:lpstr>
      <vt:lpstr>Flask – Templates</vt:lpstr>
      <vt:lpstr>Flask – Static</vt:lpstr>
      <vt:lpstr>C++ HTTP Lib</vt:lpstr>
      <vt:lpstr>C++ HTTP Lib</vt:lpstr>
      <vt:lpstr>C++ HTTP 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‎ Menci</dc:creator>
  <cp:lastModifiedBy>‎ Menci</cp:lastModifiedBy>
  <cp:revision>9</cp:revision>
  <dcterms:created xsi:type="dcterms:W3CDTF">2020-07-12T01:53:11Z</dcterms:created>
  <dcterms:modified xsi:type="dcterms:W3CDTF">2020-07-15T02:04:14Z</dcterms:modified>
</cp:coreProperties>
</file>